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81" r:id="rId1"/>
  </p:sldMasterIdLst>
  <p:notesMasterIdLst>
    <p:notesMasterId r:id="rId3"/>
  </p:notesMasterIdLst>
  <p:sldIdLst>
    <p:sldId id="263" r:id="rId2"/>
  </p:sldIdLst>
  <p:sldSz cx="10691813" cy="7559675"/>
  <p:notesSz cx="6858000" cy="9144000"/>
  <p:embeddedFontLst>
    <p:embeddedFont>
      <p:font typeface="Domine" panose="020B0604020202020204" charset="0"/>
      <p:regular r:id="rId4"/>
    </p:embeddedFont>
    <p:embeddedFont>
      <p:font typeface="Montserrat Extra Bold" panose="020B0604020202020204" charset="0"/>
      <p:bold r:id="rId5"/>
    </p:embeddedFont>
    <p:embeddedFont>
      <p:font typeface="Trebuchet MS" panose="020B0603020202020204" pitchFamily="34" charset="0"/>
      <p:regular r:id="rId6"/>
      <p:bold r:id="rId7"/>
      <p:italic r:id="rId8"/>
      <p:boldItalic r:id="rId9"/>
    </p:embeddedFont>
    <p:embeddedFont>
      <p:font typeface="Wingdings 3" panose="05040102010807070707" pitchFamily="18" charset="2"/>
      <p:regular r:id="rId10"/>
    </p:embeddedFont>
  </p:embeddedFontLst>
  <p:custDataLst>
    <p:tags r:id="rId11"/>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87" userDrawn="1">
          <p15:clr>
            <a:srgbClr val="A4A3A4"/>
          </p15:clr>
        </p15:guide>
        <p15:guide id="2" pos="2526" userDrawn="1">
          <p15:clr>
            <a:srgbClr val="A4A3A4"/>
          </p15:clr>
        </p15:guide>
        <p15:guide id="3" orient="horz" pos="2381" userDrawn="1">
          <p15:clr>
            <a:srgbClr val="A4A3A4"/>
          </p15:clr>
        </p15:guide>
        <p15:guide id="4" pos="3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519" autoAdjust="0"/>
  </p:normalViewPr>
  <p:slideViewPr>
    <p:cSldViewPr snapToGrid="0">
      <p:cViewPr>
        <p:scale>
          <a:sx n="100" d="100"/>
          <a:sy n="100" d="100"/>
        </p:scale>
        <p:origin x="413" y="202"/>
      </p:cViewPr>
      <p:guideLst>
        <p:guide orient="horz" pos="1587"/>
        <p:guide pos="2526"/>
        <p:guide orient="horz" pos="2381"/>
        <p:guide pos="3368"/>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gs" Target="tags/tag1.xml"/><Relationship Id="rId5" Type="http://schemas.openxmlformats.org/officeDocument/2006/relationships/font" Target="fonts/font2.fntdata"/><Relationship Id="rId15" Type="http://schemas.openxmlformats.org/officeDocument/2006/relationships/tableStyles" Target="tableStyle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defPPr>
              <a:defRPr kern="1200"/>
            </a:defPPr>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defPPr>
              <a:defRPr kern="1200"/>
            </a:defPPr>
            <a:lvl1pPr algn="r">
              <a:defRPr sz="1200"/>
            </a:lvl1pPr>
          </a:lstStyle>
          <a:p>
            <a:fld id="{7B0E8FA9-8B5F-4493-A208-FBBD06A1EBF4}" type="datetimeFigureOut">
              <a:rPr lang="en-US" smtClean="0"/>
              <a:t>2/14/2026</a:t>
            </a:fld>
            <a:endParaRPr lang="en-US"/>
          </a:p>
        </p:txBody>
      </p:sp>
      <p:sp>
        <p:nvSpPr>
          <p:cNvPr id="4" name="Slide Image Placeholder 3"/>
          <p:cNvSpPr>
            <a:spLocks noGrp="1" noRot="1" noChangeAspect="1"/>
          </p:cNvSpPr>
          <p:nvPr>
            <p:ph type="sldImg" idx="2"/>
          </p:nvPr>
        </p:nvSpPr>
        <p:spPr>
          <a:xfrm>
            <a:off x="1004888" y="685800"/>
            <a:ext cx="4848225"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defPPr>
              <a:defRPr kern="1200"/>
            </a:defPPr>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defPPr>
              <a:defRPr kern="1200"/>
            </a:defPPr>
            <a:lvl1pPr algn="r">
              <a:defRPr sz="1200"/>
            </a:lvl1pPr>
          </a:lstStyle>
          <a:p>
            <a:fld id="{CD15AFD9-35F1-4A8D-8AD3-EDB948176196}" type="slidenum">
              <a:rPr lang="en-US" smtClean="0"/>
              <a:t>‹#›</a:t>
            </a:fld>
            <a:endParaRPr lang="en-US"/>
          </a:p>
        </p:txBody>
      </p:sp>
    </p:spTree>
    <p:extLst>
      <p:ext uri="{BB962C8B-B14F-4D97-AF65-F5344CB8AC3E}">
        <p14:creationId xmlns:p14="http://schemas.microsoft.com/office/powerpoint/2010/main" val="2095315684"/>
      </p:ext>
    </p:extLst>
  </p:cSld>
  <p:clrMap bg1="lt1" tx1="dk1" bg2="lt2" tx2="dk2" accent1="accent1" accent2="accent2" accent3="accent3" accent4="accent4" accent5="accent5" accent6="accent6" hlink="hlink" folHlink="folHlink"/>
  <p:notesStyle>
    <a:lvl1pPr marL="0" algn="l" defTabSz="1041982" rtl="0" eaLnBrk="1" latinLnBrk="0" hangingPunct="1">
      <a:defRPr sz="1354" kern="1200">
        <a:solidFill>
          <a:schemeClr val="tx1"/>
        </a:solidFill>
        <a:latin typeface="+mn-lt"/>
        <a:ea typeface="+mn-ea"/>
        <a:cs typeface="+mn-cs"/>
      </a:defRPr>
    </a:lvl1pPr>
    <a:lvl2pPr marL="520991" algn="l" defTabSz="1041982" rtl="0" eaLnBrk="1" latinLnBrk="0" hangingPunct="1">
      <a:defRPr sz="1354" kern="1200">
        <a:solidFill>
          <a:schemeClr val="tx1"/>
        </a:solidFill>
        <a:latin typeface="+mn-lt"/>
        <a:ea typeface="+mn-ea"/>
        <a:cs typeface="+mn-cs"/>
      </a:defRPr>
    </a:lvl2pPr>
    <a:lvl3pPr marL="1041982" algn="l" defTabSz="1041982" rtl="0" eaLnBrk="1" latinLnBrk="0" hangingPunct="1">
      <a:defRPr sz="1354" kern="1200">
        <a:solidFill>
          <a:schemeClr val="tx1"/>
        </a:solidFill>
        <a:latin typeface="+mn-lt"/>
        <a:ea typeface="+mn-ea"/>
        <a:cs typeface="+mn-cs"/>
      </a:defRPr>
    </a:lvl3pPr>
    <a:lvl4pPr marL="1562973" algn="l" defTabSz="1041982" rtl="0" eaLnBrk="1" latinLnBrk="0" hangingPunct="1">
      <a:defRPr sz="1354" kern="1200">
        <a:solidFill>
          <a:schemeClr val="tx1"/>
        </a:solidFill>
        <a:latin typeface="+mn-lt"/>
        <a:ea typeface="+mn-ea"/>
        <a:cs typeface="+mn-cs"/>
      </a:defRPr>
    </a:lvl4pPr>
    <a:lvl5pPr marL="2083964" algn="l" defTabSz="1041982" rtl="0" eaLnBrk="1" latinLnBrk="0" hangingPunct="1">
      <a:defRPr sz="1354" kern="1200">
        <a:solidFill>
          <a:schemeClr val="tx1"/>
        </a:solidFill>
        <a:latin typeface="+mn-lt"/>
        <a:ea typeface="+mn-ea"/>
        <a:cs typeface="+mn-cs"/>
      </a:defRPr>
    </a:lvl5pPr>
    <a:lvl6pPr marL="2604955" algn="l" defTabSz="1041982" rtl="0" eaLnBrk="1" latinLnBrk="0" hangingPunct="1">
      <a:defRPr sz="1354" kern="1200">
        <a:solidFill>
          <a:schemeClr val="tx1"/>
        </a:solidFill>
        <a:latin typeface="+mn-lt"/>
        <a:ea typeface="+mn-ea"/>
        <a:cs typeface="+mn-cs"/>
      </a:defRPr>
    </a:lvl6pPr>
    <a:lvl7pPr marL="3125946" algn="l" defTabSz="1041982" rtl="0" eaLnBrk="1" latinLnBrk="0" hangingPunct="1">
      <a:defRPr sz="1354" kern="1200">
        <a:solidFill>
          <a:schemeClr val="tx1"/>
        </a:solidFill>
        <a:latin typeface="+mn-lt"/>
        <a:ea typeface="+mn-ea"/>
        <a:cs typeface="+mn-cs"/>
      </a:defRPr>
    </a:lvl7pPr>
    <a:lvl8pPr marL="3646936" algn="l" defTabSz="1041982" rtl="0" eaLnBrk="1" latinLnBrk="0" hangingPunct="1">
      <a:defRPr sz="1354" kern="1200">
        <a:solidFill>
          <a:schemeClr val="tx1"/>
        </a:solidFill>
        <a:latin typeface="+mn-lt"/>
        <a:ea typeface="+mn-ea"/>
        <a:cs typeface="+mn-cs"/>
      </a:defRPr>
    </a:lvl8pPr>
    <a:lvl9pPr marL="4167928" algn="l" defTabSz="1041982" rtl="0" eaLnBrk="1" latinLnBrk="0" hangingPunct="1">
      <a:defRPr sz="1354"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9899" y="-9334"/>
            <a:ext cx="10721985" cy="7578343"/>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321972" y="2650553"/>
            <a:ext cx="6813013" cy="1814743"/>
          </a:xfrm>
        </p:spPr>
        <p:txBody>
          <a:bodyPr anchor="b">
            <a:noAutofit/>
          </a:bodyPr>
          <a:lstStyle>
            <a:lvl1pPr algn="r">
              <a:defRPr sz="5952">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321972" y="4465295"/>
            <a:ext cx="6813013" cy="1209128"/>
          </a:xfrm>
        </p:spPr>
        <p:txBody>
          <a:bodyPr anchor="t"/>
          <a:lstStyle>
            <a:lvl1pPr marL="0" indent="0" algn="r">
              <a:buNone/>
              <a:defRPr>
                <a:solidFill>
                  <a:schemeClr val="tx1">
                    <a:lumMod val="50000"/>
                    <a:lumOff val="50000"/>
                  </a:schemeClr>
                </a:solidFill>
              </a:defRPr>
            </a:lvl1pPr>
            <a:lvl2pPr marL="503972" indent="0" algn="ctr">
              <a:buNone/>
              <a:defRPr>
                <a:solidFill>
                  <a:schemeClr val="tx1">
                    <a:tint val="75000"/>
                  </a:schemeClr>
                </a:solidFill>
              </a:defRPr>
            </a:lvl2pPr>
            <a:lvl3pPr marL="1007943" indent="0" algn="ctr">
              <a:buNone/>
              <a:defRPr>
                <a:solidFill>
                  <a:schemeClr val="tx1">
                    <a:tint val="75000"/>
                  </a:schemeClr>
                </a:solidFill>
              </a:defRPr>
            </a:lvl3pPr>
            <a:lvl4pPr marL="1511915" indent="0" algn="ctr">
              <a:buNone/>
              <a:defRPr>
                <a:solidFill>
                  <a:schemeClr val="tx1">
                    <a:tint val="75000"/>
                  </a:schemeClr>
                </a:solidFill>
              </a:defRPr>
            </a:lvl4pPr>
            <a:lvl5pPr marL="2015886" indent="0" algn="ctr">
              <a:buNone/>
              <a:defRPr>
                <a:solidFill>
                  <a:schemeClr val="tx1">
                    <a:tint val="75000"/>
                  </a:schemeClr>
                </a:solidFill>
              </a:defRPr>
            </a:lvl5pPr>
            <a:lvl6pPr marL="2519858" indent="0" algn="ctr">
              <a:buNone/>
              <a:defRPr>
                <a:solidFill>
                  <a:schemeClr val="tx1">
                    <a:tint val="75000"/>
                  </a:schemeClr>
                </a:solidFill>
              </a:defRPr>
            </a:lvl6pPr>
            <a:lvl7pPr marL="3023829" indent="0" algn="ctr">
              <a:buNone/>
              <a:defRPr>
                <a:solidFill>
                  <a:schemeClr val="tx1">
                    <a:tint val="75000"/>
                  </a:schemeClr>
                </a:solidFill>
              </a:defRPr>
            </a:lvl7pPr>
            <a:lvl8pPr marL="3527801" indent="0" algn="ctr">
              <a:buNone/>
              <a:defRPr>
                <a:solidFill>
                  <a:schemeClr val="tx1">
                    <a:tint val="75000"/>
                  </a:schemeClr>
                </a:solidFill>
              </a:defRPr>
            </a:lvl8pPr>
            <a:lvl9pPr marL="4031772"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03045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3634224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12786" y="2977208"/>
            <a:ext cx="7422198" cy="2013467"/>
          </a:xfrm>
        </p:spPr>
        <p:txBody>
          <a:bodyPr anchor="b"/>
          <a:lstStyle>
            <a:lvl1pPr algn="l">
              <a:defRPr sz="4409" b="0" cap="none"/>
            </a:lvl1pPr>
          </a:lstStyle>
          <a:p>
            <a:r>
              <a:rPr lang="en-US"/>
              <a:t>Click to edit Master title style</a:t>
            </a:r>
            <a:endParaRPr lang="en-US" dirty="0"/>
          </a:p>
        </p:txBody>
      </p:sp>
      <p:sp>
        <p:nvSpPr>
          <p:cNvPr id="3" name="Text Placeholder 2"/>
          <p:cNvSpPr>
            <a:spLocks noGrp="1"/>
          </p:cNvSpPr>
          <p:nvPr>
            <p:ph type="body" idx="1"/>
          </p:nvPr>
        </p:nvSpPr>
        <p:spPr>
          <a:xfrm>
            <a:off x="712786" y="4990673"/>
            <a:ext cx="7422198" cy="948432"/>
          </a:xfrm>
        </p:spPr>
        <p:txBody>
          <a:bodyPr anchor="t"/>
          <a:lstStyle>
            <a:lvl1pPr marL="0" indent="0" algn="l">
              <a:buNone/>
              <a:defRPr sz="2205">
                <a:solidFill>
                  <a:schemeClr val="tx1">
                    <a:lumMod val="50000"/>
                    <a:lumOff val="50000"/>
                  </a:schemeClr>
                </a:solidFill>
              </a:defRPr>
            </a:lvl1pPr>
            <a:lvl2pPr marL="503972" indent="0">
              <a:buNone/>
              <a:defRPr sz="198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41170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12788" y="671971"/>
            <a:ext cx="7422197" cy="145593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12788" y="2381649"/>
            <a:ext cx="3610836" cy="4277832"/>
          </a:xfrm>
        </p:spPr>
        <p:txBody>
          <a:bodyPr>
            <a:normAutofit/>
          </a:bodyPr>
          <a:lstStyle>
            <a:lvl1pPr>
              <a:defRPr sz="1984"/>
            </a:lvl1pPr>
            <a:lvl2pPr>
              <a:defRPr sz="1764"/>
            </a:lvl2pPr>
            <a:lvl3pPr>
              <a:defRPr sz="1543"/>
            </a:lvl3pPr>
            <a:lvl4pPr>
              <a:defRPr sz="1323"/>
            </a:lvl4pPr>
            <a:lvl5pPr>
              <a:defRPr sz="1323"/>
            </a:lvl5pPr>
            <a:lvl6pPr>
              <a:defRPr sz="1323"/>
            </a:lvl6pPr>
            <a:lvl7pPr>
              <a:defRPr sz="1323"/>
            </a:lvl7pPr>
            <a:lvl8pPr>
              <a:defRPr sz="1323"/>
            </a:lvl8pPr>
            <a:lvl9pPr>
              <a:defRPr sz="132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24148" y="2381651"/>
            <a:ext cx="3610837" cy="4277834"/>
          </a:xfrm>
        </p:spPr>
        <p:txBody>
          <a:bodyPr>
            <a:normAutofit/>
          </a:bodyPr>
          <a:lstStyle>
            <a:lvl1pPr>
              <a:defRPr sz="1984"/>
            </a:lvl1pPr>
            <a:lvl2pPr>
              <a:defRPr sz="1764"/>
            </a:lvl2pPr>
            <a:lvl3pPr>
              <a:defRPr sz="1543"/>
            </a:lvl3pPr>
            <a:lvl4pPr>
              <a:defRPr sz="1323"/>
            </a:lvl4pPr>
            <a:lvl5pPr>
              <a:defRPr sz="1323"/>
            </a:lvl5pPr>
            <a:lvl6pPr>
              <a:defRPr sz="1323"/>
            </a:lvl6pPr>
            <a:lvl7pPr>
              <a:defRPr sz="1323"/>
            </a:lvl7pPr>
            <a:lvl8pPr>
              <a:defRPr sz="1323"/>
            </a:lvl8pPr>
            <a:lvl9pPr>
              <a:defRPr sz="132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7402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2787" y="671971"/>
            <a:ext cx="7422196" cy="1455937"/>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712786" y="2382084"/>
            <a:ext cx="3613833" cy="635222"/>
          </a:xfrm>
        </p:spPr>
        <p:txBody>
          <a:bodyPr anchor="b">
            <a:noAutofit/>
          </a:bodyPr>
          <a:lstStyle>
            <a:lvl1pPr marL="0" indent="0">
              <a:buNone/>
              <a:defRPr sz="2646" b="0"/>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4" name="Content Placeholder 3"/>
          <p:cNvSpPr>
            <a:spLocks noGrp="1"/>
          </p:cNvSpPr>
          <p:nvPr>
            <p:ph sz="half" idx="2"/>
          </p:nvPr>
        </p:nvSpPr>
        <p:spPr>
          <a:xfrm>
            <a:off x="712786" y="3017307"/>
            <a:ext cx="3613833" cy="364217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21149" y="2382084"/>
            <a:ext cx="3613833" cy="635222"/>
          </a:xfrm>
        </p:spPr>
        <p:txBody>
          <a:bodyPr anchor="b">
            <a:noAutofit/>
          </a:bodyPr>
          <a:lstStyle>
            <a:lvl1pPr marL="0" indent="0">
              <a:buNone/>
              <a:defRPr sz="2646" b="0"/>
            </a:lvl1pPr>
            <a:lvl2pPr marL="503972" indent="0">
              <a:buNone/>
              <a:defRPr sz="2205" b="1"/>
            </a:lvl2pPr>
            <a:lvl3pPr marL="1007943" indent="0">
              <a:buNone/>
              <a:defRPr sz="1984" b="1"/>
            </a:lvl3pPr>
            <a:lvl4pPr marL="1511915" indent="0">
              <a:buNone/>
              <a:defRPr sz="1764" b="1"/>
            </a:lvl4pPr>
            <a:lvl5pPr marL="2015886" indent="0">
              <a:buNone/>
              <a:defRPr sz="1764" b="1"/>
            </a:lvl5pPr>
            <a:lvl6pPr marL="2519858" indent="0">
              <a:buNone/>
              <a:defRPr sz="1764" b="1"/>
            </a:lvl6pPr>
            <a:lvl7pPr marL="3023829" indent="0">
              <a:buNone/>
              <a:defRPr sz="1764" b="1"/>
            </a:lvl7pPr>
            <a:lvl8pPr marL="3527801" indent="0">
              <a:buNone/>
              <a:defRPr sz="1764" b="1"/>
            </a:lvl8pPr>
            <a:lvl9pPr marL="4031772" indent="0">
              <a:buNone/>
              <a:defRPr sz="1764" b="1"/>
            </a:lvl9pPr>
          </a:lstStyle>
          <a:p>
            <a:pPr lvl="0"/>
            <a:r>
              <a:rPr lang="en-US"/>
              <a:t>Click to edit Master text styles</a:t>
            </a:r>
          </a:p>
        </p:txBody>
      </p:sp>
      <p:sp>
        <p:nvSpPr>
          <p:cNvPr id="6" name="Content Placeholder 5"/>
          <p:cNvSpPr>
            <a:spLocks noGrp="1"/>
          </p:cNvSpPr>
          <p:nvPr>
            <p:ph sz="quarter" idx="4"/>
          </p:nvPr>
        </p:nvSpPr>
        <p:spPr>
          <a:xfrm>
            <a:off x="4521149" y="3017307"/>
            <a:ext cx="3613833" cy="364217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32906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12786" y="671971"/>
            <a:ext cx="7422197" cy="145593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7303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3774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2786" y="1651933"/>
            <a:ext cx="3262479" cy="1409272"/>
          </a:xfrm>
        </p:spPr>
        <p:txBody>
          <a:bodyPr anchor="b">
            <a:normAutofit/>
          </a:bodyPr>
          <a:lstStyle>
            <a:lvl1pPr>
              <a:defRPr sz="2205"/>
            </a:lvl1pPr>
          </a:lstStyle>
          <a:p>
            <a:r>
              <a:rPr lang="en-US"/>
              <a:t>Click to edit Master title style</a:t>
            </a:r>
            <a:endParaRPr lang="en-US" dirty="0"/>
          </a:p>
        </p:txBody>
      </p:sp>
      <p:sp>
        <p:nvSpPr>
          <p:cNvPr id="3" name="Content Placeholder 2"/>
          <p:cNvSpPr>
            <a:spLocks noGrp="1"/>
          </p:cNvSpPr>
          <p:nvPr>
            <p:ph idx="1"/>
          </p:nvPr>
        </p:nvSpPr>
        <p:spPr>
          <a:xfrm>
            <a:off x="4175789" y="567610"/>
            <a:ext cx="3959194" cy="609187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12786" y="3061205"/>
            <a:ext cx="3262479" cy="2848876"/>
          </a:xfrm>
        </p:spPr>
        <p:txBody>
          <a:bodyPr>
            <a:normAutofit/>
          </a:bodyPr>
          <a:lstStyle>
            <a:lvl1pPr marL="0" indent="0">
              <a:buNone/>
              <a:defRPr sz="1543"/>
            </a:lvl1pPr>
            <a:lvl2pPr marL="377979" indent="0">
              <a:buNone/>
              <a:defRPr sz="1157"/>
            </a:lvl2pPr>
            <a:lvl3pPr marL="755957" indent="0">
              <a:buNone/>
              <a:defRPr sz="992"/>
            </a:lvl3pPr>
            <a:lvl4pPr marL="1133936" indent="0">
              <a:buNone/>
              <a:defRPr sz="827"/>
            </a:lvl4pPr>
            <a:lvl5pPr marL="1511915" indent="0">
              <a:buNone/>
              <a:defRPr sz="827"/>
            </a:lvl5pPr>
            <a:lvl6pPr marL="1889893" indent="0">
              <a:buNone/>
              <a:defRPr sz="827"/>
            </a:lvl6pPr>
            <a:lvl7pPr marL="2267872" indent="0">
              <a:buNone/>
              <a:defRPr sz="827"/>
            </a:lvl7pPr>
            <a:lvl8pPr marL="2645851" indent="0">
              <a:buNone/>
              <a:defRPr sz="827"/>
            </a:lvl8pPr>
            <a:lvl9pPr marL="3023829"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70DDF080-5E8C-48AD-84E5-6C08B304C14E}" type="datetimeFigureOut">
              <a:rPr lang="en-US" dirty="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2197376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12786" y="5291772"/>
            <a:ext cx="7422197" cy="624724"/>
          </a:xfrm>
        </p:spPr>
        <p:txBody>
          <a:bodyPr anchor="b">
            <a:normAutofit/>
          </a:bodyPr>
          <a:lstStyle>
            <a:lvl1pPr algn="l">
              <a:defRPr sz="264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12786" y="671971"/>
            <a:ext cx="7422197" cy="4239192"/>
          </a:xfrm>
        </p:spPr>
        <p:txBody>
          <a:bodyPr anchor="t">
            <a:normAutofit/>
          </a:bodyPr>
          <a:lstStyle>
            <a:lvl1pPr marL="0" indent="0" algn="ctr">
              <a:buNone/>
              <a:defRPr sz="1764"/>
            </a:lvl1pPr>
            <a:lvl2pPr marL="503972" indent="0">
              <a:buNone/>
              <a:defRPr sz="1764"/>
            </a:lvl2pPr>
            <a:lvl3pPr marL="1007943" indent="0">
              <a:buNone/>
              <a:defRPr sz="1764"/>
            </a:lvl3pPr>
            <a:lvl4pPr marL="1511915" indent="0">
              <a:buNone/>
              <a:defRPr sz="1764"/>
            </a:lvl4pPr>
            <a:lvl5pPr marL="2015886" indent="0">
              <a:buNone/>
              <a:defRPr sz="1764"/>
            </a:lvl5pPr>
            <a:lvl6pPr marL="2519858" indent="0">
              <a:buNone/>
              <a:defRPr sz="1764"/>
            </a:lvl6pPr>
            <a:lvl7pPr marL="3023829" indent="0">
              <a:buNone/>
              <a:defRPr sz="1764"/>
            </a:lvl7pPr>
            <a:lvl8pPr marL="3527801" indent="0">
              <a:buNone/>
              <a:defRPr sz="1764"/>
            </a:lvl8pPr>
            <a:lvl9pPr marL="4031772" indent="0">
              <a:buNone/>
              <a:defRPr sz="1764"/>
            </a:lvl9pPr>
          </a:lstStyle>
          <a:p>
            <a:r>
              <a:rPr lang="en-US"/>
              <a:t>Click icon to add picture</a:t>
            </a:r>
            <a:endParaRPr lang="en-US" dirty="0"/>
          </a:p>
        </p:txBody>
      </p:sp>
      <p:sp>
        <p:nvSpPr>
          <p:cNvPr id="4" name="Text Placeholder 3"/>
          <p:cNvSpPr>
            <a:spLocks noGrp="1"/>
          </p:cNvSpPr>
          <p:nvPr>
            <p:ph type="body" sz="half" idx="2"/>
          </p:nvPr>
        </p:nvSpPr>
        <p:spPr>
          <a:xfrm>
            <a:off x="712786" y="5916496"/>
            <a:ext cx="7422197" cy="742987"/>
          </a:xfrm>
        </p:spPr>
        <p:txBody>
          <a:bodyPr>
            <a:normAutofit/>
          </a:bodyPr>
          <a:lstStyle>
            <a:lvl1pPr marL="0" indent="0">
              <a:buNone/>
              <a:defRPr sz="1323"/>
            </a:lvl1pPr>
            <a:lvl2pPr marL="503972" indent="0">
              <a:buNone/>
              <a:defRPr sz="1323"/>
            </a:lvl2pPr>
            <a:lvl3pPr marL="1007943" indent="0">
              <a:buNone/>
              <a:defRPr sz="1102"/>
            </a:lvl3pPr>
            <a:lvl4pPr marL="1511915" indent="0">
              <a:buNone/>
              <a:defRPr sz="992"/>
            </a:lvl4pPr>
            <a:lvl5pPr marL="2015886" indent="0">
              <a:buNone/>
              <a:defRPr sz="992"/>
            </a:lvl5pPr>
            <a:lvl6pPr marL="2519858" indent="0">
              <a:buNone/>
              <a:defRPr sz="992"/>
            </a:lvl6pPr>
            <a:lvl7pPr marL="3023829" indent="0">
              <a:buNone/>
              <a:defRPr sz="992"/>
            </a:lvl7pPr>
            <a:lvl8pPr marL="3527801" indent="0">
              <a:buNone/>
              <a:defRPr sz="992"/>
            </a:lvl8pPr>
            <a:lvl9pPr marL="4031772" indent="0">
              <a:buNone/>
              <a:defRPr sz="992"/>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188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12788" y="671971"/>
            <a:ext cx="7422197" cy="3751839"/>
          </a:xfrm>
        </p:spPr>
        <p:txBody>
          <a:bodyPr anchor="ctr">
            <a:normAutofit/>
          </a:bodyPr>
          <a:lstStyle>
            <a:lvl1pPr algn="l">
              <a:defRPr sz="4850" b="0" cap="none"/>
            </a:lvl1pPr>
          </a:lstStyle>
          <a:p>
            <a:r>
              <a:rPr lang="en-US"/>
              <a:t>Click to edit Master title style</a:t>
            </a:r>
            <a:endParaRPr lang="en-US" dirty="0"/>
          </a:p>
        </p:txBody>
      </p:sp>
      <p:sp>
        <p:nvSpPr>
          <p:cNvPr id="3" name="Text Placeholder 2"/>
          <p:cNvSpPr>
            <a:spLocks noGrp="1"/>
          </p:cNvSpPr>
          <p:nvPr>
            <p:ph type="body" idx="1"/>
          </p:nvPr>
        </p:nvSpPr>
        <p:spPr>
          <a:xfrm>
            <a:off x="712788" y="4927788"/>
            <a:ext cx="7422197" cy="1731695"/>
          </a:xfrm>
        </p:spPr>
        <p:txBody>
          <a:bodyPr anchor="ctr">
            <a:normAutofit/>
          </a:bodyPr>
          <a:lstStyle>
            <a:lvl1pPr marL="0" indent="0" algn="l">
              <a:buNone/>
              <a:defRPr sz="1984">
                <a:solidFill>
                  <a:schemeClr val="tx1">
                    <a:lumMod val="75000"/>
                    <a:lumOff val="25000"/>
                  </a:schemeClr>
                </a:solidFill>
              </a:defRPr>
            </a:lvl1pPr>
            <a:lvl2pPr marL="503972" indent="0">
              <a:buNone/>
              <a:defRPr sz="198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2425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6050" y="671971"/>
            <a:ext cx="7100026" cy="3331857"/>
          </a:xfrm>
        </p:spPr>
        <p:txBody>
          <a:bodyPr anchor="ctr">
            <a:normAutofit/>
          </a:bodyPr>
          <a:lstStyle>
            <a:lvl1pPr algn="l">
              <a:defRPr sz="485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287454" y="4003828"/>
            <a:ext cx="6337219" cy="419982"/>
          </a:xfrm>
        </p:spPr>
        <p:txBody>
          <a:bodyPr anchor="ctr">
            <a:noAutofit/>
          </a:bodyPr>
          <a:lstStyle>
            <a:lvl1pPr marL="0" indent="0">
              <a:buFontTx/>
              <a:buNone/>
              <a:defRPr sz="1764">
                <a:solidFill>
                  <a:schemeClr val="tx1">
                    <a:lumMod val="50000"/>
                    <a:lumOff val="50000"/>
                  </a:schemeClr>
                </a:solidFill>
              </a:defRPr>
            </a:lvl1pPr>
            <a:lvl2pPr marL="503972" indent="0">
              <a:buFontTx/>
              <a:buNone/>
              <a:defRPr/>
            </a:lvl2pPr>
            <a:lvl3pPr marL="1007943" indent="0">
              <a:buFontTx/>
              <a:buNone/>
              <a:defRPr/>
            </a:lvl3pPr>
            <a:lvl4pPr marL="1511915" indent="0">
              <a:buFontTx/>
              <a:buNone/>
              <a:defRPr/>
            </a:lvl4pPr>
            <a:lvl5pPr marL="2015886" indent="0">
              <a:buFontTx/>
              <a:buNone/>
              <a:defRPr/>
            </a:lvl5pPr>
          </a:lstStyle>
          <a:p>
            <a:pPr lvl="0"/>
            <a:r>
              <a:rPr lang="en-US"/>
              <a:t>Click to edit Master text styles</a:t>
            </a:r>
          </a:p>
        </p:txBody>
      </p:sp>
      <p:sp>
        <p:nvSpPr>
          <p:cNvPr id="3" name="Text Placeholder 2"/>
          <p:cNvSpPr>
            <a:spLocks noGrp="1"/>
          </p:cNvSpPr>
          <p:nvPr>
            <p:ph type="body" idx="1"/>
          </p:nvPr>
        </p:nvSpPr>
        <p:spPr>
          <a:xfrm>
            <a:off x="712786" y="4927788"/>
            <a:ext cx="7422198" cy="1731695"/>
          </a:xfrm>
        </p:spPr>
        <p:txBody>
          <a:bodyPr anchor="ctr">
            <a:normAutofit/>
          </a:bodyPr>
          <a:lstStyle>
            <a:lvl1pPr marL="0" indent="0" algn="l">
              <a:buNone/>
              <a:defRPr sz="1984">
                <a:solidFill>
                  <a:schemeClr val="tx1">
                    <a:lumMod val="75000"/>
                    <a:lumOff val="25000"/>
                  </a:schemeClr>
                </a:solidFill>
              </a:defRPr>
            </a:lvl1pPr>
            <a:lvl2pPr marL="503972" indent="0">
              <a:buNone/>
              <a:defRPr sz="198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64420" y="871246"/>
            <a:ext cx="534730" cy="644607"/>
          </a:xfrm>
          <a:prstGeom prst="rect">
            <a:avLst/>
          </a:prstGeom>
        </p:spPr>
        <p:txBody>
          <a:bodyPr vert="horz" lIns="100796" tIns="50398" rIns="100796" bIns="50398" rtlCol="0" anchor="ctr">
            <a:noAutofit/>
          </a:bodyPr>
          <a:lstStyle/>
          <a:p>
            <a:pPr lvl="0"/>
            <a:r>
              <a:rPr lang="en-US" sz="8818"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7889888" y="3181894"/>
            <a:ext cx="534730" cy="644607"/>
          </a:xfrm>
          <a:prstGeom prst="rect">
            <a:avLst/>
          </a:prstGeom>
        </p:spPr>
        <p:txBody>
          <a:bodyPr vert="horz" lIns="100796" tIns="50398" rIns="100796" bIns="50398" rtlCol="0" anchor="ctr">
            <a:noAutofit/>
          </a:bodyPr>
          <a:lstStyle/>
          <a:p>
            <a:pPr lvl="0"/>
            <a:r>
              <a:rPr lang="en-US" sz="8818"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941120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12786" y="2129659"/>
            <a:ext cx="7422198" cy="2861014"/>
          </a:xfrm>
        </p:spPr>
        <p:txBody>
          <a:bodyPr anchor="b">
            <a:normAutofit/>
          </a:bodyPr>
          <a:lstStyle>
            <a:lvl1pPr algn="l">
              <a:defRPr sz="4850" b="0" cap="none"/>
            </a:lvl1pPr>
          </a:lstStyle>
          <a:p>
            <a:r>
              <a:rPr lang="en-US"/>
              <a:t>Click to edit Master title style</a:t>
            </a:r>
            <a:endParaRPr lang="en-US" dirty="0"/>
          </a:p>
        </p:txBody>
      </p:sp>
      <p:sp>
        <p:nvSpPr>
          <p:cNvPr id="3" name="Text Placeholder 2"/>
          <p:cNvSpPr>
            <a:spLocks noGrp="1"/>
          </p:cNvSpPr>
          <p:nvPr>
            <p:ph type="body" idx="1"/>
          </p:nvPr>
        </p:nvSpPr>
        <p:spPr>
          <a:xfrm>
            <a:off x="712786" y="4990673"/>
            <a:ext cx="7422198" cy="1668810"/>
          </a:xfrm>
        </p:spPr>
        <p:txBody>
          <a:bodyPr anchor="t">
            <a:normAutofit/>
          </a:bodyPr>
          <a:lstStyle>
            <a:lvl1pPr marL="0" indent="0" algn="l">
              <a:buNone/>
              <a:defRPr sz="1984">
                <a:solidFill>
                  <a:schemeClr val="tx1">
                    <a:lumMod val="75000"/>
                    <a:lumOff val="25000"/>
                  </a:schemeClr>
                </a:solidFill>
              </a:defRPr>
            </a:lvl1pPr>
            <a:lvl2pPr marL="503972" indent="0">
              <a:buNone/>
              <a:defRPr sz="198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82240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06050" y="671971"/>
            <a:ext cx="7100026" cy="3331857"/>
          </a:xfrm>
        </p:spPr>
        <p:txBody>
          <a:bodyPr anchor="ctr">
            <a:normAutofit/>
          </a:bodyPr>
          <a:lstStyle>
            <a:lvl1pPr algn="l">
              <a:defRPr sz="485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712784" y="4423810"/>
            <a:ext cx="7422200" cy="566863"/>
          </a:xfrm>
        </p:spPr>
        <p:txBody>
          <a:bodyPr anchor="b">
            <a:noAutofit/>
          </a:bodyPr>
          <a:lstStyle>
            <a:lvl1pPr marL="0" indent="0">
              <a:buFontTx/>
              <a:buNone/>
              <a:defRPr sz="2646">
                <a:solidFill>
                  <a:schemeClr val="tx1">
                    <a:lumMod val="75000"/>
                    <a:lumOff val="25000"/>
                  </a:schemeClr>
                </a:solidFill>
              </a:defRPr>
            </a:lvl1pPr>
            <a:lvl2pPr marL="503972" indent="0">
              <a:buFontTx/>
              <a:buNone/>
              <a:defRPr/>
            </a:lvl2pPr>
            <a:lvl3pPr marL="1007943" indent="0">
              <a:buFontTx/>
              <a:buNone/>
              <a:defRPr/>
            </a:lvl3pPr>
            <a:lvl4pPr marL="1511915" indent="0">
              <a:buFontTx/>
              <a:buNone/>
              <a:defRPr/>
            </a:lvl4pPr>
            <a:lvl5pPr marL="2015886" indent="0">
              <a:buFontTx/>
              <a:buNone/>
              <a:defRPr/>
            </a:lvl5pPr>
          </a:lstStyle>
          <a:p>
            <a:pPr lvl="0"/>
            <a:r>
              <a:rPr lang="en-US"/>
              <a:t>Click to edit Master text styles</a:t>
            </a:r>
          </a:p>
        </p:txBody>
      </p:sp>
      <p:sp>
        <p:nvSpPr>
          <p:cNvPr id="3" name="Text Placeholder 2"/>
          <p:cNvSpPr>
            <a:spLocks noGrp="1"/>
          </p:cNvSpPr>
          <p:nvPr>
            <p:ph type="body" idx="1"/>
          </p:nvPr>
        </p:nvSpPr>
        <p:spPr>
          <a:xfrm>
            <a:off x="712786" y="4990673"/>
            <a:ext cx="7422198" cy="1668810"/>
          </a:xfrm>
        </p:spPr>
        <p:txBody>
          <a:bodyPr anchor="t">
            <a:normAutofit/>
          </a:bodyPr>
          <a:lstStyle>
            <a:lvl1pPr marL="0" indent="0" algn="l">
              <a:buNone/>
              <a:defRPr sz="1984">
                <a:solidFill>
                  <a:schemeClr val="tx1">
                    <a:lumMod val="50000"/>
                    <a:lumOff val="50000"/>
                  </a:schemeClr>
                </a:solidFill>
              </a:defRPr>
            </a:lvl1pPr>
            <a:lvl2pPr marL="503972" indent="0">
              <a:buNone/>
              <a:defRPr sz="198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64420" y="871246"/>
            <a:ext cx="534730" cy="644607"/>
          </a:xfrm>
          <a:prstGeom prst="rect">
            <a:avLst/>
          </a:prstGeom>
        </p:spPr>
        <p:txBody>
          <a:bodyPr vert="horz" lIns="100796" tIns="50398" rIns="100796" bIns="50398" rtlCol="0" anchor="ctr">
            <a:noAutofit/>
          </a:bodyPr>
          <a:lstStyle/>
          <a:p>
            <a:pPr lvl="0"/>
            <a:r>
              <a:rPr lang="en-US" sz="8818"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7889888" y="3181894"/>
            <a:ext cx="534730" cy="644607"/>
          </a:xfrm>
          <a:prstGeom prst="rect">
            <a:avLst/>
          </a:prstGeom>
        </p:spPr>
        <p:txBody>
          <a:bodyPr vert="horz" lIns="100796" tIns="50398" rIns="100796" bIns="50398" rtlCol="0" anchor="ctr">
            <a:noAutofit/>
          </a:bodyPr>
          <a:lstStyle/>
          <a:p>
            <a:pPr lvl="0"/>
            <a:r>
              <a:rPr lang="en-US" sz="8818"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101133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720094" y="671971"/>
            <a:ext cx="7414890" cy="3331857"/>
          </a:xfrm>
        </p:spPr>
        <p:txBody>
          <a:bodyPr anchor="ctr">
            <a:normAutofit/>
          </a:bodyPr>
          <a:lstStyle>
            <a:lvl1pPr algn="l">
              <a:defRPr sz="485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712784" y="4423810"/>
            <a:ext cx="7422200" cy="566863"/>
          </a:xfrm>
        </p:spPr>
        <p:txBody>
          <a:bodyPr anchor="b">
            <a:noAutofit/>
          </a:bodyPr>
          <a:lstStyle>
            <a:lvl1pPr marL="0" indent="0">
              <a:buFontTx/>
              <a:buNone/>
              <a:defRPr sz="2646">
                <a:solidFill>
                  <a:schemeClr val="accent1"/>
                </a:solidFill>
              </a:defRPr>
            </a:lvl1pPr>
            <a:lvl2pPr marL="503972" indent="0">
              <a:buFontTx/>
              <a:buNone/>
              <a:defRPr/>
            </a:lvl2pPr>
            <a:lvl3pPr marL="1007943" indent="0">
              <a:buFontTx/>
              <a:buNone/>
              <a:defRPr/>
            </a:lvl3pPr>
            <a:lvl4pPr marL="1511915" indent="0">
              <a:buFontTx/>
              <a:buNone/>
              <a:defRPr/>
            </a:lvl4pPr>
            <a:lvl5pPr marL="2015886" indent="0">
              <a:buFontTx/>
              <a:buNone/>
              <a:defRPr/>
            </a:lvl5pPr>
          </a:lstStyle>
          <a:p>
            <a:pPr lvl="0"/>
            <a:r>
              <a:rPr lang="en-US"/>
              <a:t>Click to edit Master text styles</a:t>
            </a:r>
          </a:p>
        </p:txBody>
      </p:sp>
      <p:sp>
        <p:nvSpPr>
          <p:cNvPr id="3" name="Text Placeholder 2"/>
          <p:cNvSpPr>
            <a:spLocks noGrp="1"/>
          </p:cNvSpPr>
          <p:nvPr>
            <p:ph type="body" idx="1"/>
          </p:nvPr>
        </p:nvSpPr>
        <p:spPr>
          <a:xfrm>
            <a:off x="712786" y="4990673"/>
            <a:ext cx="7422198" cy="1668810"/>
          </a:xfrm>
        </p:spPr>
        <p:txBody>
          <a:bodyPr anchor="t">
            <a:normAutofit/>
          </a:bodyPr>
          <a:lstStyle>
            <a:lvl1pPr marL="0" indent="0" algn="l">
              <a:buNone/>
              <a:defRPr sz="1984">
                <a:solidFill>
                  <a:schemeClr val="tx1">
                    <a:lumMod val="50000"/>
                    <a:lumOff val="50000"/>
                  </a:schemeClr>
                </a:solidFill>
              </a:defRPr>
            </a:lvl1pPr>
            <a:lvl2pPr marL="503972" indent="0">
              <a:buNone/>
              <a:defRPr sz="1984">
                <a:solidFill>
                  <a:schemeClr val="tx1">
                    <a:tint val="75000"/>
                  </a:schemeClr>
                </a:solidFill>
              </a:defRPr>
            </a:lvl2pPr>
            <a:lvl3pPr marL="1007943" indent="0">
              <a:buNone/>
              <a:defRPr sz="1764">
                <a:solidFill>
                  <a:schemeClr val="tx1">
                    <a:tint val="75000"/>
                  </a:schemeClr>
                </a:solidFill>
              </a:defRPr>
            </a:lvl3pPr>
            <a:lvl4pPr marL="1511915" indent="0">
              <a:buNone/>
              <a:defRPr sz="1543">
                <a:solidFill>
                  <a:schemeClr val="tx1">
                    <a:tint val="75000"/>
                  </a:schemeClr>
                </a:solidFill>
              </a:defRPr>
            </a:lvl4pPr>
            <a:lvl5pPr marL="2015886" indent="0">
              <a:buNone/>
              <a:defRPr sz="1543">
                <a:solidFill>
                  <a:schemeClr val="tx1">
                    <a:tint val="75000"/>
                  </a:schemeClr>
                </a:solidFill>
              </a:defRPr>
            </a:lvl5pPr>
            <a:lvl6pPr marL="2519858" indent="0">
              <a:buNone/>
              <a:defRPr sz="1543">
                <a:solidFill>
                  <a:schemeClr val="tx1">
                    <a:tint val="75000"/>
                  </a:schemeClr>
                </a:solidFill>
              </a:defRPr>
            </a:lvl6pPr>
            <a:lvl7pPr marL="3023829" indent="0">
              <a:buNone/>
              <a:defRPr sz="1543">
                <a:solidFill>
                  <a:schemeClr val="tx1">
                    <a:tint val="75000"/>
                  </a:schemeClr>
                </a:solidFill>
              </a:defRPr>
            </a:lvl7pPr>
            <a:lvl8pPr marL="3527801" indent="0">
              <a:buNone/>
              <a:defRPr sz="1543">
                <a:solidFill>
                  <a:schemeClr val="tx1">
                    <a:tint val="75000"/>
                  </a:schemeClr>
                </a:solidFill>
              </a:defRPr>
            </a:lvl8pPr>
            <a:lvl9pPr marL="4031772" indent="0">
              <a:buNone/>
              <a:defRPr sz="154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018884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13147878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89097" y="671972"/>
            <a:ext cx="1144496" cy="5788752"/>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712786" y="671972"/>
            <a:ext cx="6074393" cy="57887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97533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34877523"/>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9900" y="-9334"/>
            <a:ext cx="10721986" cy="7578343"/>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712787" y="671971"/>
            <a:ext cx="7422196" cy="145593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12786" y="2381651"/>
            <a:ext cx="7422197" cy="42778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20211" y="6659484"/>
            <a:ext cx="799936" cy="402483"/>
          </a:xfrm>
          <a:prstGeom prst="rect">
            <a:avLst/>
          </a:prstGeom>
        </p:spPr>
        <p:txBody>
          <a:bodyPr vert="horz" lIns="91440" tIns="45720" rIns="91440" bIns="45720" rtlCol="0" anchor="ctr"/>
          <a:lstStyle>
            <a:lvl1pPr algn="r">
              <a:defRPr sz="992">
                <a:solidFill>
                  <a:schemeClr val="tx1">
                    <a:tint val="75000"/>
                  </a:schemeClr>
                </a:solidFill>
              </a:defRPr>
            </a:lvl1pPr>
          </a:lstStyle>
          <a:p>
            <a:fld id="{B61BEF0D-F0BB-DE4B-95CE-6DB70DBA9567}" type="datetimeFigureOut">
              <a:rPr lang="en-US" dirty="0"/>
              <a:pPr/>
              <a:t>2/14/2026</a:t>
            </a:fld>
            <a:endParaRPr lang="en-US" dirty="0"/>
          </a:p>
        </p:txBody>
      </p:sp>
      <p:sp>
        <p:nvSpPr>
          <p:cNvPr id="5" name="Footer Placeholder 4"/>
          <p:cNvSpPr>
            <a:spLocks noGrp="1"/>
          </p:cNvSpPr>
          <p:nvPr>
            <p:ph type="ftr" sz="quarter" idx="3"/>
          </p:nvPr>
        </p:nvSpPr>
        <p:spPr>
          <a:xfrm>
            <a:off x="712787" y="6659484"/>
            <a:ext cx="5405508" cy="402483"/>
          </a:xfrm>
          <a:prstGeom prst="rect">
            <a:avLst/>
          </a:prstGeom>
        </p:spPr>
        <p:txBody>
          <a:bodyPr vert="horz" lIns="91440" tIns="45720" rIns="91440" bIns="45720" rtlCol="0" anchor="ctr"/>
          <a:lstStyle>
            <a:lvl1pPr algn="l">
              <a:defRPr sz="992">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535572" y="6659484"/>
            <a:ext cx="599413" cy="402483"/>
          </a:xfrm>
          <a:prstGeom prst="rect">
            <a:avLst/>
          </a:prstGeom>
        </p:spPr>
        <p:txBody>
          <a:bodyPr vert="horz" lIns="91440" tIns="45720" rIns="91440" bIns="45720" rtlCol="0" anchor="ctr"/>
          <a:lstStyle>
            <a:lvl1pPr algn="r">
              <a:defRPr sz="992">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7594999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Lst>
  <p:txStyles>
    <p:titleStyle>
      <a:lvl1pPr algn="l" defTabSz="503972" rtl="0" eaLnBrk="1" latinLnBrk="0" hangingPunct="1">
        <a:spcBef>
          <a:spcPct val="0"/>
        </a:spcBef>
        <a:buNone/>
        <a:defRPr sz="3968"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77979" indent="-377979" algn="l" defTabSz="503972" rtl="0" eaLnBrk="1" latinLnBrk="0" hangingPunct="1">
        <a:spcBef>
          <a:spcPts val="1102"/>
        </a:spcBef>
        <a:spcAft>
          <a:spcPts val="0"/>
        </a:spcAft>
        <a:buClr>
          <a:schemeClr val="accent1"/>
        </a:buClr>
        <a:buSzPct val="80000"/>
        <a:buFont typeface="Wingdings 3" charset="2"/>
        <a:buChar char=""/>
        <a:defRPr sz="1984" kern="1200">
          <a:solidFill>
            <a:schemeClr val="tx1">
              <a:lumMod val="75000"/>
              <a:lumOff val="25000"/>
            </a:schemeClr>
          </a:solidFill>
          <a:latin typeface="+mn-lt"/>
          <a:ea typeface="+mn-ea"/>
          <a:cs typeface="+mn-cs"/>
        </a:defRPr>
      </a:lvl1pPr>
      <a:lvl2pPr marL="818954" indent="-314982" algn="l" defTabSz="503972" rtl="0" eaLnBrk="1" latinLnBrk="0" hangingPunct="1">
        <a:spcBef>
          <a:spcPts val="1102"/>
        </a:spcBef>
        <a:spcAft>
          <a:spcPts val="0"/>
        </a:spcAft>
        <a:buClr>
          <a:schemeClr val="accent1"/>
        </a:buClr>
        <a:buSzPct val="80000"/>
        <a:buFont typeface="Wingdings 3" charset="2"/>
        <a:buChar char=""/>
        <a:defRPr sz="1764" kern="1200">
          <a:solidFill>
            <a:schemeClr val="tx1">
              <a:lumMod val="75000"/>
              <a:lumOff val="25000"/>
            </a:schemeClr>
          </a:solidFill>
          <a:latin typeface="+mn-lt"/>
          <a:ea typeface="+mn-ea"/>
          <a:cs typeface="+mn-cs"/>
        </a:defRPr>
      </a:lvl2pPr>
      <a:lvl3pPr marL="1259929" indent="-251986" algn="l" defTabSz="503972" rtl="0" eaLnBrk="1" latinLnBrk="0" hangingPunct="1">
        <a:spcBef>
          <a:spcPts val="1102"/>
        </a:spcBef>
        <a:spcAft>
          <a:spcPts val="0"/>
        </a:spcAft>
        <a:buClr>
          <a:schemeClr val="accent1"/>
        </a:buClr>
        <a:buSzPct val="80000"/>
        <a:buFont typeface="Wingdings 3" charset="2"/>
        <a:buChar char=""/>
        <a:defRPr sz="1543" kern="1200">
          <a:solidFill>
            <a:schemeClr val="tx1">
              <a:lumMod val="75000"/>
              <a:lumOff val="25000"/>
            </a:schemeClr>
          </a:solidFill>
          <a:latin typeface="+mn-lt"/>
          <a:ea typeface="+mn-ea"/>
          <a:cs typeface="+mn-cs"/>
        </a:defRPr>
      </a:lvl3pPr>
      <a:lvl4pPr marL="1763900" indent="-251986" algn="l" defTabSz="503972" rtl="0" eaLnBrk="1" latinLnBrk="0" hangingPunct="1">
        <a:spcBef>
          <a:spcPts val="1102"/>
        </a:spcBef>
        <a:spcAft>
          <a:spcPts val="0"/>
        </a:spcAft>
        <a:buClr>
          <a:schemeClr val="accent1"/>
        </a:buClr>
        <a:buSzPct val="80000"/>
        <a:buFont typeface="Wingdings 3" charset="2"/>
        <a:buChar char=""/>
        <a:defRPr sz="1323" kern="1200">
          <a:solidFill>
            <a:schemeClr val="tx1">
              <a:lumMod val="75000"/>
              <a:lumOff val="25000"/>
            </a:schemeClr>
          </a:solidFill>
          <a:latin typeface="+mn-lt"/>
          <a:ea typeface="+mn-ea"/>
          <a:cs typeface="+mn-cs"/>
        </a:defRPr>
      </a:lvl4pPr>
      <a:lvl5pPr marL="2267872" indent="-251986" algn="l" defTabSz="503972" rtl="0" eaLnBrk="1" latinLnBrk="0" hangingPunct="1">
        <a:spcBef>
          <a:spcPts val="1102"/>
        </a:spcBef>
        <a:spcAft>
          <a:spcPts val="0"/>
        </a:spcAft>
        <a:buClr>
          <a:schemeClr val="accent1"/>
        </a:buClr>
        <a:buSzPct val="80000"/>
        <a:buFont typeface="Wingdings 3" charset="2"/>
        <a:buChar char=""/>
        <a:defRPr sz="1323" kern="1200">
          <a:solidFill>
            <a:schemeClr val="tx1">
              <a:lumMod val="75000"/>
              <a:lumOff val="25000"/>
            </a:schemeClr>
          </a:solidFill>
          <a:latin typeface="+mn-lt"/>
          <a:ea typeface="+mn-ea"/>
          <a:cs typeface="+mn-cs"/>
        </a:defRPr>
      </a:lvl5pPr>
      <a:lvl6pPr marL="2771844" indent="-251986" algn="l" defTabSz="503972" rtl="0" eaLnBrk="1" latinLnBrk="0" hangingPunct="1">
        <a:spcBef>
          <a:spcPts val="1102"/>
        </a:spcBef>
        <a:spcAft>
          <a:spcPts val="0"/>
        </a:spcAft>
        <a:buClr>
          <a:schemeClr val="accent1"/>
        </a:buClr>
        <a:buSzPct val="80000"/>
        <a:buFont typeface="Wingdings 3" charset="2"/>
        <a:buChar char=""/>
        <a:defRPr sz="1323" kern="1200">
          <a:solidFill>
            <a:schemeClr val="tx1">
              <a:lumMod val="75000"/>
              <a:lumOff val="25000"/>
            </a:schemeClr>
          </a:solidFill>
          <a:latin typeface="+mn-lt"/>
          <a:ea typeface="+mn-ea"/>
          <a:cs typeface="+mn-cs"/>
        </a:defRPr>
      </a:lvl6pPr>
      <a:lvl7pPr marL="3275815" indent="-251986" algn="l" defTabSz="503972" rtl="0" eaLnBrk="1" latinLnBrk="0" hangingPunct="1">
        <a:spcBef>
          <a:spcPts val="1102"/>
        </a:spcBef>
        <a:spcAft>
          <a:spcPts val="0"/>
        </a:spcAft>
        <a:buClr>
          <a:schemeClr val="accent1"/>
        </a:buClr>
        <a:buSzPct val="80000"/>
        <a:buFont typeface="Wingdings 3" charset="2"/>
        <a:buChar char=""/>
        <a:defRPr sz="1323" kern="1200">
          <a:solidFill>
            <a:schemeClr val="tx1">
              <a:lumMod val="75000"/>
              <a:lumOff val="25000"/>
            </a:schemeClr>
          </a:solidFill>
          <a:latin typeface="+mn-lt"/>
          <a:ea typeface="+mn-ea"/>
          <a:cs typeface="+mn-cs"/>
        </a:defRPr>
      </a:lvl7pPr>
      <a:lvl8pPr marL="3779787" indent="-251986" algn="l" defTabSz="503972" rtl="0" eaLnBrk="1" latinLnBrk="0" hangingPunct="1">
        <a:spcBef>
          <a:spcPts val="1102"/>
        </a:spcBef>
        <a:spcAft>
          <a:spcPts val="0"/>
        </a:spcAft>
        <a:buClr>
          <a:schemeClr val="accent1"/>
        </a:buClr>
        <a:buSzPct val="80000"/>
        <a:buFont typeface="Wingdings 3" charset="2"/>
        <a:buChar char=""/>
        <a:defRPr sz="1323" kern="1200">
          <a:solidFill>
            <a:schemeClr val="tx1">
              <a:lumMod val="75000"/>
              <a:lumOff val="25000"/>
            </a:schemeClr>
          </a:solidFill>
          <a:latin typeface="+mn-lt"/>
          <a:ea typeface="+mn-ea"/>
          <a:cs typeface="+mn-cs"/>
        </a:defRPr>
      </a:lvl8pPr>
      <a:lvl9pPr marL="4283758" indent="-251986" algn="l" defTabSz="503972" rtl="0" eaLnBrk="1" latinLnBrk="0" hangingPunct="1">
        <a:spcBef>
          <a:spcPts val="1102"/>
        </a:spcBef>
        <a:spcAft>
          <a:spcPts val="0"/>
        </a:spcAft>
        <a:buClr>
          <a:schemeClr val="accent1"/>
        </a:buClr>
        <a:buSzPct val="80000"/>
        <a:buFont typeface="Wingdings 3" charset="2"/>
        <a:buChar char=""/>
        <a:defRPr sz="1323" kern="1200">
          <a:solidFill>
            <a:schemeClr val="tx1">
              <a:lumMod val="75000"/>
              <a:lumOff val="25000"/>
            </a:schemeClr>
          </a:solidFill>
          <a:latin typeface="+mn-lt"/>
          <a:ea typeface="+mn-ea"/>
          <a:cs typeface="+mn-cs"/>
        </a:defRPr>
      </a:lvl9pPr>
    </p:bodyStyle>
    <p:otherStyle>
      <a:defPPr>
        <a:defRPr lang="en-US"/>
      </a:defPPr>
      <a:lvl1pPr marL="0" algn="l" defTabSz="503972" rtl="0" eaLnBrk="1" latinLnBrk="0" hangingPunct="1">
        <a:defRPr sz="1984" kern="1200">
          <a:solidFill>
            <a:schemeClr val="tx1"/>
          </a:solidFill>
          <a:latin typeface="+mn-lt"/>
          <a:ea typeface="+mn-ea"/>
          <a:cs typeface="+mn-cs"/>
        </a:defRPr>
      </a:lvl1pPr>
      <a:lvl2pPr marL="503972" algn="l" defTabSz="503972" rtl="0" eaLnBrk="1" latinLnBrk="0" hangingPunct="1">
        <a:defRPr sz="1984" kern="1200">
          <a:solidFill>
            <a:schemeClr val="tx1"/>
          </a:solidFill>
          <a:latin typeface="+mn-lt"/>
          <a:ea typeface="+mn-ea"/>
          <a:cs typeface="+mn-cs"/>
        </a:defRPr>
      </a:lvl2pPr>
      <a:lvl3pPr marL="1007943" algn="l" defTabSz="503972" rtl="0" eaLnBrk="1" latinLnBrk="0" hangingPunct="1">
        <a:defRPr sz="1984" kern="1200">
          <a:solidFill>
            <a:schemeClr val="tx1"/>
          </a:solidFill>
          <a:latin typeface="+mn-lt"/>
          <a:ea typeface="+mn-ea"/>
          <a:cs typeface="+mn-cs"/>
        </a:defRPr>
      </a:lvl3pPr>
      <a:lvl4pPr marL="1511915" algn="l" defTabSz="503972" rtl="0" eaLnBrk="1" latinLnBrk="0" hangingPunct="1">
        <a:defRPr sz="1984" kern="1200">
          <a:solidFill>
            <a:schemeClr val="tx1"/>
          </a:solidFill>
          <a:latin typeface="+mn-lt"/>
          <a:ea typeface="+mn-ea"/>
          <a:cs typeface="+mn-cs"/>
        </a:defRPr>
      </a:lvl4pPr>
      <a:lvl5pPr marL="2015886" algn="l" defTabSz="503972" rtl="0" eaLnBrk="1" latinLnBrk="0" hangingPunct="1">
        <a:defRPr sz="1984" kern="1200">
          <a:solidFill>
            <a:schemeClr val="tx1"/>
          </a:solidFill>
          <a:latin typeface="+mn-lt"/>
          <a:ea typeface="+mn-ea"/>
          <a:cs typeface="+mn-cs"/>
        </a:defRPr>
      </a:lvl5pPr>
      <a:lvl6pPr marL="2519858" algn="l" defTabSz="503972" rtl="0" eaLnBrk="1" latinLnBrk="0" hangingPunct="1">
        <a:defRPr sz="1984" kern="1200">
          <a:solidFill>
            <a:schemeClr val="tx1"/>
          </a:solidFill>
          <a:latin typeface="+mn-lt"/>
          <a:ea typeface="+mn-ea"/>
          <a:cs typeface="+mn-cs"/>
        </a:defRPr>
      </a:lvl6pPr>
      <a:lvl7pPr marL="3023829" algn="l" defTabSz="503972" rtl="0" eaLnBrk="1" latinLnBrk="0" hangingPunct="1">
        <a:defRPr sz="1984" kern="1200">
          <a:solidFill>
            <a:schemeClr val="tx1"/>
          </a:solidFill>
          <a:latin typeface="+mn-lt"/>
          <a:ea typeface="+mn-ea"/>
          <a:cs typeface="+mn-cs"/>
        </a:defRPr>
      </a:lvl7pPr>
      <a:lvl8pPr marL="3527801" algn="l" defTabSz="503972" rtl="0" eaLnBrk="1" latinLnBrk="0" hangingPunct="1">
        <a:defRPr sz="1984" kern="1200">
          <a:solidFill>
            <a:schemeClr val="tx1"/>
          </a:solidFill>
          <a:latin typeface="+mn-lt"/>
          <a:ea typeface="+mn-ea"/>
          <a:cs typeface="+mn-cs"/>
        </a:defRPr>
      </a:lvl8pPr>
      <a:lvl9pPr marL="4031772" algn="l" defTabSz="503972" rtl="0" eaLnBrk="1" latinLnBrk="0" hangingPunct="1">
        <a:defRPr sz="198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p:cNvSpPr/>
          <p:nvPr/>
        </p:nvSpPr>
        <p:spPr>
          <a:xfrm>
            <a:off x="-34448" y="-226320"/>
            <a:ext cx="10743120" cy="135377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720" tIns="13860" rIns="27720" bIns="13860" rtlCol="0" anchor="ctr"/>
          <a:lstStyle>
            <a:defPPr>
              <a:defRPr kern="1200"/>
            </a:defPPr>
          </a:lstStyle>
          <a:p>
            <a:pPr algn="ctr"/>
            <a:endParaRPr lang="en-US" sz="1345" dirty="0"/>
          </a:p>
        </p:txBody>
      </p:sp>
      <p:sp>
        <p:nvSpPr>
          <p:cNvPr id="51" name="Title 11">
            <a:extLst>
              <a:ext uri="{FF2B5EF4-FFF2-40B4-BE49-F238E27FC236}">
                <a16:creationId xmlns:a16="http://schemas.microsoft.com/office/drawing/2014/main" id="{EE7A5C51-35F0-4B71-992D-43D344D16C04}"/>
              </a:ext>
            </a:extLst>
          </p:cNvPr>
          <p:cNvSpPr txBox="1"/>
          <p:nvPr/>
        </p:nvSpPr>
        <p:spPr>
          <a:xfrm>
            <a:off x="783107" y="12554"/>
            <a:ext cx="8909844" cy="594798"/>
          </a:xfrm>
          <a:prstGeom prst="rect">
            <a:avLst/>
          </a:prstGeom>
        </p:spPr>
        <p:txBody>
          <a:bodyPr lIns="27720" tIns="13860" rIns="27720" bIns="13860"/>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US" sz="2400" b="1" dirty="0">
                <a:solidFill>
                  <a:schemeClr val="bg1"/>
                </a:solidFill>
                <a:latin typeface="Calibri" panose="020F0502020204030204" pitchFamily="34" charset="0"/>
                <a:ea typeface="Calibri" panose="020F0502020204030204" pitchFamily="34" charset="0"/>
                <a:cs typeface="Calibri" panose="020F0502020204030204" pitchFamily="34" charset="0"/>
              </a:rPr>
              <a:t>Emotional Intelligence and mindfulness in Student Life</a:t>
            </a:r>
          </a:p>
          <a:p>
            <a:r>
              <a:rPr lang="en-US" sz="2400" b="1" dirty="0">
                <a:solidFill>
                  <a:schemeClr val="bg1"/>
                </a:solidFill>
                <a:latin typeface="Calibri" panose="020F0502020204030204" pitchFamily="34" charset="0"/>
                <a:ea typeface="Calibri" panose="020F0502020204030204" pitchFamily="34" charset="0"/>
                <a:cs typeface="Calibri" panose="020F0502020204030204" pitchFamily="34" charset="0"/>
              </a:rPr>
              <a:t>Reflecting on Daniel Goleman’s perspective on emotional awareness</a:t>
            </a:r>
          </a:p>
        </p:txBody>
      </p:sp>
      <p:sp>
        <p:nvSpPr>
          <p:cNvPr id="58" name="Text Placeholder 16">
            <a:extLst>
              <a:ext uri="{FF2B5EF4-FFF2-40B4-BE49-F238E27FC236}">
                <a16:creationId xmlns:a16="http://schemas.microsoft.com/office/drawing/2014/main" id="{1F3AA395-C058-4F87-B3A3-A8A8BC543EF9}"/>
              </a:ext>
            </a:extLst>
          </p:cNvPr>
          <p:cNvSpPr txBox="1"/>
          <p:nvPr/>
        </p:nvSpPr>
        <p:spPr>
          <a:xfrm>
            <a:off x="6264235" y="788019"/>
            <a:ext cx="3870251" cy="465418"/>
          </a:xfrm>
          <a:prstGeom prst="rect">
            <a:avLst/>
          </a:prstGeom>
        </p:spPr>
        <p:txBody>
          <a:bodyPr wrap="square" lIns="27720" tIns="13860" rIns="27720" bIns="13860">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r"/>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Student Name\Number: Svetlana </a:t>
            </a:r>
            <a:r>
              <a:rPr lang="en-US" sz="1400" dirty="0" err="1">
                <a:solidFill>
                  <a:schemeClr val="bg1"/>
                </a:solidFill>
                <a:latin typeface="Calibri" panose="020F0502020204030204" pitchFamily="34" charset="0"/>
                <a:ea typeface="Calibri" panose="020F0502020204030204" pitchFamily="34" charset="0"/>
                <a:cs typeface="Calibri" panose="020F0502020204030204" pitchFamily="34" charset="0"/>
              </a:rPr>
              <a:t>Boaghe</a:t>
            </a:r>
            <a:r>
              <a:rPr lang="en-US" sz="1400" dirty="0">
                <a:solidFill>
                  <a:schemeClr val="bg1"/>
                </a:solidFill>
                <a:latin typeface="Calibri" panose="020F0502020204030204" pitchFamily="34" charset="0"/>
                <a:ea typeface="Calibri" panose="020F0502020204030204" pitchFamily="34" charset="0"/>
                <a:cs typeface="Calibri" panose="020F0502020204030204" pitchFamily="34" charset="0"/>
              </a:rPr>
              <a:t> 2332687</a:t>
            </a:r>
          </a:p>
          <a:p>
            <a:pPr algn="ctr"/>
            <a:endParaRPr lang="en-US" sz="1202" dirty="0">
              <a:solidFill>
                <a:schemeClr val="bg1"/>
              </a:solidFill>
              <a:latin typeface="Domine" panose="02040503040403060204" pitchFamily="18" charset="0"/>
            </a:endParaRPr>
          </a:p>
        </p:txBody>
      </p:sp>
      <p:sp>
        <p:nvSpPr>
          <p:cNvPr id="59" name="TextBox 58">
            <a:extLst>
              <a:ext uri="{FF2B5EF4-FFF2-40B4-BE49-F238E27FC236}">
                <a16:creationId xmlns:a16="http://schemas.microsoft.com/office/drawing/2014/main" id="{2224C3B5-C740-463A-8086-222E05D55D53}"/>
              </a:ext>
            </a:extLst>
          </p:cNvPr>
          <p:cNvSpPr txBox="1"/>
          <p:nvPr/>
        </p:nvSpPr>
        <p:spPr>
          <a:xfrm>
            <a:off x="7972778" y="5620683"/>
            <a:ext cx="2756893" cy="1938992"/>
          </a:xfrm>
          <a:prstGeom prst="rect">
            <a:avLst/>
          </a:prstGeom>
          <a:solidFill>
            <a:schemeClr val="accent2">
              <a:lumMod val="40000"/>
              <a:lumOff val="60000"/>
            </a:schemeClr>
          </a:solidFill>
        </p:spPr>
        <p:txBody>
          <a:bodyPr wrap="square" rtlCol="0">
            <a:spAutoFit/>
          </a:bodyPr>
          <a:lstStyle>
            <a:defPPr>
              <a:defRPr kern="1200"/>
            </a:defPPr>
          </a:lstStyle>
          <a:p>
            <a:r>
              <a:rPr lang="en-GB" sz="800" b="1" dirty="0">
                <a:latin typeface="Calibri" panose="020F0502020204030204" pitchFamily="34" charset="0"/>
                <a:ea typeface="Calibri" panose="020F0502020204030204" pitchFamily="34" charset="0"/>
                <a:cs typeface="Calibri" panose="020F0502020204030204" pitchFamily="34" charset="0"/>
              </a:rPr>
              <a:t>Goleman, D. (1995) </a:t>
            </a:r>
            <a:r>
              <a:rPr lang="en-GB" sz="800" i="1" dirty="0">
                <a:latin typeface="Calibri" panose="020F0502020204030204" pitchFamily="34" charset="0"/>
                <a:ea typeface="Calibri" panose="020F0502020204030204" pitchFamily="34" charset="0"/>
                <a:cs typeface="Calibri" panose="020F0502020204030204" pitchFamily="34" charset="0"/>
              </a:rPr>
              <a:t>Emotional intelligence. </a:t>
            </a:r>
            <a:r>
              <a:rPr lang="en-GB" sz="800" dirty="0">
                <a:latin typeface="Calibri" panose="020F0502020204030204" pitchFamily="34" charset="0"/>
                <a:ea typeface="Calibri" panose="020F0502020204030204" pitchFamily="34" charset="0"/>
                <a:cs typeface="Calibri" panose="020F0502020204030204" pitchFamily="34" charset="0"/>
              </a:rPr>
              <a:t>New York: Bantam Books.</a:t>
            </a:r>
            <a:br>
              <a:rPr lang="en-GB" sz="800" dirty="0">
                <a:latin typeface="Calibri" panose="020F0502020204030204" pitchFamily="34" charset="0"/>
                <a:ea typeface="Calibri" panose="020F0502020204030204" pitchFamily="34" charset="0"/>
                <a:cs typeface="Calibri" panose="020F0502020204030204" pitchFamily="34" charset="0"/>
              </a:rPr>
            </a:br>
            <a:r>
              <a:rPr lang="en-GB" sz="800" b="1" dirty="0">
                <a:latin typeface="Calibri" panose="020F0502020204030204" pitchFamily="34" charset="0"/>
                <a:ea typeface="Calibri" panose="020F0502020204030204" pitchFamily="34" charset="0"/>
                <a:cs typeface="Calibri" panose="020F0502020204030204" pitchFamily="34" charset="0"/>
              </a:rPr>
              <a:t>Mayer, J.D., Salovey, P., and Caruso, D.R. (2004</a:t>
            </a:r>
            <a:r>
              <a:rPr lang="en-GB" sz="800" dirty="0">
                <a:latin typeface="Calibri" panose="020F0502020204030204" pitchFamily="34" charset="0"/>
                <a:ea typeface="Calibri" panose="020F0502020204030204" pitchFamily="34" charset="0"/>
                <a:cs typeface="Calibri" panose="020F0502020204030204" pitchFamily="34" charset="0"/>
              </a:rPr>
              <a:t>) ‘Emotional intelligence: Theory, findings, and implications. </a:t>
            </a:r>
            <a:r>
              <a:rPr lang="en-GB" sz="800" i="1" dirty="0">
                <a:latin typeface="Calibri" panose="020F0502020204030204" pitchFamily="34" charset="0"/>
                <a:ea typeface="Calibri" panose="020F0502020204030204" pitchFamily="34" charset="0"/>
                <a:cs typeface="Calibri" panose="020F0502020204030204" pitchFamily="34" charset="0"/>
              </a:rPr>
              <a:t>Psychological Inquiry</a:t>
            </a:r>
            <a:r>
              <a:rPr lang="en-GB" sz="800" dirty="0">
                <a:latin typeface="Calibri" panose="020F0502020204030204" pitchFamily="34" charset="0"/>
                <a:ea typeface="Calibri" panose="020F0502020204030204" pitchFamily="34" charset="0"/>
                <a:cs typeface="Calibri" panose="020F0502020204030204" pitchFamily="34" charset="0"/>
              </a:rPr>
              <a:t>, 15(3), pp. 197–215.</a:t>
            </a:r>
            <a:br>
              <a:rPr lang="en-GB" sz="800" dirty="0">
                <a:latin typeface="Calibri" panose="020F0502020204030204" pitchFamily="34" charset="0"/>
                <a:ea typeface="Calibri" panose="020F0502020204030204" pitchFamily="34" charset="0"/>
                <a:cs typeface="Calibri" panose="020F0502020204030204" pitchFamily="34" charset="0"/>
              </a:rPr>
            </a:br>
            <a:r>
              <a:rPr lang="en-GB" sz="800" b="1" dirty="0">
                <a:latin typeface="Calibri" panose="020F0502020204030204" pitchFamily="34" charset="0"/>
                <a:ea typeface="Calibri" panose="020F0502020204030204" pitchFamily="34" charset="0"/>
                <a:cs typeface="Calibri" panose="020F0502020204030204" pitchFamily="34" charset="0"/>
              </a:rPr>
              <a:t>Kabat-Zinn, J. (2003) </a:t>
            </a:r>
            <a:r>
              <a:rPr lang="en-GB" sz="800" dirty="0">
                <a:latin typeface="Calibri" panose="020F0502020204030204" pitchFamily="34" charset="0"/>
                <a:ea typeface="Calibri" panose="020F0502020204030204" pitchFamily="34" charset="0"/>
                <a:cs typeface="Calibri" panose="020F0502020204030204" pitchFamily="34" charset="0"/>
              </a:rPr>
              <a:t>‘Mindfulness-based interventions in context’, </a:t>
            </a:r>
            <a:r>
              <a:rPr lang="en-GB" sz="800" i="1" dirty="0">
                <a:latin typeface="Calibri" panose="020F0502020204030204" pitchFamily="34" charset="0"/>
                <a:ea typeface="Calibri" panose="020F0502020204030204" pitchFamily="34" charset="0"/>
                <a:cs typeface="Calibri" panose="020F0502020204030204" pitchFamily="34" charset="0"/>
              </a:rPr>
              <a:t>Clinical Psychology: Science and Practice</a:t>
            </a:r>
            <a:r>
              <a:rPr lang="en-GB" sz="800" dirty="0">
                <a:latin typeface="Calibri" panose="020F0502020204030204" pitchFamily="34" charset="0"/>
                <a:ea typeface="Calibri" panose="020F0502020204030204" pitchFamily="34" charset="0"/>
                <a:cs typeface="Calibri" panose="020F0502020204030204" pitchFamily="34" charset="0"/>
              </a:rPr>
              <a:t>, 10(2), pp. 144–156.</a:t>
            </a:r>
            <a:br>
              <a:rPr lang="en-GB" sz="800" dirty="0">
                <a:latin typeface="Calibri" panose="020F0502020204030204" pitchFamily="34" charset="0"/>
                <a:ea typeface="Calibri" panose="020F0502020204030204" pitchFamily="34" charset="0"/>
                <a:cs typeface="Calibri" panose="020F0502020204030204" pitchFamily="34" charset="0"/>
              </a:rPr>
            </a:br>
            <a:r>
              <a:rPr lang="en-GB" sz="800" b="1" dirty="0">
                <a:latin typeface="Calibri" panose="020F0502020204030204" pitchFamily="34" charset="0"/>
                <a:ea typeface="Calibri" panose="020F0502020204030204" pitchFamily="34" charset="0"/>
                <a:cs typeface="Calibri" panose="020F0502020204030204" pitchFamily="34" charset="0"/>
              </a:rPr>
              <a:t>Schutte, N.S., Malouff, J.M., Hall, L.E., Haggerty, D.J., Cooper, J.T., Golden, C.J. and </a:t>
            </a:r>
            <a:r>
              <a:rPr lang="en-GB" sz="800" b="1" dirty="0" err="1">
                <a:latin typeface="Calibri" panose="020F0502020204030204" pitchFamily="34" charset="0"/>
                <a:ea typeface="Calibri" panose="020F0502020204030204" pitchFamily="34" charset="0"/>
                <a:cs typeface="Calibri" panose="020F0502020204030204" pitchFamily="34" charset="0"/>
              </a:rPr>
              <a:t>Dornheim</a:t>
            </a:r>
            <a:r>
              <a:rPr lang="en-GB" sz="800" b="1" dirty="0">
                <a:latin typeface="Calibri" panose="020F0502020204030204" pitchFamily="34" charset="0"/>
                <a:ea typeface="Calibri" panose="020F0502020204030204" pitchFamily="34" charset="0"/>
                <a:cs typeface="Calibri" panose="020F0502020204030204" pitchFamily="34" charset="0"/>
              </a:rPr>
              <a:t>, L. (2007) </a:t>
            </a:r>
            <a:r>
              <a:rPr lang="en-GB" sz="800" dirty="0">
                <a:latin typeface="Calibri" panose="020F0502020204030204" pitchFamily="34" charset="0"/>
                <a:ea typeface="Calibri" panose="020F0502020204030204" pitchFamily="34" charset="0"/>
                <a:cs typeface="Calibri" panose="020F0502020204030204" pitchFamily="34" charset="0"/>
              </a:rPr>
              <a:t>‘Emotional intelligence and academic performance. </a:t>
            </a:r>
            <a:r>
              <a:rPr lang="en-GB" sz="800" i="1" dirty="0">
                <a:latin typeface="Calibri" panose="020F0502020204030204" pitchFamily="34" charset="0"/>
                <a:ea typeface="Calibri" panose="020F0502020204030204" pitchFamily="34" charset="0"/>
                <a:cs typeface="Calibri" panose="020F0502020204030204" pitchFamily="34" charset="0"/>
              </a:rPr>
              <a:t>Personality and Individual Differences</a:t>
            </a:r>
            <a:r>
              <a:rPr lang="en-GB" sz="800" dirty="0">
                <a:latin typeface="Calibri" panose="020F0502020204030204" pitchFamily="34" charset="0"/>
                <a:ea typeface="Calibri" panose="020F0502020204030204" pitchFamily="34" charset="0"/>
                <a:cs typeface="Calibri" panose="020F0502020204030204" pitchFamily="34" charset="0"/>
              </a:rPr>
              <a:t>, 42(4), pp.  721–730.</a:t>
            </a:r>
            <a:br>
              <a:rPr lang="en-GB" sz="800" dirty="0">
                <a:latin typeface="Calibri" panose="020F0502020204030204" pitchFamily="34" charset="0"/>
                <a:ea typeface="Calibri" panose="020F0502020204030204" pitchFamily="34" charset="0"/>
                <a:cs typeface="Calibri" panose="020F0502020204030204" pitchFamily="34" charset="0"/>
              </a:rPr>
            </a:br>
            <a:r>
              <a:rPr lang="en-GB" sz="800" b="1" dirty="0">
                <a:latin typeface="Calibri" panose="020F0502020204030204" pitchFamily="34" charset="0"/>
                <a:ea typeface="Calibri" panose="020F0502020204030204" pitchFamily="34" charset="0"/>
                <a:cs typeface="Calibri" panose="020F0502020204030204" pitchFamily="34" charset="0"/>
              </a:rPr>
              <a:t>Zeidner, M., Matthews, G., and Roberts, R. D. (2012) </a:t>
            </a:r>
            <a:r>
              <a:rPr lang="en-GB" sz="800" dirty="0">
                <a:latin typeface="Calibri" panose="020F0502020204030204" pitchFamily="34" charset="0"/>
                <a:ea typeface="Calibri" panose="020F0502020204030204" pitchFamily="34" charset="0"/>
                <a:cs typeface="Calibri" panose="020F0502020204030204" pitchFamily="34" charset="0"/>
              </a:rPr>
              <a:t>What we know about emotional intelligence. Cambridge, MA: MIT Press.</a:t>
            </a:r>
            <a:endParaRPr lang="en-US" sz="800" dirty="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60" name="TextBox 59">
            <a:extLst>
              <a:ext uri="{FF2B5EF4-FFF2-40B4-BE49-F238E27FC236}">
                <a16:creationId xmlns:a16="http://schemas.microsoft.com/office/drawing/2014/main" id="{1043F711-D47E-42B5-B443-99A2ED27753E}"/>
              </a:ext>
            </a:extLst>
          </p:cNvPr>
          <p:cNvSpPr txBox="1"/>
          <p:nvPr/>
        </p:nvSpPr>
        <p:spPr>
          <a:xfrm>
            <a:off x="7986707" y="5439879"/>
            <a:ext cx="2724411" cy="246221"/>
          </a:xfrm>
          <a:prstGeom prst="rect">
            <a:avLst/>
          </a:prstGeom>
          <a:solidFill>
            <a:schemeClr val="accent2">
              <a:lumMod val="40000"/>
              <a:lumOff val="60000"/>
            </a:schemeClr>
          </a:solidFill>
          <a:ln>
            <a:solidFill>
              <a:schemeClr val="accent1"/>
            </a:solidFill>
          </a:ln>
        </p:spPr>
        <p:txBody>
          <a:bodyPr wrap="square" rtlCol="0">
            <a:spAutoFit/>
          </a:bodyPr>
          <a:lstStyle>
            <a:defPPr>
              <a:defRPr kern="1200"/>
            </a:defPPr>
          </a:lstStyle>
          <a:p>
            <a:r>
              <a:rPr lang="en-US" sz="1000" b="1" dirty="0">
                <a:solidFill>
                  <a:schemeClr val="tx1">
                    <a:lumMod val="75000"/>
                    <a:lumOff val="25000"/>
                  </a:schemeClr>
                </a:solidFill>
                <a:latin typeface="Montserrat Extra Bold" panose="00000900000000000000" pitchFamily="50" charset="0"/>
              </a:rPr>
              <a:t>References</a:t>
            </a:r>
          </a:p>
        </p:txBody>
      </p:sp>
      <p:sp>
        <p:nvSpPr>
          <p:cNvPr id="42" name="Rectangle: Rounded Corners 41"/>
          <p:cNvSpPr/>
          <p:nvPr/>
        </p:nvSpPr>
        <p:spPr>
          <a:xfrm>
            <a:off x="8074765" y="1738152"/>
            <a:ext cx="2552401" cy="1583462"/>
          </a:xfrm>
          <a:prstGeom prst="roundRect">
            <a:avLst>
              <a:gd name="adj" fmla="val 1477"/>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079"/>
          </a:p>
        </p:txBody>
      </p:sp>
      <p:sp>
        <p:nvSpPr>
          <p:cNvPr id="61" name="TextBox 60">
            <a:extLst>
              <a:ext uri="{FF2B5EF4-FFF2-40B4-BE49-F238E27FC236}">
                <a16:creationId xmlns:a16="http://schemas.microsoft.com/office/drawing/2014/main" id="{89EBE15B-4246-47D5-A572-FC8BC1A36A14}"/>
              </a:ext>
            </a:extLst>
          </p:cNvPr>
          <p:cNvSpPr txBox="1"/>
          <p:nvPr/>
        </p:nvSpPr>
        <p:spPr>
          <a:xfrm>
            <a:off x="8017780" y="1455845"/>
            <a:ext cx="2690892" cy="1338828"/>
          </a:xfrm>
          <a:prstGeom prst="rect">
            <a:avLst/>
          </a:prstGeom>
          <a:solidFill>
            <a:schemeClr val="tx2">
              <a:lumMod val="20000"/>
              <a:lumOff val="80000"/>
            </a:schemeClr>
          </a:solidFill>
        </p:spPr>
        <p:txBody>
          <a:bodyPr wrap="square" rtlCol="0">
            <a:spAutoFit/>
          </a:bodyPr>
          <a:lstStyle>
            <a:defPPr>
              <a:defRPr kern="1200"/>
            </a:defPPr>
          </a:lstStyle>
          <a:p>
            <a:pPr algn="just"/>
            <a:r>
              <a:rPr lang="en-US" sz="900" dirty="0">
                <a:latin typeface="Calibri" panose="020F0502020204030204" pitchFamily="34" charset="0"/>
                <a:ea typeface="Calibri" panose="020F0502020204030204" pitchFamily="34" charset="0"/>
                <a:cs typeface="Calibri" panose="020F0502020204030204" pitchFamily="34" charset="0"/>
              </a:rPr>
              <a:t>Academic success is influenced not only by cognitive ability, but also by emotional intelligence. Key emotional intelligence factors include motivation, emotional regulation, resilience, and effective communication (Zeidner, Matthews &amp; Roberts, 2012). Students with higher emotional intelligence are better equipped to manage stress, engage with feedback, and maintain motivation throughout their studies.</a:t>
            </a:r>
            <a:endParaRPr lang="en-US" sz="900" dirty="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83" name="TextBox 82">
            <a:extLst>
              <a:ext uri="{FF2B5EF4-FFF2-40B4-BE49-F238E27FC236}">
                <a16:creationId xmlns:a16="http://schemas.microsoft.com/office/drawing/2014/main" id="{66B428E8-E946-4C04-BA2E-DBE7C90A92EC}"/>
              </a:ext>
            </a:extLst>
          </p:cNvPr>
          <p:cNvSpPr txBox="1"/>
          <p:nvPr/>
        </p:nvSpPr>
        <p:spPr>
          <a:xfrm>
            <a:off x="7996708" y="1109368"/>
            <a:ext cx="2704410" cy="400110"/>
          </a:xfrm>
          <a:prstGeom prst="rect">
            <a:avLst/>
          </a:prstGeom>
          <a:solidFill>
            <a:schemeClr val="accent4">
              <a:lumMod val="40000"/>
              <a:lumOff val="60000"/>
            </a:schemeClr>
          </a:solidFill>
        </p:spPr>
        <p:txBody>
          <a:bodyPr wrap="square" rtlCol="0">
            <a:spAutoFit/>
          </a:bodyPr>
          <a:lstStyle>
            <a:defPPr>
              <a:defRPr kern="1200"/>
            </a:defPPr>
          </a:lstStyle>
          <a:p>
            <a:pPr algn="ctr"/>
            <a:r>
              <a:rPr lang="en-GB" sz="1000" dirty="0">
                <a:latin typeface="Calibri" panose="020F0502020204030204" pitchFamily="34" charset="0"/>
                <a:ea typeface="Calibri" panose="020F0502020204030204" pitchFamily="34" charset="0"/>
                <a:cs typeface="Calibri" panose="020F0502020204030204" pitchFamily="34" charset="0"/>
              </a:rPr>
              <a:t>ACADEMIC SUCCESS &amp; EMOTIONAL INTELLIGENCE</a:t>
            </a:r>
            <a:endParaRPr lang="en-US" sz="1000" b="1"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84" name="TextBox 83">
            <a:extLst>
              <a:ext uri="{FF2B5EF4-FFF2-40B4-BE49-F238E27FC236}">
                <a16:creationId xmlns:a16="http://schemas.microsoft.com/office/drawing/2014/main" id="{7ABCCD2C-433F-478B-B18B-A4DAD100C702}"/>
              </a:ext>
            </a:extLst>
          </p:cNvPr>
          <p:cNvSpPr txBox="1"/>
          <p:nvPr/>
        </p:nvSpPr>
        <p:spPr>
          <a:xfrm>
            <a:off x="7985273" y="2724082"/>
            <a:ext cx="2734400" cy="2708434"/>
          </a:xfrm>
          <a:prstGeom prst="rect">
            <a:avLst/>
          </a:prstGeom>
          <a:solidFill>
            <a:schemeClr val="accent4">
              <a:lumMod val="40000"/>
              <a:lumOff val="60000"/>
            </a:schemeClr>
          </a:solidFill>
        </p:spPr>
        <p:txBody>
          <a:bodyPr wrap="square" rtlCol="0">
            <a:spAutoFit/>
          </a:bodyPr>
          <a:lstStyle>
            <a:defPPr>
              <a:defRPr kern="1200"/>
            </a:defPPr>
          </a:lstStyle>
          <a:p>
            <a:pPr algn="just"/>
            <a:r>
              <a:rPr lang="en-US" sz="1000" b="1" dirty="0">
                <a:latin typeface="Calibri" panose="020F0502020204030204" pitchFamily="34" charset="0"/>
                <a:ea typeface="Calibri" panose="020F0502020204030204" pitchFamily="34" charset="0"/>
                <a:cs typeface="Calibri" panose="020F0502020204030204" pitchFamily="34" charset="0"/>
              </a:rPr>
              <a:t>Conclusion</a:t>
            </a:r>
          </a:p>
          <a:p>
            <a:pPr algn="just"/>
            <a:r>
              <a:rPr lang="en-US" sz="1000" dirty="0">
                <a:latin typeface="Calibri" panose="020F0502020204030204" pitchFamily="34" charset="0"/>
                <a:ea typeface="Calibri" panose="020F0502020204030204" pitchFamily="34" charset="0"/>
                <a:cs typeface="Calibri" panose="020F0502020204030204" pitchFamily="34" charset="0"/>
              </a:rPr>
              <a:t>Emotional intelligence begins with understanding our own emotions. As Goleman suggests, without this awareness it becomes difficult to understand others or manage relationships effectively. For students, developing emotional intelligence through self-awareness, emotional regulation, and mindfulness supports the ability to cope with stress, respond constructively to feedback, and remain motivated during academic challenges. By becoming more aware of emotional responses and learning to manage them thoughtfully, students can improve both academic performance and emotional wellbeing, while also developing essential skills that are transferable to future professional environments.</a:t>
            </a:r>
            <a:endParaRPr lang="en-US" sz="1000" dirty="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39" name="Rectangle: Rounded Corners 38"/>
          <p:cNvSpPr/>
          <p:nvPr/>
        </p:nvSpPr>
        <p:spPr>
          <a:xfrm>
            <a:off x="12818" y="1530699"/>
            <a:ext cx="2680011" cy="2249139"/>
          </a:xfrm>
          <a:prstGeom prst="roundRect">
            <a:avLst>
              <a:gd name="adj" fmla="val 1711"/>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079" dirty="0"/>
          </a:p>
        </p:txBody>
      </p:sp>
      <p:sp>
        <p:nvSpPr>
          <p:cNvPr id="46" name="TextBox 45"/>
          <p:cNvSpPr txBox="1"/>
          <p:nvPr/>
        </p:nvSpPr>
        <p:spPr>
          <a:xfrm>
            <a:off x="-14247" y="1318241"/>
            <a:ext cx="2748762" cy="2634567"/>
          </a:xfrm>
          <a:prstGeom prst="rect">
            <a:avLst/>
          </a:prstGeom>
          <a:solidFill>
            <a:schemeClr val="tx2">
              <a:lumMod val="20000"/>
              <a:lumOff val="80000"/>
            </a:schemeClr>
          </a:solidFill>
        </p:spPr>
        <p:txBody>
          <a:bodyPr wrap="square" rtlCol="0">
            <a:spAutoFit/>
          </a:bodyPr>
          <a:lstStyle>
            <a:defPPr>
              <a:defRPr kern="1200"/>
            </a:defPPr>
          </a:lstStyle>
          <a:p>
            <a:r>
              <a:rPr lang="en-US" sz="1000" dirty="0">
                <a:latin typeface="Calibri" panose="020F0502020204030204" pitchFamily="34" charset="0"/>
                <a:ea typeface="Calibri" panose="020F0502020204030204" pitchFamily="34" charset="0"/>
                <a:cs typeface="Calibri" panose="020F0502020204030204" pitchFamily="34" charset="0"/>
              </a:rPr>
              <a:t>“If you are tuned out of your own emotions, you will be poor at reading them in other people” (Goleman, 1995).</a:t>
            </a:r>
          </a:p>
          <a:p>
            <a:pPr algn="just"/>
            <a:r>
              <a:rPr lang="en-US" sz="1000" dirty="0">
                <a:latin typeface="Calibri" panose="020F0502020204030204" pitchFamily="34" charset="0"/>
                <a:ea typeface="Calibri" panose="020F0502020204030204" pitchFamily="34" charset="0"/>
                <a:cs typeface="Calibri" panose="020F0502020204030204" pitchFamily="34" charset="0"/>
              </a:rPr>
              <a:t>This quote emphasizes that self-awareness is the foundation of emotional intelligence (EI). Emotional intelligence refers to the ability to recognize, understand, and manage one’s own emotions, as well as respond effectively to the emotions of others (Goleman, 1995; Mayer, Salovey &amp; Caruso, 2004). Within higher education, students who lack emotional awareness may struggle with stress, motivation, communication, and emotional regulation. This poster critically discusses how awareness of one’s own emotions influences emotional intelligence, mindfulness, and academic success.</a:t>
            </a:r>
          </a:p>
          <a:p>
            <a:endParaRPr lang="en-US" sz="52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sp>
        <p:nvSpPr>
          <p:cNvPr id="47" name="TextBox 46"/>
          <p:cNvSpPr txBox="1"/>
          <p:nvPr/>
        </p:nvSpPr>
        <p:spPr>
          <a:xfrm>
            <a:off x="-20626" y="1102867"/>
            <a:ext cx="2748762" cy="276999"/>
          </a:xfrm>
          <a:prstGeom prst="rect">
            <a:avLst/>
          </a:prstGeom>
          <a:solidFill>
            <a:schemeClr val="tx2">
              <a:lumMod val="20000"/>
              <a:lumOff val="80000"/>
            </a:schemeClr>
          </a:solidFill>
        </p:spPr>
        <p:txBody>
          <a:bodyPr wrap="square" rtlCol="0">
            <a:spAutoFit/>
          </a:bodyPr>
          <a:lstStyle>
            <a:defPPr>
              <a:defRPr kern="1200"/>
            </a:defPPr>
          </a:lstStyle>
          <a:p>
            <a:r>
              <a:rPr lang="en-US" sz="1200" b="1"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Introduction</a:t>
            </a:r>
          </a:p>
        </p:txBody>
      </p:sp>
      <p:sp>
        <p:nvSpPr>
          <p:cNvPr id="43" name="Rectangle: Rounded Corners 42"/>
          <p:cNvSpPr/>
          <p:nvPr/>
        </p:nvSpPr>
        <p:spPr>
          <a:xfrm>
            <a:off x="160872" y="6010898"/>
            <a:ext cx="2441963" cy="1548777"/>
          </a:xfrm>
          <a:prstGeom prst="roundRect">
            <a:avLst>
              <a:gd name="adj" fmla="val 2004"/>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079" dirty="0"/>
          </a:p>
        </p:txBody>
      </p:sp>
      <p:sp>
        <p:nvSpPr>
          <p:cNvPr id="86" name="TextBox 85">
            <a:extLst>
              <a:ext uri="{FF2B5EF4-FFF2-40B4-BE49-F238E27FC236}">
                <a16:creationId xmlns:a16="http://schemas.microsoft.com/office/drawing/2014/main" id="{9B320F11-3F85-4920-92E0-15D89C7AF4D2}"/>
              </a:ext>
            </a:extLst>
          </p:cNvPr>
          <p:cNvSpPr txBox="1"/>
          <p:nvPr/>
        </p:nvSpPr>
        <p:spPr>
          <a:xfrm>
            <a:off x="-22443" y="6090532"/>
            <a:ext cx="2772005" cy="1477328"/>
          </a:xfrm>
          <a:prstGeom prst="rect">
            <a:avLst/>
          </a:prstGeom>
          <a:solidFill>
            <a:schemeClr val="accent4">
              <a:lumMod val="40000"/>
              <a:lumOff val="60000"/>
            </a:schemeClr>
          </a:solidFill>
        </p:spPr>
        <p:txBody>
          <a:bodyPr wrap="square" rtlCol="0">
            <a:spAutoFit/>
          </a:bodyPr>
          <a:lstStyle>
            <a:defPPr>
              <a:defRPr kern="1200"/>
            </a:defPPr>
          </a:lstStyle>
          <a:p>
            <a:pPr algn="just"/>
            <a:r>
              <a:rPr lang="en-US" sz="1000" dirty="0">
                <a:latin typeface="Calibri" panose="020F0502020204030204" pitchFamily="34" charset="0"/>
                <a:ea typeface="Calibri" panose="020F0502020204030204" pitchFamily="34" charset="0"/>
                <a:cs typeface="Calibri" panose="020F0502020204030204" pitchFamily="34" charset="0"/>
              </a:rPr>
              <a:t>This poster was developed using a review of academic literature on emotional intelligence and mindfulness, drawing on key models covered throughout the module. Reflective consideration of personal student experience was used to explore emotional regulation, stress management, and mindfulness in academic contexts. Peer-reviewed journals, textbooks, and module lecture materials informed the discussion.</a:t>
            </a:r>
            <a:endParaRPr lang="en-US" sz="1000" dirty="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87" name="TextBox 86">
            <a:extLst>
              <a:ext uri="{FF2B5EF4-FFF2-40B4-BE49-F238E27FC236}">
                <a16:creationId xmlns:a16="http://schemas.microsoft.com/office/drawing/2014/main" id="{7DB2E49A-CE7A-4210-AE9F-5037030C938E}"/>
              </a:ext>
            </a:extLst>
          </p:cNvPr>
          <p:cNvSpPr txBox="1"/>
          <p:nvPr/>
        </p:nvSpPr>
        <p:spPr>
          <a:xfrm>
            <a:off x="-17823" y="5870174"/>
            <a:ext cx="2775702" cy="276999"/>
          </a:xfrm>
          <a:prstGeom prst="rect">
            <a:avLst/>
          </a:prstGeom>
          <a:solidFill>
            <a:schemeClr val="accent4">
              <a:lumMod val="40000"/>
              <a:lumOff val="60000"/>
            </a:schemeClr>
          </a:solidFill>
        </p:spPr>
        <p:txBody>
          <a:bodyPr wrap="square" rtlCol="0">
            <a:spAutoFit/>
          </a:bodyPr>
          <a:lstStyle>
            <a:defPPr>
              <a:defRPr kern="1200"/>
            </a:defPPr>
          </a:lstStyle>
          <a:p>
            <a:r>
              <a:rPr lang="en-US" sz="1200" b="1"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Method</a:t>
            </a:r>
          </a:p>
        </p:txBody>
      </p:sp>
      <p:sp>
        <p:nvSpPr>
          <p:cNvPr id="44" name="Rectangle: Rounded Corners 43"/>
          <p:cNvSpPr/>
          <p:nvPr/>
        </p:nvSpPr>
        <p:spPr>
          <a:xfrm>
            <a:off x="2827286" y="1482111"/>
            <a:ext cx="2456175" cy="2593372"/>
          </a:xfrm>
          <a:prstGeom prst="roundRect">
            <a:avLst>
              <a:gd name="adj" fmla="val 2700"/>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079" dirty="0"/>
          </a:p>
        </p:txBody>
      </p:sp>
      <p:sp>
        <p:nvSpPr>
          <p:cNvPr id="88" name="TextBox 87">
            <a:extLst>
              <a:ext uri="{FF2B5EF4-FFF2-40B4-BE49-F238E27FC236}">
                <a16:creationId xmlns:a16="http://schemas.microsoft.com/office/drawing/2014/main" id="{42B0A569-B3B2-4D39-9EF7-F3CC8A0EDD42}"/>
              </a:ext>
            </a:extLst>
          </p:cNvPr>
          <p:cNvSpPr txBox="1"/>
          <p:nvPr/>
        </p:nvSpPr>
        <p:spPr>
          <a:xfrm>
            <a:off x="2743999" y="1511952"/>
            <a:ext cx="2692491" cy="3388620"/>
          </a:xfrm>
          <a:prstGeom prst="rect">
            <a:avLst/>
          </a:prstGeom>
          <a:solidFill>
            <a:schemeClr val="bg2">
              <a:lumMod val="90000"/>
            </a:schemeClr>
          </a:solidFill>
        </p:spPr>
        <p:txBody>
          <a:bodyPr wrap="square" rtlCol="0">
            <a:spAutoFit/>
          </a:bodyPr>
          <a:lstStyle>
            <a:defPPr>
              <a:defRPr kern="1200"/>
            </a:defPPr>
          </a:lstStyle>
          <a:p>
            <a:pPr algn="just"/>
            <a:r>
              <a:rPr lang="en-US" sz="1100" dirty="0">
                <a:latin typeface="Calibri" panose="020F0502020204030204" pitchFamily="34" charset="0"/>
                <a:ea typeface="Calibri" panose="020F0502020204030204" pitchFamily="34" charset="0"/>
                <a:cs typeface="Calibri" panose="020F0502020204030204" pitchFamily="34" charset="0"/>
              </a:rPr>
              <a:t>Emotional intelligence is not a fixed trait and can be developed through reflection and practice (Goleman, 1995). Goleman’s model identifies self-awareness as the core component of emotional intelligence, as individuals must first recognize their own emotions before they can manage them or understand others.</a:t>
            </a:r>
          </a:p>
          <a:p>
            <a:pPr algn="just"/>
            <a:r>
              <a:rPr lang="en-US" sz="1100" dirty="0">
                <a:latin typeface="Calibri" panose="020F0502020204030204" pitchFamily="34" charset="0"/>
                <a:ea typeface="Calibri" panose="020F0502020204030204" pitchFamily="34" charset="0"/>
                <a:cs typeface="Calibri" panose="020F0502020204030204" pitchFamily="34" charset="0"/>
              </a:rPr>
              <a:t>Developing emotional intelligence involves recognizing emotional triggers, reflecting on emotional responses, and learning to regulate emotions in challenging situations. Building empathy, active listening skills, and effective communication enhances social awareness and relationship management. Through continued practice, emotional intelligence skills can be strengthened and applied in both academic and professional settings.</a:t>
            </a:r>
          </a:p>
          <a:p>
            <a:r>
              <a:rPr lang="en-US" sz="52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a:t>
            </a:r>
          </a:p>
        </p:txBody>
      </p:sp>
      <p:sp>
        <p:nvSpPr>
          <p:cNvPr id="89" name="TextBox 88">
            <a:extLst>
              <a:ext uri="{FF2B5EF4-FFF2-40B4-BE49-F238E27FC236}">
                <a16:creationId xmlns:a16="http://schemas.microsoft.com/office/drawing/2014/main" id="{CA3FBD3B-628E-43FF-A33F-32B15438C990}"/>
              </a:ext>
            </a:extLst>
          </p:cNvPr>
          <p:cNvSpPr txBox="1"/>
          <p:nvPr/>
        </p:nvSpPr>
        <p:spPr>
          <a:xfrm>
            <a:off x="2746962" y="1130573"/>
            <a:ext cx="2685488" cy="430887"/>
          </a:xfrm>
          <a:prstGeom prst="rect">
            <a:avLst/>
          </a:prstGeom>
          <a:solidFill>
            <a:schemeClr val="accent4">
              <a:lumMod val="40000"/>
              <a:lumOff val="60000"/>
            </a:schemeClr>
          </a:solidFill>
        </p:spPr>
        <p:txBody>
          <a:bodyPr wrap="square" rtlCol="0">
            <a:spAutoFit/>
          </a:bodyPr>
          <a:lstStyle>
            <a:defPPr>
              <a:defRPr kern="1200"/>
            </a:defPPr>
          </a:lstStyle>
          <a:p>
            <a:pPr algn="ctr"/>
            <a:r>
              <a:rPr lang="en-US" sz="1100" dirty="0">
                <a:latin typeface="Calibri" panose="020F0502020204030204" pitchFamily="34" charset="0"/>
                <a:ea typeface="Calibri" panose="020F0502020204030204" pitchFamily="34" charset="0"/>
                <a:cs typeface="Calibri" panose="020F0502020204030204" pitchFamily="34" charset="0"/>
              </a:rPr>
              <a:t>HOW CAN SOMEONE DEVELOP EMOTIONAL INTELLIGENCE?</a:t>
            </a:r>
            <a:endParaRPr lang="en-US" sz="1100" b="1"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40" name="Rectangle: Rounded Corners 39"/>
          <p:cNvSpPr/>
          <p:nvPr/>
        </p:nvSpPr>
        <p:spPr>
          <a:xfrm>
            <a:off x="2790941" y="5120910"/>
            <a:ext cx="2456175" cy="1385986"/>
          </a:xfrm>
          <a:prstGeom prst="roundRect">
            <a:avLst>
              <a:gd name="adj" fmla="val 182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079"/>
          </a:p>
        </p:txBody>
      </p:sp>
      <p:sp>
        <p:nvSpPr>
          <p:cNvPr id="90" name="TextBox 89">
            <a:extLst>
              <a:ext uri="{FF2B5EF4-FFF2-40B4-BE49-F238E27FC236}">
                <a16:creationId xmlns:a16="http://schemas.microsoft.com/office/drawing/2014/main" id="{29FDCEBF-DA7D-4AE0-A6BD-06A1FEAE41E1}"/>
              </a:ext>
            </a:extLst>
          </p:cNvPr>
          <p:cNvSpPr txBox="1"/>
          <p:nvPr/>
        </p:nvSpPr>
        <p:spPr>
          <a:xfrm>
            <a:off x="2842217" y="6967274"/>
            <a:ext cx="2604978" cy="584775"/>
          </a:xfrm>
          <a:prstGeom prst="rect">
            <a:avLst/>
          </a:prstGeom>
          <a:solidFill>
            <a:schemeClr val="accent2">
              <a:lumMod val="40000"/>
              <a:lumOff val="60000"/>
            </a:schemeClr>
          </a:solidFill>
        </p:spPr>
        <p:txBody>
          <a:bodyPr wrap="square" rtlCol="0">
            <a:spAutoFit/>
          </a:bodyPr>
          <a:lstStyle>
            <a:defPPr>
              <a:defRPr kern="1200"/>
            </a:defPPr>
          </a:lstStyle>
          <a:p>
            <a:r>
              <a:rPr lang="en-US" sz="800" b="1" dirty="0">
                <a:latin typeface="Calibri" panose="020F0502020204030204" pitchFamily="34" charset="0"/>
                <a:ea typeface="Calibri" panose="020F0502020204030204" pitchFamily="34" charset="0"/>
                <a:cs typeface="Calibri" panose="020F0502020204030204" pitchFamily="34" charset="0"/>
              </a:rPr>
              <a:t>Figure 2:</a:t>
            </a:r>
            <a:r>
              <a:rPr lang="en-US" sz="800" dirty="0">
                <a:latin typeface="Calibri" panose="020F0502020204030204" pitchFamily="34" charset="0"/>
                <a:ea typeface="Calibri" panose="020F0502020204030204" pitchFamily="34" charset="0"/>
                <a:cs typeface="Calibri" panose="020F0502020204030204" pitchFamily="34" charset="0"/>
              </a:rPr>
              <a:t> Goleman’s Emotional Intelligence model illustrating self-awareness, self-management, social awareness, and relationship management (Goleman, 1995).</a:t>
            </a:r>
            <a:endParaRPr lang="en-US" sz="520" dirty="0">
              <a:solidFill>
                <a:schemeClr val="tx1">
                  <a:lumMod val="65000"/>
                  <a:lumOff val="3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41" name="Rectangle: Rounded Corners 40"/>
          <p:cNvSpPr/>
          <p:nvPr/>
        </p:nvSpPr>
        <p:spPr>
          <a:xfrm>
            <a:off x="5531240" y="1482111"/>
            <a:ext cx="2465469" cy="5688422"/>
          </a:xfrm>
          <a:prstGeom prst="roundRect">
            <a:avLst>
              <a:gd name="adj" fmla="val 1937"/>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2079" dirty="0"/>
          </a:p>
        </p:txBody>
      </p:sp>
      <p:sp>
        <p:nvSpPr>
          <p:cNvPr id="92" name="TextBox 91">
            <a:extLst>
              <a:ext uri="{FF2B5EF4-FFF2-40B4-BE49-F238E27FC236}">
                <a16:creationId xmlns:a16="http://schemas.microsoft.com/office/drawing/2014/main" id="{65C4E645-8814-452E-ABF9-94046EFDF552}"/>
              </a:ext>
            </a:extLst>
          </p:cNvPr>
          <p:cNvSpPr txBox="1"/>
          <p:nvPr/>
        </p:nvSpPr>
        <p:spPr>
          <a:xfrm>
            <a:off x="5456000" y="1542335"/>
            <a:ext cx="2508274" cy="3250121"/>
          </a:xfrm>
          <a:prstGeom prst="rect">
            <a:avLst/>
          </a:prstGeom>
          <a:solidFill>
            <a:schemeClr val="bg2">
              <a:lumMod val="90000"/>
            </a:schemeClr>
          </a:solidFill>
        </p:spPr>
        <p:txBody>
          <a:bodyPr wrap="square" rtlCol="0">
            <a:spAutoFit/>
          </a:bodyPr>
          <a:lstStyle>
            <a:defPPr>
              <a:defRPr kern="1200"/>
            </a:defPPr>
          </a:lstStyle>
          <a:p>
            <a:pPr algn="just"/>
            <a:r>
              <a:rPr lang="en-US" sz="1000" dirty="0">
                <a:latin typeface="Calibri" panose="020F0502020204030204" pitchFamily="34" charset="0"/>
                <a:ea typeface="Calibri" panose="020F0502020204030204" pitchFamily="34" charset="0"/>
                <a:cs typeface="Calibri" panose="020F0502020204030204" pitchFamily="34" charset="0"/>
              </a:rPr>
              <a:t>Reflecting on my experience as a student, I have become more aware of how emotions such as stress and self-doubt affect my focus and motivation, particularly during deadlines and exams. In the past, I often reacted automatically to these feelings, which sometimes led to procrastination or feeling overwhelmed. Through learning about emotional intelligence, I now recognize these emotional responses earlier.</a:t>
            </a:r>
          </a:p>
          <a:p>
            <a:pPr algn="just"/>
            <a:r>
              <a:rPr lang="en-US" sz="1000" dirty="0">
                <a:latin typeface="Calibri" panose="020F0502020204030204" pitchFamily="34" charset="0"/>
                <a:ea typeface="Calibri" panose="020F0502020204030204" pitchFamily="34" charset="0"/>
                <a:cs typeface="Calibri" panose="020F0502020204030204" pitchFamily="34" charset="0"/>
              </a:rPr>
              <a:t>Practicing mindfulness has helped me pause and respond more calmly rather than react impulsively. Simple techniques, such as controlled breathing and taking a moment to reflect, allow me to manage stress more effectively and stay focused. I have learned that emotional control is not about ignoring emotions, but about understanding them and responding in a balanced and constructive way.</a:t>
            </a:r>
          </a:p>
          <a:p>
            <a:endParaRPr lang="en-US" sz="52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sp>
        <p:nvSpPr>
          <p:cNvPr id="93" name="TextBox 92">
            <a:extLst>
              <a:ext uri="{FF2B5EF4-FFF2-40B4-BE49-F238E27FC236}">
                <a16:creationId xmlns:a16="http://schemas.microsoft.com/office/drawing/2014/main" id="{7381E656-1550-4678-91D6-50348E24F942}"/>
              </a:ext>
            </a:extLst>
          </p:cNvPr>
          <p:cNvSpPr txBox="1"/>
          <p:nvPr/>
        </p:nvSpPr>
        <p:spPr>
          <a:xfrm>
            <a:off x="5467757" y="1125672"/>
            <a:ext cx="2516504" cy="400110"/>
          </a:xfrm>
          <a:prstGeom prst="rect">
            <a:avLst/>
          </a:prstGeom>
          <a:solidFill>
            <a:schemeClr val="accent4">
              <a:lumMod val="40000"/>
              <a:lumOff val="60000"/>
            </a:schemeClr>
          </a:solidFill>
        </p:spPr>
        <p:txBody>
          <a:bodyPr wrap="square" rtlCol="0">
            <a:spAutoFit/>
          </a:bodyPr>
          <a:lstStyle>
            <a:defPPr>
              <a:defRPr kern="1200"/>
            </a:defPPr>
          </a:lstStyle>
          <a:p>
            <a:pPr algn="ctr"/>
            <a:r>
              <a:rPr lang="en-US" sz="1000" dirty="0">
                <a:latin typeface="Calibri" panose="020F0502020204030204" pitchFamily="34" charset="0"/>
                <a:ea typeface="Calibri" panose="020F0502020204030204" pitchFamily="34" charset="0"/>
                <a:cs typeface="Calibri" panose="020F0502020204030204" pitchFamily="34" charset="0"/>
              </a:rPr>
              <a:t>CONTROLLING EMOTIONS &amp; DEVELOPING MINDFULNESS AS A STUDENT</a:t>
            </a:r>
            <a:endParaRPr lang="en-US" sz="1000" b="1"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7028D058-BCE4-12C5-8AC2-E4E0E7EEA0D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61034" y="4773330"/>
            <a:ext cx="2749207" cy="2117057"/>
          </a:xfrm>
          <a:prstGeom prst="rect">
            <a:avLst/>
          </a:prstGeom>
        </p:spPr>
      </p:pic>
      <p:sp>
        <p:nvSpPr>
          <p:cNvPr id="6" name="TextBox 5">
            <a:extLst>
              <a:ext uri="{FF2B5EF4-FFF2-40B4-BE49-F238E27FC236}">
                <a16:creationId xmlns:a16="http://schemas.microsoft.com/office/drawing/2014/main" id="{1667F1D9-54DE-0C0F-809C-E31C016FB672}"/>
              </a:ext>
            </a:extLst>
          </p:cNvPr>
          <p:cNvSpPr txBox="1"/>
          <p:nvPr/>
        </p:nvSpPr>
        <p:spPr>
          <a:xfrm>
            <a:off x="5498758" y="7159323"/>
            <a:ext cx="2456175" cy="387798"/>
          </a:xfrm>
          <a:prstGeom prst="rect">
            <a:avLst/>
          </a:prstGeom>
          <a:solidFill>
            <a:schemeClr val="accent2">
              <a:lumMod val="40000"/>
              <a:lumOff val="60000"/>
            </a:schemeClr>
          </a:solidFill>
        </p:spPr>
        <p:txBody>
          <a:bodyPr wrap="square" rtlCol="0">
            <a:spAutoFit/>
          </a:bodyPr>
          <a:lstStyle>
            <a:defPPr>
              <a:defRPr kern="1200"/>
            </a:defPPr>
          </a:lstStyle>
          <a:p>
            <a:r>
              <a:rPr lang="en-US" sz="700" b="1" dirty="0"/>
              <a:t>Table 1:</a:t>
            </a:r>
            <a:r>
              <a:rPr lang="en-US" sz="700" dirty="0"/>
              <a:t> Application of emotional intelligence skills to common challenges experienced in student life.</a:t>
            </a:r>
          </a:p>
          <a:p>
            <a:endParaRPr lang="en-US" sz="520"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graphicFrame>
        <p:nvGraphicFramePr>
          <p:cNvPr id="9" name="Table 8">
            <a:extLst>
              <a:ext uri="{FF2B5EF4-FFF2-40B4-BE49-F238E27FC236}">
                <a16:creationId xmlns:a16="http://schemas.microsoft.com/office/drawing/2014/main" id="{392E810E-A6FB-E4AE-F244-A2D0A45E873E}"/>
              </a:ext>
            </a:extLst>
          </p:cNvPr>
          <p:cNvGraphicFramePr>
            <a:graphicFrameLocks noGrp="1"/>
          </p:cNvGraphicFramePr>
          <p:nvPr>
            <p:extLst>
              <p:ext uri="{D42A27DB-BD31-4B8C-83A1-F6EECF244321}">
                <p14:modId xmlns:p14="http://schemas.microsoft.com/office/powerpoint/2010/main" val="516452941"/>
              </p:ext>
            </p:extLst>
          </p:nvPr>
        </p:nvGraphicFramePr>
        <p:xfrm>
          <a:off x="5441847" y="4634061"/>
          <a:ext cx="2509932" cy="2432298"/>
        </p:xfrm>
        <a:graphic>
          <a:graphicData uri="http://schemas.openxmlformats.org/drawingml/2006/table">
            <a:tbl>
              <a:tblPr firstRow="1" bandRow="1">
                <a:tableStyleId>{5C22544A-7EE6-4342-B048-85BDC9FD1C3A}</a:tableStyleId>
              </a:tblPr>
              <a:tblGrid>
                <a:gridCol w="865103">
                  <a:extLst>
                    <a:ext uri="{9D8B030D-6E8A-4147-A177-3AD203B41FA5}">
                      <a16:colId xmlns:a16="http://schemas.microsoft.com/office/drawing/2014/main" val="358872938"/>
                    </a:ext>
                  </a:extLst>
                </a:gridCol>
                <a:gridCol w="701040">
                  <a:extLst>
                    <a:ext uri="{9D8B030D-6E8A-4147-A177-3AD203B41FA5}">
                      <a16:colId xmlns:a16="http://schemas.microsoft.com/office/drawing/2014/main" val="548884510"/>
                    </a:ext>
                  </a:extLst>
                </a:gridCol>
                <a:gridCol w="943789">
                  <a:extLst>
                    <a:ext uri="{9D8B030D-6E8A-4147-A177-3AD203B41FA5}">
                      <a16:colId xmlns:a16="http://schemas.microsoft.com/office/drawing/2014/main" val="355096326"/>
                    </a:ext>
                  </a:extLst>
                </a:gridCol>
              </a:tblGrid>
              <a:tr h="510707">
                <a:tc>
                  <a:txBody>
                    <a:bodyPr/>
                    <a:lstStyle/>
                    <a:p>
                      <a:r>
                        <a:rPr lang="en-GB" sz="800" dirty="0">
                          <a:latin typeface="Arial" panose="020B0604020202020204" pitchFamily="34" charset="0"/>
                          <a:cs typeface="Arial" panose="020B0604020202020204" pitchFamily="34" charset="0"/>
                        </a:rPr>
                        <a:t>EI Component</a:t>
                      </a:r>
                    </a:p>
                  </a:txBody>
                  <a:tcPr>
                    <a:solidFill>
                      <a:schemeClr val="accent5">
                        <a:lumMod val="40000"/>
                        <a:lumOff val="60000"/>
                      </a:schemeClr>
                    </a:solidFill>
                  </a:tcPr>
                </a:tc>
                <a:tc>
                  <a:txBody>
                    <a:bodyPr/>
                    <a:lstStyle/>
                    <a:p>
                      <a:r>
                        <a:rPr lang="en-GB" sz="800" dirty="0">
                          <a:latin typeface="Arial" panose="020B0604020202020204" pitchFamily="34" charset="0"/>
                          <a:cs typeface="Arial" panose="020B0604020202020204" pitchFamily="34" charset="0"/>
                        </a:rPr>
                        <a:t>Student Challenge</a:t>
                      </a:r>
                    </a:p>
                  </a:txBody>
                  <a:tcPr/>
                </a:tc>
                <a:tc>
                  <a:txBody>
                    <a:bodyPr/>
                    <a:lstStyle/>
                    <a:p>
                      <a:r>
                        <a:rPr lang="en-US" sz="800" dirty="0">
                          <a:latin typeface="Arial" panose="020B0604020202020204" pitchFamily="34" charset="0"/>
                          <a:cs typeface="Arial" panose="020B0604020202020204" pitchFamily="34" charset="0"/>
                        </a:rPr>
                        <a:t>Action Based on Module Learning</a:t>
                      </a:r>
                      <a:endParaRPr lang="en-GB" sz="800" dirty="0">
                        <a:latin typeface="Arial" panose="020B0604020202020204" pitchFamily="34" charset="0"/>
                        <a:cs typeface="Arial" panose="020B0604020202020204" pitchFamily="34" charset="0"/>
                      </a:endParaRPr>
                    </a:p>
                  </a:txBody>
                  <a:tcPr>
                    <a:solidFill>
                      <a:schemeClr val="tx1">
                        <a:lumMod val="50000"/>
                        <a:lumOff val="50000"/>
                      </a:schemeClr>
                    </a:solidFill>
                  </a:tcPr>
                </a:tc>
                <a:extLst>
                  <a:ext uri="{0D108BD9-81ED-4DB2-BD59-A6C34878D82A}">
                    <a16:rowId xmlns:a16="http://schemas.microsoft.com/office/drawing/2014/main" val="223802964"/>
                  </a:ext>
                </a:extLst>
              </a:tr>
              <a:tr h="510707">
                <a:tc>
                  <a:txBody>
                    <a:bodyPr/>
                    <a:lstStyle/>
                    <a:p>
                      <a:r>
                        <a:rPr lang="en-GB" sz="800" dirty="0">
                          <a:latin typeface="Arial" panose="020B0604020202020204" pitchFamily="34" charset="0"/>
                          <a:cs typeface="Arial" panose="020B0604020202020204" pitchFamily="34" charset="0"/>
                        </a:rPr>
                        <a:t>Self-</a:t>
                      </a:r>
                      <a:r>
                        <a:rPr lang="en-GB" sz="800" dirty="0" err="1">
                          <a:latin typeface="Arial" panose="020B0604020202020204" pitchFamily="34" charset="0"/>
                          <a:cs typeface="Arial" panose="020B0604020202020204" pitchFamily="34" charset="0"/>
                        </a:rPr>
                        <a:t>awarness</a:t>
                      </a:r>
                      <a:endParaRPr lang="en-GB" sz="800" dirty="0">
                        <a:latin typeface="Arial" panose="020B0604020202020204" pitchFamily="34" charset="0"/>
                        <a:cs typeface="Arial" panose="020B0604020202020204" pitchFamily="34" charset="0"/>
                      </a:endParaRPr>
                    </a:p>
                  </a:txBody>
                  <a:tcPr/>
                </a:tc>
                <a:tc>
                  <a:txBody>
                    <a:bodyPr/>
                    <a:lstStyle/>
                    <a:p>
                      <a:r>
                        <a:rPr lang="en-GB" sz="800" dirty="0">
                          <a:latin typeface="Arial" panose="020B0604020202020204" pitchFamily="34" charset="0"/>
                          <a:cs typeface="Arial" panose="020B0604020202020204" pitchFamily="34" charset="0"/>
                        </a:rPr>
                        <a:t>Academic Stress</a:t>
                      </a:r>
                    </a:p>
                  </a:txBody>
                  <a:tcPr/>
                </a:tc>
                <a:tc>
                  <a:txBody>
                    <a:bodyPr/>
                    <a:lstStyle/>
                    <a:p>
                      <a:r>
                        <a:rPr lang="en-GB" sz="800" dirty="0">
                          <a:latin typeface="Arial" panose="020B0604020202020204" pitchFamily="34" charset="0"/>
                          <a:cs typeface="Arial" panose="020B0604020202020204" pitchFamily="34" charset="0"/>
                        </a:rPr>
                        <a:t>Recognising emotional trigger early</a:t>
                      </a:r>
                    </a:p>
                  </a:txBody>
                  <a:tcPr/>
                </a:tc>
                <a:extLst>
                  <a:ext uri="{0D108BD9-81ED-4DB2-BD59-A6C34878D82A}">
                    <a16:rowId xmlns:a16="http://schemas.microsoft.com/office/drawing/2014/main" val="3961013097"/>
                  </a:ext>
                </a:extLst>
              </a:tr>
              <a:tr h="510707">
                <a:tc>
                  <a:txBody>
                    <a:bodyPr/>
                    <a:lstStyle/>
                    <a:p>
                      <a:r>
                        <a:rPr lang="en-GB" sz="800" dirty="0">
                          <a:latin typeface="Arial" panose="020B0604020202020204" pitchFamily="34" charset="0"/>
                          <a:cs typeface="Arial" panose="020B0604020202020204" pitchFamily="34" charset="0"/>
                        </a:rPr>
                        <a:t>Self-</a:t>
                      </a:r>
                      <a:r>
                        <a:rPr lang="en-GB" sz="800" dirty="0" err="1">
                          <a:latin typeface="Arial" panose="020B0604020202020204" pitchFamily="34" charset="0"/>
                          <a:cs typeface="Arial" panose="020B0604020202020204" pitchFamily="34" charset="0"/>
                        </a:rPr>
                        <a:t>managament</a:t>
                      </a:r>
                      <a:endParaRPr lang="en-GB" sz="800" dirty="0">
                        <a:latin typeface="Arial" panose="020B0604020202020204" pitchFamily="34" charset="0"/>
                        <a:cs typeface="Arial" panose="020B0604020202020204" pitchFamily="34" charset="0"/>
                      </a:endParaRPr>
                    </a:p>
                  </a:txBody>
                  <a:tcPr/>
                </a:tc>
                <a:tc>
                  <a:txBody>
                    <a:bodyPr/>
                    <a:lstStyle/>
                    <a:p>
                      <a:r>
                        <a:rPr lang="en-GB" sz="800" dirty="0">
                          <a:latin typeface="Arial" panose="020B0604020202020204" pitchFamily="34" charset="0"/>
                          <a:cs typeface="Arial" panose="020B0604020202020204" pitchFamily="34" charset="0"/>
                        </a:rPr>
                        <a:t>Exam anxiety</a:t>
                      </a:r>
                    </a:p>
                  </a:txBody>
                  <a:tcPr/>
                </a:tc>
                <a:tc>
                  <a:txBody>
                    <a:bodyPr/>
                    <a:lstStyle/>
                    <a:p>
                      <a:r>
                        <a:rPr lang="en-GB" sz="800" dirty="0">
                          <a:latin typeface="Arial" panose="020B0604020202020204" pitchFamily="34" charset="0"/>
                          <a:cs typeface="Arial" panose="020B0604020202020204" pitchFamily="34" charset="0"/>
                        </a:rPr>
                        <a:t>Breathing and emotional regulation</a:t>
                      </a:r>
                    </a:p>
                  </a:txBody>
                  <a:tcPr/>
                </a:tc>
                <a:extLst>
                  <a:ext uri="{0D108BD9-81ED-4DB2-BD59-A6C34878D82A}">
                    <a16:rowId xmlns:a16="http://schemas.microsoft.com/office/drawing/2014/main" val="1929363855"/>
                  </a:ext>
                </a:extLst>
              </a:tr>
              <a:tr h="510707">
                <a:tc>
                  <a:txBody>
                    <a:bodyPr/>
                    <a:lstStyle/>
                    <a:p>
                      <a:r>
                        <a:rPr lang="en-GB" sz="800" dirty="0">
                          <a:latin typeface="Arial" panose="020B0604020202020204" pitchFamily="34" charset="0"/>
                          <a:cs typeface="Arial" panose="020B0604020202020204" pitchFamily="34" charset="0"/>
                        </a:rPr>
                        <a:t>Social awareness</a:t>
                      </a:r>
                    </a:p>
                  </a:txBody>
                  <a:tcPr/>
                </a:tc>
                <a:tc>
                  <a:txBody>
                    <a:bodyPr/>
                    <a:lstStyle/>
                    <a:p>
                      <a:r>
                        <a:rPr lang="en-GB" sz="800" dirty="0">
                          <a:latin typeface="Arial" panose="020B0604020202020204" pitchFamily="34" charset="0"/>
                          <a:cs typeface="Arial" panose="020B0604020202020204" pitchFamily="34" charset="0"/>
                        </a:rPr>
                        <a:t>Group work conflict</a:t>
                      </a:r>
                    </a:p>
                  </a:txBody>
                  <a:tcPr/>
                </a:tc>
                <a:tc>
                  <a:txBody>
                    <a:bodyPr/>
                    <a:lstStyle/>
                    <a:p>
                      <a:r>
                        <a:rPr lang="en-GB" sz="800" dirty="0">
                          <a:latin typeface="Arial" panose="020B0604020202020204" pitchFamily="34" charset="0"/>
                          <a:cs typeface="Arial" panose="020B0604020202020204" pitchFamily="34" charset="0"/>
                        </a:rPr>
                        <a:t>Empathy and active listening</a:t>
                      </a:r>
                    </a:p>
                  </a:txBody>
                  <a:tcPr/>
                </a:tc>
                <a:extLst>
                  <a:ext uri="{0D108BD9-81ED-4DB2-BD59-A6C34878D82A}">
                    <a16:rowId xmlns:a16="http://schemas.microsoft.com/office/drawing/2014/main" val="4226175182"/>
                  </a:ext>
                </a:extLst>
              </a:tr>
              <a:tr h="389470">
                <a:tc>
                  <a:txBody>
                    <a:bodyPr/>
                    <a:lstStyle/>
                    <a:p>
                      <a:r>
                        <a:rPr lang="en-GB" sz="800" dirty="0">
                          <a:latin typeface="Arial" panose="020B0604020202020204" pitchFamily="34" charset="0"/>
                          <a:cs typeface="Arial" panose="020B0604020202020204" pitchFamily="34" charset="0"/>
                        </a:rPr>
                        <a:t>Relationship management</a:t>
                      </a:r>
                    </a:p>
                  </a:txBody>
                  <a:tcPr/>
                </a:tc>
                <a:tc>
                  <a:txBody>
                    <a:bodyPr/>
                    <a:lstStyle/>
                    <a:p>
                      <a:r>
                        <a:rPr lang="en-GB" sz="800" dirty="0">
                          <a:latin typeface="Arial" panose="020B0604020202020204" pitchFamily="34" charset="0"/>
                          <a:cs typeface="Arial" panose="020B0604020202020204" pitchFamily="34" charset="0"/>
                        </a:rPr>
                        <a:t>Feedback anxiety </a:t>
                      </a:r>
                    </a:p>
                  </a:txBody>
                  <a:tcPr/>
                </a:tc>
                <a:tc>
                  <a:txBody>
                    <a:bodyPr/>
                    <a:lstStyle/>
                    <a:p>
                      <a:r>
                        <a:rPr lang="en-GB" sz="800" dirty="0">
                          <a:latin typeface="Arial" panose="020B0604020202020204" pitchFamily="34" charset="0"/>
                          <a:cs typeface="Arial" panose="020B0604020202020204" pitchFamily="34" charset="0"/>
                        </a:rPr>
                        <a:t>Calm, reflective response</a:t>
                      </a:r>
                    </a:p>
                  </a:txBody>
                  <a:tcPr/>
                </a:tc>
                <a:extLst>
                  <a:ext uri="{0D108BD9-81ED-4DB2-BD59-A6C34878D82A}">
                    <a16:rowId xmlns:a16="http://schemas.microsoft.com/office/drawing/2014/main" val="2230160631"/>
                  </a:ext>
                </a:extLst>
              </a:tr>
            </a:tbl>
          </a:graphicData>
        </a:graphic>
      </p:graphicFrame>
      <p:pic>
        <p:nvPicPr>
          <p:cNvPr id="11" name="Picture 10">
            <a:extLst>
              <a:ext uri="{FF2B5EF4-FFF2-40B4-BE49-F238E27FC236}">
                <a16:creationId xmlns:a16="http://schemas.microsoft.com/office/drawing/2014/main" id="{1291ACCF-2EE9-AF19-8300-2B5A42D7CD1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 y="3848206"/>
            <a:ext cx="2724797" cy="1627435"/>
          </a:xfrm>
          <a:prstGeom prst="rect">
            <a:avLst/>
          </a:prstGeom>
        </p:spPr>
      </p:pic>
      <p:sp>
        <p:nvSpPr>
          <p:cNvPr id="4" name="TextBox 3">
            <a:extLst>
              <a:ext uri="{FF2B5EF4-FFF2-40B4-BE49-F238E27FC236}">
                <a16:creationId xmlns:a16="http://schemas.microsoft.com/office/drawing/2014/main" id="{82CF09D4-352C-F79E-95EE-CAB4A382098F}"/>
              </a:ext>
            </a:extLst>
          </p:cNvPr>
          <p:cNvSpPr txBox="1"/>
          <p:nvPr/>
        </p:nvSpPr>
        <p:spPr>
          <a:xfrm>
            <a:off x="-4297" y="5306363"/>
            <a:ext cx="2762605" cy="584775"/>
          </a:xfrm>
          <a:prstGeom prst="rect">
            <a:avLst/>
          </a:prstGeom>
          <a:solidFill>
            <a:schemeClr val="accent2">
              <a:lumMod val="40000"/>
              <a:lumOff val="60000"/>
            </a:schemeClr>
          </a:solidFill>
        </p:spPr>
        <p:txBody>
          <a:bodyPr wrap="square">
            <a:spAutoFit/>
          </a:bodyPr>
          <a:lstStyle/>
          <a:p>
            <a:pPr algn="just"/>
            <a:r>
              <a:rPr lang="en-GB" sz="800" b="1" dirty="0">
                <a:latin typeface="Calibri" panose="020F0502020204030204" pitchFamily="34" charset="0"/>
                <a:ea typeface="Calibri" panose="020F0502020204030204" pitchFamily="34" charset="0"/>
                <a:cs typeface="Calibri" panose="020F0502020204030204" pitchFamily="34" charset="0"/>
              </a:rPr>
              <a:t>Figure 1:</a:t>
            </a:r>
            <a:r>
              <a:rPr lang="en-GB" sz="800" dirty="0">
                <a:latin typeface="Calibri" panose="020F0502020204030204" pitchFamily="34" charset="0"/>
                <a:ea typeface="Calibri" panose="020F0502020204030204" pitchFamily="34" charset="0"/>
                <a:cs typeface="Calibri" panose="020F0502020204030204" pitchFamily="34" charset="0"/>
              </a:rPr>
              <a:t> Conceptual illustration of emotional intelligence domains (self-awareness, self-regulation, motivation, empathy, and social skills), adapted from Goleman’s emotional intelligence framework (Goleman, 1995).</a:t>
            </a:r>
          </a:p>
        </p:txBody>
      </p:sp>
      <p:graphicFrame>
        <p:nvGraphicFramePr>
          <p:cNvPr id="2" name="Table 1">
            <a:extLst>
              <a:ext uri="{FF2B5EF4-FFF2-40B4-BE49-F238E27FC236}">
                <a16:creationId xmlns:a16="http://schemas.microsoft.com/office/drawing/2014/main" id="{D3BFB3A3-D03B-CAB2-D87D-C078FC9A9C73}"/>
              </a:ext>
            </a:extLst>
          </p:cNvPr>
          <p:cNvGraphicFramePr>
            <a:graphicFrameLocks noGrp="1"/>
          </p:cNvGraphicFramePr>
          <p:nvPr>
            <p:extLst>
              <p:ext uri="{D42A27DB-BD31-4B8C-83A1-F6EECF244321}">
                <p14:modId xmlns:p14="http://schemas.microsoft.com/office/powerpoint/2010/main" val="783778284"/>
              </p:ext>
            </p:extLst>
          </p:nvPr>
        </p:nvGraphicFramePr>
        <p:xfrm>
          <a:off x="706641" y="758018"/>
          <a:ext cx="2035317" cy="344850"/>
        </p:xfrm>
        <a:graphic>
          <a:graphicData uri="http://schemas.openxmlformats.org/drawingml/2006/table">
            <a:tbl>
              <a:tblPr firstRow="1" bandRow="1">
                <a:effectLst/>
                <a:tableStyleId>{5C22544A-7EE6-4342-B048-85BDC9FD1C3A}</a:tableStyleId>
              </a:tblPr>
              <a:tblGrid>
                <a:gridCol w="2035317">
                  <a:extLst>
                    <a:ext uri="{9D8B030D-6E8A-4147-A177-3AD203B41FA5}">
                      <a16:colId xmlns:a16="http://schemas.microsoft.com/office/drawing/2014/main" val="861778470"/>
                    </a:ext>
                  </a:extLst>
                </a:gridCol>
              </a:tblGrid>
              <a:tr h="344850">
                <a:tc>
                  <a:txBody>
                    <a:bodyPr/>
                    <a:lstStyle/>
                    <a:p>
                      <a:pPr algn="just"/>
                      <a:r>
                        <a:rPr lang="en-GB" sz="1400" b="0" dirty="0">
                          <a:latin typeface="Calibri" panose="020F0502020204030204" pitchFamily="34" charset="0"/>
                          <a:ea typeface="Calibri" panose="020F0502020204030204" pitchFamily="34" charset="0"/>
                          <a:cs typeface="Calibri" panose="020F0502020204030204" pitchFamily="34" charset="0"/>
                        </a:rPr>
                        <a:t>Tutor: Abdallah Naser</a:t>
                      </a:r>
                    </a:p>
                  </a:txBody>
                  <a:tcPr>
                    <a:solidFill>
                      <a:schemeClr val="tx2">
                        <a:lumMod val="40000"/>
                        <a:lumOff val="60000"/>
                      </a:schemeClr>
                    </a:solidFill>
                  </a:tcPr>
                </a:tc>
                <a:extLst>
                  <a:ext uri="{0D108BD9-81ED-4DB2-BD59-A6C34878D82A}">
                    <a16:rowId xmlns:a16="http://schemas.microsoft.com/office/drawing/2014/main" val="1099733385"/>
                  </a:ext>
                </a:extLst>
              </a:tr>
            </a:tbl>
          </a:graphicData>
        </a:graphic>
      </p:graphicFrame>
    </p:spTree>
    <p:extLst>
      <p:ext uri="{BB962C8B-B14F-4D97-AF65-F5344CB8AC3E}">
        <p14:creationId xmlns:p14="http://schemas.microsoft.com/office/powerpoint/2010/main" val="4128123355"/>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assessingslate|08-2022"/>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9853</TotalTime>
  <Words>928</Words>
  <Application>Microsoft Office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Domine</vt:lpstr>
      <vt:lpstr>Arial</vt:lpstr>
      <vt:lpstr>Calibri</vt:lpstr>
      <vt:lpstr>Trebuchet MS</vt:lpstr>
      <vt:lpstr>Montserrat Extra Bold</vt:lpstr>
      <vt:lpstr>Wingdings 3</vt:lpstr>
      <vt:lpstr>Facet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Daniel Gordillo Rosales</cp:lastModifiedBy>
  <cp:revision>31</cp:revision>
  <dcterms:modified xsi:type="dcterms:W3CDTF">2026-02-14T09:30:49Z</dcterms:modified>
  <cp:category>science research poster</cp:category>
</cp:coreProperties>
</file>