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6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20"/>
    <p:restoredTop sz="94708"/>
  </p:normalViewPr>
  <p:slideViewPr>
    <p:cSldViewPr snapToGrid="0">
      <p:cViewPr varScale="1">
        <p:scale>
          <a:sx n="118" d="100"/>
          <a:sy n="118" d="100"/>
        </p:scale>
        <p:origin x="48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R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4C554-2395-714F-BE0C-EE1FDD2969E1}" type="datetimeFigureOut">
              <a:rPr lang="en-BR" smtClean="0"/>
              <a:t>04/03/26</a:t>
            </a:fld>
            <a:endParaRPr lang="en-BR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R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R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E97F1-9501-614F-ABF2-7B5E098092FD}" type="slidenum">
              <a:rPr lang="en-BR" smtClean="0"/>
              <a:t>‹#›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1161550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BR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3E97F1-9501-614F-ABF2-7B5E098092FD}" type="slidenum">
              <a:rPr lang="en-BR" smtClean="0"/>
              <a:t>11</a:t>
            </a:fld>
            <a:endParaRPr lang="en-BR"/>
          </a:p>
        </p:txBody>
      </p:sp>
    </p:spTree>
    <p:extLst>
      <p:ext uri="{BB962C8B-B14F-4D97-AF65-F5344CB8AC3E}">
        <p14:creationId xmlns:p14="http://schemas.microsoft.com/office/powerpoint/2010/main" val="2517037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R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R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R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R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R"/>
          </a:p>
        </p:txBody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R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3/4/26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166F5-EAFF-86E5-F592-0E5E4CABD1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dirty="0"/>
              <a:t>A Comparative Security Assessment of AI-Generated Software Systems Across Developer Expertise Levels</a:t>
            </a:r>
            <a:endParaRPr lang="en-BR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5B31C6-139F-0A7B-890F-B9F76DD054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BR" dirty="0"/>
          </a:p>
        </p:txBody>
      </p:sp>
    </p:spTree>
    <p:extLst>
      <p:ext uri="{BB962C8B-B14F-4D97-AF65-F5344CB8AC3E}">
        <p14:creationId xmlns:p14="http://schemas.microsoft.com/office/powerpoint/2010/main" val="7578605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C726F-39EE-368B-248B-BE67672F7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Context &amp; Background</a:t>
            </a:r>
            <a:endParaRPr lang="en-BR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6F6C2B7-70F9-AE76-7E80-C657C997990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2748362"/>
            <a:ext cx="8571577" cy="27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adoption of generative AI tools in software development workflows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Increasing use of AI for code generation, configuration, and deployment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Expansion of AI access to non-technical users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Growing dependency on AI-generated outputs without systematic validation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empirical research comparing security outcomes across expertise levels</a:t>
            </a:r>
          </a:p>
        </p:txBody>
      </p:sp>
    </p:spTree>
    <p:extLst>
      <p:ext uri="{BB962C8B-B14F-4D97-AF65-F5344CB8AC3E}">
        <p14:creationId xmlns:p14="http://schemas.microsoft.com/office/powerpoint/2010/main" val="4005002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88774-C45C-47BF-9BAA-1232E2E92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Problem</a:t>
            </a:r>
            <a:endParaRPr lang="en-BR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941BC41-5916-34D5-4757-AF082040AC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2609671"/>
            <a:ext cx="11206879" cy="3053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Generative AI enables rapid system development with minimal technical expertise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Security validation may be inconsistent when users lack software or cybersecurity knowledge</a:t>
            </a:r>
          </a:p>
          <a:p>
            <a:pPr lvl="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US" sz="1800" dirty="0"/>
              <a:t>Existing research primarily evaluates AI model performance and code accuracy rather than</a:t>
            </a:r>
            <a:br>
              <a:rPr lang="en-US" sz="1800" dirty="0"/>
            </a:br>
            <a:r>
              <a:rPr lang="en-US" sz="1800" dirty="0"/>
              <a:t>deployed system security posture</a:t>
            </a:r>
            <a:endParaRPr kumimoji="0" lang="en-BR" altLang="en-BR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US" sz="1800" dirty="0"/>
              <a:t>There is limited empirical evidence comparing security outcomes across differing developer expertise levels</a:t>
            </a:r>
            <a:endParaRPr kumimoji="0" lang="en-BR" altLang="en-BR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191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11F43-6183-9B05-8AD5-EB00041F9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Aim</a:t>
            </a:r>
            <a:endParaRPr lang="en-B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4AEFED-612C-5CC3-B9FF-A3AE68200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To empirically evaluate and compare the security posture of AI-generated software systems developed by individuals with differing levels of software and cybersecurity expertise.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1214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FFD96-E8B3-CB77-7207-746EF4C25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Research Objectives</a:t>
            </a:r>
            <a:endParaRPr lang="en-BR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88E9444-504F-45BF-F270-0D524717D5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1834166"/>
            <a:ext cx="10057946" cy="4940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Design and implement two AI-generated software systems</a:t>
            </a:r>
            <a: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developed under controlled conditions by:</a:t>
            </a:r>
          </a:p>
          <a:p>
            <a:pPr marL="800100" lvl="1" indent="-3429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BR" altLang="en-BR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non-expert user</a:t>
            </a:r>
          </a:p>
          <a:p>
            <a:pPr marL="800100" lvl="1" indent="-342900" eaLnBrk="0" fontAlgn="base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Font typeface="+mj-lt"/>
              <a:buAutoNum type="arabicPeriod"/>
            </a:pPr>
            <a:r>
              <a:rPr kumimoji="0" lang="en-BR" altLang="en-BR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security-aware developer</a:t>
            </a:r>
          </a:p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Conduct an independent third-party security assessment</a:t>
            </a:r>
            <a: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of both systems, including vulnerability</a:t>
            </a:r>
            <a:b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scanning and penetration testing</a:t>
            </a:r>
          </a:p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Measure and compare the security posture</a:t>
            </a:r>
            <a: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of both systems using standardised metrics</a:t>
            </a:r>
            <a:b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(e.g., CVSS scoring, vulnerability count, misconfiguration analysis)</a:t>
            </a:r>
          </a:p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Analyse whether developer expertise significantly impacts the resulting security posture of</a:t>
            </a:r>
            <a:b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AI-generated environments</a:t>
            </a:r>
            <a:endParaRPr kumimoji="0" lang="en-BR" altLang="en-BR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BR" altLang="en-BR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Propose evidence-based recommendations</a:t>
            </a:r>
            <a:r>
              <a:rPr kumimoji="0" lang="en-BR" altLang="en-BR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for secure AI-assisted development practices</a:t>
            </a:r>
          </a:p>
        </p:txBody>
      </p:sp>
    </p:spTree>
    <p:extLst>
      <p:ext uri="{BB962C8B-B14F-4D97-AF65-F5344CB8AC3E}">
        <p14:creationId xmlns:p14="http://schemas.microsoft.com/office/powerpoint/2010/main" val="2071969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E2485-BFD9-E2A7-7494-F6A35F1A5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Methodology</a:t>
            </a:r>
            <a:endParaRPr lang="en-B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20FCD-0781-3111-4B3D-1D1B1322DA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b="1" dirty="0"/>
              <a:t>Study Design</a:t>
            </a:r>
          </a:p>
          <a:p>
            <a:pPr lvl="1"/>
            <a:r>
              <a:rPr lang="en-US" b="1" dirty="0"/>
              <a:t>Comparative empirical study</a:t>
            </a:r>
            <a:endParaRPr lang="en-US" dirty="0"/>
          </a:p>
          <a:p>
            <a:pPr lvl="1"/>
            <a:r>
              <a:rPr lang="en-US" dirty="0"/>
              <a:t>Controlled development conditions</a:t>
            </a:r>
          </a:p>
          <a:p>
            <a:pPr lvl="1"/>
            <a:r>
              <a:rPr lang="en-US" dirty="0"/>
              <a:t>Independent third-party security assessment</a:t>
            </a:r>
          </a:p>
          <a:p>
            <a:pPr marL="0" indent="0">
              <a:buNone/>
            </a:pPr>
            <a:endParaRPr lang="en-BR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C20D9C-07DE-C639-2F6F-4793405027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b="1" dirty="0"/>
              <a:t>Experimental Groups</a:t>
            </a:r>
          </a:p>
          <a:p>
            <a:pPr lvl="1"/>
            <a:r>
              <a:rPr lang="en-US" b="1" dirty="0"/>
              <a:t>Group A:</a:t>
            </a:r>
            <a:r>
              <a:rPr lang="en-US" dirty="0"/>
              <a:t> Non-expert using AI for full system development and deployment</a:t>
            </a:r>
          </a:p>
          <a:p>
            <a:pPr lvl="1"/>
            <a:r>
              <a:rPr lang="en-US" b="1" dirty="0"/>
              <a:t>Group B:</a:t>
            </a:r>
            <a:r>
              <a:rPr lang="en-US" dirty="0"/>
              <a:t> Security-aware developer using AI with validation and secure practices</a:t>
            </a:r>
          </a:p>
          <a:p>
            <a:pPr marL="0" indent="0">
              <a:buNone/>
            </a:pPr>
            <a:endParaRPr lang="en-BR" dirty="0"/>
          </a:p>
        </p:txBody>
      </p:sp>
    </p:spTree>
    <p:extLst>
      <p:ext uri="{BB962C8B-B14F-4D97-AF65-F5344CB8AC3E}">
        <p14:creationId xmlns:p14="http://schemas.microsoft.com/office/powerpoint/2010/main" val="390149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68EBD-8D12-046A-7785-D01CBA6AA9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Methodology</a:t>
            </a:r>
            <a:endParaRPr lang="en-B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CBB2C-FF1C-BE57-8D4E-871BCECB97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Evaluation Phase</a:t>
            </a:r>
          </a:p>
          <a:p>
            <a:r>
              <a:rPr lang="en-US" dirty="0"/>
              <a:t>Independent third-party security professional conducts:</a:t>
            </a:r>
          </a:p>
          <a:p>
            <a:pPr lvl="1"/>
            <a:r>
              <a:rPr lang="en-US" dirty="0"/>
              <a:t>Static code analysis</a:t>
            </a:r>
          </a:p>
          <a:p>
            <a:pPr lvl="1"/>
            <a:r>
              <a:rPr lang="en-US" dirty="0"/>
              <a:t>Dynamic application testing</a:t>
            </a:r>
          </a:p>
          <a:p>
            <a:pPr lvl="1"/>
            <a:r>
              <a:rPr lang="en-US" dirty="0"/>
              <a:t>Infrastructure misconfiguration assessment</a:t>
            </a:r>
          </a:p>
          <a:p>
            <a:pPr lvl="1"/>
            <a:r>
              <a:rPr lang="en-US" dirty="0"/>
              <a:t>Penetration testing</a:t>
            </a:r>
          </a:p>
          <a:p>
            <a:pPr lvl="1"/>
            <a:r>
              <a:rPr lang="en-US" dirty="0"/>
              <a:t>CVSS-based vulnerability scoring</a:t>
            </a:r>
          </a:p>
          <a:p>
            <a:pPr marL="0" indent="0">
              <a:buNone/>
            </a:pPr>
            <a:endParaRPr lang="en-BR" dirty="0"/>
          </a:p>
        </p:txBody>
      </p:sp>
    </p:spTree>
    <p:extLst>
      <p:ext uri="{BB962C8B-B14F-4D97-AF65-F5344CB8AC3E}">
        <p14:creationId xmlns:p14="http://schemas.microsoft.com/office/powerpoint/2010/main" val="2065043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318B2-C0C2-5744-6147-3F7B1E91C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Collection &amp; Evaluation Metrics</a:t>
            </a:r>
            <a:endParaRPr lang="en-B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CE3DE-15C3-C4E5-A34D-8278FD4089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Data Collected</a:t>
            </a:r>
          </a:p>
          <a:p>
            <a:pPr lvl="1"/>
            <a:r>
              <a:rPr lang="en-US" dirty="0"/>
              <a:t>Total number of identified vulnerabilities</a:t>
            </a:r>
          </a:p>
          <a:p>
            <a:pPr lvl="1"/>
            <a:r>
              <a:rPr lang="en-US" dirty="0"/>
              <a:t>Severity classification (Low / Medium / High / Critical)</a:t>
            </a:r>
          </a:p>
          <a:p>
            <a:pPr lvl="1"/>
            <a:r>
              <a:rPr lang="en-US" dirty="0"/>
              <a:t>CVSS scores</a:t>
            </a:r>
          </a:p>
          <a:p>
            <a:pPr lvl="1"/>
            <a:r>
              <a:rPr lang="en-US" dirty="0"/>
              <a:t>Type of vulnerability (e.g., injection, authentication flaws, misconfigurations)</a:t>
            </a:r>
          </a:p>
          <a:p>
            <a:pPr lvl="1"/>
            <a:r>
              <a:rPr lang="en-US" dirty="0"/>
              <a:t>Infrastructure misconfiguration findings</a:t>
            </a:r>
          </a:p>
          <a:p>
            <a:pPr lvl="1"/>
            <a:r>
              <a:rPr lang="en-US" dirty="0"/>
              <a:t>Presence of hardcoded secrets or insecure defaults</a:t>
            </a:r>
          </a:p>
          <a:p>
            <a:endParaRPr lang="en-BR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F19278-2756-A449-AF23-7BC4CE27D3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Evaluation Metrics</a:t>
            </a:r>
          </a:p>
          <a:p>
            <a:pPr lvl="1"/>
            <a:r>
              <a:rPr lang="en-US" dirty="0"/>
              <a:t>Mean vulnerability count per system</a:t>
            </a:r>
          </a:p>
          <a:p>
            <a:pPr lvl="1"/>
            <a:r>
              <a:rPr lang="en-US" dirty="0"/>
              <a:t>Aggregate CVSS score comparison</a:t>
            </a:r>
          </a:p>
          <a:p>
            <a:pPr lvl="1"/>
            <a:r>
              <a:rPr lang="en-US" dirty="0"/>
              <a:t>Severity distribution analysis</a:t>
            </a:r>
          </a:p>
          <a:p>
            <a:pPr lvl="1"/>
            <a:r>
              <a:rPr lang="en-US" dirty="0"/>
              <a:t>Comparative risk profile between groups</a:t>
            </a:r>
          </a:p>
          <a:p>
            <a:pPr marL="0" indent="0">
              <a:buNone/>
            </a:pPr>
            <a:endParaRPr lang="en-BR" dirty="0"/>
          </a:p>
        </p:txBody>
      </p:sp>
    </p:spTree>
    <p:extLst>
      <p:ext uri="{BB962C8B-B14F-4D97-AF65-F5344CB8AC3E}">
        <p14:creationId xmlns:p14="http://schemas.microsoft.com/office/powerpoint/2010/main" val="3634620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0001F-3F88-8F68-FAFE-4A445FA57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Justification of Methodology</a:t>
            </a:r>
            <a:endParaRPr lang="en-BR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57D126-7CFF-A2C3-245D-E254E1D287B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Choice of Comparative Design</a:t>
            </a:r>
          </a:p>
          <a:p>
            <a:pPr lvl="1"/>
            <a:r>
              <a:rPr lang="en-US" dirty="0"/>
              <a:t>Enables controlled evaluation across expertise levels</a:t>
            </a:r>
          </a:p>
          <a:p>
            <a:pPr lvl="1"/>
            <a:r>
              <a:rPr lang="en-US" dirty="0"/>
              <a:t>Reduces variability through structured experimental conditions</a:t>
            </a:r>
          </a:p>
          <a:p>
            <a:pPr lvl="1"/>
            <a:r>
              <a:rPr lang="en-US" dirty="0"/>
              <a:t>Supports direct measurable comparison</a:t>
            </a:r>
          </a:p>
          <a:p>
            <a:endParaRPr lang="en-BR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753BAE-AB4E-2BD5-A47C-90E915E37D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1" dirty="0"/>
              <a:t>Use of Third-Party Security Assessment</a:t>
            </a:r>
          </a:p>
          <a:p>
            <a:pPr lvl="1"/>
            <a:r>
              <a:rPr lang="en-US" dirty="0" err="1"/>
              <a:t>Minimises</a:t>
            </a:r>
            <a:r>
              <a:rPr lang="en-US" dirty="0"/>
              <a:t> researcher bias</a:t>
            </a:r>
          </a:p>
          <a:p>
            <a:pPr lvl="1"/>
            <a:r>
              <a:rPr lang="en-US" dirty="0"/>
              <a:t>Ensures professional and </a:t>
            </a:r>
            <a:r>
              <a:rPr lang="en-US" dirty="0" err="1"/>
              <a:t>standardised</a:t>
            </a:r>
            <a:r>
              <a:rPr lang="en-US" dirty="0"/>
              <a:t> evaluation</a:t>
            </a:r>
          </a:p>
          <a:p>
            <a:pPr lvl="1"/>
            <a:r>
              <a:rPr lang="en-US" dirty="0"/>
              <a:t>Increases validity and credibility of findings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b="1" dirty="0"/>
              <a:t>Quantitative Security Metrics</a:t>
            </a:r>
          </a:p>
          <a:p>
            <a:pPr lvl="1"/>
            <a:r>
              <a:rPr lang="en-US" dirty="0"/>
              <a:t>CVSS scoring provides </a:t>
            </a:r>
            <a:r>
              <a:rPr lang="en-US" dirty="0" err="1"/>
              <a:t>standardised</a:t>
            </a:r>
            <a:r>
              <a:rPr lang="en-US" dirty="0"/>
              <a:t> severity measurement</a:t>
            </a:r>
          </a:p>
          <a:p>
            <a:pPr lvl="1"/>
            <a:r>
              <a:rPr lang="en-US" dirty="0"/>
              <a:t>Enables objective statistical comparison</a:t>
            </a:r>
          </a:p>
          <a:p>
            <a:pPr lvl="1"/>
            <a:r>
              <a:rPr lang="en-US" dirty="0"/>
              <a:t>Improves replicability of the study</a:t>
            </a:r>
          </a:p>
          <a:p>
            <a:endParaRPr lang="en-BR" dirty="0"/>
          </a:p>
        </p:txBody>
      </p:sp>
    </p:spTree>
    <p:extLst>
      <p:ext uri="{BB962C8B-B14F-4D97-AF65-F5344CB8AC3E}">
        <p14:creationId xmlns:p14="http://schemas.microsoft.com/office/powerpoint/2010/main" val="36174250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764A9-2182-EDA1-5514-EE2A001B1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Project Limitations</a:t>
            </a:r>
            <a:endParaRPr lang="en-BR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1D46833-B88C-4DD2-A4FA-E9C0C8951E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3025361"/>
            <a:ext cx="8584401" cy="222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models may evolve during the study period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Controlled experimental conditions may not fully represent real-world complexity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Results may vary depending on selected AI tools and system scope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Third-party assessment availability and scope constraints</a:t>
            </a:r>
          </a:p>
        </p:txBody>
      </p:sp>
    </p:spTree>
    <p:extLst>
      <p:ext uri="{BB962C8B-B14F-4D97-AF65-F5344CB8AC3E}">
        <p14:creationId xmlns:p14="http://schemas.microsoft.com/office/powerpoint/2010/main" val="2315666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4F8C9-40A7-EA3D-4542-FD6611185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Experimental Workflow</a:t>
            </a:r>
            <a:endParaRPr lang="en-BR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D594AB-DCC2-91F1-BBFA-A653024FF1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4875" y="2024690"/>
            <a:ext cx="5302250" cy="4664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3322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4A1D3-675F-5E59-F3F4-C3B4E56BF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 and Expected Contribution</a:t>
            </a:r>
            <a:endParaRPr lang="en-BR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0516139-A6CD-BFF3-0593-EB7C54D06D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80321" y="3025361"/>
            <a:ext cx="9982284" cy="2222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is increasingly used for autonomous system development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security impact of AI-driven development across expertise levels remains underexplored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study proposes a controlled, empirical comparison with independent security evaluation</a:t>
            </a:r>
          </a:p>
          <a:p>
            <a:pPr marR="0" lvl="0" algn="l" defTabSz="914400" rtl="0" eaLnBrk="0" fontAlgn="base" latinLnBrk="0" hangingPunct="0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Char char="Ø"/>
              <a:tabLst/>
            </a:pPr>
            <a:r>
              <a:rPr kumimoji="0" lang="en-BR" altLang="en-BR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Findings aim to inform secure AI-assisted development practices and governance frameworks</a:t>
            </a:r>
          </a:p>
        </p:txBody>
      </p:sp>
    </p:spTree>
    <p:extLst>
      <p:ext uri="{BB962C8B-B14F-4D97-AF65-F5344CB8AC3E}">
        <p14:creationId xmlns:p14="http://schemas.microsoft.com/office/powerpoint/2010/main" val="1781146227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492</TotalTime>
  <Words>507</Words>
  <Application>Microsoft Macintosh PowerPoint</Application>
  <PresentationFormat>Widescreen</PresentationFormat>
  <Paragraphs>77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Trebuchet MS</vt:lpstr>
      <vt:lpstr>Wingdings</vt:lpstr>
      <vt:lpstr>Berlin</vt:lpstr>
      <vt:lpstr>A Comparative Security Assessment of AI-Generated Software Systems Across Developer Expertise Levels</vt:lpstr>
      <vt:lpstr>Research Context &amp; Background</vt:lpstr>
      <vt:lpstr>Research Problem</vt:lpstr>
      <vt:lpstr>Research Aim</vt:lpstr>
      <vt:lpstr>Research Objectives</vt:lpstr>
      <vt:lpstr>Research Methodology</vt:lpstr>
      <vt:lpstr>Research Methodology</vt:lpstr>
      <vt:lpstr>Data Collection &amp; Evaluation Metrics</vt:lpstr>
      <vt:lpstr>Justification of Methodology</vt:lpstr>
      <vt:lpstr>Project Limitations</vt:lpstr>
      <vt:lpstr>Experimental Workflow</vt:lpstr>
      <vt:lpstr>Conclusion and Expected Contribution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Gabriel Aragão (2405655)</dc:creator>
  <cp:lastModifiedBy>Gabriel Aragão (2405655)</cp:lastModifiedBy>
  <cp:revision>4</cp:revision>
  <dcterms:created xsi:type="dcterms:W3CDTF">2026-03-03T10:00:14Z</dcterms:created>
  <dcterms:modified xsi:type="dcterms:W3CDTF">2026-03-04T11:43:35Z</dcterms:modified>
</cp:coreProperties>
</file>