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1.xml" ContentType="application/xml"/>
  <Override PartName="/customXml/itemProps1.xml" ContentType="application/vnd.openxmlformats-officedocument.customXmlProperties+xml"/>
  <Override PartName="/customXml/item2.xml" ContentType="application/xml"/>
  <Override PartName="/customXml/_rels/item1.xml.rels" ContentType="application/vnd.openxmlformats-package.relationships+xml"/>
  <Override PartName="/customXml/_rels/item2.xml.rels" ContentType="application/vnd.openxmlformats-package.relationships+xml"/>
  <Override PartName="/customXml/_rels/item3.xml.rels" ContentType="application/vnd.openxmlformats-package.relationships+xml"/>
  <Override PartName="/customXml/itemProps2.xml" ContentType="application/vnd.openxmlformats-officedocument.customXmlProperties+xml"/>
  <Override PartName="/customXml/item3.xml" ContentType="application/xml"/>
  <Override PartName="/customXml/itemProps3.xml" ContentType="application/vnd.openxmlformats-officedocument.customXml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3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media/image4.png" ContentType="image/png"/>
  <Override PartName="/ppt/slideLayouts/slideLayout3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_rels/slideLayout31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30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slides/_rels/slide9.xml.rels" ContentType="application/vnd.openxmlformats-package.relationships+xml"/>
  <Override PartName="/ppt/slides/_rels/slide10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customXml" Target="../customXml/item1.xml"/><Relationship Id="rId5" Type="http://schemas.openxmlformats.org/officeDocument/2006/relationships/customXml" Target="../customXml/item2.xml"/><Relationship Id="rId6" Type="http://schemas.openxmlformats.org/officeDocument/2006/relationships/customXml" Target="../customXml/item3.xml"/><Relationship Id="rId7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  <p:sldMasterId id="2147483674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0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1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4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5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6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7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0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1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2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3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4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2.jpeg"/><Relationship Id="rId3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5.xml"/><Relationship Id="rId6" Type="http://schemas.openxmlformats.org/officeDocument/2006/relationships/slideLayout" Target="../slideLayouts/slideLayout16.xml"/><Relationship Id="rId7" Type="http://schemas.openxmlformats.org/officeDocument/2006/relationships/slideLayout" Target="../slideLayouts/slideLayout17.xml"/><Relationship Id="rId8" Type="http://schemas.openxmlformats.org/officeDocument/2006/relationships/slideLayout" Target="../slideLayouts/slideLayout18.xml"/><Relationship Id="rId9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3.jpeg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36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8880" cy="1144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440" cy="39769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Click to edit the outline text format</a:t>
            </a:r>
            <a:endParaRPr b="0" lang="en-GB" sz="18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Second Outline Level</a:t>
            </a:r>
            <a:endParaRPr b="0" lang="en-GB" sz="1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Third Outline Level</a:t>
            </a:r>
            <a:endParaRPr b="0" lang="en-GB" sz="18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Fourth Outline Level</a:t>
            </a:r>
            <a:endParaRPr b="0" lang="en-GB" sz="18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Fifth Outline Level</a:t>
            </a:r>
            <a:endParaRPr b="0" lang="en-GB" sz="18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Sixth Outline Level</a:t>
            </a:r>
            <a:endParaRPr b="0" lang="en-GB" sz="18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Seventh Outline Level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7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440" cy="39769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Click to edit the outline text format</a:t>
            </a:r>
            <a:endParaRPr b="0" lang="en-GB" sz="18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Second Outline Level</a:t>
            </a:r>
            <a:endParaRPr b="0" lang="en-GB" sz="1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Third Outline Level</a:t>
            </a:r>
            <a:endParaRPr b="0" lang="en-GB" sz="18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Fourth Outline Level</a:t>
            </a:r>
            <a:endParaRPr b="0" lang="en-GB" sz="18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Fifth Outline Level</a:t>
            </a:r>
            <a:endParaRPr b="0" lang="en-GB" sz="18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Sixth Outline Level</a:t>
            </a:r>
            <a:endParaRPr b="0" lang="en-GB" sz="18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Seventh Outline Level</a:t>
            </a:r>
            <a:endParaRPr b="0" lang="en-GB" sz="18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hyperlink" Target="https://moodle.uwtsd.ac.uk/course/view.php?id=8946" TargetMode="External"/><Relationship Id="rId2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slideLayout" Target="../slideLayouts/slideLayout28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Title 3"/>
          <p:cNvSpPr/>
          <p:nvPr/>
        </p:nvSpPr>
        <p:spPr>
          <a:xfrm>
            <a:off x="685800" y="1845000"/>
            <a:ext cx="7767720" cy="1177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47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Myth and mythology: How Stories Shape the World</a:t>
            </a:r>
            <a:br/>
            <a:endParaRPr b="0" lang="en-GB" sz="4400" spc="-1" strike="noStrike">
              <a:latin typeface="Arial"/>
            </a:endParaRPr>
          </a:p>
        </p:txBody>
      </p:sp>
      <p:sp>
        <p:nvSpPr>
          <p:cNvPr id="116" name="Subtitle 6"/>
          <p:cNvSpPr/>
          <p:nvPr/>
        </p:nvSpPr>
        <p:spPr>
          <a:xfrm>
            <a:off x="2627640" y="2925000"/>
            <a:ext cx="5108040" cy="1747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algn="ctr">
              <a:lnSpc>
                <a:spcPct val="100000"/>
              </a:lnSpc>
              <a:spcBef>
                <a:spcPts val="400"/>
              </a:spcBef>
              <a:tabLst>
                <a:tab algn="l" pos="0"/>
              </a:tabLst>
            </a:pPr>
            <a:r>
              <a:rPr b="0" lang="en-GB" sz="20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Professor Ruth Parkes</a:t>
            </a:r>
            <a:endParaRPr b="0" lang="en-GB" sz="2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"/>
          <p:cNvSpPr/>
          <p:nvPr/>
        </p:nvSpPr>
        <p:spPr>
          <a:xfrm>
            <a:off x="1727640" y="620640"/>
            <a:ext cx="5684040" cy="485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20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An interdisciplinary module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18" name="TextBox 29"/>
          <p:cNvSpPr/>
          <p:nvPr/>
        </p:nvSpPr>
        <p:spPr>
          <a:xfrm>
            <a:off x="1544760" y="1080000"/>
            <a:ext cx="5974920" cy="4478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spAutoFit/>
          </a:bodyPr>
          <a:p>
            <a:pPr marL="343080" indent="-338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module spans several millennia and several cultures – it is team taught to make sure you’re always talking to an expert</a:t>
            </a:r>
            <a:endParaRPr b="0" lang="en-GB" sz="24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Over the course of the module, you will meet a range of tutors (Ruth Parkes, Matt Cobb, Jane Cartwright, Ryan O’Byrne)</a:t>
            </a:r>
            <a:endParaRPr b="0" lang="en-GB" sz="24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b="0" lang="en-GB" sz="2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Our contact details are in the module syllabus on Moodle </a:t>
            </a: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4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9" name="TextBox 30"/>
          <p:cNvSpPr/>
          <p:nvPr/>
        </p:nvSpPr>
        <p:spPr>
          <a:xfrm>
            <a:off x="55800" y="1485000"/>
            <a:ext cx="131508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Magdalena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0" name="TextBox 34"/>
          <p:cNvSpPr/>
          <p:nvPr/>
        </p:nvSpPr>
        <p:spPr>
          <a:xfrm>
            <a:off x="252360" y="5205240"/>
            <a:ext cx="88668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Rhodri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1" name="TextBox 21"/>
          <p:cNvSpPr/>
          <p:nvPr/>
        </p:nvSpPr>
        <p:spPr>
          <a:xfrm>
            <a:off x="416160" y="3335400"/>
            <a:ext cx="61236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Jane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2" name="TextBox 23"/>
          <p:cNvSpPr/>
          <p:nvPr/>
        </p:nvSpPr>
        <p:spPr>
          <a:xfrm>
            <a:off x="126720" y="5123160"/>
            <a:ext cx="10850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Matthew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23" name="TextBox 24"/>
          <p:cNvSpPr/>
          <p:nvPr/>
        </p:nvSpPr>
        <p:spPr>
          <a:xfrm>
            <a:off x="8117280" y="5267880"/>
            <a:ext cx="75132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Sarah</a:t>
            </a: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Title 1"/>
          <p:cNvSpPr/>
          <p:nvPr/>
        </p:nvSpPr>
        <p:spPr>
          <a:xfrm>
            <a:off x="457200" y="274680"/>
            <a:ext cx="8224920" cy="1138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88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Module content (the dry version)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25" name="Content Placeholder 2"/>
          <p:cNvSpPr/>
          <p:nvPr/>
        </p:nvSpPr>
        <p:spPr>
          <a:xfrm>
            <a:off x="457200" y="1600200"/>
            <a:ext cx="8224920" cy="391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23000"/>
          </a:bodyPr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1" lang="en-US" sz="3200" spc="-1" strike="noStrike">
                <a:solidFill>
                  <a:srgbClr val="373a3c"/>
                </a:solidFill>
                <a:latin typeface="-apple-system"/>
                <a:ea typeface="DejaVu Sans"/>
              </a:rPr>
              <a:t>AIM(S)</a:t>
            </a:r>
            <a:endParaRPr b="0" lang="en-GB" sz="32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373a3c"/>
              </a:buClr>
              <a:buFont typeface="Arial"/>
              <a:buChar char="•"/>
              <a:tabLst>
                <a:tab algn="l" pos="0"/>
              </a:tabLst>
            </a:pPr>
            <a:r>
              <a:rPr b="0" lang="en-US" sz="3200" spc="-1" strike="noStrike">
                <a:solidFill>
                  <a:srgbClr val="373a3c"/>
                </a:solidFill>
                <a:latin typeface="-apple-system"/>
                <a:ea typeface="DejaVu Sans"/>
              </a:rPr>
              <a:t>To make students aware of a range of myths from ancient and modern cultures, as well as sources available for the study of and response to myth and mythology in various cultural contexts.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1" lang="en-US" sz="3200" spc="-1" strike="noStrike">
                <a:solidFill>
                  <a:srgbClr val="373a3c"/>
                </a:solidFill>
                <a:latin typeface="-apple-system"/>
                <a:ea typeface="DejaVu Sans"/>
              </a:rPr>
              <a:t> 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1" lang="en-US" sz="3200" spc="-1" strike="noStrike">
                <a:solidFill>
                  <a:srgbClr val="373a3c"/>
                </a:solidFill>
                <a:latin typeface="-apple-system"/>
                <a:ea typeface="DejaVu Sans"/>
              </a:rPr>
              <a:t>LEARNING OUTCOMES</a:t>
            </a:r>
            <a:endParaRPr b="0" lang="en-GB" sz="32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373a3c"/>
              </a:buClr>
              <a:buFont typeface="Arial"/>
              <a:buChar char="•"/>
              <a:tabLst>
                <a:tab algn="l" pos="0"/>
              </a:tabLst>
            </a:pPr>
            <a:r>
              <a:rPr b="0" lang="en-US" sz="3200" spc="-1" strike="noStrike">
                <a:solidFill>
                  <a:srgbClr val="373a3c"/>
                </a:solidFill>
                <a:latin typeface="-apple-system"/>
                <a:ea typeface="DejaVu Sans"/>
              </a:rPr>
              <a:t>Upon the successful completion of this module, the student should be able to:</a:t>
            </a:r>
            <a:endParaRPr b="0" lang="en-GB" sz="32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373a3c"/>
              </a:buClr>
              <a:buFont typeface="Arial"/>
              <a:buChar char="•"/>
              <a:tabLst>
                <a:tab algn="l" pos="0"/>
              </a:tabLst>
            </a:pPr>
            <a:r>
              <a:rPr b="0" lang="en-US" sz="3200" spc="-1" strike="noStrike">
                <a:solidFill>
                  <a:srgbClr val="373a3c"/>
                </a:solidFill>
                <a:latin typeface="-apple-system"/>
                <a:ea typeface="DejaVu Sans"/>
              </a:rPr>
              <a:t>Demonstrate a good knowledge of mythological traditions studied;</a:t>
            </a:r>
            <a:endParaRPr b="0" lang="en-GB" sz="32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373a3c"/>
              </a:buClr>
              <a:buFont typeface="Arial"/>
              <a:buChar char="•"/>
              <a:tabLst>
                <a:tab algn="l" pos="0"/>
              </a:tabLst>
            </a:pPr>
            <a:r>
              <a:rPr b="0" lang="en-US" sz="3200" spc="-1" strike="noStrike">
                <a:solidFill>
                  <a:srgbClr val="373a3c"/>
                </a:solidFill>
                <a:latin typeface="-apple-system"/>
                <a:ea typeface="DejaVu Sans"/>
              </a:rPr>
              <a:t>Demonstrate a good knowledge of comparative approaches to myth and mythology;</a:t>
            </a:r>
            <a:endParaRPr b="0" lang="en-GB" sz="32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373a3c"/>
              </a:buClr>
              <a:buFont typeface="Arial"/>
              <a:buChar char="•"/>
              <a:tabLst>
                <a:tab algn="l" pos="0"/>
              </a:tabLst>
            </a:pPr>
            <a:r>
              <a:rPr b="0" lang="en-US" sz="3200" spc="-1" strike="noStrike">
                <a:solidFill>
                  <a:srgbClr val="373a3c"/>
                </a:solidFill>
                <a:latin typeface="-apple-system"/>
                <a:ea typeface="DejaVu Sans"/>
              </a:rPr>
              <a:t>Respond analytically or creatively to discourses of myth and mythology.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itle 1"/>
          <p:cNvSpPr/>
          <p:nvPr/>
        </p:nvSpPr>
        <p:spPr>
          <a:xfrm>
            <a:off x="229680" y="274680"/>
            <a:ext cx="8452440" cy="1061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Schedule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27" name="Content Placeholder 2"/>
          <p:cNvSpPr/>
          <p:nvPr/>
        </p:nvSpPr>
        <p:spPr>
          <a:xfrm>
            <a:off x="229680" y="1556640"/>
            <a:ext cx="2537280" cy="395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373a3c"/>
              </a:buClr>
              <a:buFont typeface="Arial"/>
              <a:buChar char="•"/>
            </a:pPr>
            <a:r>
              <a:rPr b="0" lang="en-US" sz="32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Mondays/Tuesdays/Thursday: classroom, 2-5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  <p:graphicFrame>
        <p:nvGraphicFramePr>
          <p:cNvPr id="128" name="Table 7"/>
          <p:cNvGraphicFramePr/>
          <p:nvPr/>
        </p:nvGraphicFramePr>
        <p:xfrm>
          <a:off x="3326040" y="199440"/>
          <a:ext cx="5472000" cy="5472000"/>
        </p:xfrm>
        <a:graphic>
          <a:graphicData uri="http://schemas.openxmlformats.org/drawingml/2006/table">
            <a:tbl>
              <a:tblPr/>
              <a:tblGrid>
                <a:gridCol w="1182960"/>
                <a:gridCol w="252000"/>
                <a:gridCol w="3448440"/>
                <a:gridCol w="588960"/>
              </a:tblGrid>
              <a:tr h="493560"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Monday </a:t>
                      </a:r>
                      <a:endParaRPr b="0" lang="en-GB" sz="11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2.3.2026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e8f2a1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6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Module intro + Persephone mythology </a:t>
                      </a:r>
                      <a:endParaRPr b="0" lang="en-GB" sz="16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e8f2a1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RP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291240"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Tuesday 3.3.2026</a:t>
                      </a: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e8f2a1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6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Roman foundation mythology</a:t>
                      </a:r>
                      <a:endParaRPr b="0" lang="en-GB" sz="16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e8f2a1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RP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291240"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Thursday</a:t>
                      </a: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5</a:t>
                      </a: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.3.2026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e8f2a1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6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Heroes: Heracles </a:t>
                      </a:r>
                      <a:endParaRPr b="0" lang="en-GB" sz="16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e8f2a1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RP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493560"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Monday 9.3.2026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e8f2a1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6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Graeco-Roman and comparative mythology</a:t>
                      </a:r>
                      <a:endParaRPr b="0" lang="en-GB" sz="16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e8f2a1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MC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493560"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Tuesday 10.3.2026 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6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Sirens and Medea mythology</a:t>
                      </a:r>
                      <a:endParaRPr b="0" lang="en-GB" sz="16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6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  </a:t>
                      </a:r>
                      <a:endParaRPr b="0" lang="en-GB" sz="16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endParaRPr b="0" lang="en-GB" sz="16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ff5ce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RP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291240"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Thursday.12.3.2026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400" spc="-1" strike="noStrike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monsters mythology</a:t>
                      </a:r>
                      <a:endParaRPr b="0" lang="en-GB" sz="14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ff5ce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RP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291240"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Monday 16.3.2026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6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Celtic myth</a:t>
                      </a:r>
                      <a:endParaRPr b="0" lang="en-GB" sz="16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JC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291240"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Tuesday 17</a:t>
                      </a: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.3.2026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6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Celtic myth</a:t>
                      </a:r>
                      <a:endParaRPr b="0" lang="en-GB" sz="16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JC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291240"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Thursday 19.3.2026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6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Persephone; Classical myth reception</a:t>
                      </a:r>
                      <a:endParaRPr b="0" lang="en-GB" sz="16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RP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291240"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Monday 23.3.2026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6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New Zealand myth</a:t>
                      </a:r>
                      <a:endParaRPr b="0" lang="en-GB" sz="16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RO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291240"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Tuesday 24.3.2026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6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African myth</a:t>
                      </a:r>
                      <a:endParaRPr b="0" lang="en-GB" sz="16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RO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291240"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Thursday  26.3.2026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b4c7dc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538135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6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Online quiz (via moodle) (students to do by themselves)</a:t>
                      </a:r>
                      <a:endParaRPr b="0" lang="en-GB" sz="16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deeaf6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TJ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291240"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SUNDAY 29.3.2026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b4c7dc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538135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6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Essay assessment deadline</a:t>
                      </a:r>
                      <a:endParaRPr b="0" lang="en-GB" sz="16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deeaf6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CW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493560"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Thursday</a:t>
                      </a: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16.12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4b083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endParaRPr b="0" lang="en-GB" sz="18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deeaf6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C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noFill/>
                  </a:tcPr>
                </a:tc>
              </a:tr>
              <a:tr h="294480"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1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Friday </a:t>
                      </a: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17.12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noFill/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endParaRPr b="0" lang="en-GB" sz="18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solidFill>
                      <a:srgbClr val="deeaf6"/>
                    </a:solidFill>
                  </a:tcPr>
                </a:tc>
                <a:tc>
                  <a:txBody>
                    <a:bodyPr>
                      <a:noAutofit/>
                    </a:bodyPr>
                    <a:p>
                      <a:pPr>
                        <a:lnSpc>
                          <a:spcPct val="107000"/>
                        </a:lnSpc>
                        <a:spcAft>
                          <a:spcPts val="799"/>
                        </a:spcAft>
                      </a:pPr>
                      <a:r>
                        <a:rPr b="0" lang="en-GB" sz="1100" spc="-1" strike="noStrike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 </a:t>
                      </a:r>
                      <a:endParaRPr b="0" lang="en-GB" sz="1100" spc="-1" strike="noStrike">
                        <a:latin typeface="Arial"/>
                      </a:endParaRPr>
                    </a:p>
                  </a:txBody>
                  <a:tcPr marL="91440" marR="91440">
                    <a:lnL w="12240">
                      <a:solidFill>
                        <a:srgbClr val="000000"/>
                      </a:solidFill>
                    </a:lnL>
                    <a:lnR w="12240">
                      <a:solidFill>
                        <a:srgbClr val="000000"/>
                      </a:solidFill>
                    </a:lnR>
                    <a:lnT w="12240">
                      <a:solidFill>
                        <a:srgbClr val="000000"/>
                      </a:solidFill>
                    </a:lnT>
                    <a:lnB w="12240">
                      <a:solidFill>
                        <a:srgbClr val="000000"/>
                      </a:solidFill>
                    </a:lnB>
                    <a:noFill/>
                  </a:tcPr>
                </a:tc>
              </a:tr>
            </a:tbl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itle 1"/>
          <p:cNvSpPr/>
          <p:nvPr/>
        </p:nvSpPr>
        <p:spPr>
          <a:xfrm>
            <a:off x="457200" y="274680"/>
            <a:ext cx="8224920" cy="658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Moodle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30" name="Content Placeholder 2"/>
          <p:cNvSpPr/>
          <p:nvPr/>
        </p:nvSpPr>
        <p:spPr>
          <a:xfrm>
            <a:off x="251640" y="1110600"/>
            <a:ext cx="3595680" cy="4488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28000"/>
          </a:bodyPr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 u="sng">
                <a:solidFill>
                  <a:srgbClr val="0000ff"/>
                </a:solidFill>
                <a:uFillTx/>
                <a:latin typeface="Palatino Linotype"/>
                <a:ea typeface="DejaVu Sans"/>
                <a:hlinkClick r:id="rId1"/>
              </a:rPr>
              <a:t>Our Moodle page 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is divided by tiles</a:t>
            </a:r>
            <a:endParaRPr b="0" lang="en-GB" sz="32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Prep reading, slides, follow-up reading may be available under each tile</a:t>
            </a:r>
            <a:endParaRPr b="0" lang="en-GB" sz="3200" spc="-1" strike="noStrike">
              <a:latin typeface="Arial"/>
            </a:endParaRPr>
          </a:p>
          <a:p>
            <a:pPr lvl="1" marL="743040" indent="-2811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Please look out for any content warnings (CW): they are intended to make sure that we approach difficult topics with care</a:t>
            </a:r>
            <a:endParaRPr b="0" lang="en-GB" sz="28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Immediately after a class, you can also find the recording in the Teams chat if recorded by teams or later if done by panopto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Title 1"/>
          <p:cNvSpPr/>
          <p:nvPr/>
        </p:nvSpPr>
        <p:spPr>
          <a:xfrm>
            <a:off x="4356000" y="274680"/>
            <a:ext cx="4603680" cy="701280"/>
          </a:xfrm>
          <a:prstGeom prst="rect">
            <a:avLst/>
          </a:prstGeom>
          <a:solidFill>
            <a:srgbClr val="c3d69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Teams</a:t>
            </a:r>
            <a:endParaRPr b="0" lang="en-GB" sz="4400" spc="-1" strike="noStrike">
              <a:latin typeface="Arial"/>
            </a:endParaRPr>
          </a:p>
        </p:txBody>
      </p:sp>
      <p:pic>
        <p:nvPicPr>
          <p:cNvPr id="132" name="Content Placeholder 3" descr=""/>
          <p:cNvPicPr/>
          <p:nvPr/>
        </p:nvPicPr>
        <p:blipFill>
          <a:blip r:embed="rId1"/>
          <a:srcRect l="48157" t="14261" r="32248" b="57285"/>
          <a:stretch/>
        </p:blipFill>
        <p:spPr>
          <a:xfrm>
            <a:off x="284760" y="274680"/>
            <a:ext cx="3883680" cy="3530160"/>
          </a:xfrm>
          <a:prstGeom prst="rect">
            <a:avLst/>
          </a:prstGeom>
          <a:ln w="0">
            <a:noFill/>
          </a:ln>
        </p:spPr>
      </p:pic>
      <p:sp>
        <p:nvSpPr>
          <p:cNvPr id="133" name="Content Placeholder 4"/>
          <p:cNvSpPr/>
          <p:nvPr/>
        </p:nvSpPr>
        <p:spPr>
          <a:xfrm>
            <a:off x="4356000" y="1268640"/>
            <a:ext cx="4603680" cy="431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>
              <a:lnSpc>
                <a:spcPct val="100000"/>
              </a:lnSpc>
              <a:spcBef>
                <a:spcPts val="561"/>
              </a:spcBef>
            </a:pPr>
            <a:endParaRPr b="0" lang="en-GB" sz="18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Two sessions are online only, via teams</a:t>
            </a:r>
            <a:endParaRPr b="0" lang="en-GB" sz="28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class recordings done by teams will be available by that channel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</a:pPr>
            <a:endParaRPr b="0" lang="en-GB" sz="2800" spc="-1" strike="noStrike">
              <a:latin typeface="Arial"/>
            </a:endParaRPr>
          </a:p>
        </p:txBody>
      </p:sp>
      <p:sp>
        <p:nvSpPr>
          <p:cNvPr id="134" name="TextBox 5"/>
          <p:cNvSpPr/>
          <p:nvPr/>
        </p:nvSpPr>
        <p:spPr>
          <a:xfrm>
            <a:off x="284760" y="3933000"/>
            <a:ext cx="3883680" cy="9126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 view of Lake Stymphalos in Greece: the setting of one of Herakles’ labours</a:t>
            </a: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Title 1"/>
          <p:cNvSpPr/>
          <p:nvPr/>
        </p:nvSpPr>
        <p:spPr>
          <a:xfrm>
            <a:off x="457200" y="274680"/>
            <a:ext cx="8224920" cy="1138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Classroom sessions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36" name="Content Placeholder 2"/>
          <p:cNvSpPr/>
          <p:nvPr/>
        </p:nvSpPr>
        <p:spPr>
          <a:xfrm>
            <a:off x="457200" y="1600200"/>
            <a:ext cx="8224920" cy="391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All classroom sessions will be recorded</a:t>
            </a:r>
            <a:endParaRPr b="0" lang="en-GB" sz="32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If you are unwell or required to self-isolate, catch up on the session online 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Please act wisely as regards COVID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Title 1"/>
          <p:cNvSpPr/>
          <p:nvPr/>
        </p:nvSpPr>
        <p:spPr>
          <a:xfrm>
            <a:off x="457200" y="274680"/>
            <a:ext cx="8224920" cy="1138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Assessment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38" name="Content Placeholder 2"/>
          <p:cNvSpPr/>
          <p:nvPr/>
        </p:nvSpPr>
        <p:spPr>
          <a:xfrm>
            <a:off x="457200" y="1417680"/>
            <a:ext cx="8224920" cy="4095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78000"/>
          </a:bodyPr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373a3c"/>
              </a:buClr>
              <a:buFont typeface="Arial"/>
              <a:buChar char="•"/>
            </a:pPr>
            <a:r>
              <a:rPr b="0" lang="en-US" sz="32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This module is assessed by a two-part portfolio ≈ 4,000 words 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</a:pPr>
            <a:r>
              <a:rPr b="0" lang="en-US" sz="28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1. A 30 minute online Moodle quiz on Thursday 26th  </a:t>
            </a:r>
            <a:r>
              <a:rPr b="0" lang="en-US" sz="28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 March (25% of portfolio) – Week 4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</a:pPr>
            <a:r>
              <a:rPr b="0" lang="en-US" sz="28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2. A 2,000 word written assignment due Sunday 29th  March (75% of portfolio) – Week 4</a:t>
            </a:r>
            <a:endParaRPr b="0" lang="en-GB" sz="28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373a3c"/>
              </a:buClr>
              <a:buFont typeface="Arial"/>
              <a:buChar char="•"/>
            </a:pPr>
            <a:r>
              <a:rPr b="0" lang="en-US" sz="32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The written assignment is about depth and focus on your chosen area (e.g. Rome, writing…)</a:t>
            </a:r>
            <a:endParaRPr b="0" lang="en-GB" sz="32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373a3c"/>
              </a:buClr>
              <a:buFont typeface="Arial"/>
              <a:buChar char="•"/>
            </a:pPr>
            <a:r>
              <a:rPr b="0" lang="en-US" sz="32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The online quiz is about breadth of knowledge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Title 1"/>
          <p:cNvSpPr/>
          <p:nvPr/>
        </p:nvSpPr>
        <p:spPr>
          <a:xfrm>
            <a:off x="179640" y="116640"/>
            <a:ext cx="8852400" cy="1138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From title idea to submission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40" name="Content Placeholder 2"/>
          <p:cNvSpPr/>
          <p:nvPr/>
        </p:nvSpPr>
        <p:spPr>
          <a:xfrm>
            <a:off x="251640" y="1343160"/>
            <a:ext cx="8636400" cy="4167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48000"/>
          </a:bodyPr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373a3c"/>
              </a:buClr>
              <a:buFont typeface="Arial"/>
              <a:buChar char="•"/>
            </a:pPr>
            <a:r>
              <a:rPr b="1" lang="en-US" sz="32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For your long assignment, </a:t>
            </a:r>
            <a:r>
              <a:rPr b="0" lang="en-US" sz="32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you</a:t>
            </a:r>
            <a:r>
              <a:rPr b="1" lang="en-US" sz="32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 </a:t>
            </a:r>
            <a:r>
              <a:rPr b="0" lang="en-US" sz="32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can do </a:t>
            </a:r>
            <a:r>
              <a:rPr b="1" lang="en-US" sz="32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either</a:t>
            </a:r>
            <a:endParaRPr b="0" lang="en-GB" sz="3200" spc="-1" strike="noStrike">
              <a:latin typeface="Arial"/>
            </a:endParaRPr>
          </a:p>
          <a:p>
            <a:pPr lvl="1" marL="743040" indent="-281160">
              <a:lnSpc>
                <a:spcPct val="100000"/>
              </a:lnSpc>
              <a:spcBef>
                <a:spcPts val="561"/>
              </a:spcBef>
              <a:buClr>
                <a:srgbClr val="373a3c"/>
              </a:buClr>
              <a:buFont typeface="Palatino Linotype"/>
              <a:buAutoNum type="arabicPeriod"/>
            </a:pPr>
            <a:r>
              <a:rPr b="0" lang="en-US" sz="28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a primary source analysis of an object, text, etc (from a selection), on myth in a culture/period of your interest in an essay of 2,000 words (or choose an essay title from one of the alternative essay-titles), </a:t>
            </a:r>
            <a:r>
              <a:rPr b="1" lang="en-US" sz="28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or</a:t>
            </a:r>
            <a:endParaRPr b="0" lang="en-GB" sz="2800" spc="-1" strike="noStrike">
              <a:latin typeface="Arial"/>
            </a:endParaRPr>
          </a:p>
          <a:p>
            <a:pPr lvl="1" marL="743040" indent="-281160">
              <a:lnSpc>
                <a:spcPct val="100000"/>
              </a:lnSpc>
              <a:spcBef>
                <a:spcPts val="561"/>
              </a:spcBef>
              <a:buClr>
                <a:srgbClr val="373a3c"/>
              </a:buClr>
              <a:buFont typeface="Palatino Linotype"/>
              <a:buAutoNum type="arabicPeriod"/>
            </a:pPr>
            <a:r>
              <a:rPr b="0" lang="en-US" sz="28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 </a:t>
            </a:r>
            <a:r>
              <a:rPr b="0" lang="en-US" sz="28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(</a:t>
            </a:r>
            <a:r>
              <a:rPr b="0" lang="en-US" sz="2800" spc="-1" strike="noStrike" u="sng">
                <a:solidFill>
                  <a:srgbClr val="373a3c"/>
                </a:solidFill>
                <a:uFillTx/>
                <a:latin typeface="Palatino Linotype"/>
                <a:ea typeface="DejaVu Sans"/>
              </a:rPr>
              <a:t>only</a:t>
            </a:r>
            <a:r>
              <a:rPr b="0" lang="en-US" sz="28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 if you are on a creative writing student) a creative response to the module material (equivalent of 2,000 words)</a:t>
            </a:r>
            <a:endParaRPr b="0" lang="en-GB" sz="28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373a3c"/>
              </a:buClr>
              <a:buFont typeface="Arial"/>
              <a:buChar char="•"/>
            </a:pPr>
            <a:r>
              <a:rPr b="0" lang="en-US" sz="32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The options are available in the Module syllabus on Moodle</a:t>
            </a:r>
            <a:endParaRPr b="0" lang="en-GB" sz="32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373a3c"/>
              </a:buClr>
              <a:buFont typeface="Arial"/>
              <a:buChar char="•"/>
            </a:pPr>
            <a:r>
              <a:rPr b="0" lang="en-US" sz="32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You are encouraged to contact the relevant tutor to discuss your long assignment</a:t>
            </a:r>
            <a:endParaRPr b="0" lang="en-GB" sz="32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373a3c"/>
              </a:buClr>
              <a:buFont typeface="Arial"/>
              <a:buChar char="•"/>
            </a:pPr>
            <a:r>
              <a:rPr b="0" lang="en-US" sz="3200" spc="-1" strike="noStrike">
                <a:solidFill>
                  <a:srgbClr val="373a3c"/>
                </a:solidFill>
                <a:latin typeface="Palatino Linotype"/>
                <a:ea typeface="DejaVu Sans"/>
              </a:rPr>
              <a:t>Draft submission, and final submission will all be via the assessment tile on Moodle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Title 1_0"/>
          <p:cNvSpPr/>
          <p:nvPr/>
        </p:nvSpPr>
        <p:spPr>
          <a:xfrm>
            <a:off x="457200" y="274680"/>
            <a:ext cx="8224920" cy="1138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Module workload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42" name="Content Placeholder 2_0"/>
          <p:cNvSpPr/>
          <p:nvPr/>
        </p:nvSpPr>
        <p:spPr>
          <a:xfrm>
            <a:off x="457200" y="1600200"/>
            <a:ext cx="8224920" cy="391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is a 20 credit module: it </a:t>
            </a:r>
            <a:r>
              <a:rPr b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entails 200 hours of work</a:t>
            </a:r>
            <a:endParaRPr b="0" lang="en-GB" sz="32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has </a:t>
            </a:r>
            <a:r>
              <a:rPr b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36 hours 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of contact time…</a:t>
            </a:r>
            <a:endParaRPr b="0" lang="en-GB" sz="3200" spc="-1" strike="noStrike">
              <a:latin typeface="Arial"/>
            </a:endParaRPr>
          </a:p>
          <a:p>
            <a:pPr marL="343080" indent="-3384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…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so the majority of your work (</a:t>
            </a:r>
            <a:r>
              <a:rPr b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164 hours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) is independent study: </a:t>
            </a:r>
            <a:endParaRPr b="0" lang="en-GB" sz="3200" spc="-1" strike="noStrike">
              <a:latin typeface="Arial"/>
            </a:endParaRPr>
          </a:p>
          <a:p>
            <a:pPr lvl="1" marL="743040" indent="-2811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…</a:t>
            </a: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preparation reading, follow-up after class, preparing assignments…</a:t>
            </a:r>
            <a:endParaRPr b="0" lang="en-GB" sz="2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customXml/_rels/item1.xml.rels><?xml version="1.0" encoding="UTF-8"?>
<Relationships xmlns="http://schemas.openxmlformats.org/package/2006/relationships"><Relationship Id="rId1" Type="http://schemas.openxmlformats.org/officeDocument/2006/relationships/customXmlProps" Target="itemProps1.xml"/>
</Relationships>
</file>

<file path=customXml/_rels/item2.xml.rels><?xml version="1.0" encoding="UTF-8"?>
<Relationships xmlns="http://schemas.openxmlformats.org/package/2006/relationships"><Relationship Id="rId1" Type="http://schemas.openxmlformats.org/officeDocument/2006/relationships/customXmlProps" Target="itemProps2.xml"/>
</Relationships>
</file>

<file path=customXml/_rels/item3.xml.rels><?xml version="1.0" encoding="UTF-8"?>
<Relationships xmlns="http://schemas.openxmlformats.org/package/2006/relationships"><Relationship Id="rId1" Type="http://schemas.openxmlformats.org/officeDocument/2006/relationships/customXmlProps" Target="itemProps3.xml"/>
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dcmitype/"/>
    <ds:schemaRef ds:uri="7534e9c7-d8a7-4ffa-a350-0e66096719e3"/>
    <ds:schemaRef ds:uri="http://purl.org/dc/elements/1.1/"/>
    <ds:schemaRef ds:uri="303dbf9b-b85b-46a0-94f1-894078c07ecd"/>
    <ds:schemaRef ds:uri="http://purl.org/dc/terms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6696</TotalTime>
  <Application>LibreOffice/7.1.0.3$Windows_X86_64 LibreOffice_project/f6099ecf3d29644b5008cc8f48f42f4a40986e4c</Application>
  <AppVersion>15.0000</AppVersion>
  <Words>4129</Words>
  <Paragraphs>361</Paragraphs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2020-09-14T12:22:34Z</dcterms:created>
  <dc:creator>Magdalena Ohrman</dc:creator>
  <dc:description/>
  <dc:language>en-GB</dc:language>
  <cp:lastModifiedBy/>
  <dcterms:modified xsi:type="dcterms:W3CDTF">2026-02-27T17:02:32Z</dcterms:modified>
  <cp:revision>35</cp:revision>
  <dc:subject/>
  <dc:title>Myth and mythology: How Stories Shape the World 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On-screen Show (4:3)</vt:lpwstr>
  </property>
  <property fmtid="{D5CDD505-2E9C-101B-9397-08002B2CF9AE}" pid="3" name="Slides">
    <vt:i4>50</vt:i4>
  </property>
</Properties>
</file>