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1" r:id="rId3"/>
    <p:sldId id="280" r:id="rId4"/>
    <p:sldId id="278" r:id="rId5"/>
    <p:sldId id="279" r:id="rId6"/>
    <p:sldId id="276" r:id="rId7"/>
    <p:sldId id="277" r:id="rId8"/>
    <p:sldId id="282" r:id="rId9"/>
    <p:sldId id="265" r:id="rId10"/>
    <p:sldId id="262" r:id="rId11"/>
    <p:sldId id="263" r:id="rId12"/>
    <p:sldId id="283" r:id="rId13"/>
    <p:sldId id="264" r:id="rId14"/>
    <p:sldId id="267" r:id="rId15"/>
    <p:sldId id="268" r:id="rId16"/>
    <p:sldId id="269" r:id="rId17"/>
    <p:sldId id="284" r:id="rId18"/>
    <p:sldId id="285" r:id="rId19"/>
    <p:sldId id="286" r:id="rId20"/>
    <p:sldId id="287" r:id="rId21"/>
    <p:sldId id="288" r:id="rId22"/>
    <p:sldId id="270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84" y="3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EBC50-5F68-4426-ADC5-C691C89EF16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5B3E-4D15-46E3-8C4F-B68235372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885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EBC50-5F68-4426-ADC5-C691C89EF16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5B3E-4D15-46E3-8C4F-B68235372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992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EBC50-5F68-4426-ADC5-C691C89EF16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5B3E-4D15-46E3-8C4F-B68235372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616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EBC50-5F68-4426-ADC5-C691C89EF16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5B3E-4D15-46E3-8C4F-B68235372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75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EBC50-5F68-4426-ADC5-C691C89EF16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5B3E-4D15-46E3-8C4F-B68235372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419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EBC50-5F68-4426-ADC5-C691C89EF16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5B3E-4D15-46E3-8C4F-B68235372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044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EBC50-5F68-4426-ADC5-C691C89EF16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5B3E-4D15-46E3-8C4F-B68235372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6653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EBC50-5F68-4426-ADC5-C691C89EF16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5B3E-4D15-46E3-8C4F-B68235372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167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EBC50-5F68-4426-ADC5-C691C89EF16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5B3E-4D15-46E3-8C4F-B68235372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2742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EBC50-5F68-4426-ADC5-C691C89EF16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5B3E-4D15-46E3-8C4F-B68235372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480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EBC50-5F68-4426-ADC5-C691C89EF16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5B3E-4D15-46E3-8C4F-B68235372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272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FEBC50-5F68-4426-ADC5-C691C89EF16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7E5B3E-4D15-46E3-8C4F-B68235372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915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SP5NhBpIhM&amp;feature=youtu.b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S8hEj37CrA" TargetMode="External"/><Relationship Id="rId2" Type="http://schemas.openxmlformats.org/officeDocument/2006/relationships/hyperlink" Target="https://www.youtube.com/watch?v=CNuQVS7q7-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QCp4I1Vf8Y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67840" y="2295843"/>
            <a:ext cx="9144000" cy="2387600"/>
          </a:xfrm>
        </p:spPr>
        <p:txBody>
          <a:bodyPr>
            <a:normAutofit/>
          </a:bodyPr>
          <a:lstStyle/>
          <a:p>
            <a:r>
              <a:rPr lang="en-GB" sz="4000" dirty="0" smtClean="0"/>
              <a:t>Context: (noun</a:t>
            </a:r>
            <a:r>
              <a:rPr lang="en-GB" sz="4000" dirty="0"/>
              <a:t>)</a:t>
            </a:r>
            <a:r>
              <a:rPr lang="en-GB" sz="4000" dirty="0" smtClean="0"/>
              <a:t> the </a:t>
            </a:r>
            <a:r>
              <a:rPr lang="en-GB" sz="4000" dirty="0"/>
              <a:t>circumstances that form the setting for an event, statement, or idea, and in terms of which it can be fully understood</a:t>
            </a:r>
            <a:r>
              <a:rPr lang="en-GB" sz="4000" dirty="0" smtClean="0"/>
              <a:t>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1387471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 answer to the question:</a:t>
            </a:r>
          </a:p>
          <a:p>
            <a:r>
              <a:rPr lang="en-GB" dirty="0" smtClean="0"/>
              <a:t>‘why do you let us talk so much?’</a:t>
            </a:r>
            <a:endParaRPr lang="en-GB" dirty="0"/>
          </a:p>
        </p:txBody>
      </p:sp>
      <p:sp>
        <p:nvSpPr>
          <p:cNvPr id="4" name="Title 3"/>
          <p:cNvSpPr txBox="1">
            <a:spLocks noGrp="1"/>
          </p:cNvSpPr>
          <p:nvPr>
            <p:ph type="title"/>
          </p:nvPr>
        </p:nvSpPr>
        <p:spPr>
          <a:xfrm>
            <a:off x="2371832" y="420742"/>
            <a:ext cx="7174016" cy="7571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800" dirty="0" smtClean="0"/>
              <a:t>‘Educational Constructivism’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18909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6895" t="28442" r="38182" b="25197"/>
          <a:stretch/>
        </p:blipFill>
        <p:spPr>
          <a:xfrm>
            <a:off x="0" y="0"/>
            <a:ext cx="62484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766560" y="6488668"/>
            <a:ext cx="54584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https://www.learning-theories.com/constructivism.html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040705" y="2951947"/>
            <a:ext cx="50031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= Educational Constructivism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395387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Unreturning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‘Frantic Assembly is one of the UK’s leading contemporary theatre companies, producing thrilling, energetic and uncompromising theatre, constantly attracting new audiences.’ </a:t>
            </a:r>
          </a:p>
          <a:p>
            <a:r>
              <a:rPr lang="en-GB" sz="1400" dirty="0" smtClean="0"/>
              <a:t>(The Frantic Assembly book of devising theatre, (2</a:t>
            </a:r>
            <a:r>
              <a:rPr lang="en-GB" sz="1400" baseline="30000" dirty="0" smtClean="0"/>
              <a:t>nd</a:t>
            </a:r>
            <a:r>
              <a:rPr lang="en-GB" sz="1400" dirty="0" smtClean="0"/>
              <a:t> Ed) 2014).</a:t>
            </a:r>
          </a:p>
          <a:p>
            <a:endParaRPr lang="en-GB" dirty="0"/>
          </a:p>
          <a:p>
            <a:r>
              <a:rPr lang="en-GB" sz="2400" dirty="0">
                <a:hlinkClick r:id="rId2"/>
              </a:rPr>
              <a:t>https://</a:t>
            </a:r>
            <a:r>
              <a:rPr lang="en-GB" sz="2400" dirty="0" smtClean="0">
                <a:hlinkClick r:id="rId2"/>
              </a:rPr>
              <a:t>www.youtube.com/watch?v=PSP5NhBpIhM&amp;feature=youtu.be</a:t>
            </a:r>
            <a:endParaRPr lang="en-GB" sz="2400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81713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 1: </a:t>
            </a:r>
            <a:r>
              <a:rPr lang="en-GB" dirty="0" err="1" smtClean="0"/>
              <a:t>Lecoq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‘What kinds of relationship are possible between performers and spectators?’ (</a:t>
            </a:r>
            <a:r>
              <a:rPr lang="en-GB" dirty="0" err="1"/>
              <a:t>Lecoq</a:t>
            </a:r>
            <a:r>
              <a:rPr lang="en-GB" dirty="0"/>
              <a:t> in Murray, 2003:26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r>
              <a:rPr lang="en-GB" dirty="0" smtClean="0"/>
              <a:t>‘Where do the boundaries between theatre and other art forms or cultural practices begin and end?’ </a:t>
            </a:r>
            <a:r>
              <a:rPr lang="en-GB" dirty="0"/>
              <a:t>(</a:t>
            </a:r>
            <a:r>
              <a:rPr lang="en-GB" dirty="0" err="1"/>
              <a:t>Lecoq</a:t>
            </a:r>
            <a:r>
              <a:rPr lang="en-GB" dirty="0"/>
              <a:t> in Murray, 2003:26)</a:t>
            </a:r>
          </a:p>
          <a:p>
            <a:endParaRPr lang="en-GB" dirty="0"/>
          </a:p>
          <a:p>
            <a:r>
              <a:rPr lang="en-GB" dirty="0"/>
              <a:t>‘Is the attempt to define and create a </a:t>
            </a:r>
            <a:r>
              <a:rPr lang="en-GB" i="1" dirty="0"/>
              <a:t>universal</a:t>
            </a:r>
            <a:r>
              <a:rPr lang="en-GB" dirty="0"/>
              <a:t> language of theatre either possible or desirable?’ (</a:t>
            </a:r>
            <a:r>
              <a:rPr lang="en-GB" dirty="0" err="1"/>
              <a:t>Lecoq</a:t>
            </a:r>
            <a:r>
              <a:rPr lang="en-GB" dirty="0"/>
              <a:t> in Murray, 2003:27)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50805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Hans-</a:t>
            </a:r>
            <a:r>
              <a:rPr lang="en-GB" dirty="0" err="1" smtClean="0"/>
              <a:t>Thies</a:t>
            </a:r>
            <a:r>
              <a:rPr lang="en-GB" dirty="0" smtClean="0"/>
              <a:t> Lehmann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Postdramatic</a:t>
            </a:r>
            <a:r>
              <a:rPr lang="en-GB" dirty="0" smtClean="0"/>
              <a:t> theatre shifts focus from the drama as text </a:t>
            </a:r>
            <a:r>
              <a:rPr lang="en-GB" dirty="0"/>
              <a:t>in itself, </a:t>
            </a:r>
            <a:r>
              <a:rPr lang="en-GB" dirty="0" smtClean="0"/>
              <a:t>and evolves </a:t>
            </a:r>
            <a:r>
              <a:rPr lang="en-GB" dirty="0"/>
              <a:t>a </a:t>
            </a:r>
            <a:r>
              <a:rPr lang="en-GB" dirty="0" smtClean="0"/>
              <a:t>‘performative aesthetic’ where the </a:t>
            </a:r>
            <a:r>
              <a:rPr lang="en-GB" dirty="0"/>
              <a:t>text of the performance is </a:t>
            </a:r>
            <a:r>
              <a:rPr lang="en-GB" dirty="0" smtClean="0"/>
              <a:t>positioned </a:t>
            </a:r>
            <a:r>
              <a:rPr lang="en-GB" dirty="0"/>
              <a:t>in a special </a:t>
            </a:r>
            <a:r>
              <a:rPr lang="en-GB" dirty="0" smtClean="0"/>
              <a:t>relationship </a:t>
            </a:r>
            <a:r>
              <a:rPr lang="en-GB" dirty="0"/>
              <a:t>to the </a:t>
            </a:r>
            <a:r>
              <a:rPr lang="en-GB" dirty="0" smtClean="0"/>
              <a:t>physical </a:t>
            </a:r>
            <a:r>
              <a:rPr lang="en-GB" dirty="0"/>
              <a:t>situation of </a:t>
            </a:r>
            <a:r>
              <a:rPr lang="en-GB" dirty="0" smtClean="0"/>
              <a:t>performance </a:t>
            </a:r>
            <a:r>
              <a:rPr lang="en-GB" dirty="0"/>
              <a:t>and </a:t>
            </a:r>
            <a:r>
              <a:rPr lang="en-GB" dirty="0" smtClean="0"/>
              <a:t>stage.</a:t>
            </a:r>
          </a:p>
          <a:p>
            <a:endParaRPr lang="en-GB" dirty="0"/>
          </a:p>
          <a:p>
            <a:r>
              <a:rPr lang="en-GB" dirty="0" smtClean="0"/>
              <a:t>What does that mean? It is a reaction to an over-reliance on text. </a:t>
            </a:r>
          </a:p>
          <a:p>
            <a:endParaRPr lang="en-GB" dirty="0"/>
          </a:p>
          <a:p>
            <a:r>
              <a:rPr lang="en-GB" dirty="0" err="1" smtClean="0"/>
              <a:t>Postdramatic</a:t>
            </a:r>
            <a:r>
              <a:rPr lang="en-GB" dirty="0" smtClean="0"/>
              <a:t> </a:t>
            </a:r>
            <a:r>
              <a:rPr lang="en-GB" dirty="0"/>
              <a:t>theatre is </a:t>
            </a:r>
            <a:r>
              <a:rPr lang="en-GB" dirty="0" smtClean="0"/>
              <a:t>an attempt to produce </a:t>
            </a:r>
            <a:r>
              <a:rPr lang="en-GB" dirty="0"/>
              <a:t>an effect amongst the spectators </a:t>
            </a:r>
            <a:r>
              <a:rPr lang="en-GB" dirty="0" smtClean="0"/>
              <a:t>rather than remain </a:t>
            </a:r>
            <a:r>
              <a:rPr lang="en-GB" dirty="0"/>
              <a:t>true to </a:t>
            </a:r>
            <a:r>
              <a:rPr lang="en-GB" dirty="0" smtClean="0"/>
              <a:t>a specific text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This is Lehmann’s ‘new </a:t>
            </a:r>
            <a:r>
              <a:rPr lang="en-GB" dirty="0"/>
              <a:t>theatre' </a:t>
            </a:r>
            <a:r>
              <a:rPr lang="en-GB" dirty="0" smtClean="0"/>
              <a:t>which he considers to be </a:t>
            </a:r>
            <a:r>
              <a:rPr lang="en-GB" dirty="0"/>
              <a:t>part of 'a simultaneous and multi-perspectival form of </a:t>
            </a:r>
            <a:r>
              <a:rPr lang="en-GB" dirty="0" smtClean="0"/>
              <a:t>perceiving’. (Lehmann,2006)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2609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 dramatic theatre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does this idea impact your reading of:</a:t>
            </a:r>
          </a:p>
          <a:p>
            <a:r>
              <a:rPr lang="en-GB" dirty="0" smtClean="0"/>
              <a:t>Your own work</a:t>
            </a:r>
            <a:r>
              <a:rPr lang="en-GB" dirty="0"/>
              <a:t> </a:t>
            </a:r>
            <a:r>
              <a:rPr lang="en-GB" dirty="0" smtClean="0"/>
              <a:t>in Arrival?</a:t>
            </a:r>
          </a:p>
          <a:p>
            <a:r>
              <a:rPr lang="en-GB" dirty="0" smtClean="0"/>
              <a:t>Of Frantic Assembly’s work?</a:t>
            </a:r>
          </a:p>
          <a:p>
            <a:endParaRPr lang="en-GB" dirty="0"/>
          </a:p>
          <a:p>
            <a:r>
              <a:rPr lang="en-GB" dirty="0" smtClean="0"/>
              <a:t>And does it change the framing or the productions that you have viewed in the past?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94477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 2: </a:t>
            </a:r>
            <a:r>
              <a:rPr lang="en-GB" dirty="0" err="1" smtClean="0"/>
              <a:t>Postdramatic</a:t>
            </a:r>
            <a:r>
              <a:rPr lang="en-GB" dirty="0" smtClean="0"/>
              <a:t> Theatre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Listen to the reading (pages183-184 of </a:t>
            </a:r>
            <a:r>
              <a:rPr lang="en-GB" i="1" dirty="0" smtClean="0"/>
              <a:t>Epilogue</a:t>
            </a:r>
            <a:r>
              <a:rPr lang="en-GB" dirty="0" smtClean="0"/>
              <a:t> in HTL’s </a:t>
            </a:r>
            <a:r>
              <a:rPr lang="en-GB" dirty="0" err="1" smtClean="0"/>
              <a:t>Postdramatic</a:t>
            </a:r>
            <a:r>
              <a:rPr lang="en-GB" dirty="0" smtClean="0"/>
              <a:t> Theatre)</a:t>
            </a:r>
          </a:p>
          <a:p>
            <a:r>
              <a:rPr lang="en-GB" dirty="0" smtClean="0"/>
              <a:t>Make / keep notes to respond to the following questions:</a:t>
            </a:r>
          </a:p>
          <a:p>
            <a:endParaRPr lang="en-GB" dirty="0"/>
          </a:p>
          <a:p>
            <a:r>
              <a:rPr lang="en-GB" dirty="0" smtClean="0"/>
              <a:t>In what ways do you agree with the excerpt?</a:t>
            </a:r>
          </a:p>
          <a:p>
            <a:r>
              <a:rPr lang="en-GB" dirty="0"/>
              <a:t>In what ways do you </a:t>
            </a:r>
            <a:r>
              <a:rPr lang="en-GB" dirty="0" smtClean="0"/>
              <a:t>disagree </a:t>
            </a:r>
            <a:r>
              <a:rPr lang="en-GB" dirty="0"/>
              <a:t>with the excerpt?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1441747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Incredible Resource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Director </a:t>
            </a:r>
            <a:r>
              <a:rPr lang="en-GB" dirty="0" err="1" smtClean="0"/>
              <a:t>Wim</a:t>
            </a:r>
            <a:r>
              <a:rPr lang="en-GB" dirty="0" smtClean="0"/>
              <a:t> Wenders had planned to made a feature documentary with Bausch but she died suddenly in 2009 one month before filming began.</a:t>
            </a:r>
          </a:p>
          <a:p>
            <a:r>
              <a:rPr lang="en-GB" dirty="0" smtClean="0"/>
              <a:t>The director continued with the project when some of Bausch’s dancers requested he filmed them talking about their work and their experiences with the inspirational choreographer. </a:t>
            </a:r>
            <a:endParaRPr lang="en-GB" dirty="0"/>
          </a:p>
          <a:p>
            <a:r>
              <a:rPr lang="en-GB" dirty="0" smtClean="0"/>
              <a:t>Trailer</a:t>
            </a:r>
            <a:r>
              <a:rPr lang="en-GB" dirty="0" smtClean="0">
                <a:hlinkClick r:id="rId2"/>
              </a:rPr>
              <a:t> 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www.youtube.com/watch?v=CNuQVS7q7-A</a:t>
            </a:r>
            <a:r>
              <a:rPr lang="en-GB" dirty="0" smtClean="0"/>
              <a:t> </a:t>
            </a:r>
          </a:p>
          <a:p>
            <a:r>
              <a:rPr lang="en-GB" dirty="0"/>
              <a:t>Fall Dance 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www.youtube.com/watch?v=zS8hEj37CrA</a:t>
            </a:r>
            <a:r>
              <a:rPr lang="en-GB" dirty="0" smtClean="0"/>
              <a:t> </a:t>
            </a:r>
          </a:p>
          <a:p>
            <a:r>
              <a:rPr lang="en-GB" dirty="0"/>
              <a:t>Seasons </a:t>
            </a:r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www.youtube.com/watch?v=QCp4I1Vf8Yg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50722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Bausch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‘Bausch begins with the individual expression of her dancers who maintain their personal perspective in surrounding an idea with various approaches to its representations.’ </a:t>
            </a:r>
            <a:r>
              <a:rPr lang="en-GB" sz="1800" dirty="0"/>
              <a:t>(</a:t>
            </a:r>
            <a:r>
              <a:rPr lang="en-GB" sz="1800" dirty="0" err="1"/>
              <a:t>Climenhaga</a:t>
            </a:r>
            <a:r>
              <a:rPr lang="en-GB" sz="1800" dirty="0"/>
              <a:t>, </a:t>
            </a:r>
            <a:r>
              <a:rPr lang="en-GB" sz="1800" dirty="0" smtClean="0"/>
              <a:t>2009:14)</a:t>
            </a:r>
            <a:endParaRPr lang="en-GB" sz="1800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‘Bausch took… collage techniques, pedestrian movement, repetition, and borrowing from other media – but maintained her interest in the subject to arrive not just at a new technique into which the dancer’s body as artistic material might be placed, but at a new form in which human experience is expressed in bodily terms.’ </a:t>
            </a:r>
            <a:r>
              <a:rPr lang="en-GB" sz="1800" dirty="0" smtClean="0"/>
              <a:t>(ibid)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2876451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Bausch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‘Rather than using (principles of dance construction and theatrical methods) to tell an audience something, she creates an open metaphor for the audience to complete.’ </a:t>
            </a:r>
            <a:r>
              <a:rPr lang="en-GB" sz="1800" dirty="0"/>
              <a:t>(</a:t>
            </a:r>
            <a:r>
              <a:rPr lang="en-GB" sz="1800" dirty="0" err="1"/>
              <a:t>Climenhaga</a:t>
            </a:r>
            <a:r>
              <a:rPr lang="en-GB" sz="1800" dirty="0"/>
              <a:t>, 2009:99)</a:t>
            </a:r>
          </a:p>
          <a:p>
            <a:endParaRPr lang="en-GB" dirty="0"/>
          </a:p>
          <a:p>
            <a:r>
              <a:rPr lang="en-GB" dirty="0" smtClean="0"/>
              <a:t>She considers the initial impulse for create creation is ‘a person in a specific situation’ </a:t>
            </a:r>
            <a:r>
              <a:rPr lang="en-GB" sz="1800" dirty="0" smtClean="0"/>
              <a:t>(</a:t>
            </a:r>
            <a:r>
              <a:rPr lang="en-GB" sz="1800" dirty="0" err="1" smtClean="0"/>
              <a:t>Climenhaga</a:t>
            </a:r>
            <a:r>
              <a:rPr lang="en-GB" sz="1800" dirty="0" smtClean="0"/>
              <a:t>, 2009:99)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5882783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120" y="2529205"/>
            <a:ext cx="10515600" cy="1325563"/>
          </a:xfrm>
        </p:spPr>
        <p:txBody>
          <a:bodyPr>
            <a:normAutofit/>
          </a:bodyPr>
          <a:lstStyle/>
          <a:p>
            <a:r>
              <a:rPr lang="en-GB" sz="8000" dirty="0"/>
              <a:t>Practical work</a:t>
            </a:r>
            <a:r>
              <a:rPr lang="en-GB" sz="8000" dirty="0" smtClean="0"/>
              <a:t>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90612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and Space exercises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Initial grid work.</a:t>
            </a:r>
          </a:p>
          <a:p>
            <a:r>
              <a:rPr lang="en-GB" dirty="0" smtClean="0"/>
              <a:t>Four corners 8 paces apart</a:t>
            </a:r>
          </a:p>
          <a:p>
            <a:r>
              <a:rPr lang="en-GB" dirty="0" smtClean="0"/>
              <a:t>Move in a 4/4 rhythm and in 8 paces around the whole grid in a specific repeatable pattern. </a:t>
            </a:r>
          </a:p>
          <a:p>
            <a:endParaRPr lang="en-GB" dirty="0"/>
          </a:p>
          <a:p>
            <a:r>
              <a:rPr lang="en-GB" dirty="0" smtClean="0"/>
              <a:t>Development 1</a:t>
            </a:r>
          </a:p>
          <a:p>
            <a:r>
              <a:rPr lang="en-GB" dirty="0" smtClean="0"/>
              <a:t>Keeping your 8 pace rhythm, break out of the grid shape and return to the grid within 8 paces.</a:t>
            </a:r>
          </a:p>
          <a:p>
            <a:endParaRPr lang="en-GB" dirty="0"/>
          </a:p>
          <a:p>
            <a:r>
              <a:rPr lang="en-GB" dirty="0" smtClean="0"/>
              <a:t>Without looking directly at each other, maintain an awareness of the group.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360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and Space exercises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Development 2</a:t>
            </a:r>
          </a:p>
          <a:p>
            <a:r>
              <a:rPr lang="en-GB" dirty="0" smtClean="0"/>
              <a:t>Within your new paths, be open to meeting other movers.</a:t>
            </a:r>
          </a:p>
          <a:p>
            <a:r>
              <a:rPr lang="en-GB" dirty="0" smtClean="0"/>
              <a:t>Greet them with a facial expression but continue onwards with your rhythm.</a:t>
            </a:r>
          </a:p>
          <a:p>
            <a:r>
              <a:rPr lang="en-GB" dirty="0" smtClean="0"/>
              <a:t>What happens if the other person is getting in your way? Negotiate your space in your 8 pace rhythm.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03099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and Space exercises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Development 3</a:t>
            </a:r>
          </a:p>
          <a:p>
            <a:endParaRPr lang="en-GB" dirty="0"/>
          </a:p>
          <a:p>
            <a:r>
              <a:rPr lang="en-GB" dirty="0" smtClean="0"/>
              <a:t>What happens when you work within the pace/ rhythm structure, but increase the speed of your walk?</a:t>
            </a:r>
          </a:p>
          <a:p>
            <a:r>
              <a:rPr lang="en-GB" dirty="0" smtClean="0"/>
              <a:t>E.g. Eight pace rhythm and:</a:t>
            </a:r>
          </a:p>
          <a:p>
            <a:r>
              <a:rPr lang="en-GB" dirty="0" smtClean="0"/>
              <a:t>8 paces or steps</a:t>
            </a:r>
          </a:p>
          <a:p>
            <a:r>
              <a:rPr lang="en-GB" dirty="0" smtClean="0"/>
              <a:t>4 paces </a:t>
            </a:r>
            <a:r>
              <a:rPr lang="en-GB" dirty="0"/>
              <a:t>or steps</a:t>
            </a:r>
          </a:p>
          <a:p>
            <a:r>
              <a:rPr lang="en-GB" dirty="0" smtClean="0"/>
              <a:t>16 paces </a:t>
            </a:r>
            <a:r>
              <a:rPr lang="en-GB" dirty="0"/>
              <a:t>or steps</a:t>
            </a:r>
          </a:p>
          <a:p>
            <a:r>
              <a:rPr lang="en-GB" dirty="0" smtClean="0"/>
              <a:t>32 paces </a:t>
            </a:r>
            <a:r>
              <a:rPr lang="en-GB" dirty="0"/>
              <a:t>or steps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48891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Stillness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the whole space, walk in straight lines, changing direction when you encounter an object or a person.</a:t>
            </a:r>
          </a:p>
          <a:p>
            <a:endParaRPr lang="en-GB" dirty="0"/>
          </a:p>
          <a:p>
            <a:r>
              <a:rPr lang="en-GB" dirty="0" smtClean="0"/>
              <a:t>When you hear a clap, stop.</a:t>
            </a:r>
          </a:p>
          <a:p>
            <a:r>
              <a:rPr lang="en-GB" dirty="0" smtClean="0"/>
              <a:t>On the next clap, start again.</a:t>
            </a:r>
          </a:p>
          <a:p>
            <a:r>
              <a:rPr lang="en-GB" dirty="0" smtClean="0"/>
              <a:t>Stay focused in your movement and widen your sphere of awareness to know where the other movers are. </a:t>
            </a:r>
          </a:p>
          <a:p>
            <a:endParaRPr lang="en-GB" dirty="0"/>
          </a:p>
          <a:p>
            <a:r>
              <a:rPr lang="en-GB" dirty="0" smtClean="0"/>
              <a:t>What dynamics or rules can you apply to develop this simple work?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42241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Movement and meaning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Bausch’s work is described as ‘intensely physical, but not necessarily derived from organised movement patterns’ (</a:t>
            </a:r>
            <a:r>
              <a:rPr lang="en-GB" dirty="0" err="1" smtClean="0"/>
              <a:t>Climenhaga</a:t>
            </a:r>
            <a:r>
              <a:rPr lang="en-GB" dirty="0" smtClean="0"/>
              <a:t>, 2018:122) to create dance-theatre that is ‘situated in context’ (ibid).</a:t>
            </a:r>
          </a:p>
          <a:p>
            <a:endParaRPr lang="en-GB" dirty="0"/>
          </a:p>
          <a:p>
            <a:r>
              <a:rPr lang="en-GB" dirty="0" smtClean="0"/>
              <a:t>The relationship between emotional state and movement ‘reflect common underlying feeling structures’ (ibid).</a:t>
            </a:r>
          </a:p>
          <a:p>
            <a:endParaRPr lang="en-GB" dirty="0"/>
          </a:p>
          <a:p>
            <a:r>
              <a:rPr lang="en-GB" dirty="0" smtClean="0"/>
              <a:t>This relationship of externalising internal states describes expressionism.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44645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Movement and meaning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Brechtian ‘</a:t>
            </a:r>
            <a:r>
              <a:rPr lang="en-GB" dirty="0" err="1" smtClean="0"/>
              <a:t>Gestus</a:t>
            </a:r>
            <a:r>
              <a:rPr lang="en-GB" dirty="0" smtClean="0"/>
              <a:t>’ was an important aspect of Epic theatre.</a:t>
            </a:r>
          </a:p>
          <a:p>
            <a:endParaRPr lang="en-GB" dirty="0" smtClean="0"/>
          </a:p>
          <a:p>
            <a:r>
              <a:rPr lang="en-GB" dirty="0" err="1" smtClean="0"/>
              <a:t>Climenhaga</a:t>
            </a:r>
            <a:r>
              <a:rPr lang="en-GB" dirty="0" smtClean="0"/>
              <a:t> writes that:</a:t>
            </a:r>
          </a:p>
          <a:p>
            <a:r>
              <a:rPr lang="en-GB" dirty="0" smtClean="0"/>
              <a:t>‘</a:t>
            </a:r>
            <a:r>
              <a:rPr lang="en-GB" dirty="0" err="1" smtClean="0"/>
              <a:t>Gestus</a:t>
            </a:r>
            <a:r>
              <a:rPr lang="en-GB" dirty="0" smtClean="0"/>
              <a:t> incorporates a feeling that is more replete, more full of the intent from which the action derives. </a:t>
            </a:r>
            <a:r>
              <a:rPr lang="en-GB" dirty="0" err="1" smtClean="0"/>
              <a:t>Gestus</a:t>
            </a:r>
            <a:r>
              <a:rPr lang="en-GB" dirty="0" smtClean="0"/>
              <a:t> can be applied to things besides action as well, whenever something is filled with a spirit that delineates it.’ (</a:t>
            </a:r>
            <a:r>
              <a:rPr lang="en-GB" dirty="0" err="1" smtClean="0"/>
              <a:t>Climenhaga</a:t>
            </a:r>
            <a:r>
              <a:rPr lang="en-GB" dirty="0" smtClean="0"/>
              <a:t>, 2018:123)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75789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Movement and meaning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‘Gesture in Bausch’s performance practice takes on (this) broader sense of behavioural and emotive expression.’ </a:t>
            </a:r>
            <a:r>
              <a:rPr lang="en-GB" dirty="0"/>
              <a:t>(</a:t>
            </a:r>
            <a:r>
              <a:rPr lang="en-GB" dirty="0" err="1"/>
              <a:t>Climenhaga</a:t>
            </a:r>
            <a:r>
              <a:rPr lang="en-GB" dirty="0"/>
              <a:t>, 2018:123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r>
              <a:rPr lang="en-GB" dirty="0" smtClean="0"/>
              <a:t>The behavioural gesture is simply that which we do in life; running your hand through your hair, wringing your hands etc.’ (ibid)</a:t>
            </a:r>
          </a:p>
          <a:p>
            <a:endParaRPr lang="en-GB" dirty="0"/>
          </a:p>
          <a:p>
            <a:r>
              <a:rPr lang="en-GB" dirty="0" smtClean="0"/>
              <a:t>‘Emotive gestures take on the full extent of an emotional state and show us something more abstractly, as in placing your hand to your heart, etc.’ </a:t>
            </a:r>
            <a:r>
              <a:rPr lang="en-GB" dirty="0"/>
              <a:t>(</a:t>
            </a:r>
            <a:r>
              <a:rPr lang="en-GB" dirty="0" err="1"/>
              <a:t>Climenhaga</a:t>
            </a:r>
            <a:r>
              <a:rPr lang="en-GB" dirty="0"/>
              <a:t>, </a:t>
            </a:r>
            <a:r>
              <a:rPr lang="en-GB" dirty="0" smtClean="0"/>
              <a:t>2018:124)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9225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 about your presentations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gestures do you use when you speak?</a:t>
            </a:r>
          </a:p>
          <a:p>
            <a:r>
              <a:rPr lang="en-GB" dirty="0"/>
              <a:t>What gestures do you use when you </a:t>
            </a:r>
            <a:r>
              <a:rPr lang="en-GB" dirty="0" smtClean="0"/>
              <a:t>present?</a:t>
            </a:r>
          </a:p>
          <a:p>
            <a:endParaRPr lang="en-GB" dirty="0"/>
          </a:p>
          <a:p>
            <a:r>
              <a:rPr lang="en-GB" dirty="0" smtClean="0"/>
              <a:t>What gestures do you recognise in inspirational speakers?</a:t>
            </a:r>
          </a:p>
          <a:p>
            <a:r>
              <a:rPr lang="en-GB" dirty="0" smtClean="0"/>
              <a:t>What do you read when you watch someone speaking? </a:t>
            </a:r>
          </a:p>
          <a:p>
            <a:r>
              <a:rPr lang="en-GB" dirty="0" smtClean="0"/>
              <a:t>How do you look when you are reading another person?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52910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are discussing interpretation of an image.</a:t>
            </a:r>
          </a:p>
          <a:p>
            <a:endParaRPr lang="en-GB" dirty="0"/>
          </a:p>
          <a:p>
            <a:r>
              <a:rPr lang="en-GB" dirty="0" err="1" smtClean="0"/>
              <a:t>Auslander</a:t>
            </a:r>
            <a:r>
              <a:rPr lang="en-GB" dirty="0" smtClean="0"/>
              <a:t> states that Boal creates theatre of a physical nature because:</a:t>
            </a:r>
          </a:p>
          <a:p>
            <a:r>
              <a:rPr lang="en-GB" dirty="0" smtClean="0"/>
              <a:t>‘..everything begins with the image, and the image is made up of human bodies.’ (</a:t>
            </a:r>
            <a:r>
              <a:rPr lang="en-GB" dirty="0" err="1" smtClean="0"/>
              <a:t>Auslander</a:t>
            </a:r>
            <a:r>
              <a:rPr lang="en-GB" dirty="0" smtClean="0"/>
              <a:t>, 1997:98)</a:t>
            </a:r>
          </a:p>
          <a:p>
            <a:endParaRPr lang="en-GB" dirty="0" smtClean="0"/>
          </a:p>
          <a:p>
            <a:r>
              <a:rPr lang="en-GB" dirty="0" smtClean="0"/>
              <a:t>Can we consider the body as a sign? What aspects might you </a:t>
            </a:r>
            <a:r>
              <a:rPr lang="en-GB" smtClean="0"/>
              <a:t>identify as a </a:t>
            </a:r>
            <a:r>
              <a:rPr lang="en-GB" dirty="0" smtClean="0"/>
              <a:t>sign system for a body?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3743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Auslander</a:t>
            </a:r>
            <a:r>
              <a:rPr lang="en-GB" dirty="0"/>
              <a:t>, P. 1997. </a:t>
            </a:r>
            <a:r>
              <a:rPr lang="en-GB" i="1" dirty="0"/>
              <a:t>From Acting to Performance: Essays in modernism and postmodernism</a:t>
            </a:r>
            <a:r>
              <a:rPr lang="en-GB" dirty="0"/>
              <a:t>. Oxen: Routledge.</a:t>
            </a:r>
          </a:p>
          <a:p>
            <a:r>
              <a:rPr lang="en-GB" dirty="0" err="1"/>
              <a:t>Climenhaga</a:t>
            </a:r>
            <a:r>
              <a:rPr lang="en-GB" dirty="0"/>
              <a:t>, R. 2018. </a:t>
            </a:r>
            <a:r>
              <a:rPr lang="en-GB" i="1" dirty="0"/>
              <a:t>Pina Bausch </a:t>
            </a:r>
            <a:r>
              <a:rPr lang="en-GB" dirty="0"/>
              <a:t>(2</a:t>
            </a:r>
            <a:r>
              <a:rPr lang="en-GB" baseline="30000" dirty="0"/>
              <a:t>nd</a:t>
            </a:r>
            <a:r>
              <a:rPr lang="en-GB" dirty="0"/>
              <a:t> Ed). Oxen: Routledge.</a:t>
            </a:r>
          </a:p>
          <a:p>
            <a:r>
              <a:rPr lang="en-GB" dirty="0"/>
              <a:t>Graham, S. &amp; </a:t>
            </a:r>
            <a:r>
              <a:rPr lang="en-GB" dirty="0" err="1"/>
              <a:t>Hoggett</a:t>
            </a:r>
            <a:r>
              <a:rPr lang="en-GB" dirty="0"/>
              <a:t>, S. 2014. </a:t>
            </a:r>
            <a:r>
              <a:rPr lang="en-GB" i="1" dirty="0"/>
              <a:t>The Frantic Assembly book of devising theatre</a:t>
            </a:r>
            <a:r>
              <a:rPr lang="en-GB" dirty="0"/>
              <a:t>, (2</a:t>
            </a:r>
            <a:r>
              <a:rPr lang="en-GB" baseline="30000" dirty="0"/>
              <a:t>nd</a:t>
            </a:r>
            <a:r>
              <a:rPr lang="en-GB" dirty="0"/>
              <a:t> Ed). Oxen: Routledge.</a:t>
            </a:r>
          </a:p>
          <a:p>
            <a:r>
              <a:rPr lang="en-GB" dirty="0"/>
              <a:t>Lehmann, H. 2006. </a:t>
            </a:r>
            <a:r>
              <a:rPr lang="en-GB" i="1" dirty="0" err="1"/>
              <a:t>Postdramatic</a:t>
            </a:r>
            <a:r>
              <a:rPr lang="en-GB" i="1" dirty="0"/>
              <a:t> Theatre</a:t>
            </a:r>
            <a:r>
              <a:rPr lang="en-GB" dirty="0"/>
              <a:t>. Oxen: Routledge.</a:t>
            </a:r>
          </a:p>
          <a:p>
            <a:r>
              <a:rPr lang="en-GB" dirty="0"/>
              <a:t>Murray, S. 2003. </a:t>
            </a:r>
            <a:r>
              <a:rPr lang="en-GB" i="1" dirty="0"/>
              <a:t>Jacques </a:t>
            </a:r>
            <a:r>
              <a:rPr lang="en-GB" i="1" dirty="0" err="1"/>
              <a:t>Lecoq</a:t>
            </a:r>
            <a:r>
              <a:rPr lang="en-GB" dirty="0"/>
              <a:t>. </a:t>
            </a:r>
            <a:r>
              <a:rPr lang="en-GB"/>
              <a:t>Oxen: Routledge.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20225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484</TotalTime>
  <Words>1259</Words>
  <Application>Microsoft Office PowerPoint</Application>
  <PresentationFormat>Widescreen</PresentationFormat>
  <Paragraphs>124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Office Theme</vt:lpstr>
      <vt:lpstr>Context: (noun) the circumstances that form the setting for an event, statement, or idea, and in terms of which it can be fully understood.</vt:lpstr>
      <vt:lpstr>‘Educational Constructivism’</vt:lpstr>
      <vt:lpstr>PowerPoint Presentation</vt:lpstr>
      <vt:lpstr>The Unreturning</vt:lpstr>
      <vt:lpstr>Discussion 1: Lecoq</vt:lpstr>
      <vt:lpstr>Hans-Thies Lehmann</vt:lpstr>
      <vt:lpstr>Post dramatic theatre </vt:lpstr>
      <vt:lpstr>Discussion 2: Postdramatic Theatre</vt:lpstr>
      <vt:lpstr>Incredible Resource </vt:lpstr>
      <vt:lpstr>Bausch</vt:lpstr>
      <vt:lpstr>Bausch</vt:lpstr>
      <vt:lpstr>Practical work:</vt:lpstr>
      <vt:lpstr>Time and Space exercises</vt:lpstr>
      <vt:lpstr>Time and Space exercises</vt:lpstr>
      <vt:lpstr>Time and Space exercises</vt:lpstr>
      <vt:lpstr>Stillness </vt:lpstr>
      <vt:lpstr>Movement and meaning</vt:lpstr>
      <vt:lpstr>Movement and meaning</vt:lpstr>
      <vt:lpstr>Movement and meaning</vt:lpstr>
      <vt:lpstr>Think about your presentations</vt:lpstr>
      <vt:lpstr>Image </vt:lpstr>
      <vt:lpstr>Bibliography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Context W4</dc:title>
  <dc:creator>Jonathan Pugh</dc:creator>
  <cp:lastModifiedBy>Jonathan Pugh</cp:lastModifiedBy>
  <cp:revision>19</cp:revision>
  <dcterms:created xsi:type="dcterms:W3CDTF">2018-02-22T15:38:20Z</dcterms:created>
  <dcterms:modified xsi:type="dcterms:W3CDTF">2019-02-25T13:27:05Z</dcterms:modified>
</cp:coreProperties>
</file>