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9"/>
  </p:notesMasterIdLst>
  <p:handoutMasterIdLst>
    <p:handoutMasterId r:id="rId70"/>
  </p:handoutMasterIdLst>
  <p:sldIdLst>
    <p:sldId id="256" r:id="rId2"/>
    <p:sldId id="265" r:id="rId3"/>
    <p:sldId id="264" r:id="rId4"/>
    <p:sldId id="291" r:id="rId5"/>
    <p:sldId id="292" r:id="rId6"/>
    <p:sldId id="260" r:id="rId7"/>
    <p:sldId id="349" r:id="rId8"/>
    <p:sldId id="296" r:id="rId9"/>
    <p:sldId id="261" r:id="rId10"/>
    <p:sldId id="293" r:id="rId11"/>
    <p:sldId id="294" r:id="rId12"/>
    <p:sldId id="309" r:id="rId13"/>
    <p:sldId id="318" r:id="rId14"/>
    <p:sldId id="295" r:id="rId15"/>
    <p:sldId id="313" r:id="rId16"/>
    <p:sldId id="314" r:id="rId17"/>
    <p:sldId id="310" r:id="rId18"/>
    <p:sldId id="311" r:id="rId19"/>
    <p:sldId id="312" r:id="rId20"/>
    <p:sldId id="350" r:id="rId21"/>
    <p:sldId id="351" r:id="rId22"/>
    <p:sldId id="297" r:id="rId23"/>
    <p:sldId id="263" r:id="rId24"/>
    <p:sldId id="266" r:id="rId25"/>
    <p:sldId id="315" r:id="rId26"/>
    <p:sldId id="316" r:id="rId27"/>
    <p:sldId id="321" r:id="rId28"/>
    <p:sldId id="320" r:id="rId29"/>
    <p:sldId id="322" r:id="rId30"/>
    <p:sldId id="323" r:id="rId31"/>
    <p:sldId id="325" r:id="rId32"/>
    <p:sldId id="326" r:id="rId33"/>
    <p:sldId id="324" r:id="rId34"/>
    <p:sldId id="347" r:id="rId35"/>
    <p:sldId id="346" r:id="rId36"/>
    <p:sldId id="319" r:id="rId37"/>
    <p:sldId id="348" r:id="rId38"/>
    <p:sldId id="317" r:id="rId39"/>
    <p:sldId id="267" r:id="rId40"/>
    <p:sldId id="301" r:id="rId41"/>
    <p:sldId id="268" r:id="rId42"/>
    <p:sldId id="328" r:id="rId43"/>
    <p:sldId id="269" r:id="rId44"/>
    <p:sldId id="280" r:id="rId45"/>
    <p:sldId id="283" r:id="rId46"/>
    <p:sldId id="331" r:id="rId47"/>
    <p:sldId id="333" r:id="rId48"/>
    <p:sldId id="329" r:id="rId49"/>
    <p:sldId id="332" r:id="rId50"/>
    <p:sldId id="334" r:id="rId51"/>
    <p:sldId id="271" r:id="rId52"/>
    <p:sldId id="343" r:id="rId53"/>
    <p:sldId id="336" r:id="rId54"/>
    <p:sldId id="287" r:id="rId55"/>
    <p:sldId id="272" r:id="rId56"/>
    <p:sldId id="344" r:id="rId57"/>
    <p:sldId id="337" r:id="rId58"/>
    <p:sldId id="281" r:id="rId59"/>
    <p:sldId id="288" r:id="rId60"/>
    <p:sldId id="338" r:id="rId61"/>
    <p:sldId id="345" r:id="rId62"/>
    <p:sldId id="339" r:id="rId63"/>
    <p:sldId id="340" r:id="rId64"/>
    <p:sldId id="305" r:id="rId65"/>
    <p:sldId id="274" r:id="rId66"/>
    <p:sldId id="341" r:id="rId67"/>
    <p:sldId id="342" r:id="rId68"/>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61F2D2-D5E5-4E58-80B9-75118F1074BB}" v="5" dt="2026-10-06T16:29:39.2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86082" autoAdjust="0"/>
  </p:normalViewPr>
  <p:slideViewPr>
    <p:cSldViewPr>
      <p:cViewPr varScale="1">
        <p:scale>
          <a:sx n="92" d="100"/>
          <a:sy n="92" d="100"/>
        </p:scale>
        <p:origin x="85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5/10/relationships/revisionInfo" Target="revisionInfo.xml"/><Relationship Id="rId7" Type="http://schemas.openxmlformats.org/officeDocument/2006/relationships/slide" Target="slides/slide6.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Morgan" userId="2976eeec-8c10-4d1d-8ccd-09f3bd3f8366" providerId="ADAL" clId="{B01063F2-47C6-4CEB-B7CB-40FBF02ED8C1}"/>
    <pc:docChg chg="custSel delSld modSld">
      <pc:chgData name="Donna Morgan" userId="2976eeec-8c10-4d1d-8ccd-09f3bd3f8366" providerId="ADAL" clId="{B01063F2-47C6-4CEB-B7CB-40FBF02ED8C1}" dt="2026-10-06T16:43:59.337" v="71" actId="20577"/>
      <pc:docMkLst>
        <pc:docMk/>
      </pc:docMkLst>
      <pc:sldChg chg="modSp mod">
        <pc:chgData name="Donna Morgan" userId="2976eeec-8c10-4d1d-8ccd-09f3bd3f8366" providerId="ADAL" clId="{B01063F2-47C6-4CEB-B7CB-40FBF02ED8C1}" dt="2026-10-06T16:36:36.685" v="12" actId="20577"/>
        <pc:sldMkLst>
          <pc:docMk/>
          <pc:sldMk cId="0" sldId="281"/>
        </pc:sldMkLst>
        <pc:spChg chg="mod">
          <ac:chgData name="Donna Morgan" userId="2976eeec-8c10-4d1d-8ccd-09f3bd3f8366" providerId="ADAL" clId="{B01063F2-47C6-4CEB-B7CB-40FBF02ED8C1}" dt="2026-10-06T16:36:36.685" v="12" actId="20577"/>
          <ac:spMkLst>
            <pc:docMk/>
            <pc:sldMk cId="0" sldId="281"/>
            <ac:spMk id="24592" creationId="{00000000-0000-0000-0000-000000000000}"/>
          </ac:spMkLst>
        </pc:spChg>
      </pc:sldChg>
      <pc:sldChg chg="modSp">
        <pc:chgData name="Donna Morgan" userId="2976eeec-8c10-4d1d-8ccd-09f3bd3f8366" providerId="ADAL" clId="{B01063F2-47C6-4CEB-B7CB-40FBF02ED8C1}" dt="2026-10-06T16:29:39.200" v="5" actId="20577"/>
        <pc:sldMkLst>
          <pc:docMk/>
          <pc:sldMk cId="2100192916" sldId="337"/>
        </pc:sldMkLst>
        <pc:spChg chg="mod">
          <ac:chgData name="Donna Morgan" userId="2976eeec-8c10-4d1d-8ccd-09f3bd3f8366" providerId="ADAL" clId="{B01063F2-47C6-4CEB-B7CB-40FBF02ED8C1}" dt="2026-10-06T16:29:39.200" v="5" actId="20577"/>
          <ac:spMkLst>
            <pc:docMk/>
            <pc:sldMk cId="2100192916" sldId="337"/>
            <ac:spMk id="6" creationId="{6BA0D7C5-FB45-4FEF-8D46-9CFA50E9CBA4}"/>
          </ac:spMkLst>
        </pc:spChg>
      </pc:sldChg>
      <pc:sldChg chg="modSp mod">
        <pc:chgData name="Donna Morgan" userId="2976eeec-8c10-4d1d-8ccd-09f3bd3f8366" providerId="ADAL" clId="{B01063F2-47C6-4CEB-B7CB-40FBF02ED8C1}" dt="2026-10-06T16:38:06.600" v="23" actId="20577"/>
        <pc:sldMkLst>
          <pc:docMk/>
          <pc:sldMk cId="3602796693" sldId="339"/>
        </pc:sldMkLst>
        <pc:spChg chg="mod">
          <ac:chgData name="Donna Morgan" userId="2976eeec-8c10-4d1d-8ccd-09f3bd3f8366" providerId="ADAL" clId="{B01063F2-47C6-4CEB-B7CB-40FBF02ED8C1}" dt="2026-10-06T16:38:06.600" v="23" actId="20577"/>
          <ac:spMkLst>
            <pc:docMk/>
            <pc:sldMk cId="3602796693" sldId="339"/>
            <ac:spMk id="3" creationId="{7E58715B-A0D2-49EB-80FA-F514DF9FA9B5}"/>
          </ac:spMkLst>
        </pc:spChg>
      </pc:sldChg>
      <pc:sldChg chg="modSp mod">
        <pc:chgData name="Donna Morgan" userId="2976eeec-8c10-4d1d-8ccd-09f3bd3f8366" providerId="ADAL" clId="{B01063F2-47C6-4CEB-B7CB-40FBF02ED8C1}" dt="2026-10-06T16:43:59.337" v="71" actId="20577"/>
        <pc:sldMkLst>
          <pc:docMk/>
          <pc:sldMk cId="1849860136" sldId="340"/>
        </pc:sldMkLst>
        <pc:spChg chg="mod">
          <ac:chgData name="Donna Morgan" userId="2976eeec-8c10-4d1d-8ccd-09f3bd3f8366" providerId="ADAL" clId="{B01063F2-47C6-4CEB-B7CB-40FBF02ED8C1}" dt="2026-10-06T16:43:59.337" v="71" actId="20577"/>
          <ac:spMkLst>
            <pc:docMk/>
            <pc:sldMk cId="1849860136" sldId="340"/>
            <ac:spMk id="3" creationId="{39551CFD-2A78-463C-BC76-7A9553B811F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06/10/2026</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a:t>
            </a:fld>
            <a:endParaRPr lang="en-GB"/>
          </a:p>
        </p:txBody>
      </p:sp>
    </p:spTree>
    <p:extLst>
      <p:ext uri="{BB962C8B-B14F-4D97-AF65-F5344CB8AC3E}">
        <p14:creationId xmlns:p14="http://schemas.microsoft.com/office/powerpoint/2010/main" val="3890880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10</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11</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25</a:t>
            </a:fld>
            <a:endParaRPr lang="en-GB"/>
          </a:p>
        </p:txBody>
      </p:sp>
    </p:spTree>
    <p:extLst>
      <p:ext uri="{BB962C8B-B14F-4D97-AF65-F5344CB8AC3E}">
        <p14:creationId xmlns:p14="http://schemas.microsoft.com/office/powerpoint/2010/main" val="3008536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26</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28</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31</a:t>
            </a:fld>
            <a:endParaRPr lang="en-GB"/>
          </a:p>
        </p:txBody>
      </p:sp>
    </p:spTree>
    <p:extLst>
      <p:ext uri="{BB962C8B-B14F-4D97-AF65-F5344CB8AC3E}">
        <p14:creationId xmlns:p14="http://schemas.microsoft.com/office/powerpoint/2010/main" val="1636121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36</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38</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40</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43</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47</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50</a:t>
            </a:fld>
            <a:endParaRPr lang="en-GB"/>
          </a:p>
        </p:txBody>
      </p:sp>
    </p:spTree>
    <p:extLst>
      <p:ext uri="{BB962C8B-B14F-4D97-AF65-F5344CB8AC3E}">
        <p14:creationId xmlns:p14="http://schemas.microsoft.com/office/powerpoint/2010/main" val="1452142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51</a:t>
            </a:fld>
            <a:endParaRPr lang="en-GB"/>
          </a:p>
        </p:txBody>
      </p:sp>
    </p:spTree>
    <p:extLst>
      <p:ext uri="{BB962C8B-B14F-4D97-AF65-F5344CB8AC3E}">
        <p14:creationId xmlns:p14="http://schemas.microsoft.com/office/powerpoint/2010/main" val="18287601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53</a:t>
            </a:fld>
            <a:endParaRPr lang="en-GB"/>
          </a:p>
        </p:txBody>
      </p:sp>
    </p:spTree>
    <p:extLst>
      <p:ext uri="{BB962C8B-B14F-4D97-AF65-F5344CB8AC3E}">
        <p14:creationId xmlns:p14="http://schemas.microsoft.com/office/powerpoint/2010/main" val="23763625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57</a:t>
            </a:fld>
            <a:endParaRPr lang="en-GB"/>
          </a:p>
        </p:txBody>
      </p:sp>
    </p:spTree>
    <p:extLst>
      <p:ext uri="{BB962C8B-B14F-4D97-AF65-F5344CB8AC3E}">
        <p14:creationId xmlns:p14="http://schemas.microsoft.com/office/powerpoint/2010/main" val="20915351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62</a:t>
            </a:fld>
            <a:endParaRPr lang="en-GB"/>
          </a:p>
        </p:txBody>
      </p:sp>
    </p:spTree>
    <p:extLst>
      <p:ext uri="{BB962C8B-B14F-4D97-AF65-F5344CB8AC3E}">
        <p14:creationId xmlns:p14="http://schemas.microsoft.com/office/powerpoint/2010/main" val="715507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who.int/news-room/fact-sheets/detail/adolescent-mental-health"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play.kahoot.it/v2/?quizId=49566ab0-19a1-4d5a-a4b9-1334aca85f70"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ajcn.nutrition.org/article/S0002-9165(23)04686-5/fulltext"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5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 Id="rId5" Type="http://schemas.openxmlformats.org/officeDocument/2006/relationships/image" Target="../media/image45.png"/><Relationship Id="rId4" Type="http://schemas.openxmlformats.org/officeDocument/2006/relationships/image" Target="../media/image44.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nmc.org.uk/education/our-role-in-education/#:~:text=in%20the%20future.-,What%20we%20do,assurance%20of%20our%20approved%20programme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findings,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arn(inVertic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arn(inVertical)">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 relevant and trustworthy</a:t>
            </a:r>
          </a:p>
          <a:p>
            <a:endParaRPr lang="en-GB" altLang="en-US" sz="2000" dirty="0"/>
          </a:p>
          <a:p>
            <a:r>
              <a:rPr lang="en-GB" altLang="en-US" sz="2000" dirty="0"/>
              <a:t>To provide published evidence to support your own ideas/argument/point of view or give examples - credibility</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wipe(down)">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the reader to trace the sources you have used</a:t>
            </a:r>
          </a:p>
          <a:p>
            <a:endParaRPr lang="en-GB" sz="2000" dirty="0"/>
          </a:p>
          <a:p>
            <a:r>
              <a:rPr lang="en-GB" sz="2000" dirty="0"/>
              <a:t>To help you to retrace sources used in the past</a:t>
            </a:r>
          </a:p>
          <a:p>
            <a:endParaRPr lang="en-GB" sz="2000" dirty="0"/>
          </a:p>
          <a:p>
            <a:r>
              <a:rPr lang="en-GB" sz="2000" dirty="0"/>
              <a:t>To help the marker to examine the validity of sources.</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 ???</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wipe(down)">
                                      <p:cBhvr>
                                        <p:cTn id="14" dur="500"/>
                                        <p:tgtEl>
                                          <p:spTgt spid="8195">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animEffect transition="in" filter="wipe(down)">
                                      <p:cBhvr>
                                        <p:cTn id="19" dur="500"/>
                                        <p:tgtEl>
                                          <p:spTgt spid="819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195">
                                            <p:txEl>
                                              <p:pRg st="6" end="6"/>
                                            </p:txEl>
                                          </p:spTgt>
                                        </p:tgtEl>
                                        <p:attrNameLst>
                                          <p:attrName>style.visibility</p:attrName>
                                        </p:attrNameLst>
                                      </p:cBhvr>
                                      <p:to>
                                        <p:strVal val="visible"/>
                                      </p:to>
                                    </p:set>
                                    <p:animEffect transition="in" filter="wipe(down)">
                                      <p:cBhvr>
                                        <p:cTn id="24"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p:txBody>
          <a:bodyPr/>
          <a:lstStyle/>
          <a:p>
            <a:r>
              <a:rPr lang="en-GB" dirty="0"/>
              <a:t>When NOT to reference…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p:txBody>
          <a:bodyPr/>
          <a:lstStyle/>
          <a:p>
            <a:pPr marL="0" indent="0" algn="ctr">
              <a:buNone/>
            </a:pPr>
            <a:r>
              <a:rPr lang="en-GB" dirty="0"/>
              <a:t>Common Knowledge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B73610E3-4369-4F45-BFCF-D653E14D69AE}"/>
              </a:ext>
            </a:extLst>
          </p:cNvPr>
          <p:cNvPicPr>
            <a:picLocks noChangeAspect="1"/>
          </p:cNvPicPr>
          <p:nvPr/>
        </p:nvPicPr>
        <p:blipFill>
          <a:blip r:embed="rId2"/>
          <a:stretch>
            <a:fillRect/>
          </a:stretch>
        </p:blipFill>
        <p:spPr>
          <a:xfrm>
            <a:off x="1768041" y="2348880"/>
            <a:ext cx="5607918" cy="4303751"/>
          </a:xfrm>
          <a:prstGeom prst="rect">
            <a:avLst/>
          </a:prstGeom>
        </p:spPr>
      </p:pic>
    </p:spTree>
    <p:extLst>
      <p:ext uri="{BB962C8B-B14F-4D97-AF65-F5344CB8AC3E}">
        <p14:creationId xmlns:p14="http://schemas.microsoft.com/office/powerpoint/2010/main" val="26615374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be kept to a minimum, and </a:t>
            </a:r>
            <a:r>
              <a:rPr lang="en-GB" altLang="en-US" sz="2000" b="1" dirty="0"/>
              <a:t>ALWAYS</a:t>
            </a:r>
            <a:r>
              <a:rPr lang="en-GB" altLang="en-US" sz="2000" dirty="0"/>
              <a:t> be in “quotation marks”. </a:t>
            </a:r>
          </a:p>
        </p:txBody>
      </p:sp>
      <p:sp>
        <p:nvSpPr>
          <p:cNvPr id="3" name="Title 2"/>
          <p:cNvSpPr>
            <a:spLocks noGrp="1"/>
          </p:cNvSpPr>
          <p:nvPr>
            <p:ph type="title"/>
          </p:nvPr>
        </p:nvSpPr>
        <p:spPr>
          <a:xfrm>
            <a:off x="457200" y="188640"/>
            <a:ext cx="8229600" cy="1139825"/>
          </a:xfrm>
        </p:spPr>
        <p:txBody>
          <a:bodyPr/>
          <a:lstStyle/>
          <a:p>
            <a:pPr>
              <a:defRPr/>
            </a:pPr>
            <a:r>
              <a:rPr lang="en-GB" dirty="0"/>
              <a:t>Top Tip - Paraphrasing</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171400"/>
            <a:ext cx="8229600" cy="1139825"/>
          </a:xfrm>
        </p:spPr>
        <p:txBody>
          <a:bodyPr/>
          <a:lstStyle/>
          <a:p>
            <a:pPr eaLnBrk="1" hangingPunct="1"/>
            <a:r>
              <a:rPr lang="en-GB" altLang="en-US" b="1" dirty="0"/>
              <a:t>How to Reference</a:t>
            </a:r>
          </a:p>
        </p:txBody>
      </p:sp>
      <p:sp>
        <p:nvSpPr>
          <p:cNvPr id="9219" name="Rectangle 3"/>
          <p:cNvSpPr>
            <a:spLocks noGrp="1" noChangeArrowheads="1"/>
          </p:cNvSpPr>
          <p:nvPr>
            <p:ph type="body" idx="1"/>
          </p:nvPr>
        </p:nvSpPr>
        <p:spPr>
          <a:xfrm>
            <a:off x="457200" y="1412776"/>
            <a:ext cx="8229600" cy="5256584"/>
          </a:xfrm>
        </p:spPr>
        <p:txBody>
          <a:bodyPr/>
          <a:lstStyle/>
          <a:p>
            <a:pPr marL="0" indent="0" eaLnBrk="1" hangingPunct="1">
              <a:buNone/>
            </a:pPr>
            <a:r>
              <a:rPr lang="en-GB" altLang="en-US" sz="2000" dirty="0"/>
              <a:t>There are many various systems for referencing</a:t>
            </a:r>
          </a:p>
          <a:p>
            <a:pPr eaLnBrk="1" hangingPunct="1"/>
            <a:endParaRPr lang="en-GB" altLang="en-US" sz="2000" dirty="0"/>
          </a:p>
          <a:p>
            <a:pPr marL="0" indent="0" eaLnBrk="1" hangingPunct="1">
              <a:buNone/>
            </a:pPr>
            <a:r>
              <a:rPr lang="en-GB" altLang="en-US" sz="2000" dirty="0"/>
              <a:t>The Harvard Referencing System is what we on the Digital Health and Care portfolio use</a:t>
            </a:r>
          </a:p>
          <a:p>
            <a:pPr eaLnBrk="1" hangingPunct="1"/>
            <a:endParaRPr lang="en-GB" altLang="en-US" sz="2000" dirty="0"/>
          </a:p>
          <a:p>
            <a:pPr marL="0" indent="0" eaLnBrk="1" hangingPunct="1">
              <a:buNone/>
            </a:pPr>
            <a:r>
              <a:rPr lang="en-GB" altLang="en-US" sz="2000" dirty="0"/>
              <a:t>In it, we are required to provide 2 things for </a:t>
            </a:r>
            <a:r>
              <a:rPr lang="en-GB" altLang="en-US" sz="2000" b="1" dirty="0"/>
              <a:t>every source</a:t>
            </a:r>
            <a:r>
              <a:rPr lang="en-GB" altLang="en-US" sz="2000" dirty="0"/>
              <a:t> we use…</a:t>
            </a:r>
          </a:p>
          <a:p>
            <a:pPr eaLnBrk="1" hangingPunct="1"/>
            <a:endParaRPr lang="en-GB" altLang="en-US" sz="2000" dirty="0"/>
          </a:p>
          <a:p>
            <a:pPr marL="1371600" lvl="2" indent="-457200" eaLnBrk="1" hangingPunct="1">
              <a:buFont typeface="+mj-lt"/>
              <a:buAutoNum type="arabicPeriod"/>
            </a:pPr>
            <a:r>
              <a:rPr lang="en-GB" altLang="en-US" dirty="0">
                <a:solidFill>
                  <a:schemeClr val="accent2"/>
                </a:solidFill>
              </a:rPr>
              <a:t>Brief details within the main body of the assignment – </a:t>
            </a:r>
            <a:r>
              <a:rPr lang="en-GB" altLang="en-US" b="1" dirty="0"/>
              <a:t>A Citation</a:t>
            </a:r>
          </a:p>
          <a:p>
            <a:pPr marL="1371600" lvl="2" indent="-457200" eaLnBrk="1" hangingPunct="1">
              <a:buFont typeface="+mj-lt"/>
              <a:buAutoNum type="arabicPeriod"/>
            </a:pPr>
            <a:endParaRPr lang="en-GB" altLang="en-US" b="1" dirty="0"/>
          </a:p>
          <a:p>
            <a:pPr marL="1371600" lvl="2" indent="-457200" eaLnBrk="1" hangingPunct="1">
              <a:buFont typeface="+mj-lt"/>
              <a:buAutoNum type="arabicPeriod"/>
            </a:pPr>
            <a:r>
              <a:rPr lang="en-GB" altLang="en-US" dirty="0">
                <a:solidFill>
                  <a:schemeClr val="accent2"/>
                </a:solidFill>
              </a:rPr>
              <a:t>Full details in the reference list at the end of the assignment – </a:t>
            </a:r>
            <a:r>
              <a:rPr lang="en-GB" altLang="en-US" b="1" dirty="0"/>
              <a:t>A Reference</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6" end="6"/>
                                            </p:txEl>
                                          </p:spTgt>
                                        </p:tgtEl>
                                        <p:attrNameLst>
                                          <p:attrName>style.visibility</p:attrName>
                                        </p:attrNameLst>
                                      </p:cBhvr>
                                      <p:to>
                                        <p:strVal val="visible"/>
                                      </p:to>
                                    </p:set>
                                    <p:anim calcmode="lin" valueType="num">
                                      <p:cBhvr additive="base">
                                        <p:cTn id="25"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8" end="8"/>
                                            </p:txEl>
                                          </p:spTgt>
                                        </p:tgtEl>
                                        <p:attrNameLst>
                                          <p:attrName>style.visibility</p:attrName>
                                        </p:attrNameLst>
                                      </p:cBhvr>
                                      <p:to>
                                        <p:strVal val="visible"/>
                                      </p:to>
                                    </p:set>
                                    <p:anim calcmode="lin" valueType="num">
                                      <p:cBhvr additive="base">
                                        <p:cTn id="31"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1000"/>
                                        <p:tgtEl>
                                          <p:spTgt spid="10242">
                                            <p:txEl>
                                              <p:pRg st="0" end="0"/>
                                            </p:txEl>
                                          </p:spTgt>
                                        </p:tgtEl>
                                      </p:cBhvr>
                                    </p:animEffect>
                                    <p:anim calcmode="lin" valueType="num">
                                      <p:cBhvr>
                                        <p:cTn id="8" dur="10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2">
                                            <p:txEl>
                                              <p:pRg st="2" end="2"/>
                                            </p:txEl>
                                          </p:spTgt>
                                        </p:tgtEl>
                                        <p:attrNameLst>
                                          <p:attrName>style.visibility</p:attrName>
                                        </p:attrNameLst>
                                      </p:cBhvr>
                                      <p:to>
                                        <p:strVal val="visible"/>
                                      </p:to>
                                    </p:set>
                                    <p:animEffect transition="in" filter="fade">
                                      <p:cBhvr>
                                        <p:cTn id="14" dur="1000"/>
                                        <p:tgtEl>
                                          <p:spTgt spid="10242">
                                            <p:txEl>
                                              <p:pRg st="2" end="2"/>
                                            </p:txEl>
                                          </p:spTgt>
                                        </p:tgtEl>
                                      </p:cBhvr>
                                    </p:animEffect>
                                    <p:anim calcmode="lin" valueType="num">
                                      <p:cBhvr>
                                        <p:cTn id="15"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text’s main body</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source cited in the text, only one entry in the reference list is necessary, no matter how many times you refer to them.</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r>
              <a:rPr lang="en-GB" dirty="0"/>
              <a:t>…we do 2 things for each source used –</a:t>
            </a:r>
          </a:p>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
        <p:nvSpPr>
          <p:cNvPr id="4" name="TextBox 3">
            <a:extLst>
              <a:ext uri="{FF2B5EF4-FFF2-40B4-BE49-F238E27FC236}">
                <a16:creationId xmlns:a16="http://schemas.microsoft.com/office/drawing/2014/main" id="{F84A9192-C381-145C-DD66-3F63C51BF0B6}"/>
              </a:ext>
            </a:extLst>
          </p:cNvPr>
          <p:cNvSpPr txBox="1"/>
          <p:nvPr/>
        </p:nvSpPr>
        <p:spPr>
          <a:xfrm>
            <a:off x="539552" y="277813"/>
            <a:ext cx="3312368" cy="523220"/>
          </a:xfrm>
          <a:prstGeom prst="rect">
            <a:avLst/>
          </a:prstGeom>
          <a:noFill/>
        </p:spPr>
        <p:txBody>
          <a:bodyPr wrap="square" rtlCol="0">
            <a:spAutoFit/>
          </a:bodyPr>
          <a:lstStyle/>
          <a:p>
            <a:r>
              <a:rPr lang="en-GB" sz="2800" dirty="0"/>
              <a:t>So remember….</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A citation MUST belong to a sentence</a:t>
            </a:r>
          </a:p>
          <a:p>
            <a:pPr marL="0" indent="0">
              <a:buNone/>
            </a:pPr>
            <a:endParaRPr lang="en-GB" altLang="en-US" sz="2400" dirty="0"/>
          </a:p>
          <a:p>
            <a:r>
              <a:rPr lang="en-GB" altLang="en-US" sz="2400" dirty="0"/>
              <a:t>Your citation will usually come at the beginning of a sentence or follow information provided at the end of a sentence. </a:t>
            </a:r>
          </a:p>
          <a:p>
            <a:endParaRPr lang="en-GB" altLang="en-US" sz="2400" dirty="0"/>
          </a:p>
          <a:p>
            <a:r>
              <a:rPr lang="en-GB" altLang="en-US" sz="2400" dirty="0"/>
              <a:t>There are many ways to provide a citation. This depends upon how many words / lines you are going to take from the information.  It also depends on how you want to write the information.</a:t>
            </a:r>
          </a:p>
        </p:txBody>
      </p:sp>
      <p:sp>
        <p:nvSpPr>
          <p:cNvPr id="3" name="Title 2"/>
          <p:cNvSpPr>
            <a:spLocks noGrp="1"/>
          </p:cNvSpPr>
          <p:nvPr>
            <p:ph type="title"/>
          </p:nvPr>
        </p:nvSpPr>
        <p:spPr>
          <a:xfrm>
            <a:off x="457200" y="0"/>
            <a:ext cx="8229600" cy="1139825"/>
          </a:xfrm>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2" end="2"/>
                                            </p:txEl>
                                          </p:spTgt>
                                        </p:tgtEl>
                                        <p:attrNameLst>
                                          <p:attrName>style.visibility</p:attrName>
                                        </p:attrNameLst>
                                      </p:cBhvr>
                                      <p:to>
                                        <p:strVal val="visible"/>
                                      </p:to>
                                    </p:set>
                                    <p:animEffect transition="in" filter="fade">
                                      <p:cBhvr>
                                        <p:cTn id="14" dur="1000"/>
                                        <p:tgtEl>
                                          <p:spTgt spid="27650">
                                            <p:txEl>
                                              <p:pRg st="2" end="2"/>
                                            </p:txEl>
                                          </p:spTgt>
                                        </p:tgtEl>
                                      </p:cBhvr>
                                    </p:animEffect>
                                    <p:anim calcmode="lin" valueType="num">
                                      <p:cBhvr>
                                        <p:cTn id="15"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7650">
                                            <p:txEl>
                                              <p:pRg st="4" end="4"/>
                                            </p:txEl>
                                          </p:spTgt>
                                        </p:tgtEl>
                                        <p:attrNameLst>
                                          <p:attrName>style.visibility</p:attrName>
                                        </p:attrNameLst>
                                      </p:cBhvr>
                                      <p:to>
                                        <p:strVal val="visible"/>
                                      </p:to>
                                    </p:set>
                                    <p:animEffect transition="in" filter="fade">
                                      <p:cBhvr>
                                        <p:cTn id="21" dur="1000"/>
                                        <p:tgtEl>
                                          <p:spTgt spid="27650">
                                            <p:txEl>
                                              <p:pRg st="4" end="4"/>
                                            </p:txEl>
                                          </p:spTgt>
                                        </p:tgtEl>
                                      </p:cBhvr>
                                    </p:animEffect>
                                    <p:anim calcmode="lin" valueType="num">
                                      <p:cBhvr>
                                        <p:cTn id="22" dur="1000" fill="hold"/>
                                        <p:tgtEl>
                                          <p:spTgt spid="27650">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765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when paraphrasing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55576" y="2108464"/>
            <a:ext cx="7560840" cy="4801314"/>
          </a:xfrm>
          <a:prstGeom prst="rect">
            <a:avLst/>
          </a:prstGeom>
          <a:noFill/>
        </p:spPr>
        <p:txBody>
          <a:bodyPr wrap="square" rtlCol="0">
            <a:spAutoFit/>
          </a:bodyPr>
          <a:lstStyle/>
          <a:p>
            <a:endParaRPr lang="en-GB" dirty="0"/>
          </a:p>
          <a:p>
            <a:pPr algn="ctr"/>
            <a:r>
              <a:rPr lang="en-GB" dirty="0"/>
              <a:t>“The experience of studying in Higher Education can be life-changing”</a:t>
            </a:r>
          </a:p>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 calcmode="lin" valueType="num">
                                      <p:cBhvr additive="base">
                                        <p:cTn id="1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Verdana" pitchFamily="34" charset="0"/>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Verdana"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Verdana" pitchFamily="34" charset="0"/>
            </a:endParaRPr>
          </a:p>
          <a:p>
            <a:pPr marL="0" indent="0">
              <a:buNone/>
            </a:pPr>
            <a:r>
              <a:rPr lang="en-GB" sz="2400" kern="1200" dirty="0">
                <a:solidFill>
                  <a:srgbClr val="000000"/>
                </a:solidFill>
                <a:latin typeface="Verdana" pitchFamily="34" charset="0"/>
              </a:rPr>
              <a:t>“The experience of studying in Higher Education can be life changing” (Cottrell, 2019, p. 9). </a:t>
            </a:r>
          </a:p>
          <a:p>
            <a:pPr marL="0" indent="0">
              <a:buNone/>
            </a:pPr>
            <a:endParaRPr lang="en-GB" dirty="0"/>
          </a:p>
          <a:p>
            <a:pPr marL="0" indent="0">
              <a:buNone/>
            </a:pPr>
            <a:endParaRPr lang="en-GB" dirty="0"/>
          </a:p>
          <a:p>
            <a:pPr marL="0" indent="0" algn="ctr">
              <a:buNone/>
            </a:pPr>
            <a:endParaRPr lang="en-GB" sz="2400" dirty="0"/>
          </a:p>
          <a:p>
            <a:pPr marL="0" indent="0" algn="ctr">
              <a:buNone/>
            </a:pPr>
            <a:r>
              <a:rPr lang="en-GB" sz="2400" dirty="0"/>
              <a:t>Always put in brackets what you would not say out loud!!!</a:t>
            </a:r>
          </a:p>
        </p:txBody>
      </p:sp>
      <p:sp>
        <p:nvSpPr>
          <p:cNvPr id="8" name="Rectangle: Rounded Corners 7">
            <a:extLst>
              <a:ext uri="{FF2B5EF4-FFF2-40B4-BE49-F238E27FC236}">
                <a16:creationId xmlns:a16="http://schemas.microsoft.com/office/drawing/2014/main" id="{5287CD67-A179-0DEC-4F09-1EBC3557F7EE}"/>
              </a:ext>
            </a:extLst>
          </p:cNvPr>
          <p:cNvSpPr/>
          <p:nvPr/>
        </p:nvSpPr>
        <p:spPr>
          <a:xfrm>
            <a:off x="5004048" y="2204864"/>
            <a:ext cx="1944216"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5015F37E-EE3F-5B96-8DF6-9C1EDC43A7FC}"/>
              </a:ext>
            </a:extLst>
          </p:cNvPr>
          <p:cNvSpPr/>
          <p:nvPr/>
        </p:nvSpPr>
        <p:spPr>
          <a:xfrm>
            <a:off x="3779912" y="3717032"/>
            <a:ext cx="3312368"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ication Sign 11">
            <a:extLst>
              <a:ext uri="{FF2B5EF4-FFF2-40B4-BE49-F238E27FC236}">
                <a16:creationId xmlns:a16="http://schemas.microsoft.com/office/drawing/2014/main" id="{AF14F0E2-CDC0-B40C-BC9B-D4132680BA22}"/>
              </a:ext>
            </a:extLst>
          </p:cNvPr>
          <p:cNvSpPr/>
          <p:nvPr/>
        </p:nvSpPr>
        <p:spPr>
          <a:xfrm>
            <a:off x="7095112" y="1686664"/>
            <a:ext cx="1512168" cy="1530108"/>
          </a:xfrm>
          <a:prstGeom prst="mathMultiply">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L-Shape 12">
            <a:extLst>
              <a:ext uri="{FF2B5EF4-FFF2-40B4-BE49-F238E27FC236}">
                <a16:creationId xmlns:a16="http://schemas.microsoft.com/office/drawing/2014/main" id="{035FD9BE-6747-9085-8953-8AB24A106E09}"/>
              </a:ext>
            </a:extLst>
          </p:cNvPr>
          <p:cNvSpPr/>
          <p:nvPr/>
        </p:nvSpPr>
        <p:spPr>
          <a:xfrm rot="18823349">
            <a:off x="7152776" y="3809033"/>
            <a:ext cx="1473528" cy="680092"/>
          </a:xfrm>
          <a:prstGeom prst="corne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1000"/>
                                        <p:tgtEl>
                                          <p:spTgt spid="3">
                                            <p:txEl>
                                              <p:pRg st="7" end="7"/>
                                            </p:txEl>
                                          </p:spTgt>
                                        </p:tgtEl>
                                      </p:cBhvr>
                                    </p:animEffect>
                                    <p:anim calcmode="lin" valueType="num">
                                      <p:cBhvr>
                                        <p:cTn id="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p:cTn id="26" dur="500" fill="hold"/>
                                        <p:tgtEl>
                                          <p:spTgt spid="12"/>
                                        </p:tgtEl>
                                        <p:attrNameLst>
                                          <p:attrName>ppt_w</p:attrName>
                                        </p:attrNameLst>
                                      </p:cBhvr>
                                      <p:tavLst>
                                        <p:tav tm="0">
                                          <p:val>
                                            <p:fltVal val="0"/>
                                          </p:val>
                                        </p:tav>
                                        <p:tav tm="100000">
                                          <p:val>
                                            <p:strVal val="#ppt_w"/>
                                          </p:val>
                                        </p:tav>
                                      </p:tavLst>
                                    </p:anim>
                                    <p:anim calcmode="lin" valueType="num">
                                      <p:cBhvr>
                                        <p:cTn id="27" dur="500" fill="hold"/>
                                        <p:tgtEl>
                                          <p:spTgt spid="12"/>
                                        </p:tgtEl>
                                        <p:attrNameLst>
                                          <p:attrName>ppt_h</p:attrName>
                                        </p:attrNameLst>
                                      </p:cBhvr>
                                      <p:tavLst>
                                        <p:tav tm="0">
                                          <p:val>
                                            <p:fltVal val="0"/>
                                          </p:val>
                                        </p:tav>
                                        <p:tav tm="100000">
                                          <p:val>
                                            <p:strVal val="#ppt_h"/>
                                          </p:val>
                                        </p:tav>
                                      </p:tavLst>
                                    </p:anim>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p:cTn id="33" dur="500" fill="hold"/>
                                        <p:tgtEl>
                                          <p:spTgt spid="13"/>
                                        </p:tgtEl>
                                        <p:attrNameLst>
                                          <p:attrName>ppt_w</p:attrName>
                                        </p:attrNameLst>
                                      </p:cBhvr>
                                      <p:tavLst>
                                        <p:tav tm="0">
                                          <p:val>
                                            <p:fltVal val="0"/>
                                          </p:val>
                                        </p:tav>
                                        <p:tav tm="100000">
                                          <p:val>
                                            <p:strVal val="#ppt_w"/>
                                          </p:val>
                                        </p:tav>
                                      </p:tavLst>
                                    </p:anim>
                                    <p:anim calcmode="lin" valueType="num">
                                      <p:cBhvr>
                                        <p:cTn id="34" dur="500" fill="hold"/>
                                        <p:tgtEl>
                                          <p:spTgt spid="13"/>
                                        </p:tgtEl>
                                        <p:attrNameLst>
                                          <p:attrName>ppt_h</p:attrName>
                                        </p:attrNameLst>
                                      </p:cBhvr>
                                      <p:tavLst>
                                        <p:tav tm="0">
                                          <p:val>
                                            <p:fltVal val="0"/>
                                          </p:val>
                                        </p:tav>
                                        <p:tav tm="100000">
                                          <p:val>
                                            <p:strVal val="#ppt_h"/>
                                          </p:val>
                                        </p:tav>
                                      </p:tavLst>
                                    </p:anim>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F3A81-9413-2619-31BD-91D4C7A38985}"/>
              </a:ext>
            </a:extLst>
          </p:cNvPr>
          <p:cNvSpPr>
            <a:spLocks noGrp="1"/>
          </p:cNvSpPr>
          <p:nvPr>
            <p:ph type="title"/>
          </p:nvPr>
        </p:nvSpPr>
        <p:spPr/>
        <p:txBody>
          <a:bodyPr/>
          <a:lstStyle/>
          <a:p>
            <a:r>
              <a:rPr lang="en-GB" dirty="0"/>
              <a:t>Which one is correct?</a:t>
            </a:r>
          </a:p>
        </p:txBody>
      </p:sp>
      <p:sp>
        <p:nvSpPr>
          <p:cNvPr id="3" name="Content Placeholder 2">
            <a:extLst>
              <a:ext uri="{FF2B5EF4-FFF2-40B4-BE49-F238E27FC236}">
                <a16:creationId xmlns:a16="http://schemas.microsoft.com/office/drawing/2014/main" id="{30D15538-E160-D95C-E22A-174BDB2C5209}"/>
              </a:ext>
            </a:extLst>
          </p:cNvPr>
          <p:cNvSpPr>
            <a:spLocks noGrp="1"/>
          </p:cNvSpPr>
          <p:nvPr>
            <p:ph idx="1"/>
          </p:nvPr>
        </p:nvSpPr>
        <p:spPr/>
        <p:txBody>
          <a:bodyPr/>
          <a:lstStyle/>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a:t>
            </a:r>
            <a:r>
              <a:rPr kumimoji="0" lang="en-GB" sz="2800" b="0" i="0" u="none" strike="noStrike" kern="1200" cap="none" spc="0" normalizeH="0" noProof="0" dirty="0">
                <a:ln>
                  <a:noFill/>
                </a:ln>
                <a:solidFill>
                  <a:srgbClr val="000000"/>
                </a:solidFill>
                <a:effectLst/>
                <a:uLnTx/>
                <a:uFillTx/>
                <a:latin typeface="Verdana" pitchFamily="34" charset="0"/>
                <a:ea typeface="+mn-ea"/>
                <a:cs typeface="+mn-cs"/>
              </a:rPr>
              <a:t> </a:t>
            </a: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2019, p. 9) states that “the experience of studying in Higher Education can be life changing”.</a:t>
            </a:r>
          </a:p>
          <a:p>
            <a:pPr marL="0" indent="0">
              <a:buNone/>
            </a:pPr>
            <a:endParaRPr lang="en-GB" dirty="0"/>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indent="0">
              <a:buNone/>
            </a:pPr>
            <a:endParaRPr lang="en-GB" dirty="0"/>
          </a:p>
        </p:txBody>
      </p:sp>
      <p:sp>
        <p:nvSpPr>
          <p:cNvPr id="4" name="L-Shape 3">
            <a:extLst>
              <a:ext uri="{FF2B5EF4-FFF2-40B4-BE49-F238E27FC236}">
                <a16:creationId xmlns:a16="http://schemas.microsoft.com/office/drawing/2014/main" id="{6E2BCDD7-B0D8-1E60-8622-69E0A694581D}"/>
              </a:ext>
            </a:extLst>
          </p:cNvPr>
          <p:cNvSpPr/>
          <p:nvPr/>
        </p:nvSpPr>
        <p:spPr>
          <a:xfrm rot="18823349">
            <a:off x="7000089" y="4330034"/>
            <a:ext cx="1266423" cy="516361"/>
          </a:xfrm>
          <a:prstGeom prst="corne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F685A7C9-1C14-DCA7-8D1D-727A6B80639A}"/>
              </a:ext>
            </a:extLst>
          </p:cNvPr>
          <p:cNvPicPr>
            <a:picLocks noChangeAspect="1"/>
          </p:cNvPicPr>
          <p:nvPr/>
        </p:nvPicPr>
        <p:blipFill>
          <a:blip r:embed="rId2"/>
          <a:stretch>
            <a:fillRect/>
          </a:stretch>
        </p:blipFill>
        <p:spPr>
          <a:xfrm>
            <a:off x="1835696" y="3501008"/>
            <a:ext cx="2376264" cy="451143"/>
          </a:xfrm>
          <a:prstGeom prst="rect">
            <a:avLst/>
          </a:prstGeom>
        </p:spPr>
      </p:pic>
      <p:pic>
        <p:nvPicPr>
          <p:cNvPr id="6" name="Picture 5">
            <a:extLst>
              <a:ext uri="{FF2B5EF4-FFF2-40B4-BE49-F238E27FC236}">
                <a16:creationId xmlns:a16="http://schemas.microsoft.com/office/drawing/2014/main" id="{30146B0F-6336-FE59-B1F8-E1C0577F090E}"/>
              </a:ext>
            </a:extLst>
          </p:cNvPr>
          <p:cNvPicPr>
            <a:picLocks noChangeAspect="1"/>
          </p:cNvPicPr>
          <p:nvPr/>
        </p:nvPicPr>
        <p:blipFill>
          <a:blip r:embed="rId2"/>
          <a:stretch>
            <a:fillRect/>
          </a:stretch>
        </p:blipFill>
        <p:spPr>
          <a:xfrm>
            <a:off x="457200" y="1700808"/>
            <a:ext cx="3826768" cy="451143"/>
          </a:xfrm>
          <a:prstGeom prst="rect">
            <a:avLst/>
          </a:prstGeom>
        </p:spPr>
      </p:pic>
      <p:pic>
        <p:nvPicPr>
          <p:cNvPr id="7" name="Picture 6">
            <a:extLst>
              <a:ext uri="{FF2B5EF4-FFF2-40B4-BE49-F238E27FC236}">
                <a16:creationId xmlns:a16="http://schemas.microsoft.com/office/drawing/2014/main" id="{765C688C-DAC9-BC5F-A410-0DF59BF9C90F}"/>
              </a:ext>
            </a:extLst>
          </p:cNvPr>
          <p:cNvPicPr>
            <a:picLocks noChangeAspect="1"/>
          </p:cNvPicPr>
          <p:nvPr/>
        </p:nvPicPr>
        <p:blipFill>
          <a:blip r:embed="rId3"/>
          <a:stretch>
            <a:fillRect/>
          </a:stretch>
        </p:blipFill>
        <p:spPr>
          <a:xfrm>
            <a:off x="7092280" y="2348880"/>
            <a:ext cx="1306984" cy="1026916"/>
          </a:xfrm>
          <a:prstGeom prst="rect">
            <a:avLst/>
          </a:prstGeom>
        </p:spPr>
      </p:pic>
    </p:spTree>
    <p:extLst>
      <p:ext uri="{BB962C8B-B14F-4D97-AF65-F5344CB8AC3E}">
        <p14:creationId xmlns:p14="http://schemas.microsoft.com/office/powerpoint/2010/main" val="29174542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500" fill="hold"/>
                                        <p:tgtEl>
                                          <p:spTgt spid="4"/>
                                        </p:tgtEl>
                                        <p:attrNameLst>
                                          <p:attrName>ppt_w</p:attrName>
                                        </p:attrNameLst>
                                      </p:cBhvr>
                                      <p:tavLst>
                                        <p:tav tm="0">
                                          <p:val>
                                            <p:fltVal val="0"/>
                                          </p:val>
                                        </p:tav>
                                        <p:tav tm="100000">
                                          <p:val>
                                            <p:strVal val="#ppt_w"/>
                                          </p:val>
                                        </p:tav>
                                      </p:tavLst>
                                    </p:anim>
                                    <p:anim calcmode="lin" valueType="num">
                                      <p:cBhvr>
                                        <p:cTn id="27" dur="500" fill="hold"/>
                                        <p:tgtEl>
                                          <p:spTgt spid="4"/>
                                        </p:tgtEl>
                                        <p:attrNameLst>
                                          <p:attrName>ppt_h</p:attrName>
                                        </p:attrNameLst>
                                      </p:cBhvr>
                                      <p:tavLst>
                                        <p:tav tm="0">
                                          <p:val>
                                            <p:fltVal val="0"/>
                                          </p:val>
                                        </p:tav>
                                        <p:tav tm="100000">
                                          <p:val>
                                            <p:strVal val="#ppt_h"/>
                                          </p:val>
                                        </p:tav>
                                      </p:tavLst>
                                    </p:anim>
                                    <p:animEffect transition="in" filter="fade">
                                      <p:cBhvr>
                                        <p:cTn id="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8F9D2-8C1E-83B8-E537-F014D84A0F29}"/>
              </a:ext>
            </a:extLst>
          </p:cNvPr>
          <p:cNvSpPr>
            <a:spLocks noGrp="1"/>
          </p:cNvSpPr>
          <p:nvPr>
            <p:ph type="title"/>
          </p:nvPr>
        </p:nvSpPr>
        <p:spPr/>
        <p:txBody>
          <a:bodyPr/>
          <a:lstStyle/>
          <a:p>
            <a:r>
              <a:rPr lang="en-GB" dirty="0"/>
              <a:t>Which one is correct?</a:t>
            </a:r>
          </a:p>
        </p:txBody>
      </p:sp>
      <p:sp>
        <p:nvSpPr>
          <p:cNvPr id="3" name="Content Placeholder 2">
            <a:extLst>
              <a:ext uri="{FF2B5EF4-FFF2-40B4-BE49-F238E27FC236}">
                <a16:creationId xmlns:a16="http://schemas.microsoft.com/office/drawing/2014/main" id="{FC5C716A-FD3C-3FA7-513A-8A8FDF919842}"/>
              </a:ext>
            </a:extLst>
          </p:cNvPr>
          <p:cNvSpPr>
            <a:spLocks noGrp="1"/>
          </p:cNvSpPr>
          <p:nvPr>
            <p:ph idx="1"/>
          </p:nvPr>
        </p:nvSpPr>
        <p:spPr/>
        <p:txBody>
          <a:bodyPr/>
          <a:lstStyle/>
          <a:p>
            <a:pPr marL="0" indent="0">
              <a:buNone/>
            </a:pPr>
            <a:endPar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pPr marL="0" indent="0">
              <a:buNone/>
            </a:pPr>
            <a:endPar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indent="0">
              <a:buNone/>
            </a:pPr>
            <a:endParaRPr lang="en-GB" dirty="0"/>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a:t>
            </a:r>
            <a:r>
              <a:rPr lang="en-GB" kern="1200" dirty="0">
                <a:solidFill>
                  <a:srgbClr val="000000"/>
                </a:solidFill>
                <a:latin typeface="Verdana" pitchFamily="34" charset="0"/>
              </a:rPr>
              <a:t>,</a:t>
            </a: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 p. 9) refers to the process of HE study as “life changing”.</a:t>
            </a:r>
          </a:p>
          <a:p>
            <a:pPr marL="0" indent="0">
              <a:buNone/>
            </a:pPr>
            <a:endParaRPr lang="en-GB" dirty="0"/>
          </a:p>
        </p:txBody>
      </p:sp>
      <p:sp>
        <p:nvSpPr>
          <p:cNvPr id="4" name="Rectangle: Rounded Corners 3">
            <a:extLst>
              <a:ext uri="{FF2B5EF4-FFF2-40B4-BE49-F238E27FC236}">
                <a16:creationId xmlns:a16="http://schemas.microsoft.com/office/drawing/2014/main" id="{1F37650A-3302-8827-2CAD-FEEA8C86D4E2}"/>
              </a:ext>
            </a:extLst>
          </p:cNvPr>
          <p:cNvSpPr/>
          <p:nvPr/>
        </p:nvSpPr>
        <p:spPr>
          <a:xfrm>
            <a:off x="2000716" y="2191822"/>
            <a:ext cx="2232248"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33046EBC-CC9A-110A-79D6-64BA557CD626}"/>
              </a:ext>
            </a:extLst>
          </p:cNvPr>
          <p:cNvSpPr/>
          <p:nvPr/>
        </p:nvSpPr>
        <p:spPr>
          <a:xfrm>
            <a:off x="395536" y="4110137"/>
            <a:ext cx="3888432"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E8356E30-80A9-E726-9423-3B86A595CFF6}"/>
              </a:ext>
            </a:extLst>
          </p:cNvPr>
          <p:cNvPicPr>
            <a:picLocks noChangeAspect="1"/>
          </p:cNvPicPr>
          <p:nvPr/>
        </p:nvPicPr>
        <p:blipFill>
          <a:blip r:embed="rId2"/>
          <a:stretch>
            <a:fillRect/>
          </a:stretch>
        </p:blipFill>
        <p:spPr>
          <a:xfrm>
            <a:off x="7037789" y="2247319"/>
            <a:ext cx="1649011" cy="1438603"/>
          </a:xfrm>
          <a:prstGeom prst="rect">
            <a:avLst/>
          </a:prstGeom>
        </p:spPr>
      </p:pic>
      <p:pic>
        <p:nvPicPr>
          <p:cNvPr id="7" name="Picture 6">
            <a:extLst>
              <a:ext uri="{FF2B5EF4-FFF2-40B4-BE49-F238E27FC236}">
                <a16:creationId xmlns:a16="http://schemas.microsoft.com/office/drawing/2014/main" id="{ECF545B9-17B8-9B64-9173-76F6D02D6654}"/>
              </a:ext>
            </a:extLst>
          </p:cNvPr>
          <p:cNvPicPr>
            <a:picLocks noChangeAspect="1"/>
          </p:cNvPicPr>
          <p:nvPr/>
        </p:nvPicPr>
        <p:blipFill>
          <a:blip r:embed="rId3"/>
          <a:stretch>
            <a:fillRect/>
          </a:stretch>
        </p:blipFill>
        <p:spPr>
          <a:xfrm>
            <a:off x="7037789" y="4542185"/>
            <a:ext cx="1378690" cy="1083256"/>
          </a:xfrm>
          <a:prstGeom prst="rect">
            <a:avLst/>
          </a:prstGeom>
        </p:spPr>
      </p:pic>
    </p:spTree>
    <p:extLst>
      <p:ext uri="{BB962C8B-B14F-4D97-AF65-F5344CB8AC3E}">
        <p14:creationId xmlns:p14="http://schemas.microsoft.com/office/powerpoint/2010/main" val="267211667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500" fill="hold"/>
                                        <p:tgtEl>
                                          <p:spTgt spid="7"/>
                                        </p:tgtEl>
                                        <p:attrNameLst>
                                          <p:attrName>ppt_w</p:attrName>
                                        </p:attrNameLst>
                                      </p:cBhvr>
                                      <p:tavLst>
                                        <p:tav tm="0">
                                          <p:val>
                                            <p:fltVal val="0"/>
                                          </p:val>
                                        </p:tav>
                                        <p:tav tm="100000">
                                          <p:val>
                                            <p:strVal val="#ppt_w"/>
                                          </p:val>
                                        </p:tav>
                                      </p:tavLst>
                                    </p:anim>
                                    <p:anim calcmode="lin" valueType="num">
                                      <p:cBhvr>
                                        <p:cTn id="27" dur="500" fill="hold"/>
                                        <p:tgtEl>
                                          <p:spTgt spid="7"/>
                                        </p:tgtEl>
                                        <p:attrNameLst>
                                          <p:attrName>ppt_h</p:attrName>
                                        </p:attrNameLst>
                                      </p:cBhvr>
                                      <p:tavLst>
                                        <p:tav tm="0">
                                          <p:val>
                                            <p:fltVal val="0"/>
                                          </p:val>
                                        </p:tav>
                                        <p:tav tm="100000">
                                          <p:val>
                                            <p:strVal val="#ppt_h"/>
                                          </p:val>
                                        </p:tav>
                                      </p:tavLst>
                                    </p:anim>
                                    <p:animEffect transition="in" filter="fade">
                                      <p:cBhvr>
                                        <p:cTn id="2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Cottrell (2019, 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 9), “…….”.</a:t>
            </a:r>
          </a:p>
          <a:p>
            <a:pPr eaLnBrk="1" hangingPunct="1">
              <a:buFont typeface="Wingdings" pitchFamily="2" charset="2"/>
              <a:buNone/>
            </a:pPr>
            <a:endParaRPr lang="en-GB" altLang="en-US" sz="2000" dirty="0"/>
          </a:p>
          <a:p>
            <a:pPr eaLnBrk="1" hangingPunct="1"/>
            <a:r>
              <a:rPr lang="en-GB" altLang="en-US" sz="2000" dirty="0"/>
              <a:t>Cottrell (2019, p9)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Which is correct?</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542020" y="2869966"/>
            <a:ext cx="2011288"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547664" y="1600200"/>
            <a:ext cx="885683"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D5511423-B603-C215-517B-52F77B88CE2F}"/>
              </a:ext>
            </a:extLst>
          </p:cNvPr>
          <p:cNvPicPr>
            <a:picLocks noChangeAspect="1"/>
          </p:cNvPicPr>
          <p:nvPr/>
        </p:nvPicPr>
        <p:blipFill>
          <a:blip r:embed="rId3"/>
          <a:stretch>
            <a:fillRect/>
          </a:stretch>
        </p:blipFill>
        <p:spPr>
          <a:xfrm>
            <a:off x="7811985" y="1696021"/>
            <a:ext cx="1035860" cy="903688"/>
          </a:xfrm>
          <a:prstGeom prst="rect">
            <a:avLst/>
          </a:prstGeom>
        </p:spPr>
      </p:pic>
      <p:pic>
        <p:nvPicPr>
          <p:cNvPr id="7" name="Picture 6">
            <a:extLst>
              <a:ext uri="{FF2B5EF4-FFF2-40B4-BE49-F238E27FC236}">
                <a16:creationId xmlns:a16="http://schemas.microsoft.com/office/drawing/2014/main" id="{90E37DB6-D3BA-0F33-3821-5C20489DF21D}"/>
              </a:ext>
            </a:extLst>
          </p:cNvPr>
          <p:cNvPicPr>
            <a:picLocks noChangeAspect="1"/>
          </p:cNvPicPr>
          <p:nvPr/>
        </p:nvPicPr>
        <p:blipFill>
          <a:blip r:embed="rId3"/>
          <a:stretch>
            <a:fillRect/>
          </a:stretch>
        </p:blipFill>
        <p:spPr>
          <a:xfrm>
            <a:off x="7380312" y="5328172"/>
            <a:ext cx="1137799" cy="992620"/>
          </a:xfrm>
          <a:prstGeom prst="rect">
            <a:avLst/>
          </a:prstGeom>
        </p:spPr>
      </p:pic>
      <p:pic>
        <p:nvPicPr>
          <p:cNvPr id="8" name="Picture 7">
            <a:extLst>
              <a:ext uri="{FF2B5EF4-FFF2-40B4-BE49-F238E27FC236}">
                <a16:creationId xmlns:a16="http://schemas.microsoft.com/office/drawing/2014/main" id="{4C977641-8848-97DD-9CD5-93FC849AA295}"/>
              </a:ext>
            </a:extLst>
          </p:cNvPr>
          <p:cNvPicPr>
            <a:picLocks noChangeAspect="1"/>
          </p:cNvPicPr>
          <p:nvPr/>
        </p:nvPicPr>
        <p:blipFill>
          <a:blip r:embed="rId4"/>
          <a:stretch>
            <a:fillRect/>
          </a:stretch>
        </p:blipFill>
        <p:spPr>
          <a:xfrm>
            <a:off x="7676298" y="4316652"/>
            <a:ext cx="1052912" cy="827288"/>
          </a:xfrm>
          <a:prstGeom prst="rect">
            <a:avLst/>
          </a:prstGeom>
        </p:spPr>
      </p:pic>
      <p:pic>
        <p:nvPicPr>
          <p:cNvPr id="9" name="Picture 8">
            <a:extLst>
              <a:ext uri="{FF2B5EF4-FFF2-40B4-BE49-F238E27FC236}">
                <a16:creationId xmlns:a16="http://schemas.microsoft.com/office/drawing/2014/main" id="{3C598DE6-027E-B04D-6759-F4B8131126B7}"/>
              </a:ext>
            </a:extLst>
          </p:cNvPr>
          <p:cNvPicPr>
            <a:picLocks noChangeAspect="1"/>
          </p:cNvPicPr>
          <p:nvPr/>
        </p:nvPicPr>
        <p:blipFill>
          <a:blip r:embed="rId4"/>
          <a:stretch>
            <a:fillRect/>
          </a:stretch>
        </p:blipFill>
        <p:spPr>
          <a:xfrm>
            <a:off x="7718708" y="2999842"/>
            <a:ext cx="1052912" cy="827288"/>
          </a:xfrm>
          <a:prstGeom prst="rect">
            <a:avLst/>
          </a:prstGeom>
        </p:spPr>
      </p:pic>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p:cTn id="27" dur="500" fill="hold"/>
                                        <p:tgtEl>
                                          <p:spTgt spid="6"/>
                                        </p:tgtEl>
                                        <p:attrNameLst>
                                          <p:attrName>ppt_w</p:attrName>
                                        </p:attrNameLst>
                                      </p:cBhvr>
                                      <p:tavLst>
                                        <p:tav tm="0">
                                          <p:val>
                                            <p:fltVal val="0"/>
                                          </p:val>
                                        </p:tav>
                                        <p:tav tm="100000">
                                          <p:val>
                                            <p:strVal val="#ppt_w"/>
                                          </p:val>
                                        </p:tav>
                                      </p:tavLst>
                                    </p:anim>
                                    <p:anim calcmode="lin" valueType="num">
                                      <p:cBhvr>
                                        <p:cTn id="28" dur="500" fill="hold"/>
                                        <p:tgtEl>
                                          <p:spTgt spid="6"/>
                                        </p:tgtEl>
                                        <p:attrNameLst>
                                          <p:attrName>ppt_h</p:attrName>
                                        </p:attrNameLst>
                                      </p:cBhvr>
                                      <p:tavLst>
                                        <p:tav tm="0">
                                          <p:val>
                                            <p:fltVal val="0"/>
                                          </p:val>
                                        </p:tav>
                                        <p:tav tm="100000">
                                          <p:val>
                                            <p:strVal val="#ppt_h"/>
                                          </p:val>
                                        </p:tav>
                                      </p:tavLst>
                                    </p:anim>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
                                        </p:tgtEl>
                                        <p:attrNameLst>
                                          <p:attrName>style.visibility</p:attrName>
                                        </p:attrNameLst>
                                      </p:cBhvr>
                                      <p:to>
                                        <p:strVal val="visible"/>
                                      </p:to>
                                    </p:set>
                                    <p:anim calcmode="lin" valueType="num">
                                      <p:cBhvr>
                                        <p:cTn id="34" dur="500" fill="hold"/>
                                        <p:tgtEl>
                                          <p:spTgt spid="9"/>
                                        </p:tgtEl>
                                        <p:attrNameLst>
                                          <p:attrName>ppt_w</p:attrName>
                                        </p:attrNameLst>
                                      </p:cBhvr>
                                      <p:tavLst>
                                        <p:tav tm="0">
                                          <p:val>
                                            <p:fltVal val="0"/>
                                          </p:val>
                                        </p:tav>
                                        <p:tav tm="100000">
                                          <p:val>
                                            <p:strVal val="#ppt_w"/>
                                          </p:val>
                                        </p:tav>
                                      </p:tavLst>
                                    </p:anim>
                                    <p:anim calcmode="lin" valueType="num">
                                      <p:cBhvr>
                                        <p:cTn id="35" dur="500" fill="hold"/>
                                        <p:tgtEl>
                                          <p:spTgt spid="9"/>
                                        </p:tgtEl>
                                        <p:attrNameLst>
                                          <p:attrName>ppt_h</p:attrName>
                                        </p:attrNameLst>
                                      </p:cBhvr>
                                      <p:tavLst>
                                        <p:tav tm="0">
                                          <p:val>
                                            <p:fltVal val="0"/>
                                          </p:val>
                                        </p:tav>
                                        <p:tav tm="100000">
                                          <p:val>
                                            <p:strVal val="#ppt_h"/>
                                          </p:val>
                                        </p:tav>
                                      </p:tavLst>
                                    </p:anim>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circle(in)">
                                      <p:cBhvr>
                                        <p:cTn id="41" dur="2000"/>
                                        <p:tgtEl>
                                          <p:spTgt spid="3">
                                            <p:txEl>
                                              <p:pRg st="4" end="4"/>
                                            </p:txEl>
                                          </p:spTgt>
                                        </p:tgtEl>
                                      </p:cBhvr>
                                    </p:animEffect>
                                  </p:childTnLst>
                                </p:cTn>
                              </p:par>
                              <p:par>
                                <p:cTn id="42" presetID="6" presetClass="entr" presetSubtype="16"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circle(in)">
                                      <p:cBhvr>
                                        <p:cTn id="44" dur="20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p:cTn id="49" dur="500" fill="hold"/>
                                        <p:tgtEl>
                                          <p:spTgt spid="8"/>
                                        </p:tgtEl>
                                        <p:attrNameLst>
                                          <p:attrName>ppt_w</p:attrName>
                                        </p:attrNameLst>
                                      </p:cBhvr>
                                      <p:tavLst>
                                        <p:tav tm="0">
                                          <p:val>
                                            <p:fltVal val="0"/>
                                          </p:val>
                                        </p:tav>
                                        <p:tav tm="100000">
                                          <p:val>
                                            <p:strVal val="#ppt_w"/>
                                          </p:val>
                                        </p:tav>
                                      </p:tavLst>
                                    </p:anim>
                                    <p:anim calcmode="lin" valueType="num">
                                      <p:cBhvr>
                                        <p:cTn id="50" dur="500" fill="hold"/>
                                        <p:tgtEl>
                                          <p:spTgt spid="8"/>
                                        </p:tgtEl>
                                        <p:attrNameLst>
                                          <p:attrName>ppt_h</p:attrName>
                                        </p:attrNameLst>
                                      </p:cBhvr>
                                      <p:tavLst>
                                        <p:tav tm="0">
                                          <p:val>
                                            <p:fltVal val="0"/>
                                          </p:val>
                                        </p:tav>
                                        <p:tav tm="100000">
                                          <p:val>
                                            <p:strVal val="#ppt_h"/>
                                          </p:val>
                                        </p:tav>
                                      </p:tavLst>
                                    </p:anim>
                                    <p:animEffect transition="in" filter="fade">
                                      <p:cBhvr>
                                        <p:cTn id="51" dur="5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 calcmode="lin" valueType="num">
                                      <p:cBhvr>
                                        <p:cTn id="56" dur="500" fill="hold"/>
                                        <p:tgtEl>
                                          <p:spTgt spid="7"/>
                                        </p:tgtEl>
                                        <p:attrNameLst>
                                          <p:attrName>ppt_w</p:attrName>
                                        </p:attrNameLst>
                                      </p:cBhvr>
                                      <p:tavLst>
                                        <p:tav tm="0">
                                          <p:val>
                                            <p:fltVal val="0"/>
                                          </p:val>
                                        </p:tav>
                                        <p:tav tm="100000">
                                          <p:val>
                                            <p:strVal val="#ppt_w"/>
                                          </p:val>
                                        </p:tav>
                                      </p:tavLst>
                                    </p:anim>
                                    <p:anim calcmode="lin" valueType="num">
                                      <p:cBhvr>
                                        <p:cTn id="57" dur="500" fill="hold"/>
                                        <p:tgtEl>
                                          <p:spTgt spid="7"/>
                                        </p:tgtEl>
                                        <p:attrNameLst>
                                          <p:attrName>ppt_h</p:attrName>
                                        </p:attrNameLst>
                                      </p:cBhvr>
                                      <p:tavLst>
                                        <p:tav tm="0">
                                          <p:val>
                                            <p:fltVal val="0"/>
                                          </p:val>
                                        </p:tav>
                                        <p:tav tm="100000">
                                          <p:val>
                                            <p:strVal val="#ppt_h"/>
                                          </p:val>
                                        </p:tav>
                                      </p:tavLst>
                                    </p:anim>
                                    <p:animEffect transition="in" filter="fade">
                                      <p:cBhvr>
                                        <p:cTn id="5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lgn="ctr">
              <a:buNone/>
            </a:pPr>
            <a:r>
              <a:rPr lang="en-GB" dirty="0"/>
              <a:t>(World Health Organization, 2025)</a:t>
            </a:r>
          </a:p>
          <a:p>
            <a:pPr marL="0" indent="0" algn="ctr">
              <a:buNone/>
            </a:pPr>
            <a:r>
              <a:rPr lang="en-GB" dirty="0"/>
              <a:t>World Health Organization (2025)</a:t>
            </a:r>
          </a:p>
          <a:p>
            <a:endParaRPr lang="en-GB" dirty="0"/>
          </a:p>
        </p:txBody>
      </p:sp>
      <p:pic>
        <p:nvPicPr>
          <p:cNvPr id="6" name="Picture 5">
            <a:hlinkClick r:id="rId3"/>
            <a:extLst>
              <a:ext uri="{FF2B5EF4-FFF2-40B4-BE49-F238E27FC236}">
                <a16:creationId xmlns:a16="http://schemas.microsoft.com/office/drawing/2014/main" id="{A7C41701-D066-EF8C-58BC-BF6769DE0D30}"/>
              </a:ext>
            </a:extLst>
          </p:cNvPr>
          <p:cNvPicPr>
            <a:picLocks noChangeAspect="1"/>
          </p:cNvPicPr>
          <p:nvPr/>
        </p:nvPicPr>
        <p:blipFill>
          <a:blip r:embed="rId4"/>
          <a:stretch>
            <a:fillRect/>
          </a:stretch>
        </p:blipFill>
        <p:spPr>
          <a:xfrm>
            <a:off x="1439652" y="1988840"/>
            <a:ext cx="6264696" cy="3459734"/>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pPr algn="ctr"/>
            <a:r>
              <a:rPr lang="en-GB" dirty="0"/>
              <a:t>(Mind, 2026)</a:t>
            </a:r>
          </a:p>
          <a:p>
            <a:pPr algn="ctr"/>
            <a:r>
              <a:rPr lang="en-GB" dirty="0"/>
              <a:t>Mind (2026)</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There’s at least 2 items you need for a citation </a:t>
            </a:r>
          </a:p>
          <a:p>
            <a:pPr lvl="1" algn="r"/>
            <a:r>
              <a:rPr lang="en-GB" dirty="0"/>
              <a:t>Author’s Name</a:t>
            </a:r>
          </a:p>
          <a:p>
            <a:pPr lvl="1" algn="r"/>
            <a:r>
              <a:rPr lang="en-GB" dirty="0"/>
              <a:t>Year of Publication</a:t>
            </a:r>
          </a:p>
          <a:p>
            <a:pPr algn="r"/>
            <a:endParaRPr lang="en-GB" dirty="0"/>
          </a:p>
          <a:p>
            <a:pPr algn="r"/>
            <a:r>
              <a:rPr lang="en-GB" dirty="0"/>
              <a:t>A 3rd item is needed for a direct quote</a:t>
            </a:r>
          </a:p>
          <a:p>
            <a:pPr lvl="1" algn="r"/>
            <a:r>
              <a:rPr lang="en-GB" dirty="0"/>
              <a:t>Page number</a:t>
            </a:r>
          </a:p>
          <a:p>
            <a:pPr marL="0" indent="0" algn="r">
              <a:buNone/>
            </a:pP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1432497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p:txBody>
          <a:bodyPr/>
          <a:lstStyle/>
          <a:p>
            <a:r>
              <a:rPr lang="en-GB" dirty="0"/>
              <a:t>Citations…</a:t>
            </a:r>
            <a:br>
              <a:rPr lang="en-GB" dirty="0"/>
            </a:br>
            <a:r>
              <a:rPr lang="en-GB" dirty="0"/>
              <a:t>Direct Quotes…</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995936" y="1600200"/>
            <a:ext cx="4690864" cy="4530725"/>
          </a:xfrm>
        </p:spPr>
        <p:txBody>
          <a:bodyPr/>
          <a:lstStyle/>
          <a:p>
            <a:pPr marL="0" indent="0">
              <a:buNone/>
            </a:pPr>
            <a:endParaRPr lang="en-GB" altLang="en-US" sz="2800" dirty="0"/>
          </a:p>
          <a:p>
            <a:pPr marL="0" indent="0">
              <a:buNone/>
            </a:pPr>
            <a:endParaRPr lang="en-GB" altLang="en-US" dirty="0"/>
          </a:p>
          <a:p>
            <a:pPr marL="0" indent="0">
              <a:buNone/>
            </a:pPr>
            <a:r>
              <a:rPr lang="en-GB" altLang="en-US" sz="2800" dirty="0"/>
              <a:t>If using direct quotes they must be kept to a minimum, </a:t>
            </a:r>
            <a:r>
              <a:rPr lang="en-GB" altLang="en-US" sz="2800" b="1" dirty="0"/>
              <a:t>ALWAYS</a:t>
            </a:r>
            <a:r>
              <a:rPr lang="en-GB" altLang="en-US" sz="2800" dirty="0"/>
              <a:t> be in “quotation marks” and citations must include the page number of the source, where available.</a:t>
            </a:r>
          </a:p>
          <a:p>
            <a:endParaRPr lang="en-GB" dirty="0"/>
          </a:p>
        </p:txBody>
      </p:sp>
      <p:pic>
        <p:nvPicPr>
          <p:cNvPr id="4" name="Picture 3">
            <a:extLst>
              <a:ext uri="{FF2B5EF4-FFF2-40B4-BE49-F238E27FC236}">
                <a16:creationId xmlns:a16="http://schemas.microsoft.com/office/drawing/2014/main" id="{7915C571-7CA4-45AD-A329-5D50A76F11D4}"/>
              </a:ext>
            </a:extLst>
          </p:cNvPr>
          <p:cNvPicPr>
            <a:picLocks noChangeAspect="1"/>
          </p:cNvPicPr>
          <p:nvPr/>
        </p:nvPicPr>
        <p:blipFill>
          <a:blip r:embed="rId2"/>
          <a:stretch>
            <a:fillRect/>
          </a:stretch>
        </p:blipFill>
        <p:spPr>
          <a:xfrm>
            <a:off x="457200" y="2238890"/>
            <a:ext cx="3429000" cy="392430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C1F7-E383-420A-A773-796A54524617}"/>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8F9257E2-FFE1-482B-B50D-F068CDD76C1B}"/>
              </a:ext>
            </a:extLst>
          </p:cNvPr>
          <p:cNvSpPr>
            <a:spLocks noGrp="1"/>
          </p:cNvSpPr>
          <p:nvPr>
            <p:ph idx="1"/>
          </p:nvPr>
        </p:nvSpPr>
        <p:spPr>
          <a:xfrm>
            <a:off x="457200" y="1600201"/>
            <a:ext cx="7715200" cy="3412976"/>
          </a:xfrm>
        </p:spPr>
        <p:txBody>
          <a:bodyPr/>
          <a:lstStyle/>
          <a:p>
            <a:pPr marL="0" indent="0" algn="ctr">
              <a:buNone/>
            </a:pPr>
            <a:r>
              <a:rPr lang="en-GB" dirty="0"/>
              <a:t>Lets Play!</a:t>
            </a:r>
          </a:p>
        </p:txBody>
      </p:sp>
      <p:pic>
        <p:nvPicPr>
          <p:cNvPr id="4" name="Picture 3">
            <a:hlinkClick r:id="rId2"/>
            <a:extLst>
              <a:ext uri="{FF2B5EF4-FFF2-40B4-BE49-F238E27FC236}">
                <a16:creationId xmlns:a16="http://schemas.microsoft.com/office/drawing/2014/main" id="{44F5EE2B-0E74-4236-8C01-ED1317F5C45E}"/>
              </a:ext>
            </a:extLst>
          </p:cNvPr>
          <p:cNvPicPr>
            <a:picLocks noChangeAspect="1"/>
          </p:cNvPicPr>
          <p:nvPr/>
        </p:nvPicPr>
        <p:blipFill>
          <a:blip r:embed="rId3"/>
          <a:stretch>
            <a:fillRect/>
          </a:stretch>
        </p:blipFill>
        <p:spPr>
          <a:xfrm>
            <a:off x="2425296" y="2060848"/>
            <a:ext cx="4293408" cy="4068829"/>
          </a:xfrm>
          <a:prstGeom prst="rect">
            <a:avLst/>
          </a:prstGeom>
        </p:spPr>
      </p:pic>
    </p:spTree>
    <p:extLst>
      <p:ext uri="{BB962C8B-B14F-4D97-AF65-F5344CB8AC3E}">
        <p14:creationId xmlns:p14="http://schemas.microsoft.com/office/powerpoint/2010/main" val="3960383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 calcmode="lin" valueType="num">
                                      <p:cBhvr additive="base">
                                        <p:cTn id="7" dur="500" fill="hold"/>
                                        <p:tgtEl>
                                          <p:spTgt spid="133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 calcmode="lin" valueType="num">
                                      <p:cBhvr additive="base">
                                        <p:cTn id="13" dur="500" fill="hold"/>
                                        <p:tgtEl>
                                          <p:spTgt spid="1331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Articles/Research Papers /Magazines</a:t>
            </a:r>
          </a:p>
          <a:p>
            <a:r>
              <a:rPr lang="en-GB" dirty="0"/>
              <a:t>Web Sources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 – Grab Sheet</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 calcmode="lin" valueType="num">
                                      <p:cBhvr additive="base">
                                        <p:cTn id="28"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 of the Authors – Surname &amp; Initials</a:t>
            </a:r>
          </a:p>
          <a:p>
            <a:pPr eaLnBrk="1" hangingPunct="1"/>
            <a:r>
              <a:rPr lang="en-GB" altLang="en-US" dirty="0"/>
              <a:t>(Year published) </a:t>
            </a:r>
          </a:p>
          <a:p>
            <a:pPr eaLnBrk="1" hangingPunct="1"/>
            <a:r>
              <a:rPr lang="en-GB" altLang="en-US" i="1" dirty="0"/>
              <a:t>Full title</a:t>
            </a:r>
          </a:p>
          <a:p>
            <a:pPr eaLnBrk="1" hangingPunct="1"/>
            <a:r>
              <a:rPr lang="en-GB" altLang="en-US" dirty="0"/>
              <a:t>Edition -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368152"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167844" y="1556433"/>
            <a:ext cx="4572508"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52735" y="5228481"/>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252536" y="2276872"/>
            <a:ext cx="9577064" cy="2516188"/>
            <a:chOff x="-134944" y="2352675"/>
            <a:chExt cx="957706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134944" y="3677513"/>
              <a:ext cx="9577064" cy="465058"/>
            </a:xfrm>
            <a:prstGeom prst="rect">
              <a:avLst/>
            </a:prstGeom>
            <a:solidFill>
              <a:srgbClr val="FFFFFF"/>
            </a:solidFill>
            <a:ln w="9525">
              <a:solidFill>
                <a:srgbClr val="000000"/>
              </a:solidFill>
              <a:miter lim="800000"/>
              <a:headEnd/>
              <a:tailEnd/>
            </a:ln>
          </p:spPr>
          <p:txBody>
            <a:bodyPr/>
            <a:lstStyle/>
            <a:p>
              <a:r>
                <a:rPr lang="en-GB" altLang="en-US" sz="1100" dirty="0"/>
                <a:t>Houk, C.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Essex: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3"/>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a:t>
            </a:r>
            <a:endParaRPr lang="en-GB" altLang="en-US" dirty="0">
              <a:solidFill>
                <a:schemeClr val="tx2"/>
              </a:solidFill>
            </a:endParaRPr>
          </a:p>
          <a:p>
            <a:pPr eaLnBrk="1" hangingPunct="1"/>
            <a:r>
              <a:rPr lang="en-GB" altLang="en-US" dirty="0"/>
              <a:t>‘Title of article’  </a:t>
            </a:r>
          </a:p>
          <a:p>
            <a:pPr eaLnBrk="1" hangingPunct="1"/>
            <a:r>
              <a:rPr lang="en-GB" altLang="en-US" i="1" dirty="0"/>
              <a:t>Title of journal</a:t>
            </a:r>
            <a:endParaRPr lang="en-GB" altLang="en-US" i="1" dirty="0">
              <a:solidFill>
                <a:schemeClr val="tx2"/>
              </a:solidFill>
            </a:endParaRPr>
          </a:p>
          <a:p>
            <a:pPr eaLnBrk="1" hangingPunct="1"/>
            <a:r>
              <a:rPr lang="en-GB" altLang="en-US" dirty="0"/>
              <a:t>Volume number - if present    </a:t>
            </a:r>
            <a:endParaRPr lang="en-GB" altLang="en-US" dirty="0">
              <a:solidFill>
                <a:schemeClr val="tx2"/>
              </a:solidFill>
            </a:endParaRPr>
          </a:p>
          <a:p>
            <a:pPr eaLnBrk="1" hangingPunct="1"/>
            <a:r>
              <a:rPr lang="en-GB" altLang="en-US" dirty="0"/>
              <a:t>(Part/issue number) if present </a:t>
            </a:r>
            <a:endParaRPr lang="en-GB" altLang="en-US" dirty="0">
              <a:solidFill>
                <a:schemeClr val="tx2"/>
              </a:solidFill>
            </a:endParaRPr>
          </a:p>
          <a:p>
            <a:pPr eaLnBrk="1" hangingPunct="1"/>
            <a:r>
              <a:rPr lang="en-GB" altLang="en-US" dirty="0" err="1"/>
              <a:t>pp.Page</a:t>
            </a:r>
            <a:r>
              <a:rPr lang="en-GB" altLang="en-US" dirty="0"/>
              <a:t> number(s)</a:t>
            </a:r>
          </a:p>
          <a:p>
            <a:pPr eaLnBrk="1" hangingPunct="1"/>
            <a:r>
              <a:rPr lang="en-GB" altLang="en-US" dirty="0"/>
              <a:t>Available at: Doi address			</a:t>
            </a:r>
            <a:endParaRPr lang="en-GB" altLang="en-US"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4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hlinkClick r:id="rId3"/>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4"/>
          <a:stretch>
            <a:fillRect/>
          </a:stretch>
        </p:blipFill>
        <p:spPr>
          <a:xfrm>
            <a:off x="359532" y="116632"/>
            <a:ext cx="8424936" cy="5135829"/>
          </a:xfrm>
        </p:spPr>
      </p:pic>
      <p:sp>
        <p:nvSpPr>
          <p:cNvPr id="6" name="TextBox 5">
            <a:extLst>
              <a:ext uri="{FF2B5EF4-FFF2-40B4-BE49-F238E27FC236}">
                <a16:creationId xmlns:a16="http://schemas.microsoft.com/office/drawing/2014/main" id="{176C228A-938B-471C-B8FE-FE2C4A5FD281}"/>
              </a:ext>
            </a:extLst>
          </p:cNvPr>
          <p:cNvSpPr txBox="1"/>
          <p:nvPr/>
        </p:nvSpPr>
        <p:spPr>
          <a:xfrm>
            <a:off x="455185" y="5517232"/>
            <a:ext cx="8424936" cy="1200329"/>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 Available </a:t>
            </a:r>
            <a:r>
              <a:rPr lang="en-GB" dirty="0" err="1">
                <a:solidFill>
                  <a:srgbClr val="FF0000"/>
                </a:solidFill>
              </a:rPr>
              <a:t>at:https</a:t>
            </a:r>
            <a:r>
              <a:rPr lang="en-GB" dirty="0">
                <a:solidFill>
                  <a:srgbClr val="FF0000"/>
                </a:solidFill>
              </a:rPr>
              <a:t>://doi.org/10.3945/ajcn.113.08080960.</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 Available </a:t>
            </a:r>
            <a:r>
              <a:rPr lang="en-GB" altLang="en-US" sz="1200" dirty="0" err="1">
                <a:latin typeface="Tahoma" pitchFamily="34" charset="0"/>
              </a:rPr>
              <a:t>at:https</a:t>
            </a:r>
            <a:r>
              <a:rPr lang="en-GB" altLang="en-US" sz="1200" dirty="0">
                <a:latin typeface="Tahoma" pitchFamily="34" charset="0"/>
              </a:rPr>
              <a:t>://doi.org/10.3945/ajcn.113.080960</a:t>
            </a:r>
          </a:p>
          <a:p>
            <a:endParaRPr lang="en-US" altLang="en-US" dirty="0"/>
          </a:p>
        </p:txBody>
      </p:sp>
      <p:grpSp>
        <p:nvGrpSpPr>
          <p:cNvPr id="20483" name="Group 32"/>
          <p:cNvGrpSpPr>
            <a:grpSpLocks/>
          </p:cNvGrpSpPr>
          <p:nvPr/>
        </p:nvGrpSpPr>
        <p:grpSpPr bwMode="auto">
          <a:xfrm>
            <a:off x="827584" y="2913720"/>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30470" y="4196600"/>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
        <p:nvSpPr>
          <p:cNvPr id="3" name="TextBox 2">
            <a:extLst>
              <a:ext uri="{FF2B5EF4-FFF2-40B4-BE49-F238E27FC236}">
                <a16:creationId xmlns:a16="http://schemas.microsoft.com/office/drawing/2014/main" id="{3FB39481-FB09-380B-C79F-BAADAFF680AF}"/>
              </a:ext>
            </a:extLst>
          </p:cNvPr>
          <p:cNvSpPr txBox="1"/>
          <p:nvPr/>
        </p:nvSpPr>
        <p:spPr>
          <a:xfrm>
            <a:off x="5488998" y="4727435"/>
            <a:ext cx="1868390" cy="276999"/>
          </a:xfrm>
          <a:prstGeom prst="rect">
            <a:avLst/>
          </a:prstGeom>
          <a:noFill/>
          <a:ln>
            <a:solidFill>
              <a:schemeClr val="tx1"/>
            </a:solidFill>
          </a:ln>
        </p:spPr>
        <p:txBody>
          <a:bodyPr wrap="square" rtlCol="0">
            <a:spAutoFit/>
          </a:bodyPr>
          <a:lstStyle/>
          <a:p>
            <a:r>
              <a:rPr lang="en-GB" sz="1200" dirty="0">
                <a:latin typeface="Tahoma" panose="020B0604030504040204" pitchFamily="34" charset="0"/>
                <a:ea typeface="Tahoma" panose="020B0604030504040204" pitchFamily="34" charset="0"/>
                <a:cs typeface="Tahoma" panose="020B0604030504040204" pitchFamily="34" charset="0"/>
              </a:rPr>
              <a:t>Available at: </a:t>
            </a:r>
            <a:r>
              <a:rPr lang="en-GB" sz="1200" dirty="0" err="1">
                <a:latin typeface="Tahoma" panose="020B0604030504040204" pitchFamily="34" charset="0"/>
                <a:ea typeface="Tahoma" panose="020B0604030504040204" pitchFamily="34" charset="0"/>
                <a:cs typeface="Tahoma" panose="020B0604030504040204" pitchFamily="34" charset="0"/>
              </a:rPr>
              <a:t>doi</a:t>
            </a:r>
            <a:r>
              <a:rPr lang="en-GB" sz="1200" dirty="0">
                <a:latin typeface="Tahoma" panose="020B0604030504040204" pitchFamily="34" charset="0"/>
                <a:ea typeface="Tahoma" panose="020B0604030504040204" pitchFamily="34" charset="0"/>
                <a:cs typeface="Tahoma" panose="020B0604030504040204" pitchFamily="34" charset="0"/>
              </a:rPr>
              <a:t> address</a:t>
            </a:r>
          </a:p>
        </p:txBody>
      </p:sp>
      <p:cxnSp>
        <p:nvCxnSpPr>
          <p:cNvPr id="4" name="AutoShape 11">
            <a:extLst>
              <a:ext uri="{FF2B5EF4-FFF2-40B4-BE49-F238E27FC236}">
                <a16:creationId xmlns:a16="http://schemas.microsoft.com/office/drawing/2014/main" id="{8CDF978D-8E0A-4162-E753-8814B2CFD1E8}"/>
              </a:ext>
            </a:extLst>
          </p:cNvPr>
          <p:cNvCxnSpPr>
            <a:cxnSpLocks noChangeShapeType="1"/>
          </p:cNvCxnSpPr>
          <p:nvPr/>
        </p:nvCxnSpPr>
        <p:spPr bwMode="auto">
          <a:xfrm>
            <a:off x="4910047" y="3888064"/>
            <a:ext cx="1121747" cy="847144"/>
          </a:xfrm>
          <a:prstGeom prst="straightConnector1">
            <a:avLst/>
          </a:prstGeom>
          <a:noFill/>
          <a:ln w="9525">
            <a:solidFill>
              <a:srgbClr val="000000"/>
            </a:solidFill>
            <a:round/>
            <a:headEnd/>
            <a:tailEnd/>
          </a:ln>
        </p:spPr>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Author/Organisation</a:t>
            </a:r>
          </a:p>
          <a:p>
            <a:pPr eaLnBrk="1" hangingPunct="1"/>
            <a:r>
              <a:rPr lang="en-GB" altLang="en-US" dirty="0"/>
              <a:t>(Year of Publication)</a:t>
            </a:r>
          </a:p>
          <a:p>
            <a:pPr eaLnBrk="1" hangingPunct="1"/>
            <a:r>
              <a:rPr lang="en-GB" altLang="en-US" i="1" dirty="0"/>
              <a:t>Title of webpage</a:t>
            </a:r>
          </a:p>
          <a:p>
            <a:pPr eaLnBrk="1" hangingPunct="1"/>
            <a:r>
              <a:rPr lang="en-GB" altLang="en-US" dirty="0"/>
              <a:t>Available at: URL </a:t>
            </a:r>
          </a:p>
          <a:p>
            <a:pPr eaLnBrk="1" hangingPunct="1"/>
            <a:r>
              <a:rPr lang="en-GB" altLang="en-US" dirty="0"/>
              <a:t>(Accessed: date)</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hlinkClick r:id="rId3"/>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4"/>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and Midwifery Council (2024) </a:t>
            </a:r>
            <a:r>
              <a:rPr lang="en-GB" i="1" dirty="0"/>
              <a:t>Our role in education. </a:t>
            </a:r>
            <a:r>
              <a:rPr lang="en-GB" dirty="0"/>
              <a:t>Available at: https://www.nmc.org.uk/education/our-role-in-education/ (Accessed: 7th</a:t>
            </a:r>
            <a:r>
              <a:rPr lang="en-GB" baseline="30000" dirty="0"/>
              <a:t>th</a:t>
            </a:r>
            <a:r>
              <a:rPr lang="en-GB" dirty="0"/>
              <a:t> October 2026).</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2164837"/>
            <a:ext cx="8423275" cy="2592398"/>
            <a:chOff x="500063" y="2336791"/>
            <a:chExt cx="8423275" cy="2592398"/>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03350" y="2362385"/>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on 17 July 2026).</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66144" y="2714626"/>
              <a:ext cx="3191571" cy="103634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747646"/>
              <a:ext cx="324069" cy="792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461665"/>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(2002)</a:t>
            </a:r>
          </a:p>
          <a:p>
            <a:r>
              <a:rPr lang="en-GB" altLang="en-US" sz="1200" dirty="0">
                <a:solidFill>
                  <a:srgbClr val="FF0000"/>
                </a:solidFill>
              </a:rPr>
              <a:t>       Or - (Department of Health, 2022)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r>
              <a:rPr lang="en-GB" altLang="en-US" dirty="0"/>
              <a:t>Avoid Universities</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anim calcmode="lin" valueType="num">
                                      <p:cBhvr additive="base">
                                        <p:cTn id="31" dur="5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700808"/>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926124"/>
            <a:ext cx="4114800" cy="4524315"/>
          </a:xfrm>
          <a:prstGeom prst="rect">
            <a:avLst/>
          </a:prstGeom>
          <a:noFill/>
        </p:spPr>
        <p:txBody>
          <a:bodyPr wrap="square" rtlCol="0">
            <a:spAutoFit/>
          </a:bodyPr>
          <a:lstStyle/>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a:p>
            <a:pPr marL="285750" indent="-285750">
              <a:buFont typeface="Arial" panose="020B0604020202020204" pitchFamily="34" charset="0"/>
              <a:buChar char="•"/>
            </a:pPr>
            <a:r>
              <a:rPr lang="en-GB" sz="2400" dirty="0"/>
              <a:t>Must be titled</a:t>
            </a:r>
          </a:p>
        </p:txBody>
      </p:sp>
      <p:sp>
        <p:nvSpPr>
          <p:cNvPr id="3" name="TextBox 2">
            <a:extLst>
              <a:ext uri="{FF2B5EF4-FFF2-40B4-BE49-F238E27FC236}">
                <a16:creationId xmlns:a16="http://schemas.microsoft.com/office/drawing/2014/main" id="{7BCEDE45-04F0-57DB-A6C2-A2E30EA01222}"/>
              </a:ext>
            </a:extLst>
          </p:cNvPr>
          <p:cNvSpPr txBox="1"/>
          <p:nvPr/>
        </p:nvSpPr>
        <p:spPr>
          <a:xfrm>
            <a:off x="426968" y="1556792"/>
            <a:ext cx="8393504" cy="738664"/>
          </a:xfrm>
          <a:prstGeom prst="rect">
            <a:avLst/>
          </a:prstGeom>
          <a:noFill/>
        </p:spPr>
        <p:txBody>
          <a:bodyPr wrap="square" rtlCol="0">
            <a:spAutoFit/>
          </a:bodyPr>
          <a:lstStyle/>
          <a:p>
            <a:r>
              <a:rPr lang="en-GB" sz="2400" dirty="0"/>
              <a:t>When using the HRS all references… </a:t>
            </a:r>
          </a:p>
          <a:p>
            <a:endParaRPr lang="en-GB" dirty="0"/>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882346"/>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82437" y="404664"/>
            <a:ext cx="8229600" cy="826733"/>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457200" y="1556792"/>
            <a:ext cx="8229600" cy="5401591"/>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F., Carter, J. D., Gorman, P. J.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F. (2001)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2026).</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 Available </a:t>
            </a:r>
            <a:r>
              <a:rPr lang="en-GB" sz="1600" dirty="0" err="1">
                <a:latin typeface="Arial" panose="020B0604020202020204" pitchFamily="34" charset="0"/>
                <a:cs typeface="Arial" panose="020B0604020202020204" pitchFamily="34" charset="0"/>
              </a:rPr>
              <a:t>at:https</a:t>
            </a:r>
            <a:r>
              <a:rPr lang="en-GB" sz="1600" dirty="0">
                <a:latin typeface="Arial" panose="020B0604020202020204" pitchFamily="34" charset="0"/>
                <a:cs typeface="Arial" panose="020B0604020202020204" pitchFamily="34" charset="0"/>
              </a:rPr>
              <a:t>://doi.org/10.3945/ajcn.113.080960. </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Essex: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a:xfrm>
            <a:off x="424366" y="-17991"/>
            <a:ext cx="8229600" cy="1139825"/>
          </a:xfrm>
        </p:spPr>
        <p:txBody>
          <a:bodyPr/>
          <a:lstStyle/>
          <a:p>
            <a:endParaRPr lang="en-GB" dirty="0"/>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a:xfrm>
            <a:off x="490034" y="847725"/>
            <a:ext cx="8229600" cy="4530725"/>
          </a:xfrm>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altLang="en-US" sz="1600" dirty="0">
                <a:latin typeface="Arial" panose="020B0604020202020204" pitchFamily="34" charset="0"/>
                <a:cs typeface="Arial" panose="020B0604020202020204" pitchFamily="34" charset="0"/>
              </a:rPr>
              <a:t>Mind (2026) Types of Mental Health Problems. Available at: https://www.mind.org.uk/information-support/types-of-mental-health-problems/ (Accessed on </a:t>
            </a:r>
            <a:r>
              <a:rPr lang="en-GB" altLang="en-US" sz="1600">
                <a:latin typeface="Arial" panose="020B0604020202020204" pitchFamily="34" charset="0"/>
                <a:cs typeface="Arial" panose="020B0604020202020204" pitchFamily="34" charset="0"/>
              </a:rPr>
              <a:t>7</a:t>
            </a:r>
            <a:r>
              <a:rPr lang="en-GB" altLang="en-US" sz="1600" baseline="30000">
                <a:latin typeface="Arial" panose="020B0604020202020204" pitchFamily="34" charset="0"/>
                <a:cs typeface="Arial" panose="020B0604020202020204" pitchFamily="34" charset="0"/>
              </a:rPr>
              <a:t>th</a:t>
            </a:r>
            <a:r>
              <a:rPr lang="en-GB" altLang="en-US" sz="1600">
                <a:latin typeface="Arial" panose="020B0604020202020204" pitchFamily="34" charset="0"/>
                <a:cs typeface="Arial" panose="020B0604020202020204" pitchFamily="34" charset="0"/>
              </a:rPr>
              <a:t> October </a:t>
            </a:r>
            <a:r>
              <a:rPr lang="en-GB" altLang="en-US" sz="1600" dirty="0">
                <a:latin typeface="Arial" panose="020B0604020202020204" pitchFamily="34" charset="0"/>
                <a:cs typeface="Arial" panose="020B0604020202020204" pitchFamily="34" charset="0"/>
              </a:rPr>
              <a:t>2026).</a:t>
            </a:r>
            <a:endParaRPr lang="en-GB" altLang="en-US" sz="1600" dirty="0">
              <a:latin typeface="Tahoma" pitchFamily="34" charset="0"/>
            </a:endParaRPr>
          </a:p>
          <a:p>
            <a:pPr marL="0" indent="0">
              <a:buNone/>
            </a:pPr>
            <a:endParaRPr lang="en-GB" altLang="en-US" sz="1600" dirty="0">
              <a:latin typeface="Tahoma" pitchFamily="34" charset="0"/>
            </a:endParaRPr>
          </a:p>
          <a:p>
            <a:pPr marL="0" indent="0">
              <a:buNone/>
            </a:pPr>
            <a:r>
              <a:rPr lang="en-GB" sz="1600" dirty="0">
                <a:latin typeface="Arial" panose="020B0604020202020204" pitchFamily="34" charset="0"/>
                <a:cs typeface="Arial" panose="020B0604020202020204" pitchFamily="34" charset="0"/>
              </a:rPr>
              <a:t>Nursing &amp; Midwifery Council (2024) </a:t>
            </a:r>
            <a:r>
              <a:rPr lang="en-GB" sz="1600" i="1" dirty="0">
                <a:latin typeface="Arial" panose="020B0604020202020204" pitchFamily="34" charset="0"/>
                <a:cs typeface="Arial" panose="020B0604020202020204" pitchFamily="34" charset="0"/>
              </a:rPr>
              <a:t>Our role in education. </a:t>
            </a:r>
            <a:r>
              <a:rPr lang="en-GB" sz="1600" dirty="0">
                <a:latin typeface="Arial" panose="020B0604020202020204" pitchFamily="34" charset="0"/>
                <a:cs typeface="Arial" panose="020B0604020202020204" pitchFamily="34" charset="0"/>
              </a:rPr>
              <a:t>Available at: https://www.nmc.org.uk/education/our-role-in-education/ (Accessed on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2026).</a:t>
            </a:r>
            <a:endParaRPr lang="en-GB" altLang="en-US"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World Health Organization (2025) Mental Health of Adolescents. Available at: https://www.who.int/news-room/fact-sheets/detail/adolescent-mental-health (Accessed on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2026).</a:t>
            </a:r>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into them – one click and the webpage you are on may be lost forever</a:t>
            </a:r>
          </a:p>
          <a:p>
            <a:pPr marL="342900" indent="-342900">
              <a:buFont typeface="Arial" panose="020B0604020202020204" pitchFamily="34" charset="0"/>
              <a:buChar char="•"/>
            </a:pPr>
            <a:r>
              <a:rPr lang="en-GB" sz="2400" dirty="0"/>
              <a:t>Once finished proofread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a:t>
            </a:r>
            <a:r>
              <a:rPr lang="en-GB"/>
              <a:t>tackle practice Referencing Activities </a:t>
            </a:r>
            <a:r>
              <a:rPr lang="en-GB" dirty="0"/>
              <a:t>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66</TotalTime>
  <Words>3531</Words>
  <Application>Microsoft Office PowerPoint</Application>
  <PresentationFormat>On-screen Show (4:3)</PresentationFormat>
  <Paragraphs>504</Paragraphs>
  <Slides>67</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67</vt:i4>
      </vt:variant>
    </vt:vector>
  </HeadingPairs>
  <TitlesOfParts>
    <vt:vector size="76" baseType="lpstr">
      <vt:lpstr>Arial</vt:lpstr>
      <vt:lpstr>Calibri</vt:lpstr>
      <vt:lpstr>Garamond</vt:lpstr>
      <vt:lpstr>Tahoma</vt:lpstr>
      <vt:lpstr>Times New Roman</vt:lpstr>
      <vt:lpstr>Verdana</vt:lpstr>
      <vt:lpstr>Wingdings</vt:lpstr>
      <vt:lpstr>Wingdings 3</vt:lpstr>
      <vt:lpstr>Level</vt:lpstr>
      <vt:lpstr>Referencing Your Work</vt:lpstr>
      <vt:lpstr>We are going to look at…</vt:lpstr>
      <vt:lpstr>What is a Reference?</vt:lpstr>
      <vt:lpstr>Why use a referencing system?</vt:lpstr>
      <vt:lpstr>Why use a referencing system?</vt:lpstr>
      <vt:lpstr>When to Reference ???</vt:lpstr>
      <vt:lpstr>When NOT to reference…</vt:lpstr>
      <vt:lpstr>Top Tip - Paraphrasing</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Which one is correct?</vt:lpstr>
      <vt:lpstr>Which one is correct?</vt:lpstr>
      <vt:lpstr>Example of indented long direct quote Larger quotes (2 lines or 30 words +): Start quote on new line and indent.  </vt:lpstr>
      <vt:lpstr>Useful verbs and phrases for introducing direct quotes</vt:lpstr>
      <vt:lpstr>Providing a Citation… Paraphrasing</vt:lpstr>
      <vt:lpstr>Which is correct?</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Citations… Points to Remember…</vt:lpstr>
      <vt:lpstr>Citations… Direct Quotes…</vt:lpstr>
      <vt:lpstr>Don’t Forget….</vt:lpstr>
      <vt:lpstr>Kahoot!!!!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Multiple works by Same Author</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Donna Morgan</cp:lastModifiedBy>
  <cp:revision>233</cp:revision>
  <dcterms:created xsi:type="dcterms:W3CDTF">1601-01-01T00:00:00Z</dcterms:created>
  <dcterms:modified xsi:type="dcterms:W3CDTF">2026-10-06T16:44:05Z</dcterms:modified>
</cp:coreProperties>
</file>