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70" r:id="rId4"/>
    <p:sldId id="258" r:id="rId5"/>
    <p:sldId id="269" r:id="rId6"/>
    <p:sldId id="259" r:id="rId7"/>
    <p:sldId id="271" r:id="rId8"/>
    <p:sldId id="260" r:id="rId9"/>
    <p:sldId id="272" r:id="rId10"/>
    <p:sldId id="261" r:id="rId11"/>
    <p:sldId id="273" r:id="rId12"/>
    <p:sldId id="262" r:id="rId13"/>
    <p:sldId id="263" r:id="rId14"/>
    <p:sldId id="266" r:id="rId15"/>
    <p:sldId id="267" r:id="rId16"/>
    <p:sldId id="268"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607" autoAdjust="0"/>
    <p:restoredTop sz="79044" autoAdjust="0"/>
  </p:normalViewPr>
  <p:slideViewPr>
    <p:cSldViewPr snapToGrid="0">
      <p:cViewPr varScale="1">
        <p:scale>
          <a:sx n="70" d="100"/>
          <a:sy n="70" d="100"/>
        </p:scale>
        <p:origin x="1296" y="39"/>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995" b="1" i="0" u="none" strike="noStrike" kern="1200" cap="all" spc="100" normalizeH="0" baseline="0">
                <a:solidFill>
                  <a:schemeClr val="lt1"/>
                </a:solidFill>
                <a:latin typeface="+mn-lt"/>
                <a:ea typeface="+mn-ea"/>
                <a:cs typeface="+mn-cs"/>
              </a:defRPr>
            </a:pPr>
            <a:r>
              <a:rPr lang="mi-NZ"/>
              <a:t>Score on three Hofstede Dimensions </a:t>
            </a:r>
          </a:p>
        </c:rich>
      </c:tx>
      <c:overlay val="0"/>
      <c:spPr>
        <a:noFill/>
        <a:ln>
          <a:noFill/>
        </a:ln>
        <a:effectLst/>
      </c:spPr>
      <c:txPr>
        <a:bodyPr rot="0" spcFirstLastPara="1" vertOverflow="ellipsis" vert="horz" wrap="square" anchor="ctr" anchorCtr="1"/>
        <a:lstStyle/>
        <a:p>
          <a:pPr>
            <a:defRPr sz="1995" b="1" i="0" u="none" strike="noStrike" kern="1200" cap="all" spc="100" normalizeH="0" baseline="0">
              <a:solidFill>
                <a:schemeClr val="lt1"/>
              </a:solidFill>
              <a:latin typeface="+mn-lt"/>
              <a:ea typeface="+mn-ea"/>
              <a:cs typeface="+mn-cs"/>
            </a:defRPr>
          </a:pPr>
          <a:endParaRPr lang="en-US"/>
        </a:p>
      </c:txPr>
    </c:title>
    <c:autoTitleDeleted val="0"/>
    <c:plotArea>
      <c:layout/>
      <c:barChart>
        <c:barDir val="col"/>
        <c:grouping val="clustered"/>
        <c:varyColors val="0"/>
        <c:ser>
          <c:idx val="0"/>
          <c:order val="0"/>
          <c:tx>
            <c:strRef>
              <c:f>Sheet1!$G$2</c:f>
              <c:strCache>
                <c:ptCount val="1"/>
                <c:pt idx="0">
                  <c:v>Score</c:v>
                </c:pt>
              </c:strCache>
            </c:strRef>
          </c:tx>
          <c:spPr>
            <a:pattFill prst="ltUpDiag">
              <a:fgClr>
                <a:schemeClr val="accent1"/>
              </a:fgClr>
              <a:bgClr>
                <a:schemeClr val="lt1"/>
              </a:bgClr>
            </a:pattFill>
            <a:ln>
              <a:noFill/>
            </a:ln>
            <a:effectLst/>
          </c:spPr>
          <c:invertIfNegative val="0"/>
          <c:dLbls>
            <c:spPr>
              <a:solidFill>
                <a:schemeClr val="accent1">
                  <a:alpha val="70000"/>
                </a:schemeClr>
              </a:solid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lt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strRef>
              <c:f>Sheet1!$F$3:$F$5</c:f>
              <c:strCache>
                <c:ptCount val="3"/>
                <c:pt idx="0">
                  <c:v>Power Distance</c:v>
                </c:pt>
                <c:pt idx="1">
                  <c:v>Individualism </c:v>
                </c:pt>
                <c:pt idx="2">
                  <c:v>Motivation Towards Achievement </c:v>
                </c:pt>
              </c:strCache>
            </c:strRef>
          </c:cat>
          <c:val>
            <c:numRef>
              <c:f>Sheet1!$G$3:$G$5</c:f>
              <c:numCache>
                <c:formatCode>General</c:formatCode>
                <c:ptCount val="3"/>
                <c:pt idx="0">
                  <c:v>31</c:v>
                </c:pt>
                <c:pt idx="1">
                  <c:v>87</c:v>
                </c:pt>
                <c:pt idx="2">
                  <c:v>5</c:v>
                </c:pt>
              </c:numCache>
            </c:numRef>
          </c:val>
          <c:extLst>
            <c:ext xmlns:c16="http://schemas.microsoft.com/office/drawing/2014/chart" uri="{C3380CC4-5D6E-409C-BE32-E72D297353CC}">
              <c16:uniqueId val="{00000000-CCAA-487D-9901-48D87E4D1F1E}"/>
            </c:ext>
          </c:extLst>
        </c:ser>
        <c:dLbls>
          <c:showLegendKey val="0"/>
          <c:showVal val="0"/>
          <c:showCatName val="0"/>
          <c:showSerName val="0"/>
          <c:showPercent val="0"/>
          <c:showBubbleSize val="0"/>
        </c:dLbls>
        <c:gapWidth val="269"/>
        <c:overlap val="-20"/>
        <c:axId val="197711072"/>
        <c:axId val="197707936"/>
      </c:barChart>
      <c:catAx>
        <c:axId val="197711072"/>
        <c:scaling>
          <c:orientation val="minMax"/>
        </c:scaling>
        <c:delete val="0"/>
        <c:axPos val="b"/>
        <c:majorGridlines>
          <c:spPr>
            <a:ln w="9525" cap="flat" cmpd="sng" algn="ctr">
              <a:solidFill>
                <a:schemeClr val="lt1">
                  <a:alpha val="25000"/>
                </a:schemeClr>
              </a:solidFill>
              <a:round/>
            </a:ln>
            <a:effectLst/>
          </c:spPr>
        </c:majorGridlines>
        <c:numFmt formatCode="General" sourceLinked="1"/>
        <c:majorTickMark val="none"/>
        <c:minorTickMark val="none"/>
        <c:tickLblPos val="nextTo"/>
        <c:spPr>
          <a:noFill/>
          <a:ln w="3175" cap="flat" cmpd="sng" algn="ctr">
            <a:solidFill>
              <a:schemeClr val="accent1">
                <a:lumMod val="60000"/>
                <a:lumOff val="40000"/>
              </a:schemeClr>
            </a:solidFill>
            <a:round/>
          </a:ln>
          <a:effectLst/>
        </c:spPr>
        <c:txPr>
          <a:bodyPr rot="-60000000" spcFirstLastPara="1" vertOverflow="ellipsis" vert="horz" wrap="square" anchor="ctr" anchorCtr="1"/>
          <a:lstStyle/>
          <a:p>
            <a:pPr>
              <a:defRPr sz="1600" b="0" i="0" u="none" strike="noStrike" kern="1200" cap="all" spc="150" normalizeH="0" baseline="0">
                <a:solidFill>
                  <a:schemeClr val="lt1"/>
                </a:solidFill>
                <a:latin typeface="+mn-lt"/>
                <a:ea typeface="+mn-ea"/>
                <a:cs typeface="+mn-cs"/>
              </a:defRPr>
            </a:pPr>
            <a:endParaRPr lang="en-US"/>
          </a:p>
        </c:txPr>
        <c:crossAx val="197707936"/>
        <c:crosses val="autoZero"/>
        <c:auto val="1"/>
        <c:lblAlgn val="ctr"/>
        <c:lblOffset val="100"/>
        <c:noMultiLvlLbl val="0"/>
      </c:catAx>
      <c:valAx>
        <c:axId val="197707936"/>
        <c:scaling>
          <c:orientation val="minMax"/>
        </c:scaling>
        <c:delete val="1"/>
        <c:axPos val="l"/>
        <c:numFmt formatCode="General" sourceLinked="1"/>
        <c:majorTickMark val="none"/>
        <c:minorTickMark val="none"/>
        <c:tickLblPos val="nextTo"/>
        <c:crossAx val="19771107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accent1"/>
    </a:solidFill>
    <a:ln w="9525" cap="flat" cmpd="sng" algn="ctr">
      <a:solidFill>
        <a:schemeClr val="accent1"/>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mi-NZ"/>
              <a:t>Score on three Hofstede Dimensions </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Sheet1!$K$2</c:f>
              <c:strCache>
                <c:ptCount val="1"/>
                <c:pt idx="0">
                  <c:v>Score</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500" b="0" i="0" u="none" strike="noStrike" kern="1200" baseline="0">
                    <a:solidFill>
                      <a:schemeClr val="lt1">
                        <a:lumMod val="8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Sheet1!$J$3:$J$5</c:f>
              <c:strCache>
                <c:ptCount val="3"/>
                <c:pt idx="0">
                  <c:v>Uncertainty Avoidance</c:v>
                </c:pt>
                <c:pt idx="1">
                  <c:v>Long Term Orientation</c:v>
                </c:pt>
                <c:pt idx="2">
                  <c:v>Indulgence</c:v>
                </c:pt>
              </c:strCache>
            </c:strRef>
          </c:cat>
          <c:val>
            <c:numRef>
              <c:f>Sheet1!$K$3:$K$5</c:f>
              <c:numCache>
                <c:formatCode>General</c:formatCode>
                <c:ptCount val="3"/>
                <c:pt idx="0">
                  <c:v>29</c:v>
                </c:pt>
                <c:pt idx="1">
                  <c:v>52</c:v>
                </c:pt>
                <c:pt idx="2">
                  <c:v>78</c:v>
                </c:pt>
              </c:numCache>
            </c:numRef>
          </c:val>
          <c:extLst>
            <c:ext xmlns:c16="http://schemas.microsoft.com/office/drawing/2014/chart" uri="{C3380CC4-5D6E-409C-BE32-E72D297353CC}">
              <c16:uniqueId val="{00000000-59E8-4EBB-B823-C41D8598D7A7}"/>
            </c:ext>
          </c:extLst>
        </c:ser>
        <c:dLbls>
          <c:dLblPos val="outEnd"/>
          <c:showLegendKey val="0"/>
          <c:showVal val="1"/>
          <c:showCatName val="0"/>
          <c:showSerName val="0"/>
          <c:showPercent val="0"/>
          <c:showBubbleSize val="0"/>
        </c:dLbls>
        <c:gapWidth val="100"/>
        <c:overlap val="-24"/>
        <c:axId val="197706368"/>
        <c:axId val="197708328"/>
      </c:barChart>
      <c:catAx>
        <c:axId val="197706368"/>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500" b="0" i="0" u="none" strike="noStrike" kern="1200" baseline="0">
                <a:solidFill>
                  <a:schemeClr val="lt1">
                    <a:lumMod val="85000"/>
                  </a:schemeClr>
                </a:solidFill>
                <a:latin typeface="+mn-lt"/>
                <a:ea typeface="+mn-ea"/>
                <a:cs typeface="+mn-cs"/>
              </a:defRPr>
            </a:pPr>
            <a:endParaRPr lang="en-US"/>
          </a:p>
        </c:txPr>
        <c:crossAx val="197708328"/>
        <c:crosses val="autoZero"/>
        <c:auto val="1"/>
        <c:lblAlgn val="ctr"/>
        <c:lblOffset val="100"/>
        <c:noMultiLvlLbl val="0"/>
      </c:catAx>
      <c:valAx>
        <c:axId val="197708328"/>
        <c:scaling>
          <c:orientation val="minMax"/>
        </c:scaling>
        <c:delete val="1"/>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crossAx val="19770636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4">
  <cs:axisTitle>
    <cs:lnRef idx="0"/>
    <cs:fillRef idx="0"/>
    <cs:effectRef idx="0"/>
    <cs:fontRef idx="minor">
      <a:schemeClr val="lt1"/>
    </cs:fontRef>
    <cs:defRPr sz="1197" b="1" kern="12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1064" kern="1200" cap="all" spc="150" normalizeH="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330" kern="1200"/>
  </cs:chartArea>
  <cs:dataLabel>
    <cs:lnRef idx="0"/>
    <cs:fillRef idx="0">
      <cs:styleClr val="auto"/>
    </cs:fillRef>
    <cs:effectRef idx="0"/>
    <cs:fontRef idx="minor">
      <a:schemeClr val="lt1"/>
    </cs:fontRef>
    <cs:spPr>
      <a:solidFill>
        <a:schemeClr val="phClr">
          <a:alpha val="70000"/>
        </a:schemeClr>
      </a:solidFill>
    </cs:spPr>
    <cs:defRPr sz="1197" kern="1200"/>
  </cs:dataLabel>
  <cs:dataLabelCallout>
    <cs:lnRef idx="0">
      <cs:styleClr val="auto"/>
    </cs:lnRef>
    <cs:fillRef idx="0"/>
    <cs:effectRef idx="0"/>
    <cs:fontRef idx="minor">
      <cs:styleClr val="auto"/>
    </cs:fontRef>
    <cs:spPr>
      <a:solidFill>
        <a:schemeClr val="lt1"/>
      </a:solidFill>
      <a:ln>
        <a:solidFill>
          <a:schemeClr val="ph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1197"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styleClr val="0"/>
    </cs:lnRef>
    <cs:fillRef idx="0"/>
    <cs:effectRef idx="0"/>
    <cs:fontRef idx="minor">
      <a:schemeClr val="dk1"/>
    </cs:fontRef>
    <cs:spPr>
      <a:ln w="9525">
        <a:solidFill>
          <a:schemeClr val="phClr">
            <a:lumMod val="60000"/>
            <a:lumOff val="40000"/>
          </a:schemeClr>
        </a:solidFill>
        <a:prstDash val="dash"/>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1197"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995"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1197"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75616F-ED85-4A72-8372-0116472E950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75BC19E-A485-4544-87BF-78DACC526724}">
      <dgm:prSet/>
      <dgm:spPr/>
      <dgm:t>
        <a:bodyPr/>
        <a:lstStyle/>
        <a:p>
          <a:pPr rtl="0"/>
          <a:r>
            <a:rPr lang="en-US" dirty="0"/>
            <a:t>The concept of negotiation at the workplace is not a new phenomena</a:t>
          </a:r>
        </a:p>
      </dgm:t>
    </dgm:pt>
    <dgm:pt modelId="{A4358A7F-9B54-4F8E-8DBA-90B6F648E1FE}" type="parTrans" cxnId="{D57B9302-94F0-4EEA-8549-C563C3DC5DD1}">
      <dgm:prSet/>
      <dgm:spPr/>
      <dgm:t>
        <a:bodyPr/>
        <a:lstStyle/>
        <a:p>
          <a:endParaRPr lang="en-US"/>
        </a:p>
      </dgm:t>
    </dgm:pt>
    <dgm:pt modelId="{DBE5CCB0-986D-4CD1-94EE-11AD04500FA5}" type="sibTrans" cxnId="{D57B9302-94F0-4EEA-8549-C563C3DC5DD1}">
      <dgm:prSet/>
      <dgm:spPr/>
      <dgm:t>
        <a:bodyPr/>
        <a:lstStyle/>
        <a:p>
          <a:endParaRPr lang="en-US"/>
        </a:p>
      </dgm:t>
    </dgm:pt>
    <dgm:pt modelId="{89262503-2049-46E1-BF7C-1A593C830F6C}">
      <dgm:prSet/>
      <dgm:spPr/>
      <dgm:t>
        <a:bodyPr/>
        <a:lstStyle/>
        <a:p>
          <a:pPr rtl="0"/>
          <a:r>
            <a:rPr lang="en-US" dirty="0"/>
            <a:t>Negotiation remain inherent in any workplace</a:t>
          </a:r>
        </a:p>
      </dgm:t>
    </dgm:pt>
    <dgm:pt modelId="{DC64EA7C-955A-4B1F-AF5D-C865F5E3F832}" type="parTrans" cxnId="{C79783F6-69F1-4511-9003-02EC708C3E39}">
      <dgm:prSet/>
      <dgm:spPr/>
      <dgm:t>
        <a:bodyPr/>
        <a:lstStyle/>
        <a:p>
          <a:endParaRPr lang="en-US"/>
        </a:p>
      </dgm:t>
    </dgm:pt>
    <dgm:pt modelId="{13406588-7A66-4A10-ACF3-B25CAF577C57}" type="sibTrans" cxnId="{C79783F6-69F1-4511-9003-02EC708C3E39}">
      <dgm:prSet/>
      <dgm:spPr/>
      <dgm:t>
        <a:bodyPr/>
        <a:lstStyle/>
        <a:p>
          <a:endParaRPr lang="en-US"/>
        </a:p>
      </dgm:t>
    </dgm:pt>
    <dgm:pt modelId="{351C5415-9197-44EB-8B8B-7192226E7A0B}">
      <dgm:prSet/>
      <dgm:spPr/>
      <dgm:t>
        <a:bodyPr/>
        <a:lstStyle/>
        <a:p>
          <a:pPr rtl="0"/>
          <a:r>
            <a:rPr lang="en-US" dirty="0"/>
            <a:t>Managers and followers negotiate because of different reasons</a:t>
          </a:r>
        </a:p>
      </dgm:t>
    </dgm:pt>
    <dgm:pt modelId="{046BA6C7-FA08-44D1-89ED-45AB7C1892A4}" type="parTrans" cxnId="{538669CE-3A3A-49FA-B141-B38B075DE5AE}">
      <dgm:prSet/>
      <dgm:spPr/>
      <dgm:t>
        <a:bodyPr/>
        <a:lstStyle/>
        <a:p>
          <a:endParaRPr lang="en-US"/>
        </a:p>
      </dgm:t>
    </dgm:pt>
    <dgm:pt modelId="{6366BD4E-E7E4-403D-AA07-6AD77DF493FB}" type="sibTrans" cxnId="{538669CE-3A3A-49FA-B141-B38B075DE5AE}">
      <dgm:prSet/>
      <dgm:spPr/>
      <dgm:t>
        <a:bodyPr/>
        <a:lstStyle/>
        <a:p>
          <a:endParaRPr lang="en-US"/>
        </a:p>
      </dgm:t>
    </dgm:pt>
    <dgm:pt modelId="{A643DD28-5010-42C7-941C-F52CE51D7F79}">
      <dgm:prSet/>
      <dgm:spPr/>
      <dgm:t>
        <a:bodyPr/>
        <a:lstStyle/>
        <a:p>
          <a:pPr rtl="0"/>
          <a:r>
            <a:rPr lang="en-US" dirty="0"/>
            <a:t>Such reasons range from what to adopt a strategic purpose such as entering a new market the, increasing business shareholding, exporting any many others</a:t>
          </a:r>
        </a:p>
      </dgm:t>
    </dgm:pt>
    <dgm:pt modelId="{C82F3E3B-3109-4EE7-94D8-7F0D660FC313}" type="parTrans" cxnId="{67F83909-A25E-4144-A682-D8D1557DCB26}">
      <dgm:prSet/>
      <dgm:spPr/>
      <dgm:t>
        <a:bodyPr/>
        <a:lstStyle/>
        <a:p>
          <a:endParaRPr lang="en-US"/>
        </a:p>
      </dgm:t>
    </dgm:pt>
    <dgm:pt modelId="{504F8C06-7AFB-4C10-8114-0FD052285300}" type="sibTrans" cxnId="{67F83909-A25E-4144-A682-D8D1557DCB26}">
      <dgm:prSet/>
      <dgm:spPr/>
      <dgm:t>
        <a:bodyPr/>
        <a:lstStyle/>
        <a:p>
          <a:endParaRPr lang="en-US"/>
        </a:p>
      </dgm:t>
    </dgm:pt>
    <dgm:pt modelId="{7123DACA-80B4-4C6F-B03B-EA204445D7E0}">
      <dgm:prSet/>
      <dgm:spPr/>
      <dgm:t>
        <a:bodyPr/>
        <a:lstStyle/>
        <a:p>
          <a:pPr rtl="0"/>
          <a:r>
            <a:rPr lang="en-US" dirty="0"/>
            <a:t>Negotiation could involve operational challenges affecting staffing, use of resources, and payment structures, or working hours</a:t>
          </a:r>
        </a:p>
      </dgm:t>
    </dgm:pt>
    <dgm:pt modelId="{8FE5EA6E-BB05-44DA-B04F-37BC9019C71E}" type="parTrans" cxnId="{7A2E67BF-0095-488C-BECB-6665428C9936}">
      <dgm:prSet/>
      <dgm:spPr/>
      <dgm:t>
        <a:bodyPr/>
        <a:lstStyle/>
        <a:p>
          <a:endParaRPr lang="en-US"/>
        </a:p>
      </dgm:t>
    </dgm:pt>
    <dgm:pt modelId="{8D854120-3EF9-4190-B199-900B50914005}" type="sibTrans" cxnId="{7A2E67BF-0095-488C-BECB-6665428C9936}">
      <dgm:prSet/>
      <dgm:spPr/>
      <dgm:t>
        <a:bodyPr/>
        <a:lstStyle/>
        <a:p>
          <a:endParaRPr lang="en-US"/>
        </a:p>
      </dgm:t>
    </dgm:pt>
    <dgm:pt modelId="{ABC403C2-4C7B-4DC0-A98E-4D89738C253C}" type="pres">
      <dgm:prSet presAssocID="{1D75616F-ED85-4A72-8372-0116472E9503}" presName="vert0" presStyleCnt="0">
        <dgm:presLayoutVars>
          <dgm:dir/>
          <dgm:animOne val="branch"/>
          <dgm:animLvl val="lvl"/>
        </dgm:presLayoutVars>
      </dgm:prSet>
      <dgm:spPr/>
    </dgm:pt>
    <dgm:pt modelId="{7F982DCE-3161-47F4-9A0E-500FFEBF299E}" type="pres">
      <dgm:prSet presAssocID="{875BC19E-A485-4544-87BF-78DACC526724}" presName="thickLine" presStyleLbl="alignNode1" presStyleIdx="0" presStyleCnt="5"/>
      <dgm:spPr/>
    </dgm:pt>
    <dgm:pt modelId="{AE06C3FD-DB49-490D-AC36-171188BBA1E6}" type="pres">
      <dgm:prSet presAssocID="{875BC19E-A485-4544-87BF-78DACC526724}" presName="horz1" presStyleCnt="0"/>
      <dgm:spPr/>
    </dgm:pt>
    <dgm:pt modelId="{2BCD02F0-9308-4CE2-87CD-0DED22156948}" type="pres">
      <dgm:prSet presAssocID="{875BC19E-A485-4544-87BF-78DACC526724}" presName="tx1" presStyleLbl="revTx" presStyleIdx="0" presStyleCnt="5"/>
      <dgm:spPr/>
    </dgm:pt>
    <dgm:pt modelId="{E7FA989A-A733-433D-9720-0626B1E11584}" type="pres">
      <dgm:prSet presAssocID="{875BC19E-A485-4544-87BF-78DACC526724}" presName="vert1" presStyleCnt="0"/>
      <dgm:spPr/>
    </dgm:pt>
    <dgm:pt modelId="{F4C63432-4885-4C39-82CF-B40937451FB6}" type="pres">
      <dgm:prSet presAssocID="{89262503-2049-46E1-BF7C-1A593C830F6C}" presName="thickLine" presStyleLbl="alignNode1" presStyleIdx="1" presStyleCnt="5"/>
      <dgm:spPr/>
    </dgm:pt>
    <dgm:pt modelId="{AF11D7BE-C991-43E2-8377-A0F506E6B5F6}" type="pres">
      <dgm:prSet presAssocID="{89262503-2049-46E1-BF7C-1A593C830F6C}" presName="horz1" presStyleCnt="0"/>
      <dgm:spPr/>
    </dgm:pt>
    <dgm:pt modelId="{42DEEB7C-19BF-4991-8979-7AAF442A286E}" type="pres">
      <dgm:prSet presAssocID="{89262503-2049-46E1-BF7C-1A593C830F6C}" presName="tx1" presStyleLbl="revTx" presStyleIdx="1" presStyleCnt="5"/>
      <dgm:spPr/>
    </dgm:pt>
    <dgm:pt modelId="{D670F052-66CD-47ED-9468-954F37ED2361}" type="pres">
      <dgm:prSet presAssocID="{89262503-2049-46E1-BF7C-1A593C830F6C}" presName="vert1" presStyleCnt="0"/>
      <dgm:spPr/>
    </dgm:pt>
    <dgm:pt modelId="{57B85D87-0EFA-4BE7-8B45-2A886772C497}" type="pres">
      <dgm:prSet presAssocID="{351C5415-9197-44EB-8B8B-7192226E7A0B}" presName="thickLine" presStyleLbl="alignNode1" presStyleIdx="2" presStyleCnt="5"/>
      <dgm:spPr/>
    </dgm:pt>
    <dgm:pt modelId="{AA604241-112F-44FD-8D11-EDF72B2C54BE}" type="pres">
      <dgm:prSet presAssocID="{351C5415-9197-44EB-8B8B-7192226E7A0B}" presName="horz1" presStyleCnt="0"/>
      <dgm:spPr/>
    </dgm:pt>
    <dgm:pt modelId="{483F8B52-0119-4C43-8D59-095E4F0CF2E0}" type="pres">
      <dgm:prSet presAssocID="{351C5415-9197-44EB-8B8B-7192226E7A0B}" presName="tx1" presStyleLbl="revTx" presStyleIdx="2" presStyleCnt="5"/>
      <dgm:spPr/>
    </dgm:pt>
    <dgm:pt modelId="{FAD8B4AE-04EB-4709-8014-781A39845762}" type="pres">
      <dgm:prSet presAssocID="{351C5415-9197-44EB-8B8B-7192226E7A0B}" presName="vert1" presStyleCnt="0"/>
      <dgm:spPr/>
    </dgm:pt>
    <dgm:pt modelId="{6D0C5089-F3A7-4018-8D20-657BC0B09198}" type="pres">
      <dgm:prSet presAssocID="{A643DD28-5010-42C7-941C-F52CE51D7F79}" presName="thickLine" presStyleLbl="alignNode1" presStyleIdx="3" presStyleCnt="5"/>
      <dgm:spPr/>
    </dgm:pt>
    <dgm:pt modelId="{4FCF534C-AFB1-4772-873E-673913DCDCE6}" type="pres">
      <dgm:prSet presAssocID="{A643DD28-5010-42C7-941C-F52CE51D7F79}" presName="horz1" presStyleCnt="0"/>
      <dgm:spPr/>
    </dgm:pt>
    <dgm:pt modelId="{E48DB7AF-C4CE-402B-89AC-FB48FF427A89}" type="pres">
      <dgm:prSet presAssocID="{A643DD28-5010-42C7-941C-F52CE51D7F79}" presName="tx1" presStyleLbl="revTx" presStyleIdx="3" presStyleCnt="5"/>
      <dgm:spPr/>
    </dgm:pt>
    <dgm:pt modelId="{027C100B-87F3-4C19-AACF-0F9D66A6CCE2}" type="pres">
      <dgm:prSet presAssocID="{A643DD28-5010-42C7-941C-F52CE51D7F79}" presName="vert1" presStyleCnt="0"/>
      <dgm:spPr/>
    </dgm:pt>
    <dgm:pt modelId="{4220EE56-9CB3-4A22-A603-673902753FBC}" type="pres">
      <dgm:prSet presAssocID="{7123DACA-80B4-4C6F-B03B-EA204445D7E0}" presName="thickLine" presStyleLbl="alignNode1" presStyleIdx="4" presStyleCnt="5"/>
      <dgm:spPr/>
    </dgm:pt>
    <dgm:pt modelId="{B754035B-9F97-4D28-A7AF-D7AC46BD0494}" type="pres">
      <dgm:prSet presAssocID="{7123DACA-80B4-4C6F-B03B-EA204445D7E0}" presName="horz1" presStyleCnt="0"/>
      <dgm:spPr/>
    </dgm:pt>
    <dgm:pt modelId="{A8055255-E938-42A8-85AC-ACD156814ECB}" type="pres">
      <dgm:prSet presAssocID="{7123DACA-80B4-4C6F-B03B-EA204445D7E0}" presName="tx1" presStyleLbl="revTx" presStyleIdx="4" presStyleCnt="5"/>
      <dgm:spPr/>
    </dgm:pt>
    <dgm:pt modelId="{F9D9A70A-17DC-44CD-8152-68C9696ECAB7}" type="pres">
      <dgm:prSet presAssocID="{7123DACA-80B4-4C6F-B03B-EA204445D7E0}" presName="vert1" presStyleCnt="0"/>
      <dgm:spPr/>
    </dgm:pt>
  </dgm:ptLst>
  <dgm:cxnLst>
    <dgm:cxn modelId="{D57B9302-94F0-4EEA-8549-C563C3DC5DD1}" srcId="{1D75616F-ED85-4A72-8372-0116472E9503}" destId="{875BC19E-A485-4544-87BF-78DACC526724}" srcOrd="0" destOrd="0" parTransId="{A4358A7F-9B54-4F8E-8DBA-90B6F648E1FE}" sibTransId="{DBE5CCB0-986D-4CD1-94EE-11AD04500FA5}"/>
    <dgm:cxn modelId="{93D17D04-A4A0-4345-A11D-CCFB403134E5}" type="presOf" srcId="{89262503-2049-46E1-BF7C-1A593C830F6C}" destId="{42DEEB7C-19BF-4991-8979-7AAF442A286E}" srcOrd="0" destOrd="0" presId="urn:microsoft.com/office/officeart/2008/layout/LinedList"/>
    <dgm:cxn modelId="{67F83909-A25E-4144-A682-D8D1557DCB26}" srcId="{1D75616F-ED85-4A72-8372-0116472E9503}" destId="{A643DD28-5010-42C7-941C-F52CE51D7F79}" srcOrd="3" destOrd="0" parTransId="{C82F3E3B-3109-4EE7-94D8-7F0D660FC313}" sibTransId="{504F8C06-7AFB-4C10-8114-0FD052285300}"/>
    <dgm:cxn modelId="{4919192A-8E4D-448F-84C4-94B185C9AE4C}" type="presOf" srcId="{A643DD28-5010-42C7-941C-F52CE51D7F79}" destId="{E48DB7AF-C4CE-402B-89AC-FB48FF427A89}" srcOrd="0" destOrd="0" presId="urn:microsoft.com/office/officeart/2008/layout/LinedList"/>
    <dgm:cxn modelId="{4893287E-D83C-41C8-9449-B2C6F5193459}" type="presOf" srcId="{351C5415-9197-44EB-8B8B-7192226E7A0B}" destId="{483F8B52-0119-4C43-8D59-095E4F0CF2E0}" srcOrd="0" destOrd="0" presId="urn:microsoft.com/office/officeart/2008/layout/LinedList"/>
    <dgm:cxn modelId="{7A2E67BF-0095-488C-BECB-6665428C9936}" srcId="{1D75616F-ED85-4A72-8372-0116472E9503}" destId="{7123DACA-80B4-4C6F-B03B-EA204445D7E0}" srcOrd="4" destOrd="0" parTransId="{8FE5EA6E-BB05-44DA-B04F-37BC9019C71E}" sibTransId="{8D854120-3EF9-4190-B199-900B50914005}"/>
    <dgm:cxn modelId="{DC6EBAC0-AF1B-4C96-9377-F90F5EF4E10B}" type="presOf" srcId="{7123DACA-80B4-4C6F-B03B-EA204445D7E0}" destId="{A8055255-E938-42A8-85AC-ACD156814ECB}" srcOrd="0" destOrd="0" presId="urn:microsoft.com/office/officeart/2008/layout/LinedList"/>
    <dgm:cxn modelId="{538669CE-3A3A-49FA-B141-B38B075DE5AE}" srcId="{1D75616F-ED85-4A72-8372-0116472E9503}" destId="{351C5415-9197-44EB-8B8B-7192226E7A0B}" srcOrd="2" destOrd="0" parTransId="{046BA6C7-FA08-44D1-89ED-45AB7C1892A4}" sibTransId="{6366BD4E-E7E4-403D-AA07-6AD77DF493FB}"/>
    <dgm:cxn modelId="{A98B7CE2-976B-4A3E-9484-08624E661C73}" type="presOf" srcId="{1D75616F-ED85-4A72-8372-0116472E9503}" destId="{ABC403C2-4C7B-4DC0-A98E-4D89738C253C}" srcOrd="0" destOrd="0" presId="urn:microsoft.com/office/officeart/2008/layout/LinedList"/>
    <dgm:cxn modelId="{3D7CDCEA-393D-4D19-8971-A605BA13D92D}" type="presOf" srcId="{875BC19E-A485-4544-87BF-78DACC526724}" destId="{2BCD02F0-9308-4CE2-87CD-0DED22156948}" srcOrd="0" destOrd="0" presId="urn:microsoft.com/office/officeart/2008/layout/LinedList"/>
    <dgm:cxn modelId="{C79783F6-69F1-4511-9003-02EC708C3E39}" srcId="{1D75616F-ED85-4A72-8372-0116472E9503}" destId="{89262503-2049-46E1-BF7C-1A593C830F6C}" srcOrd="1" destOrd="0" parTransId="{DC64EA7C-955A-4B1F-AF5D-C865F5E3F832}" sibTransId="{13406588-7A66-4A10-ACF3-B25CAF577C57}"/>
    <dgm:cxn modelId="{1040C05D-C982-480D-AF28-FB8CDC43ACF5}" type="presParOf" srcId="{ABC403C2-4C7B-4DC0-A98E-4D89738C253C}" destId="{7F982DCE-3161-47F4-9A0E-500FFEBF299E}" srcOrd="0" destOrd="0" presId="urn:microsoft.com/office/officeart/2008/layout/LinedList"/>
    <dgm:cxn modelId="{2E9BF673-ED77-4530-BFDD-0307A09802E1}" type="presParOf" srcId="{ABC403C2-4C7B-4DC0-A98E-4D89738C253C}" destId="{AE06C3FD-DB49-490D-AC36-171188BBA1E6}" srcOrd="1" destOrd="0" presId="urn:microsoft.com/office/officeart/2008/layout/LinedList"/>
    <dgm:cxn modelId="{086AD2FE-B4DC-48D7-ADCE-4B9D29BDA8B6}" type="presParOf" srcId="{AE06C3FD-DB49-490D-AC36-171188BBA1E6}" destId="{2BCD02F0-9308-4CE2-87CD-0DED22156948}" srcOrd="0" destOrd="0" presId="urn:microsoft.com/office/officeart/2008/layout/LinedList"/>
    <dgm:cxn modelId="{96CADDF1-4949-4145-BD6A-917C138A885A}" type="presParOf" srcId="{AE06C3FD-DB49-490D-AC36-171188BBA1E6}" destId="{E7FA989A-A733-433D-9720-0626B1E11584}" srcOrd="1" destOrd="0" presId="urn:microsoft.com/office/officeart/2008/layout/LinedList"/>
    <dgm:cxn modelId="{9E6B87A4-9642-403F-8EB7-AF82B39F5AB1}" type="presParOf" srcId="{ABC403C2-4C7B-4DC0-A98E-4D89738C253C}" destId="{F4C63432-4885-4C39-82CF-B40937451FB6}" srcOrd="2" destOrd="0" presId="urn:microsoft.com/office/officeart/2008/layout/LinedList"/>
    <dgm:cxn modelId="{CF22E81F-9233-4434-BC8D-08F4FCDE7983}" type="presParOf" srcId="{ABC403C2-4C7B-4DC0-A98E-4D89738C253C}" destId="{AF11D7BE-C991-43E2-8377-A0F506E6B5F6}" srcOrd="3" destOrd="0" presId="urn:microsoft.com/office/officeart/2008/layout/LinedList"/>
    <dgm:cxn modelId="{EE3FFE68-712D-4BF9-A04F-BBB8B72582A8}" type="presParOf" srcId="{AF11D7BE-C991-43E2-8377-A0F506E6B5F6}" destId="{42DEEB7C-19BF-4991-8979-7AAF442A286E}" srcOrd="0" destOrd="0" presId="urn:microsoft.com/office/officeart/2008/layout/LinedList"/>
    <dgm:cxn modelId="{EA25DA89-C613-44FA-AC83-EB2FD007A8D8}" type="presParOf" srcId="{AF11D7BE-C991-43E2-8377-A0F506E6B5F6}" destId="{D670F052-66CD-47ED-9468-954F37ED2361}" srcOrd="1" destOrd="0" presId="urn:microsoft.com/office/officeart/2008/layout/LinedList"/>
    <dgm:cxn modelId="{8737DA16-6456-471D-83BD-FE6E05102FA1}" type="presParOf" srcId="{ABC403C2-4C7B-4DC0-A98E-4D89738C253C}" destId="{57B85D87-0EFA-4BE7-8B45-2A886772C497}" srcOrd="4" destOrd="0" presId="urn:microsoft.com/office/officeart/2008/layout/LinedList"/>
    <dgm:cxn modelId="{5080867C-DD2E-4C4E-A665-09989C7E887E}" type="presParOf" srcId="{ABC403C2-4C7B-4DC0-A98E-4D89738C253C}" destId="{AA604241-112F-44FD-8D11-EDF72B2C54BE}" srcOrd="5" destOrd="0" presId="urn:microsoft.com/office/officeart/2008/layout/LinedList"/>
    <dgm:cxn modelId="{FD480E6D-CE82-4D29-B21C-99C466D18468}" type="presParOf" srcId="{AA604241-112F-44FD-8D11-EDF72B2C54BE}" destId="{483F8B52-0119-4C43-8D59-095E4F0CF2E0}" srcOrd="0" destOrd="0" presId="urn:microsoft.com/office/officeart/2008/layout/LinedList"/>
    <dgm:cxn modelId="{7BBB99D5-3563-41D5-B16B-7AE259B49A63}" type="presParOf" srcId="{AA604241-112F-44FD-8D11-EDF72B2C54BE}" destId="{FAD8B4AE-04EB-4709-8014-781A39845762}" srcOrd="1" destOrd="0" presId="urn:microsoft.com/office/officeart/2008/layout/LinedList"/>
    <dgm:cxn modelId="{02D67A3A-D5AB-4DA6-B79A-356A524E9428}" type="presParOf" srcId="{ABC403C2-4C7B-4DC0-A98E-4D89738C253C}" destId="{6D0C5089-F3A7-4018-8D20-657BC0B09198}" srcOrd="6" destOrd="0" presId="urn:microsoft.com/office/officeart/2008/layout/LinedList"/>
    <dgm:cxn modelId="{F51DD0AF-6627-43E0-A462-5ED8F9E7238B}" type="presParOf" srcId="{ABC403C2-4C7B-4DC0-A98E-4D89738C253C}" destId="{4FCF534C-AFB1-4772-873E-673913DCDCE6}" srcOrd="7" destOrd="0" presId="urn:microsoft.com/office/officeart/2008/layout/LinedList"/>
    <dgm:cxn modelId="{C432FC67-CB26-4260-854B-82FD68195B17}" type="presParOf" srcId="{4FCF534C-AFB1-4772-873E-673913DCDCE6}" destId="{E48DB7AF-C4CE-402B-89AC-FB48FF427A89}" srcOrd="0" destOrd="0" presId="urn:microsoft.com/office/officeart/2008/layout/LinedList"/>
    <dgm:cxn modelId="{5A18A5C5-4353-4B02-9B22-C2E961A64F89}" type="presParOf" srcId="{4FCF534C-AFB1-4772-873E-673913DCDCE6}" destId="{027C100B-87F3-4C19-AACF-0F9D66A6CCE2}" srcOrd="1" destOrd="0" presId="urn:microsoft.com/office/officeart/2008/layout/LinedList"/>
    <dgm:cxn modelId="{777100E6-220D-42A8-8846-EC72DC69394F}" type="presParOf" srcId="{ABC403C2-4C7B-4DC0-A98E-4D89738C253C}" destId="{4220EE56-9CB3-4A22-A603-673902753FBC}" srcOrd="8" destOrd="0" presId="urn:microsoft.com/office/officeart/2008/layout/LinedList"/>
    <dgm:cxn modelId="{319B59E1-9A80-4075-9211-FE382F62F337}" type="presParOf" srcId="{ABC403C2-4C7B-4DC0-A98E-4D89738C253C}" destId="{B754035B-9F97-4D28-A7AF-D7AC46BD0494}" srcOrd="9" destOrd="0" presId="urn:microsoft.com/office/officeart/2008/layout/LinedList"/>
    <dgm:cxn modelId="{AF5D63CD-CE35-497B-BBC8-3B0820B0FB4D}" type="presParOf" srcId="{B754035B-9F97-4D28-A7AF-D7AC46BD0494}" destId="{A8055255-E938-42A8-85AC-ACD156814ECB}" srcOrd="0" destOrd="0" presId="urn:microsoft.com/office/officeart/2008/layout/LinedList"/>
    <dgm:cxn modelId="{DDEC4705-B0FE-4452-AA19-9D5F6E651317}" type="presParOf" srcId="{B754035B-9F97-4D28-A7AF-D7AC46BD0494}" destId="{F9D9A70A-17DC-44CD-8152-68C9696ECAB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34AD93-E0B0-4D27-BF0E-160B5496A81A}"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88954769-E563-4AE8-970F-BE7057B93990}">
      <dgm:prSet/>
      <dgm:spPr/>
      <dgm:t>
        <a:bodyPr/>
        <a:lstStyle/>
        <a:p>
          <a:pPr rtl="0"/>
          <a:r>
            <a:rPr lang="en-US" dirty="0"/>
            <a:t>Sweden is part 44 countries in Europe</a:t>
          </a:r>
        </a:p>
      </dgm:t>
    </dgm:pt>
    <dgm:pt modelId="{493B2F7A-85D7-480D-9198-4C91A761FD5D}" type="parTrans" cxnId="{6E1BC3DE-7D17-4214-A400-949297CD0A65}">
      <dgm:prSet/>
      <dgm:spPr/>
      <dgm:t>
        <a:bodyPr/>
        <a:lstStyle/>
        <a:p>
          <a:endParaRPr lang="en-US"/>
        </a:p>
      </dgm:t>
    </dgm:pt>
    <dgm:pt modelId="{D5289E84-4A57-4A31-851F-400626747986}" type="sibTrans" cxnId="{6E1BC3DE-7D17-4214-A400-949297CD0A65}">
      <dgm:prSet/>
      <dgm:spPr/>
      <dgm:t>
        <a:bodyPr/>
        <a:lstStyle/>
        <a:p>
          <a:endParaRPr lang="en-US"/>
        </a:p>
      </dgm:t>
    </dgm:pt>
    <dgm:pt modelId="{838D46B0-5AA5-4EEB-BA39-19508A96709E}">
      <dgm:prSet/>
      <dgm:spPr/>
      <dgm:t>
        <a:bodyPr/>
        <a:lstStyle/>
        <a:p>
          <a:pPr rtl="0"/>
          <a:r>
            <a:rPr lang="en-US" dirty="0"/>
            <a:t>Hofstede cross-cultural theory maintains that every country has national cultures that define how its people speak and behave </a:t>
          </a:r>
        </a:p>
      </dgm:t>
    </dgm:pt>
    <dgm:pt modelId="{1352762D-B9E4-4EE2-B682-2D2B6E548C31}" type="parTrans" cxnId="{50BCAE42-B469-4DD0-9FC5-CA31AEB51A68}">
      <dgm:prSet/>
      <dgm:spPr/>
      <dgm:t>
        <a:bodyPr/>
        <a:lstStyle/>
        <a:p>
          <a:endParaRPr lang="en-US"/>
        </a:p>
      </dgm:t>
    </dgm:pt>
    <dgm:pt modelId="{78A5FF0C-613A-4426-9625-68EF47E2DAB5}" type="sibTrans" cxnId="{50BCAE42-B469-4DD0-9FC5-CA31AEB51A68}">
      <dgm:prSet/>
      <dgm:spPr/>
      <dgm:t>
        <a:bodyPr/>
        <a:lstStyle/>
        <a:p>
          <a:endParaRPr lang="en-US"/>
        </a:p>
      </dgm:t>
    </dgm:pt>
    <dgm:pt modelId="{105A8845-83D7-4C0A-BE23-0486703C75E0}">
      <dgm:prSet/>
      <dgm:spPr/>
      <dgm:t>
        <a:bodyPr/>
        <a:lstStyle/>
        <a:p>
          <a:pPr rtl="0"/>
          <a:r>
            <a:rPr lang="en-US" dirty="0"/>
            <a:t>Similar cultures define structures, rules, and laws in organizations</a:t>
          </a:r>
        </a:p>
      </dgm:t>
    </dgm:pt>
    <dgm:pt modelId="{E9817D7A-7587-40D5-AD87-AB4C75C60C92}" type="parTrans" cxnId="{F9F9F909-7B7D-4749-A17E-06C6F08F54F4}">
      <dgm:prSet/>
      <dgm:spPr/>
      <dgm:t>
        <a:bodyPr/>
        <a:lstStyle/>
        <a:p>
          <a:endParaRPr lang="en-US"/>
        </a:p>
      </dgm:t>
    </dgm:pt>
    <dgm:pt modelId="{5236E134-6CC9-4EF4-8DEF-CD6A46663A9A}" type="sibTrans" cxnId="{F9F9F909-7B7D-4749-A17E-06C6F08F54F4}">
      <dgm:prSet/>
      <dgm:spPr/>
      <dgm:t>
        <a:bodyPr/>
        <a:lstStyle/>
        <a:p>
          <a:endParaRPr lang="en-US"/>
        </a:p>
      </dgm:t>
    </dgm:pt>
    <dgm:pt modelId="{BD33B119-39F5-4D75-A517-12BE8D491424}">
      <dgm:prSet/>
      <dgm:spPr/>
      <dgm:t>
        <a:bodyPr/>
        <a:lstStyle/>
        <a:p>
          <a:pPr rtl="0"/>
          <a:r>
            <a:rPr lang="en-US" dirty="0"/>
            <a:t>Hofstede cross culture individualism and indulgence at 87 and 78 respectively</a:t>
          </a:r>
        </a:p>
      </dgm:t>
    </dgm:pt>
    <dgm:pt modelId="{2AF4C088-01C6-4DC7-85C1-F4F441F250C7}" type="parTrans" cxnId="{87BD3927-7594-4DB7-ABCE-E73639A76308}">
      <dgm:prSet/>
      <dgm:spPr/>
      <dgm:t>
        <a:bodyPr/>
        <a:lstStyle/>
        <a:p>
          <a:endParaRPr lang="en-US"/>
        </a:p>
      </dgm:t>
    </dgm:pt>
    <dgm:pt modelId="{38532A46-0603-408E-BCBD-2C4B64EA9AD1}" type="sibTrans" cxnId="{87BD3927-7594-4DB7-ABCE-E73639A76308}">
      <dgm:prSet/>
      <dgm:spPr/>
      <dgm:t>
        <a:bodyPr/>
        <a:lstStyle/>
        <a:p>
          <a:endParaRPr lang="en-US"/>
        </a:p>
      </dgm:t>
    </dgm:pt>
    <dgm:pt modelId="{B688CF89-D586-4F35-A3D9-97FEE402B441}">
      <dgm:prSet/>
      <dgm:spPr/>
      <dgm:t>
        <a:bodyPr/>
        <a:lstStyle/>
        <a:p>
          <a:pPr rtl="0"/>
          <a:r>
            <a:rPr lang="en-US" dirty="0"/>
            <a:t>However, Sweden ranks lower on dimensions such as power distance, motivation to achieve success, and uncertainty avoidance. </a:t>
          </a:r>
        </a:p>
      </dgm:t>
    </dgm:pt>
    <dgm:pt modelId="{7B8A1B21-41F1-4186-8C96-C330BF26E0E0}" type="parTrans" cxnId="{FC45C13C-2336-4363-802B-107E59EA5B21}">
      <dgm:prSet/>
      <dgm:spPr/>
      <dgm:t>
        <a:bodyPr/>
        <a:lstStyle/>
        <a:p>
          <a:endParaRPr lang="en-US"/>
        </a:p>
      </dgm:t>
    </dgm:pt>
    <dgm:pt modelId="{843E2B6B-3D57-4510-8D0D-16695D1D6D06}" type="sibTrans" cxnId="{FC45C13C-2336-4363-802B-107E59EA5B21}">
      <dgm:prSet/>
      <dgm:spPr/>
      <dgm:t>
        <a:bodyPr/>
        <a:lstStyle/>
        <a:p>
          <a:endParaRPr lang="en-US"/>
        </a:p>
      </dgm:t>
    </dgm:pt>
    <dgm:pt modelId="{0C47A1C8-36A3-49FA-BAA2-57BCAB74368D}" type="pres">
      <dgm:prSet presAssocID="{5C34AD93-E0B0-4D27-BF0E-160B5496A81A}" presName="linear" presStyleCnt="0">
        <dgm:presLayoutVars>
          <dgm:animLvl val="lvl"/>
          <dgm:resizeHandles val="exact"/>
        </dgm:presLayoutVars>
      </dgm:prSet>
      <dgm:spPr/>
    </dgm:pt>
    <dgm:pt modelId="{C6F2FD32-823C-4982-A010-868EB7B59F0F}" type="pres">
      <dgm:prSet presAssocID="{88954769-E563-4AE8-970F-BE7057B93990}" presName="parentText" presStyleLbl="node1" presStyleIdx="0" presStyleCnt="5">
        <dgm:presLayoutVars>
          <dgm:chMax val="0"/>
          <dgm:bulletEnabled val="1"/>
        </dgm:presLayoutVars>
      </dgm:prSet>
      <dgm:spPr/>
    </dgm:pt>
    <dgm:pt modelId="{CA265ACE-D1EA-4C4B-A7EE-BDAA33583FCA}" type="pres">
      <dgm:prSet presAssocID="{D5289E84-4A57-4A31-851F-400626747986}" presName="spacer" presStyleCnt="0"/>
      <dgm:spPr/>
    </dgm:pt>
    <dgm:pt modelId="{A46C77D0-540A-469A-A750-83FE1852ED51}" type="pres">
      <dgm:prSet presAssocID="{838D46B0-5AA5-4EEB-BA39-19508A96709E}" presName="parentText" presStyleLbl="node1" presStyleIdx="1" presStyleCnt="5">
        <dgm:presLayoutVars>
          <dgm:chMax val="0"/>
          <dgm:bulletEnabled val="1"/>
        </dgm:presLayoutVars>
      </dgm:prSet>
      <dgm:spPr/>
    </dgm:pt>
    <dgm:pt modelId="{32F4E2D5-E6BE-4A77-B651-EA32131BC538}" type="pres">
      <dgm:prSet presAssocID="{78A5FF0C-613A-4426-9625-68EF47E2DAB5}" presName="spacer" presStyleCnt="0"/>
      <dgm:spPr/>
    </dgm:pt>
    <dgm:pt modelId="{4CD7822E-3821-4471-A932-9A14D163AB57}" type="pres">
      <dgm:prSet presAssocID="{105A8845-83D7-4C0A-BE23-0486703C75E0}" presName="parentText" presStyleLbl="node1" presStyleIdx="2" presStyleCnt="5">
        <dgm:presLayoutVars>
          <dgm:chMax val="0"/>
          <dgm:bulletEnabled val="1"/>
        </dgm:presLayoutVars>
      </dgm:prSet>
      <dgm:spPr/>
    </dgm:pt>
    <dgm:pt modelId="{598D5455-6D65-47EC-BE23-C9C5191E43FC}" type="pres">
      <dgm:prSet presAssocID="{5236E134-6CC9-4EF4-8DEF-CD6A46663A9A}" presName="spacer" presStyleCnt="0"/>
      <dgm:spPr/>
    </dgm:pt>
    <dgm:pt modelId="{98787ED0-4280-4DF2-962E-8D4BDD3A727B}" type="pres">
      <dgm:prSet presAssocID="{BD33B119-39F5-4D75-A517-12BE8D491424}" presName="parentText" presStyleLbl="node1" presStyleIdx="3" presStyleCnt="5">
        <dgm:presLayoutVars>
          <dgm:chMax val="0"/>
          <dgm:bulletEnabled val="1"/>
        </dgm:presLayoutVars>
      </dgm:prSet>
      <dgm:spPr/>
    </dgm:pt>
    <dgm:pt modelId="{2DAC1926-CDA1-47C9-B049-81965C74D54E}" type="pres">
      <dgm:prSet presAssocID="{38532A46-0603-408E-BCBD-2C4B64EA9AD1}" presName="spacer" presStyleCnt="0"/>
      <dgm:spPr/>
    </dgm:pt>
    <dgm:pt modelId="{4870736F-A570-4DEA-B175-12CC8442BBAB}" type="pres">
      <dgm:prSet presAssocID="{B688CF89-D586-4F35-A3D9-97FEE402B441}" presName="parentText" presStyleLbl="node1" presStyleIdx="4" presStyleCnt="5">
        <dgm:presLayoutVars>
          <dgm:chMax val="0"/>
          <dgm:bulletEnabled val="1"/>
        </dgm:presLayoutVars>
      </dgm:prSet>
      <dgm:spPr/>
    </dgm:pt>
  </dgm:ptLst>
  <dgm:cxnLst>
    <dgm:cxn modelId="{F9F9F909-7B7D-4749-A17E-06C6F08F54F4}" srcId="{5C34AD93-E0B0-4D27-BF0E-160B5496A81A}" destId="{105A8845-83D7-4C0A-BE23-0486703C75E0}" srcOrd="2" destOrd="0" parTransId="{E9817D7A-7587-40D5-AD87-AB4C75C60C92}" sibTransId="{5236E134-6CC9-4EF4-8DEF-CD6A46663A9A}"/>
    <dgm:cxn modelId="{87BD3927-7594-4DB7-ABCE-E73639A76308}" srcId="{5C34AD93-E0B0-4D27-BF0E-160B5496A81A}" destId="{BD33B119-39F5-4D75-A517-12BE8D491424}" srcOrd="3" destOrd="0" parTransId="{2AF4C088-01C6-4DC7-85C1-F4F441F250C7}" sibTransId="{38532A46-0603-408E-BCBD-2C4B64EA9AD1}"/>
    <dgm:cxn modelId="{FC45C13C-2336-4363-802B-107E59EA5B21}" srcId="{5C34AD93-E0B0-4D27-BF0E-160B5496A81A}" destId="{B688CF89-D586-4F35-A3D9-97FEE402B441}" srcOrd="4" destOrd="0" parTransId="{7B8A1B21-41F1-4186-8C96-C330BF26E0E0}" sibTransId="{843E2B6B-3D57-4510-8D0D-16695D1D6D06}"/>
    <dgm:cxn modelId="{5CEB6741-3CE2-4ECE-AA25-A5144B8B4751}" type="presOf" srcId="{105A8845-83D7-4C0A-BE23-0486703C75E0}" destId="{4CD7822E-3821-4471-A932-9A14D163AB57}" srcOrd="0" destOrd="0" presId="urn:microsoft.com/office/officeart/2005/8/layout/vList2"/>
    <dgm:cxn modelId="{50BCAE42-B469-4DD0-9FC5-CA31AEB51A68}" srcId="{5C34AD93-E0B0-4D27-BF0E-160B5496A81A}" destId="{838D46B0-5AA5-4EEB-BA39-19508A96709E}" srcOrd="1" destOrd="0" parTransId="{1352762D-B9E4-4EE2-B682-2D2B6E548C31}" sibTransId="{78A5FF0C-613A-4426-9625-68EF47E2DAB5}"/>
    <dgm:cxn modelId="{EB67A553-5FF4-4667-BE2C-994587B6257A}" type="presOf" srcId="{5C34AD93-E0B0-4D27-BF0E-160B5496A81A}" destId="{0C47A1C8-36A3-49FA-BAA2-57BCAB74368D}" srcOrd="0" destOrd="0" presId="urn:microsoft.com/office/officeart/2005/8/layout/vList2"/>
    <dgm:cxn modelId="{8AC82699-4B10-42FA-B9CF-D949BEBDCAB0}" type="presOf" srcId="{B688CF89-D586-4F35-A3D9-97FEE402B441}" destId="{4870736F-A570-4DEA-B175-12CC8442BBAB}" srcOrd="0" destOrd="0" presId="urn:microsoft.com/office/officeart/2005/8/layout/vList2"/>
    <dgm:cxn modelId="{36727FA9-F1A9-4CEE-BFA4-0512ED93C3B5}" type="presOf" srcId="{88954769-E563-4AE8-970F-BE7057B93990}" destId="{C6F2FD32-823C-4982-A010-868EB7B59F0F}" srcOrd="0" destOrd="0" presId="urn:microsoft.com/office/officeart/2005/8/layout/vList2"/>
    <dgm:cxn modelId="{32208FC3-54F5-4028-ACF1-986B96190A26}" type="presOf" srcId="{838D46B0-5AA5-4EEB-BA39-19508A96709E}" destId="{A46C77D0-540A-469A-A750-83FE1852ED51}" srcOrd="0" destOrd="0" presId="urn:microsoft.com/office/officeart/2005/8/layout/vList2"/>
    <dgm:cxn modelId="{6E1BC3DE-7D17-4214-A400-949297CD0A65}" srcId="{5C34AD93-E0B0-4D27-BF0E-160B5496A81A}" destId="{88954769-E563-4AE8-970F-BE7057B93990}" srcOrd="0" destOrd="0" parTransId="{493B2F7A-85D7-480D-9198-4C91A761FD5D}" sibTransId="{D5289E84-4A57-4A31-851F-400626747986}"/>
    <dgm:cxn modelId="{F06B86EE-47C3-4354-9131-16C71DAF2295}" type="presOf" srcId="{BD33B119-39F5-4D75-A517-12BE8D491424}" destId="{98787ED0-4280-4DF2-962E-8D4BDD3A727B}" srcOrd="0" destOrd="0" presId="urn:microsoft.com/office/officeart/2005/8/layout/vList2"/>
    <dgm:cxn modelId="{1C5CD572-BCE1-4465-ABA0-F522BA21D22F}" type="presParOf" srcId="{0C47A1C8-36A3-49FA-BAA2-57BCAB74368D}" destId="{C6F2FD32-823C-4982-A010-868EB7B59F0F}" srcOrd="0" destOrd="0" presId="urn:microsoft.com/office/officeart/2005/8/layout/vList2"/>
    <dgm:cxn modelId="{5E284A3F-9E7A-4939-A260-0E8FB54504E9}" type="presParOf" srcId="{0C47A1C8-36A3-49FA-BAA2-57BCAB74368D}" destId="{CA265ACE-D1EA-4C4B-A7EE-BDAA33583FCA}" srcOrd="1" destOrd="0" presId="urn:microsoft.com/office/officeart/2005/8/layout/vList2"/>
    <dgm:cxn modelId="{51116460-E60D-40A6-A140-0E99D52BF96B}" type="presParOf" srcId="{0C47A1C8-36A3-49FA-BAA2-57BCAB74368D}" destId="{A46C77D0-540A-469A-A750-83FE1852ED51}" srcOrd="2" destOrd="0" presId="urn:microsoft.com/office/officeart/2005/8/layout/vList2"/>
    <dgm:cxn modelId="{5CF2CC43-16BD-440C-B177-1BF54CC8BB99}" type="presParOf" srcId="{0C47A1C8-36A3-49FA-BAA2-57BCAB74368D}" destId="{32F4E2D5-E6BE-4A77-B651-EA32131BC538}" srcOrd="3" destOrd="0" presId="urn:microsoft.com/office/officeart/2005/8/layout/vList2"/>
    <dgm:cxn modelId="{ABDEC086-932B-431B-AD23-75AC114C4DCD}" type="presParOf" srcId="{0C47A1C8-36A3-49FA-BAA2-57BCAB74368D}" destId="{4CD7822E-3821-4471-A932-9A14D163AB57}" srcOrd="4" destOrd="0" presId="urn:microsoft.com/office/officeart/2005/8/layout/vList2"/>
    <dgm:cxn modelId="{3F9DFC52-8B0E-48A9-BBEC-FBC6DAA16403}" type="presParOf" srcId="{0C47A1C8-36A3-49FA-BAA2-57BCAB74368D}" destId="{598D5455-6D65-47EC-BE23-C9C5191E43FC}" srcOrd="5" destOrd="0" presId="urn:microsoft.com/office/officeart/2005/8/layout/vList2"/>
    <dgm:cxn modelId="{D1D0DE2B-98B2-4E08-8FF0-15321560959C}" type="presParOf" srcId="{0C47A1C8-36A3-49FA-BAA2-57BCAB74368D}" destId="{98787ED0-4280-4DF2-962E-8D4BDD3A727B}" srcOrd="6" destOrd="0" presId="urn:microsoft.com/office/officeart/2005/8/layout/vList2"/>
    <dgm:cxn modelId="{CE8A0933-8324-409B-BE7C-DD7B438C958B}" type="presParOf" srcId="{0C47A1C8-36A3-49FA-BAA2-57BCAB74368D}" destId="{2DAC1926-CDA1-47C9-B049-81965C74D54E}" srcOrd="7" destOrd="0" presId="urn:microsoft.com/office/officeart/2005/8/layout/vList2"/>
    <dgm:cxn modelId="{E8B310D7-DE48-436A-8E4E-E02CC33B4CD7}" type="presParOf" srcId="{0C47A1C8-36A3-49FA-BAA2-57BCAB74368D}" destId="{4870736F-A570-4DEA-B175-12CC8442BBAB}"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149184-27A5-45A1-822C-1BE9CCF0F61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10A074D-86D9-4F01-A0B5-6147AA4A9FE5}">
      <dgm:prSet/>
      <dgm:spPr/>
      <dgm:t>
        <a:bodyPr/>
        <a:lstStyle/>
        <a:p>
          <a:pPr rtl="0"/>
          <a:r>
            <a:rPr lang="en-US" dirty="0"/>
            <a:t>International managers working for Dyson Company in Sweden must adopt different communication practice when negotiating with employees</a:t>
          </a:r>
        </a:p>
      </dgm:t>
    </dgm:pt>
    <dgm:pt modelId="{B6C7D248-3083-480E-998A-1591B1AD1C6D}" type="parTrans" cxnId="{04025A06-94B8-41C7-A927-2F2C7A8871BA}">
      <dgm:prSet/>
      <dgm:spPr/>
      <dgm:t>
        <a:bodyPr/>
        <a:lstStyle/>
        <a:p>
          <a:endParaRPr lang="en-US"/>
        </a:p>
      </dgm:t>
    </dgm:pt>
    <dgm:pt modelId="{CBD2BC07-7372-4C24-AAA5-86AE4710BF9D}" type="sibTrans" cxnId="{04025A06-94B8-41C7-A927-2F2C7A8871BA}">
      <dgm:prSet/>
      <dgm:spPr/>
      <dgm:t>
        <a:bodyPr/>
        <a:lstStyle/>
        <a:p>
          <a:endParaRPr lang="en-US"/>
        </a:p>
      </dgm:t>
    </dgm:pt>
    <dgm:pt modelId="{4893D973-9450-469C-B962-655AEC9AD205}">
      <dgm:prSet/>
      <dgm:spPr/>
      <dgm:t>
        <a:bodyPr/>
        <a:lstStyle/>
        <a:p>
          <a:pPr rtl="0"/>
          <a:r>
            <a:rPr lang="en-US" dirty="0"/>
            <a:t>While the UK culture supports hierarchy structure, they need to change by adopting employee centric approach</a:t>
          </a:r>
        </a:p>
      </dgm:t>
    </dgm:pt>
    <dgm:pt modelId="{8510ED18-ED62-4C84-AE04-BE024953959B}" type="parTrans" cxnId="{FB8F9AE6-FFF4-49DA-8F6C-9ED8B014F38E}">
      <dgm:prSet/>
      <dgm:spPr/>
      <dgm:t>
        <a:bodyPr/>
        <a:lstStyle/>
        <a:p>
          <a:endParaRPr lang="en-US"/>
        </a:p>
      </dgm:t>
    </dgm:pt>
    <dgm:pt modelId="{C4D4F9B3-4871-47E0-8E53-C71FCCBC1EE3}" type="sibTrans" cxnId="{FB8F9AE6-FFF4-49DA-8F6C-9ED8B014F38E}">
      <dgm:prSet/>
      <dgm:spPr/>
      <dgm:t>
        <a:bodyPr/>
        <a:lstStyle/>
        <a:p>
          <a:endParaRPr lang="en-US"/>
        </a:p>
      </dgm:t>
    </dgm:pt>
    <dgm:pt modelId="{C035EFFE-600E-4301-9665-EA4C08498289}">
      <dgm:prSet/>
      <dgm:spPr/>
      <dgm:t>
        <a:bodyPr/>
        <a:lstStyle/>
        <a:p>
          <a:pPr rtl="0"/>
          <a:r>
            <a:rPr lang="en-US" dirty="0"/>
            <a:t>Management must now involve employees in every discussion </a:t>
          </a:r>
        </a:p>
      </dgm:t>
    </dgm:pt>
    <dgm:pt modelId="{FE7C74A2-862D-457C-9A08-16EB1071B15C}" type="parTrans" cxnId="{54AE425E-20AA-48E3-B591-1CE35BA9F60C}">
      <dgm:prSet/>
      <dgm:spPr/>
      <dgm:t>
        <a:bodyPr/>
        <a:lstStyle/>
        <a:p>
          <a:endParaRPr lang="en-US"/>
        </a:p>
      </dgm:t>
    </dgm:pt>
    <dgm:pt modelId="{858E77F7-2AF2-4BFD-A88F-D3F70D15BB50}" type="sibTrans" cxnId="{54AE425E-20AA-48E3-B591-1CE35BA9F60C}">
      <dgm:prSet/>
      <dgm:spPr/>
      <dgm:t>
        <a:bodyPr/>
        <a:lstStyle/>
        <a:p>
          <a:endParaRPr lang="en-US"/>
        </a:p>
      </dgm:t>
    </dgm:pt>
    <dgm:pt modelId="{0546D602-96D3-421E-B10E-1EFFC18FA71D}">
      <dgm:prSet/>
      <dgm:spPr/>
      <dgm:t>
        <a:bodyPr/>
        <a:lstStyle/>
        <a:p>
          <a:pPr rtl="0"/>
          <a:r>
            <a:rPr lang="en-US" dirty="0"/>
            <a:t>Management should also consider providing total rewards that support work life balance in their parks</a:t>
          </a:r>
        </a:p>
      </dgm:t>
    </dgm:pt>
    <dgm:pt modelId="{35CB63E4-CEBA-4E6F-96F8-B9A1ECD4F87D}" type="parTrans" cxnId="{A69C37EC-9D4A-4F25-8F55-2E82FB591094}">
      <dgm:prSet/>
      <dgm:spPr/>
      <dgm:t>
        <a:bodyPr/>
        <a:lstStyle/>
        <a:p>
          <a:endParaRPr lang="en-US"/>
        </a:p>
      </dgm:t>
    </dgm:pt>
    <dgm:pt modelId="{28BB5D49-A65E-4C12-B619-0D11A19E2E31}" type="sibTrans" cxnId="{A69C37EC-9D4A-4F25-8F55-2E82FB591094}">
      <dgm:prSet/>
      <dgm:spPr/>
      <dgm:t>
        <a:bodyPr/>
        <a:lstStyle/>
        <a:p>
          <a:endParaRPr lang="en-US"/>
        </a:p>
      </dgm:t>
    </dgm:pt>
    <dgm:pt modelId="{9B5051C5-C27F-444F-B9BA-C4F678D05CE9}">
      <dgm:prSet/>
      <dgm:spPr/>
      <dgm:t>
        <a:bodyPr/>
        <a:lstStyle/>
        <a:p>
          <a:pPr rtl="0"/>
          <a:r>
            <a:rPr lang="en-US" dirty="0"/>
            <a:t>Management should adopt the use of loose structures in agreements </a:t>
          </a:r>
        </a:p>
      </dgm:t>
    </dgm:pt>
    <dgm:pt modelId="{3EA98157-B4CC-4445-B11D-825BEC25EACA}" type="parTrans" cxnId="{9377CCAE-6AC1-4514-9513-5AA5E7DF1C56}">
      <dgm:prSet/>
      <dgm:spPr/>
      <dgm:t>
        <a:bodyPr/>
        <a:lstStyle/>
        <a:p>
          <a:endParaRPr lang="en-US"/>
        </a:p>
      </dgm:t>
    </dgm:pt>
    <dgm:pt modelId="{5A6C6992-A018-443B-88D5-C03F9EECF7F2}" type="sibTrans" cxnId="{9377CCAE-6AC1-4514-9513-5AA5E7DF1C56}">
      <dgm:prSet/>
      <dgm:spPr/>
      <dgm:t>
        <a:bodyPr/>
        <a:lstStyle/>
        <a:p>
          <a:endParaRPr lang="en-US"/>
        </a:p>
      </dgm:t>
    </dgm:pt>
    <dgm:pt modelId="{523894F9-527B-4906-BB60-E169ACED87CB}" type="pres">
      <dgm:prSet presAssocID="{50149184-27A5-45A1-822C-1BE9CCF0F619}" presName="vert0" presStyleCnt="0">
        <dgm:presLayoutVars>
          <dgm:dir/>
          <dgm:animOne val="branch"/>
          <dgm:animLvl val="lvl"/>
        </dgm:presLayoutVars>
      </dgm:prSet>
      <dgm:spPr/>
    </dgm:pt>
    <dgm:pt modelId="{255ADB47-A0A7-4AC6-8449-FE1C49A554EE}" type="pres">
      <dgm:prSet presAssocID="{A10A074D-86D9-4F01-A0B5-6147AA4A9FE5}" presName="thickLine" presStyleLbl="alignNode1" presStyleIdx="0" presStyleCnt="5"/>
      <dgm:spPr/>
    </dgm:pt>
    <dgm:pt modelId="{144AEDC2-E3D5-449C-A743-5FEDFF34A9D7}" type="pres">
      <dgm:prSet presAssocID="{A10A074D-86D9-4F01-A0B5-6147AA4A9FE5}" presName="horz1" presStyleCnt="0"/>
      <dgm:spPr/>
    </dgm:pt>
    <dgm:pt modelId="{9692A856-4ACE-43F7-B183-0E4281D839D1}" type="pres">
      <dgm:prSet presAssocID="{A10A074D-86D9-4F01-A0B5-6147AA4A9FE5}" presName="tx1" presStyleLbl="revTx" presStyleIdx="0" presStyleCnt="5"/>
      <dgm:spPr/>
    </dgm:pt>
    <dgm:pt modelId="{58B73B68-1F19-4D10-BF32-0CF5227A155A}" type="pres">
      <dgm:prSet presAssocID="{A10A074D-86D9-4F01-A0B5-6147AA4A9FE5}" presName="vert1" presStyleCnt="0"/>
      <dgm:spPr/>
    </dgm:pt>
    <dgm:pt modelId="{ECC3D149-E13F-4A4A-A8AA-547DBE232558}" type="pres">
      <dgm:prSet presAssocID="{4893D973-9450-469C-B962-655AEC9AD205}" presName="thickLine" presStyleLbl="alignNode1" presStyleIdx="1" presStyleCnt="5"/>
      <dgm:spPr/>
    </dgm:pt>
    <dgm:pt modelId="{CFC1F4A1-BDAF-4559-AA73-75F149B4B27D}" type="pres">
      <dgm:prSet presAssocID="{4893D973-9450-469C-B962-655AEC9AD205}" presName="horz1" presStyleCnt="0"/>
      <dgm:spPr/>
    </dgm:pt>
    <dgm:pt modelId="{8AD5F4E4-0C03-4B16-998E-C3E207CA18AD}" type="pres">
      <dgm:prSet presAssocID="{4893D973-9450-469C-B962-655AEC9AD205}" presName="tx1" presStyleLbl="revTx" presStyleIdx="1" presStyleCnt="5"/>
      <dgm:spPr/>
    </dgm:pt>
    <dgm:pt modelId="{06402C54-7365-4B53-B2E6-D45FE36773EB}" type="pres">
      <dgm:prSet presAssocID="{4893D973-9450-469C-B962-655AEC9AD205}" presName="vert1" presStyleCnt="0"/>
      <dgm:spPr/>
    </dgm:pt>
    <dgm:pt modelId="{2068D00E-91BD-4544-9B4C-121A30ECEE44}" type="pres">
      <dgm:prSet presAssocID="{C035EFFE-600E-4301-9665-EA4C08498289}" presName="thickLine" presStyleLbl="alignNode1" presStyleIdx="2" presStyleCnt="5"/>
      <dgm:spPr/>
    </dgm:pt>
    <dgm:pt modelId="{2DA61EE1-CA44-436B-8C6A-B420D4041F50}" type="pres">
      <dgm:prSet presAssocID="{C035EFFE-600E-4301-9665-EA4C08498289}" presName="horz1" presStyleCnt="0"/>
      <dgm:spPr/>
    </dgm:pt>
    <dgm:pt modelId="{4C717F20-C59C-4978-9C40-17986807C92B}" type="pres">
      <dgm:prSet presAssocID="{C035EFFE-600E-4301-9665-EA4C08498289}" presName="tx1" presStyleLbl="revTx" presStyleIdx="2" presStyleCnt="5"/>
      <dgm:spPr/>
    </dgm:pt>
    <dgm:pt modelId="{657F307C-DF59-4C03-9072-6D6E74048632}" type="pres">
      <dgm:prSet presAssocID="{C035EFFE-600E-4301-9665-EA4C08498289}" presName="vert1" presStyleCnt="0"/>
      <dgm:spPr/>
    </dgm:pt>
    <dgm:pt modelId="{2C3127B6-C2BA-46E9-88A4-AB8FAD8B566F}" type="pres">
      <dgm:prSet presAssocID="{0546D602-96D3-421E-B10E-1EFFC18FA71D}" presName="thickLine" presStyleLbl="alignNode1" presStyleIdx="3" presStyleCnt="5"/>
      <dgm:spPr/>
    </dgm:pt>
    <dgm:pt modelId="{37734249-C6CC-42B5-9E4B-B7605308C21D}" type="pres">
      <dgm:prSet presAssocID="{0546D602-96D3-421E-B10E-1EFFC18FA71D}" presName="horz1" presStyleCnt="0"/>
      <dgm:spPr/>
    </dgm:pt>
    <dgm:pt modelId="{3D673AE6-2044-47CD-84B7-8D42DEC7B650}" type="pres">
      <dgm:prSet presAssocID="{0546D602-96D3-421E-B10E-1EFFC18FA71D}" presName="tx1" presStyleLbl="revTx" presStyleIdx="3" presStyleCnt="5"/>
      <dgm:spPr/>
    </dgm:pt>
    <dgm:pt modelId="{E16FCE59-DCB8-4CA6-8BC1-7716364301FE}" type="pres">
      <dgm:prSet presAssocID="{0546D602-96D3-421E-B10E-1EFFC18FA71D}" presName="vert1" presStyleCnt="0"/>
      <dgm:spPr/>
    </dgm:pt>
    <dgm:pt modelId="{2C4A8209-AB20-4C61-B44E-21A500EED110}" type="pres">
      <dgm:prSet presAssocID="{9B5051C5-C27F-444F-B9BA-C4F678D05CE9}" presName="thickLine" presStyleLbl="alignNode1" presStyleIdx="4" presStyleCnt="5"/>
      <dgm:spPr/>
    </dgm:pt>
    <dgm:pt modelId="{FF6A0C2F-FE08-4B94-A2E3-9DD0E6120E75}" type="pres">
      <dgm:prSet presAssocID="{9B5051C5-C27F-444F-B9BA-C4F678D05CE9}" presName="horz1" presStyleCnt="0"/>
      <dgm:spPr/>
    </dgm:pt>
    <dgm:pt modelId="{F808DC12-5F63-4582-B424-73D29DEDD928}" type="pres">
      <dgm:prSet presAssocID="{9B5051C5-C27F-444F-B9BA-C4F678D05CE9}" presName="tx1" presStyleLbl="revTx" presStyleIdx="4" presStyleCnt="5"/>
      <dgm:spPr/>
    </dgm:pt>
    <dgm:pt modelId="{8006E407-AE8E-4025-946A-2D784E59E99B}" type="pres">
      <dgm:prSet presAssocID="{9B5051C5-C27F-444F-B9BA-C4F678D05CE9}" presName="vert1" presStyleCnt="0"/>
      <dgm:spPr/>
    </dgm:pt>
  </dgm:ptLst>
  <dgm:cxnLst>
    <dgm:cxn modelId="{04025A06-94B8-41C7-A927-2F2C7A8871BA}" srcId="{50149184-27A5-45A1-822C-1BE9CCF0F619}" destId="{A10A074D-86D9-4F01-A0B5-6147AA4A9FE5}" srcOrd="0" destOrd="0" parTransId="{B6C7D248-3083-480E-998A-1591B1AD1C6D}" sibTransId="{CBD2BC07-7372-4C24-AAA5-86AE4710BF9D}"/>
    <dgm:cxn modelId="{54AE425E-20AA-48E3-B591-1CE35BA9F60C}" srcId="{50149184-27A5-45A1-822C-1BE9CCF0F619}" destId="{C035EFFE-600E-4301-9665-EA4C08498289}" srcOrd="2" destOrd="0" parTransId="{FE7C74A2-862D-457C-9A08-16EB1071B15C}" sibTransId="{858E77F7-2AF2-4BFD-A88F-D3F70D15BB50}"/>
    <dgm:cxn modelId="{3AD08047-E166-4F1C-AC6C-4A4C468067B0}" type="presOf" srcId="{0546D602-96D3-421E-B10E-1EFFC18FA71D}" destId="{3D673AE6-2044-47CD-84B7-8D42DEC7B650}" srcOrd="0" destOrd="0" presId="urn:microsoft.com/office/officeart/2008/layout/LinedList"/>
    <dgm:cxn modelId="{D1D9B748-7CDF-4E52-8860-3A742EB81ECF}" type="presOf" srcId="{50149184-27A5-45A1-822C-1BE9CCF0F619}" destId="{523894F9-527B-4906-BB60-E169ACED87CB}" srcOrd="0" destOrd="0" presId="urn:microsoft.com/office/officeart/2008/layout/LinedList"/>
    <dgm:cxn modelId="{377F194E-07CC-483C-B045-0258EC311CF9}" type="presOf" srcId="{A10A074D-86D9-4F01-A0B5-6147AA4A9FE5}" destId="{9692A856-4ACE-43F7-B183-0E4281D839D1}" srcOrd="0" destOrd="0" presId="urn:microsoft.com/office/officeart/2008/layout/LinedList"/>
    <dgm:cxn modelId="{55E5DD59-9300-45A1-8028-A0752BDCF058}" type="presOf" srcId="{4893D973-9450-469C-B962-655AEC9AD205}" destId="{8AD5F4E4-0C03-4B16-998E-C3E207CA18AD}" srcOrd="0" destOrd="0" presId="urn:microsoft.com/office/officeart/2008/layout/LinedList"/>
    <dgm:cxn modelId="{64A1B39E-A8E8-41DB-9089-495C13D41C3B}" type="presOf" srcId="{9B5051C5-C27F-444F-B9BA-C4F678D05CE9}" destId="{F808DC12-5F63-4582-B424-73D29DEDD928}" srcOrd="0" destOrd="0" presId="urn:microsoft.com/office/officeart/2008/layout/LinedList"/>
    <dgm:cxn modelId="{9377CCAE-6AC1-4514-9513-5AA5E7DF1C56}" srcId="{50149184-27A5-45A1-822C-1BE9CCF0F619}" destId="{9B5051C5-C27F-444F-B9BA-C4F678D05CE9}" srcOrd="4" destOrd="0" parTransId="{3EA98157-B4CC-4445-B11D-825BEC25EACA}" sibTransId="{5A6C6992-A018-443B-88D5-C03F9EECF7F2}"/>
    <dgm:cxn modelId="{FB8F9AE6-FFF4-49DA-8F6C-9ED8B014F38E}" srcId="{50149184-27A5-45A1-822C-1BE9CCF0F619}" destId="{4893D973-9450-469C-B962-655AEC9AD205}" srcOrd="1" destOrd="0" parTransId="{8510ED18-ED62-4C84-AE04-BE024953959B}" sibTransId="{C4D4F9B3-4871-47E0-8E53-C71FCCBC1EE3}"/>
    <dgm:cxn modelId="{A69C37EC-9D4A-4F25-8F55-2E82FB591094}" srcId="{50149184-27A5-45A1-822C-1BE9CCF0F619}" destId="{0546D602-96D3-421E-B10E-1EFFC18FA71D}" srcOrd="3" destOrd="0" parTransId="{35CB63E4-CEBA-4E6F-96F8-B9A1ECD4F87D}" sibTransId="{28BB5D49-A65E-4C12-B619-0D11A19E2E31}"/>
    <dgm:cxn modelId="{080354ED-9F0C-4457-AF5D-B1B0B11897A8}" type="presOf" srcId="{C035EFFE-600E-4301-9665-EA4C08498289}" destId="{4C717F20-C59C-4978-9C40-17986807C92B}" srcOrd="0" destOrd="0" presId="urn:microsoft.com/office/officeart/2008/layout/LinedList"/>
    <dgm:cxn modelId="{CC282A70-0B61-4D9A-A532-C1FEA96C568E}" type="presParOf" srcId="{523894F9-527B-4906-BB60-E169ACED87CB}" destId="{255ADB47-A0A7-4AC6-8449-FE1C49A554EE}" srcOrd="0" destOrd="0" presId="urn:microsoft.com/office/officeart/2008/layout/LinedList"/>
    <dgm:cxn modelId="{68DDADE8-0CA0-40CF-A0EF-F0039C520E2D}" type="presParOf" srcId="{523894F9-527B-4906-BB60-E169ACED87CB}" destId="{144AEDC2-E3D5-449C-A743-5FEDFF34A9D7}" srcOrd="1" destOrd="0" presId="urn:microsoft.com/office/officeart/2008/layout/LinedList"/>
    <dgm:cxn modelId="{9462F610-7693-45BA-BD95-3D16F483E971}" type="presParOf" srcId="{144AEDC2-E3D5-449C-A743-5FEDFF34A9D7}" destId="{9692A856-4ACE-43F7-B183-0E4281D839D1}" srcOrd="0" destOrd="0" presId="urn:microsoft.com/office/officeart/2008/layout/LinedList"/>
    <dgm:cxn modelId="{4A3E59D6-2389-409B-824C-CBC012C27B57}" type="presParOf" srcId="{144AEDC2-E3D5-449C-A743-5FEDFF34A9D7}" destId="{58B73B68-1F19-4D10-BF32-0CF5227A155A}" srcOrd="1" destOrd="0" presId="urn:microsoft.com/office/officeart/2008/layout/LinedList"/>
    <dgm:cxn modelId="{5A876584-8523-457C-B039-A4BDC1A92BA0}" type="presParOf" srcId="{523894F9-527B-4906-BB60-E169ACED87CB}" destId="{ECC3D149-E13F-4A4A-A8AA-547DBE232558}" srcOrd="2" destOrd="0" presId="urn:microsoft.com/office/officeart/2008/layout/LinedList"/>
    <dgm:cxn modelId="{0CC96137-4509-4721-82F1-B7C0CAE57607}" type="presParOf" srcId="{523894F9-527B-4906-BB60-E169ACED87CB}" destId="{CFC1F4A1-BDAF-4559-AA73-75F149B4B27D}" srcOrd="3" destOrd="0" presId="urn:microsoft.com/office/officeart/2008/layout/LinedList"/>
    <dgm:cxn modelId="{BC56B99D-A442-4634-9B49-EB2CCF58271F}" type="presParOf" srcId="{CFC1F4A1-BDAF-4559-AA73-75F149B4B27D}" destId="{8AD5F4E4-0C03-4B16-998E-C3E207CA18AD}" srcOrd="0" destOrd="0" presId="urn:microsoft.com/office/officeart/2008/layout/LinedList"/>
    <dgm:cxn modelId="{16501083-36C0-4080-90BA-33214A79269D}" type="presParOf" srcId="{CFC1F4A1-BDAF-4559-AA73-75F149B4B27D}" destId="{06402C54-7365-4B53-B2E6-D45FE36773EB}" srcOrd="1" destOrd="0" presId="urn:microsoft.com/office/officeart/2008/layout/LinedList"/>
    <dgm:cxn modelId="{A212C28F-A541-4A5E-A112-DF15D15FFC3E}" type="presParOf" srcId="{523894F9-527B-4906-BB60-E169ACED87CB}" destId="{2068D00E-91BD-4544-9B4C-121A30ECEE44}" srcOrd="4" destOrd="0" presId="urn:microsoft.com/office/officeart/2008/layout/LinedList"/>
    <dgm:cxn modelId="{1C12F758-828F-41F2-AC40-9413FDC485F1}" type="presParOf" srcId="{523894F9-527B-4906-BB60-E169ACED87CB}" destId="{2DA61EE1-CA44-436B-8C6A-B420D4041F50}" srcOrd="5" destOrd="0" presId="urn:microsoft.com/office/officeart/2008/layout/LinedList"/>
    <dgm:cxn modelId="{A1A538A7-5DAA-46F4-ACC1-21409BCFF516}" type="presParOf" srcId="{2DA61EE1-CA44-436B-8C6A-B420D4041F50}" destId="{4C717F20-C59C-4978-9C40-17986807C92B}" srcOrd="0" destOrd="0" presId="urn:microsoft.com/office/officeart/2008/layout/LinedList"/>
    <dgm:cxn modelId="{146EC3BB-5648-4B3D-8C80-D383470A99C8}" type="presParOf" srcId="{2DA61EE1-CA44-436B-8C6A-B420D4041F50}" destId="{657F307C-DF59-4C03-9072-6D6E74048632}" srcOrd="1" destOrd="0" presId="urn:microsoft.com/office/officeart/2008/layout/LinedList"/>
    <dgm:cxn modelId="{A81561D3-4B6A-4179-B095-CDA263EFE095}" type="presParOf" srcId="{523894F9-527B-4906-BB60-E169ACED87CB}" destId="{2C3127B6-C2BA-46E9-88A4-AB8FAD8B566F}" srcOrd="6" destOrd="0" presId="urn:microsoft.com/office/officeart/2008/layout/LinedList"/>
    <dgm:cxn modelId="{60E2BEBB-EB2D-412E-8901-DB7E08E7A355}" type="presParOf" srcId="{523894F9-527B-4906-BB60-E169ACED87CB}" destId="{37734249-C6CC-42B5-9E4B-B7605308C21D}" srcOrd="7" destOrd="0" presId="urn:microsoft.com/office/officeart/2008/layout/LinedList"/>
    <dgm:cxn modelId="{6B972D18-4076-492C-8891-326E3B3EA367}" type="presParOf" srcId="{37734249-C6CC-42B5-9E4B-B7605308C21D}" destId="{3D673AE6-2044-47CD-84B7-8D42DEC7B650}" srcOrd="0" destOrd="0" presId="urn:microsoft.com/office/officeart/2008/layout/LinedList"/>
    <dgm:cxn modelId="{14CF9864-3469-4E82-A690-C5691BBFCD63}" type="presParOf" srcId="{37734249-C6CC-42B5-9E4B-B7605308C21D}" destId="{E16FCE59-DCB8-4CA6-8BC1-7716364301FE}" srcOrd="1" destOrd="0" presId="urn:microsoft.com/office/officeart/2008/layout/LinedList"/>
    <dgm:cxn modelId="{0262615F-5DD8-40E0-81FB-B745CA82CB38}" type="presParOf" srcId="{523894F9-527B-4906-BB60-E169ACED87CB}" destId="{2C4A8209-AB20-4C61-B44E-21A500EED110}" srcOrd="8" destOrd="0" presId="urn:microsoft.com/office/officeart/2008/layout/LinedList"/>
    <dgm:cxn modelId="{7E00583D-C5F6-487C-B70F-7F6DCDD9011A}" type="presParOf" srcId="{523894F9-527B-4906-BB60-E169ACED87CB}" destId="{FF6A0C2F-FE08-4B94-A2E3-9DD0E6120E75}" srcOrd="9" destOrd="0" presId="urn:microsoft.com/office/officeart/2008/layout/LinedList"/>
    <dgm:cxn modelId="{68FC39D9-DD14-4920-8FEE-E7BEB539C7C5}" type="presParOf" srcId="{FF6A0C2F-FE08-4B94-A2E3-9DD0E6120E75}" destId="{F808DC12-5F63-4582-B424-73D29DEDD928}" srcOrd="0" destOrd="0" presId="urn:microsoft.com/office/officeart/2008/layout/LinedList"/>
    <dgm:cxn modelId="{7C415705-A3C2-4B48-969B-BC576F2E0EB9}" type="presParOf" srcId="{FF6A0C2F-FE08-4B94-A2E3-9DD0E6120E75}" destId="{8006E407-AE8E-4025-946A-2D784E59E99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82DCE-3161-47F4-9A0E-500FFEBF299E}">
      <dsp:nvSpPr>
        <dsp:cNvPr id="0" name=""/>
        <dsp:cNvSpPr/>
      </dsp:nvSpPr>
      <dsp:spPr>
        <a:xfrm>
          <a:off x="0" y="639"/>
          <a:ext cx="6726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CD02F0-9308-4CE2-87CD-0DED22156948}">
      <dsp:nvSpPr>
        <dsp:cNvPr id="0" name=""/>
        <dsp:cNvSpPr/>
      </dsp:nvSpPr>
      <dsp:spPr>
        <a:xfrm>
          <a:off x="0" y="639"/>
          <a:ext cx="6726476" cy="1046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The concept of negotiation at the workplace is not a new phenomena</a:t>
          </a:r>
        </a:p>
      </dsp:txBody>
      <dsp:txXfrm>
        <a:off x="0" y="639"/>
        <a:ext cx="6726476" cy="1046920"/>
      </dsp:txXfrm>
    </dsp:sp>
    <dsp:sp modelId="{F4C63432-4885-4C39-82CF-B40937451FB6}">
      <dsp:nvSpPr>
        <dsp:cNvPr id="0" name=""/>
        <dsp:cNvSpPr/>
      </dsp:nvSpPr>
      <dsp:spPr>
        <a:xfrm>
          <a:off x="0" y="1047559"/>
          <a:ext cx="6726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EEB7C-19BF-4991-8979-7AAF442A286E}">
      <dsp:nvSpPr>
        <dsp:cNvPr id="0" name=""/>
        <dsp:cNvSpPr/>
      </dsp:nvSpPr>
      <dsp:spPr>
        <a:xfrm>
          <a:off x="0" y="1047559"/>
          <a:ext cx="6726476" cy="1046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Negotiation remain inherent in any workplace</a:t>
          </a:r>
        </a:p>
      </dsp:txBody>
      <dsp:txXfrm>
        <a:off x="0" y="1047559"/>
        <a:ext cx="6726476" cy="1046920"/>
      </dsp:txXfrm>
    </dsp:sp>
    <dsp:sp modelId="{57B85D87-0EFA-4BE7-8B45-2A886772C497}">
      <dsp:nvSpPr>
        <dsp:cNvPr id="0" name=""/>
        <dsp:cNvSpPr/>
      </dsp:nvSpPr>
      <dsp:spPr>
        <a:xfrm>
          <a:off x="0" y="2094479"/>
          <a:ext cx="6726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F8B52-0119-4C43-8D59-095E4F0CF2E0}">
      <dsp:nvSpPr>
        <dsp:cNvPr id="0" name=""/>
        <dsp:cNvSpPr/>
      </dsp:nvSpPr>
      <dsp:spPr>
        <a:xfrm>
          <a:off x="0" y="2094479"/>
          <a:ext cx="6726476" cy="1046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Managers and followers negotiate because of different reasons</a:t>
          </a:r>
        </a:p>
      </dsp:txBody>
      <dsp:txXfrm>
        <a:off x="0" y="2094479"/>
        <a:ext cx="6726476" cy="1046920"/>
      </dsp:txXfrm>
    </dsp:sp>
    <dsp:sp modelId="{6D0C5089-F3A7-4018-8D20-657BC0B09198}">
      <dsp:nvSpPr>
        <dsp:cNvPr id="0" name=""/>
        <dsp:cNvSpPr/>
      </dsp:nvSpPr>
      <dsp:spPr>
        <a:xfrm>
          <a:off x="0" y="3141400"/>
          <a:ext cx="6726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8DB7AF-C4CE-402B-89AC-FB48FF427A89}">
      <dsp:nvSpPr>
        <dsp:cNvPr id="0" name=""/>
        <dsp:cNvSpPr/>
      </dsp:nvSpPr>
      <dsp:spPr>
        <a:xfrm>
          <a:off x="0" y="3141400"/>
          <a:ext cx="6726476" cy="1046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Such reasons range from what to adopt a strategic purpose such as entering a new market the, increasing business shareholding, exporting any many others</a:t>
          </a:r>
        </a:p>
      </dsp:txBody>
      <dsp:txXfrm>
        <a:off x="0" y="3141400"/>
        <a:ext cx="6726476" cy="1046920"/>
      </dsp:txXfrm>
    </dsp:sp>
    <dsp:sp modelId="{4220EE56-9CB3-4A22-A603-673902753FBC}">
      <dsp:nvSpPr>
        <dsp:cNvPr id="0" name=""/>
        <dsp:cNvSpPr/>
      </dsp:nvSpPr>
      <dsp:spPr>
        <a:xfrm>
          <a:off x="0" y="4188320"/>
          <a:ext cx="672647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055255-E938-42A8-85AC-ACD156814ECB}">
      <dsp:nvSpPr>
        <dsp:cNvPr id="0" name=""/>
        <dsp:cNvSpPr/>
      </dsp:nvSpPr>
      <dsp:spPr>
        <a:xfrm>
          <a:off x="0" y="4188320"/>
          <a:ext cx="6726476" cy="1046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Negotiation could involve operational challenges affecting staffing, use of resources, and payment structures, or working hours</a:t>
          </a:r>
        </a:p>
      </dsp:txBody>
      <dsp:txXfrm>
        <a:off x="0" y="4188320"/>
        <a:ext cx="6726476" cy="1046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2FD32-823C-4982-A010-868EB7B59F0F}">
      <dsp:nvSpPr>
        <dsp:cNvPr id="0" name=""/>
        <dsp:cNvSpPr/>
      </dsp:nvSpPr>
      <dsp:spPr>
        <a:xfrm>
          <a:off x="0" y="37925"/>
          <a:ext cx="5812077" cy="99837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Sweden is part 44 countries in Europe</a:t>
          </a:r>
        </a:p>
      </dsp:txBody>
      <dsp:txXfrm>
        <a:off x="48737" y="86662"/>
        <a:ext cx="5714603" cy="900901"/>
      </dsp:txXfrm>
    </dsp:sp>
    <dsp:sp modelId="{A46C77D0-540A-469A-A750-83FE1852ED51}">
      <dsp:nvSpPr>
        <dsp:cNvPr id="0" name=""/>
        <dsp:cNvSpPr/>
      </dsp:nvSpPr>
      <dsp:spPr>
        <a:xfrm>
          <a:off x="0" y="1088141"/>
          <a:ext cx="5812077" cy="99837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Hofstede cross-cultural theory maintains that every country has national cultures that define how its people speak and behave </a:t>
          </a:r>
        </a:p>
      </dsp:txBody>
      <dsp:txXfrm>
        <a:off x="48737" y="1136878"/>
        <a:ext cx="5714603" cy="900901"/>
      </dsp:txXfrm>
    </dsp:sp>
    <dsp:sp modelId="{4CD7822E-3821-4471-A932-9A14D163AB57}">
      <dsp:nvSpPr>
        <dsp:cNvPr id="0" name=""/>
        <dsp:cNvSpPr/>
      </dsp:nvSpPr>
      <dsp:spPr>
        <a:xfrm>
          <a:off x="0" y="2138356"/>
          <a:ext cx="5812077" cy="99837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Similar cultures define structures, rules, and laws in organizations</a:t>
          </a:r>
        </a:p>
      </dsp:txBody>
      <dsp:txXfrm>
        <a:off x="48737" y="2187093"/>
        <a:ext cx="5714603" cy="900901"/>
      </dsp:txXfrm>
    </dsp:sp>
    <dsp:sp modelId="{98787ED0-4280-4DF2-962E-8D4BDD3A727B}">
      <dsp:nvSpPr>
        <dsp:cNvPr id="0" name=""/>
        <dsp:cNvSpPr/>
      </dsp:nvSpPr>
      <dsp:spPr>
        <a:xfrm>
          <a:off x="0" y="3188572"/>
          <a:ext cx="5812077" cy="99837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Hofstede cross culture individualism and indulgence at 87 and 78 respectively</a:t>
          </a:r>
        </a:p>
      </dsp:txBody>
      <dsp:txXfrm>
        <a:off x="48737" y="3237309"/>
        <a:ext cx="5714603" cy="900901"/>
      </dsp:txXfrm>
    </dsp:sp>
    <dsp:sp modelId="{4870736F-A570-4DEA-B175-12CC8442BBAB}">
      <dsp:nvSpPr>
        <dsp:cNvPr id="0" name=""/>
        <dsp:cNvSpPr/>
      </dsp:nvSpPr>
      <dsp:spPr>
        <a:xfrm>
          <a:off x="0" y="4238787"/>
          <a:ext cx="5812077" cy="998375"/>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However, Sweden ranks lower on dimensions such as power distance, motivation to achieve success, and uncertainty avoidance. </a:t>
          </a:r>
        </a:p>
      </dsp:txBody>
      <dsp:txXfrm>
        <a:off x="48737" y="4287524"/>
        <a:ext cx="5714603" cy="90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ADB47-A0A7-4AC6-8449-FE1C49A554EE}">
      <dsp:nvSpPr>
        <dsp:cNvPr id="0" name=""/>
        <dsp:cNvSpPr/>
      </dsp:nvSpPr>
      <dsp:spPr>
        <a:xfrm>
          <a:off x="0" y="531"/>
          <a:ext cx="106489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2A856-4ACE-43F7-B183-0E4281D839D1}">
      <dsp:nvSpPr>
        <dsp:cNvPr id="0" name=""/>
        <dsp:cNvSpPr/>
      </dsp:nvSpPr>
      <dsp:spPr>
        <a:xfrm>
          <a:off x="0" y="531"/>
          <a:ext cx="1064895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International managers working for Dyson Company in Sweden must adopt different communication practice when negotiating with employees</a:t>
          </a:r>
        </a:p>
      </dsp:txBody>
      <dsp:txXfrm>
        <a:off x="0" y="531"/>
        <a:ext cx="10648950" cy="870055"/>
      </dsp:txXfrm>
    </dsp:sp>
    <dsp:sp modelId="{ECC3D149-E13F-4A4A-A8AA-547DBE232558}">
      <dsp:nvSpPr>
        <dsp:cNvPr id="0" name=""/>
        <dsp:cNvSpPr/>
      </dsp:nvSpPr>
      <dsp:spPr>
        <a:xfrm>
          <a:off x="0" y="870586"/>
          <a:ext cx="106489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D5F4E4-0C03-4B16-998E-C3E207CA18AD}">
      <dsp:nvSpPr>
        <dsp:cNvPr id="0" name=""/>
        <dsp:cNvSpPr/>
      </dsp:nvSpPr>
      <dsp:spPr>
        <a:xfrm>
          <a:off x="0" y="870586"/>
          <a:ext cx="1064895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While the UK culture supports hierarchy structure, they need to change by adopting employee centric approach</a:t>
          </a:r>
        </a:p>
      </dsp:txBody>
      <dsp:txXfrm>
        <a:off x="0" y="870586"/>
        <a:ext cx="10648950" cy="870055"/>
      </dsp:txXfrm>
    </dsp:sp>
    <dsp:sp modelId="{2068D00E-91BD-4544-9B4C-121A30ECEE44}">
      <dsp:nvSpPr>
        <dsp:cNvPr id="0" name=""/>
        <dsp:cNvSpPr/>
      </dsp:nvSpPr>
      <dsp:spPr>
        <a:xfrm>
          <a:off x="0" y="1740641"/>
          <a:ext cx="106489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17F20-C59C-4978-9C40-17986807C92B}">
      <dsp:nvSpPr>
        <dsp:cNvPr id="0" name=""/>
        <dsp:cNvSpPr/>
      </dsp:nvSpPr>
      <dsp:spPr>
        <a:xfrm>
          <a:off x="0" y="1740641"/>
          <a:ext cx="1064895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Management must now involve employees in every discussion </a:t>
          </a:r>
        </a:p>
      </dsp:txBody>
      <dsp:txXfrm>
        <a:off x="0" y="1740641"/>
        <a:ext cx="10648950" cy="870055"/>
      </dsp:txXfrm>
    </dsp:sp>
    <dsp:sp modelId="{2C3127B6-C2BA-46E9-88A4-AB8FAD8B566F}">
      <dsp:nvSpPr>
        <dsp:cNvPr id="0" name=""/>
        <dsp:cNvSpPr/>
      </dsp:nvSpPr>
      <dsp:spPr>
        <a:xfrm>
          <a:off x="0" y="2610696"/>
          <a:ext cx="106489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673AE6-2044-47CD-84B7-8D42DEC7B650}">
      <dsp:nvSpPr>
        <dsp:cNvPr id="0" name=""/>
        <dsp:cNvSpPr/>
      </dsp:nvSpPr>
      <dsp:spPr>
        <a:xfrm>
          <a:off x="0" y="2610696"/>
          <a:ext cx="1064895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Management should also consider providing total rewards that support work life balance in their parks</a:t>
          </a:r>
        </a:p>
      </dsp:txBody>
      <dsp:txXfrm>
        <a:off x="0" y="2610696"/>
        <a:ext cx="10648950" cy="870055"/>
      </dsp:txXfrm>
    </dsp:sp>
    <dsp:sp modelId="{2C4A8209-AB20-4C61-B44E-21A500EED110}">
      <dsp:nvSpPr>
        <dsp:cNvPr id="0" name=""/>
        <dsp:cNvSpPr/>
      </dsp:nvSpPr>
      <dsp:spPr>
        <a:xfrm>
          <a:off x="0" y="3480751"/>
          <a:ext cx="106489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08DC12-5F63-4582-B424-73D29DEDD928}">
      <dsp:nvSpPr>
        <dsp:cNvPr id="0" name=""/>
        <dsp:cNvSpPr/>
      </dsp:nvSpPr>
      <dsp:spPr>
        <a:xfrm>
          <a:off x="0" y="3480751"/>
          <a:ext cx="1064895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dirty="0"/>
            <a:t>Management should adopt the use of loose structures in agreements </a:t>
          </a:r>
        </a:p>
      </dsp:txBody>
      <dsp:txXfrm>
        <a:off x="0" y="3480751"/>
        <a:ext cx="1064895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B9A8D3-E65F-4CEA-B43E-5344B5931CB5}" type="datetimeFigureOut">
              <a:rPr lang="en-US" smtClean="0"/>
              <a:t>10/19/2025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38B6F-87C1-4C71-8EB4-FA1807F18D7E}" type="slidenum">
              <a:rPr lang="en-US" smtClean="0"/>
              <a:t>‹#›</a:t>
            </a:fld>
            <a:endParaRPr lang="en-US" dirty="0"/>
          </a:p>
        </p:txBody>
      </p:sp>
    </p:spTree>
    <p:extLst>
      <p:ext uri="{BB962C8B-B14F-4D97-AF65-F5344CB8AC3E}">
        <p14:creationId xmlns:p14="http://schemas.microsoft.com/office/powerpoint/2010/main" val="17030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a:t>
            </a:r>
          </a:p>
          <a:p>
            <a:endParaRPr lang="en-US" dirty="0"/>
          </a:p>
          <a:p>
            <a:r>
              <a:rPr lang="en-US" dirty="0"/>
              <a:t>My</a:t>
            </a:r>
            <a:r>
              <a:rPr lang="en-US" baseline="0" dirty="0"/>
              <a:t> name is Andrei!</a:t>
            </a:r>
          </a:p>
          <a:p>
            <a:r>
              <a:rPr lang="en-US" dirty="0"/>
              <a:t>Welcome to this presentation on negotiation of international managers in the case of Dyson managers in Sweden.</a:t>
            </a:r>
          </a:p>
          <a:p>
            <a:r>
              <a:rPr lang="en-US" dirty="0"/>
              <a:t>The presentation will be covering seven core areas. In the following slide, I will be expanding and outlining what this presentation seeks to cover.</a:t>
            </a:r>
          </a:p>
        </p:txBody>
      </p:sp>
      <p:sp>
        <p:nvSpPr>
          <p:cNvPr id="4" name="Slide Number Placeholder 3"/>
          <p:cNvSpPr>
            <a:spLocks noGrp="1"/>
          </p:cNvSpPr>
          <p:nvPr>
            <p:ph type="sldNum" sz="quarter" idx="5"/>
          </p:nvPr>
        </p:nvSpPr>
        <p:spPr/>
        <p:txBody>
          <a:bodyPr/>
          <a:lstStyle/>
          <a:p>
            <a:fld id="{5E138B6F-87C1-4C71-8EB4-FA1807F18D7E}" type="slidenum">
              <a:rPr lang="en-US" smtClean="0"/>
              <a:t>2</a:t>
            </a:fld>
            <a:endParaRPr lang="en-US" dirty="0"/>
          </a:p>
        </p:txBody>
      </p:sp>
    </p:spTree>
    <p:extLst>
      <p:ext uri="{BB962C8B-B14F-4D97-AF65-F5344CB8AC3E}">
        <p14:creationId xmlns:p14="http://schemas.microsoft.com/office/powerpoint/2010/main" val="3697882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US" dirty="0"/>
              <a:t>In the rest of this presentation, we shall begin by looking at Hofstede theory of cross-cultural communication. </a:t>
            </a:r>
          </a:p>
          <a:p>
            <a:pPr marL="0" indent="0">
              <a:buFont typeface="Wingdings" panose="05000000000000000000" pitchFamily="2" charset="2"/>
              <a:buNone/>
            </a:pPr>
            <a:endParaRPr lang="en-US" dirty="0"/>
          </a:p>
          <a:p>
            <a:pPr marL="171450" indent="-171450">
              <a:buFont typeface="Wingdings" panose="05000000000000000000" pitchFamily="2" charset="2"/>
              <a:buChar char="v"/>
            </a:pPr>
            <a:r>
              <a:rPr lang="en-US" dirty="0"/>
              <a:t>His will provide the foundation for understanding why every country and culture differ in terms of their perspectives such as individualism, collectivism, how they perceive the current versus the future, and how they respond to challenges.</a:t>
            </a:r>
          </a:p>
          <a:p>
            <a:pPr marL="171450" indent="-171450">
              <a:buFont typeface="Wingdings" panose="05000000000000000000" pitchFamily="2" charset="2"/>
              <a:buChar char="v"/>
            </a:pPr>
            <a:endParaRPr lang="en-US" dirty="0"/>
          </a:p>
          <a:p>
            <a:pPr marL="171450" indent="-171450">
              <a:buFont typeface="Wingdings" panose="05000000000000000000" pitchFamily="2" charset="2"/>
              <a:buChar char="v"/>
            </a:pPr>
            <a:r>
              <a:rPr lang="en-US" dirty="0"/>
              <a:t>We shall them look at how the theory applies to a case study in Sweden. How management approached negotiation with employees. </a:t>
            </a:r>
          </a:p>
          <a:p>
            <a:pPr marL="0" indent="0">
              <a:buFont typeface="Wingdings" panose="05000000000000000000" pitchFamily="2" charset="2"/>
              <a:buNone/>
            </a:pPr>
            <a:endParaRPr lang="en-US" dirty="0"/>
          </a:p>
          <a:p>
            <a:pPr marL="171450" indent="-171450">
              <a:buFont typeface="Wingdings" panose="05000000000000000000" pitchFamily="2" charset="2"/>
              <a:buChar char="v"/>
            </a:pPr>
            <a:r>
              <a:rPr lang="en-US" dirty="0"/>
              <a:t>Moreover, the discussion also explains how international managers working at Dyson company responds to negotiations with employees. </a:t>
            </a:r>
          </a:p>
          <a:p>
            <a:pPr marL="171450" indent="-171450">
              <a:buFont typeface="Wingdings" panose="05000000000000000000" pitchFamily="2" charset="2"/>
              <a:buChar char="v"/>
            </a:pPr>
            <a:endParaRPr lang="en-US" dirty="0"/>
          </a:p>
          <a:p>
            <a:pPr marL="171450" indent="-171450">
              <a:buFont typeface="Wingdings" panose="05000000000000000000" pitchFamily="2" charset="2"/>
              <a:buChar char="v"/>
            </a:pPr>
            <a:r>
              <a:rPr lang="en-US" dirty="0"/>
              <a:t>The findings from these case studies show some of the opportunities and challenges experienced by international managers in Sweden.</a:t>
            </a:r>
          </a:p>
          <a:p>
            <a:pPr marL="171450" indent="-171450">
              <a:buFont typeface="Wingdings" panose="05000000000000000000" pitchFamily="2" charset="2"/>
              <a:buChar char="v"/>
            </a:pPr>
            <a:endParaRPr lang="en-US" dirty="0"/>
          </a:p>
          <a:p>
            <a:pPr marL="171450" indent="-171450">
              <a:buFont typeface="Wingdings" panose="05000000000000000000" pitchFamily="2" charset="2"/>
              <a:buChar char="v"/>
            </a:pPr>
            <a:r>
              <a:rPr lang="en-US" dirty="0"/>
              <a:t>Recommendations gives a way forward on what international managers working for any organization in other cultures can do to increase the impact of negotiation.</a:t>
            </a:r>
          </a:p>
        </p:txBody>
      </p:sp>
      <p:sp>
        <p:nvSpPr>
          <p:cNvPr id="4" name="Slide Number Placeholder 3"/>
          <p:cNvSpPr>
            <a:spLocks noGrp="1"/>
          </p:cNvSpPr>
          <p:nvPr>
            <p:ph type="sldNum" sz="quarter" idx="5"/>
          </p:nvPr>
        </p:nvSpPr>
        <p:spPr/>
        <p:txBody>
          <a:bodyPr/>
          <a:lstStyle/>
          <a:p>
            <a:fld id="{5E138B6F-87C1-4C71-8EB4-FA1807F18D7E}" type="slidenum">
              <a:rPr lang="en-US" smtClean="0"/>
              <a:t>3</a:t>
            </a:fld>
            <a:endParaRPr lang="en-US" dirty="0"/>
          </a:p>
        </p:txBody>
      </p:sp>
    </p:spTree>
    <p:extLst>
      <p:ext uri="{BB962C8B-B14F-4D97-AF65-F5344CB8AC3E}">
        <p14:creationId xmlns:p14="http://schemas.microsoft.com/office/powerpoint/2010/main" val="356546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We understand that no organization lacks aspects of negotiations. The inherency of organizations makes international managers to find appropriate strategy and process for ways of solving problems.</a:t>
            </a:r>
          </a:p>
          <a:p>
            <a:pPr marL="0" indent="0">
              <a:buFont typeface="Arial" panose="020B0604020202020204" pitchFamily="34" charset="0"/>
              <a:buNone/>
            </a:pPr>
            <a:endParaRPr lang="en-US" dirty="0"/>
          </a:p>
          <a:p>
            <a:pPr marL="171450" indent="-171450">
              <a:buFont typeface="Arial" panose="020B0604020202020204" pitchFamily="34" charset="0"/>
              <a:buChar char="•"/>
            </a:pPr>
            <a:r>
              <a:rPr lang="en-US" dirty="0"/>
              <a:t>Specifically, managers use negotiations when they want to adopt a strategic purpose such as entering a new market the, increasing business shareholding, exporting any many others. </a:t>
            </a:r>
          </a:p>
          <a:p>
            <a:pPr marL="0" indent="0">
              <a:buFont typeface="Arial" panose="020B0604020202020204" pitchFamily="34" charset="0"/>
              <a:buNone/>
            </a:pPr>
            <a:endParaRPr lang="en-US" dirty="0"/>
          </a:p>
          <a:p>
            <a:pPr marL="171450" indent="-171450">
              <a:buFont typeface="Arial" panose="020B0604020202020204" pitchFamily="34" charset="0"/>
              <a:buChar char="•"/>
            </a:pPr>
            <a:r>
              <a:rPr lang="en-US" dirty="0"/>
              <a:t>Additionally, they also use it when they want to solve operational challenges affecting staffing, use of resources, and payment structures, or working hours.</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4</a:t>
            </a:fld>
            <a:endParaRPr lang="en-US" dirty="0"/>
          </a:p>
        </p:txBody>
      </p:sp>
    </p:spTree>
    <p:extLst>
      <p:ext uri="{BB962C8B-B14F-4D97-AF65-F5344CB8AC3E}">
        <p14:creationId xmlns:p14="http://schemas.microsoft.com/office/powerpoint/2010/main" val="3578888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Our presentation focuses on the case of Sweden as one of the countries in Europe. </a:t>
            </a:r>
          </a:p>
          <a:p>
            <a:pPr marL="0" indent="0">
              <a:buFont typeface="Courier New" panose="02070309020205020404" pitchFamily="49" charset="0"/>
              <a:buNone/>
            </a:pPr>
            <a:endParaRPr lang="en-US" dirty="0"/>
          </a:p>
          <a:p>
            <a:pPr marL="171450" indent="-171450">
              <a:buFont typeface="Courier New" panose="02070309020205020404" pitchFamily="49" charset="0"/>
              <a:buChar char="o"/>
            </a:pPr>
            <a:r>
              <a:rPr lang="en-US" dirty="0"/>
              <a:t>According to Hofstede cross-cultural theory, every country has national cultures that define how its people speak and behave. </a:t>
            </a:r>
          </a:p>
          <a:p>
            <a:pPr marL="0" indent="0">
              <a:buFont typeface="Courier New" panose="02070309020205020404" pitchFamily="49" charset="0"/>
              <a:buNone/>
            </a:pPr>
            <a:endParaRPr lang="en-US" dirty="0"/>
          </a:p>
          <a:p>
            <a:pPr marL="171450" indent="-171450">
              <a:buFont typeface="Courier New" panose="02070309020205020404" pitchFamily="49" charset="0"/>
              <a:buChar char="o"/>
            </a:pPr>
            <a:r>
              <a:rPr lang="en-US" dirty="0"/>
              <a:t>International managers depend on cultures to define structures, rules, and laws in organizations.</a:t>
            </a:r>
          </a:p>
          <a:p>
            <a:pPr marL="0" indent="0">
              <a:buFont typeface="Courier New" panose="02070309020205020404" pitchFamily="49" charset="0"/>
              <a:buNone/>
            </a:pPr>
            <a:endParaRPr lang="en-US" dirty="0"/>
          </a:p>
          <a:p>
            <a:pPr marL="171450" indent="-171450">
              <a:buFont typeface="Courier New" panose="02070309020205020404" pitchFamily="49" charset="0"/>
              <a:buChar char="o"/>
            </a:pPr>
            <a:r>
              <a:rPr lang="en-US" dirty="0"/>
              <a:t>Assessment now shows that Sweden ranks lower on dimensions such as power distance, motivation to achieve success, and uncertainty avoidance. </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5</a:t>
            </a:fld>
            <a:endParaRPr lang="en-US" dirty="0"/>
          </a:p>
        </p:txBody>
      </p:sp>
    </p:spTree>
    <p:extLst>
      <p:ext uri="{BB962C8B-B14F-4D97-AF65-F5344CB8AC3E}">
        <p14:creationId xmlns:p14="http://schemas.microsoft.com/office/powerpoint/2010/main" val="2755208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As we have already pointed out, it is clear that Hofstede cross-cultural communication theory covers six elements. </a:t>
            </a:r>
          </a:p>
          <a:p>
            <a:endParaRPr lang="en-GB" b="1" dirty="0"/>
          </a:p>
          <a:p>
            <a:r>
              <a:rPr lang="en-GB" b="1" dirty="0"/>
              <a:t>Power Distance </a:t>
            </a:r>
            <a:r>
              <a:rPr lang="en-GB" b="0" dirty="0"/>
              <a:t>elements maintains that </a:t>
            </a:r>
            <a:r>
              <a:rPr lang="en-GB" dirty="0"/>
              <a:t>people in societies perceive inequality between those with power and those without power. </a:t>
            </a:r>
          </a:p>
          <a:p>
            <a:r>
              <a:rPr lang="en-GB" dirty="0"/>
              <a:t>This also translates to workplace relationship when organizations use hierarchical structures of management. Subordinates rely on decisions made by their senior.</a:t>
            </a:r>
            <a:endParaRPr lang="en-GB" b="1" dirty="0"/>
          </a:p>
          <a:p>
            <a:endParaRPr lang="en-GB" b="1" dirty="0"/>
          </a:p>
          <a:p>
            <a:r>
              <a:rPr lang="en-GB" b="1" dirty="0"/>
              <a:t>Individualism vs Collectivism – </a:t>
            </a:r>
            <a:r>
              <a:rPr lang="en-GB" dirty="0"/>
              <a:t>Hofstede categorises relationship among people into two categories.</a:t>
            </a:r>
          </a:p>
          <a:p>
            <a:r>
              <a:rPr lang="en-GB" dirty="0"/>
              <a:t>The former explains how people define their self image in terms of themselves and immediate family members while considering the expected benefits. and self interests. </a:t>
            </a:r>
          </a:p>
          <a:p>
            <a:r>
              <a:rPr lang="en-GB" dirty="0"/>
              <a:t>The latter on the other hand explains how people in societies consider themselves belonging to groups.</a:t>
            </a:r>
          </a:p>
          <a:p>
            <a:endParaRPr lang="en-GB" b="1" dirty="0"/>
          </a:p>
          <a:p>
            <a:r>
              <a:rPr lang="en-GB" b="1" dirty="0"/>
              <a:t>Motivation towards achievement and success </a:t>
            </a:r>
            <a:r>
              <a:rPr lang="en-GB" dirty="0"/>
              <a:t>– Hofstede maintains that societies with high scores values competition, success, and achievement. </a:t>
            </a:r>
          </a:p>
          <a:p>
            <a:endParaRPr lang="en-GB" dirty="0"/>
          </a:p>
          <a:p>
            <a:pPr marL="171450" indent="-171450">
              <a:buFont typeface="Wingdings" panose="05000000000000000000" pitchFamily="2" charset="2"/>
              <a:buChar char="§"/>
            </a:pPr>
            <a:r>
              <a:rPr lang="en-GB" dirty="0"/>
              <a:t>Anyone who performs well is one who wins. Lower scores on the other hand, means perception towards caring for other more than winning.</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6</a:t>
            </a:fld>
            <a:endParaRPr lang="en-US" dirty="0"/>
          </a:p>
        </p:txBody>
      </p:sp>
    </p:spTree>
    <p:extLst>
      <p:ext uri="{BB962C8B-B14F-4D97-AF65-F5344CB8AC3E}">
        <p14:creationId xmlns:p14="http://schemas.microsoft.com/office/powerpoint/2010/main" val="2972993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Uncertainty Avoidance – </a:t>
            </a:r>
            <a:r>
              <a:rPr lang="en-GB" dirty="0"/>
              <a:t>Hofstede places higher scores for customers that put in place everything today to avoid future uncertainties. Such cultures have organizations where everyone follows structures, formal communication, regulations, and policies. Lower scores are associated with customers that leave every thing to natural course of events. </a:t>
            </a:r>
          </a:p>
          <a:p>
            <a:endParaRPr lang="en-GB" b="1" dirty="0"/>
          </a:p>
          <a:p>
            <a:r>
              <a:rPr lang="en-GB" b="1" dirty="0"/>
              <a:t>Long term Orientation – </a:t>
            </a:r>
            <a:r>
              <a:rPr lang="en-GB" dirty="0"/>
              <a:t>Societies with higher scores values and connects current and past events to what is likely to happen in the future. Organizations use past events to shape what is likely to happen tomorrow. Lower scores imply societies preserve status quo and traditions. </a:t>
            </a:r>
          </a:p>
          <a:p>
            <a:endParaRPr lang="en-GB" b="1" dirty="0"/>
          </a:p>
          <a:p>
            <a:r>
              <a:rPr lang="en-GB" b="1" dirty="0"/>
              <a:t>Indulgence – </a:t>
            </a:r>
            <a:r>
              <a:rPr lang="en-GB" dirty="0"/>
              <a:t>Hofstede maintain high scores shows societies whose people restraint themselves from things spending on what gives them happiness and optimism. High indulgence societies set themselves free in how they socialise, and willingness to achieve their desires and leisure while enjoying life through fun</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7</a:t>
            </a:fld>
            <a:endParaRPr lang="en-US" dirty="0"/>
          </a:p>
        </p:txBody>
      </p:sp>
    </p:spTree>
    <p:extLst>
      <p:ext uri="{BB962C8B-B14F-4D97-AF65-F5344CB8AC3E}">
        <p14:creationId xmlns:p14="http://schemas.microsoft.com/office/powerpoint/2010/main" val="3153946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Distance – </a:t>
            </a:r>
            <a:r>
              <a:rPr lang="en-GB" dirty="0"/>
              <a:t>Sweden scores lower on power distance. Society sees equality in power structures. Organizations embrace centralised approach of leadership where contribution of everyone matter. Leadership give juniors autonomy to make decisions and negotiate their way in strategies. </a:t>
            </a:r>
          </a:p>
          <a:p>
            <a:endParaRPr lang="en-GB" b="1" dirty="0"/>
          </a:p>
          <a:p>
            <a:r>
              <a:rPr lang="en-GB" b="1" dirty="0"/>
              <a:t>Individualism vs Collectivism – </a:t>
            </a:r>
            <a:r>
              <a:rPr lang="en-GB" dirty="0"/>
              <a:t>Sweden scores higher on this dimension than the rest of dimensions. Individuals in organizations act and see winning to benefit themselves and close family members.  </a:t>
            </a:r>
          </a:p>
          <a:p>
            <a:endParaRPr lang="en-GB" b="1" dirty="0"/>
          </a:p>
          <a:p>
            <a:r>
              <a:rPr lang="en-GB" b="1" dirty="0"/>
              <a:t>Motivation towards achievement and success </a:t>
            </a:r>
            <a:r>
              <a:rPr lang="en-GB" dirty="0"/>
              <a:t>– Sweden scores the lowest on motivation to achieve success. Employees don’t see the value of winning alone but they work as teams to achieve the best together. Negotiation occurs through participation </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8</a:t>
            </a:fld>
            <a:endParaRPr lang="en-US" dirty="0"/>
          </a:p>
        </p:txBody>
      </p:sp>
    </p:spTree>
    <p:extLst>
      <p:ext uri="{BB962C8B-B14F-4D97-AF65-F5344CB8AC3E}">
        <p14:creationId xmlns:p14="http://schemas.microsoft.com/office/powerpoint/2010/main" val="3768689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Uncertainty avoidance– </a:t>
            </a:r>
            <a:r>
              <a:rPr lang="en-GB" dirty="0"/>
              <a:t>Sweden scores lower on power distance. Society rely on informal way of communicating with others. Organization embrace innovations, and open-door policy in negotiations.</a:t>
            </a:r>
          </a:p>
          <a:p>
            <a:endParaRPr lang="en-GB" b="1" dirty="0"/>
          </a:p>
          <a:p>
            <a:r>
              <a:rPr lang="en-GB" b="1" dirty="0"/>
              <a:t>Long term orientation– </a:t>
            </a:r>
            <a:r>
              <a:rPr lang="en-GB" dirty="0"/>
              <a:t>Sweden scores lower on long-term orientation. Organisations sustain traditions in their negotiations.</a:t>
            </a:r>
          </a:p>
          <a:p>
            <a:endParaRPr lang="en-GB" b="1" dirty="0"/>
          </a:p>
          <a:p>
            <a:r>
              <a:rPr lang="en-GB" b="1" dirty="0"/>
              <a:t>Indulgence</a:t>
            </a:r>
            <a:r>
              <a:rPr lang="en-GB" dirty="0"/>
              <a:t>– Sweden scores moderate on this dimension. Organizations celebrate their employees when they achieve as a group.</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9</a:t>
            </a:fld>
            <a:endParaRPr lang="en-US" dirty="0"/>
          </a:p>
        </p:txBody>
      </p:sp>
    </p:spTree>
    <p:extLst>
      <p:ext uri="{BB962C8B-B14F-4D97-AF65-F5344CB8AC3E}">
        <p14:creationId xmlns:p14="http://schemas.microsoft.com/office/powerpoint/2010/main" val="215553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dirty="0"/>
              <a:t>The practical application of five industrial unions in Sweden shows how negotiation helped raise salaries for employees by 6.4%.</a:t>
            </a:r>
          </a:p>
          <a:p>
            <a:pPr marL="0" indent="0">
              <a:buFont typeface="Wingdings" panose="05000000000000000000" pitchFamily="2" charset="2"/>
              <a:buNone/>
            </a:pPr>
            <a:endParaRPr lang="en-US" dirty="0"/>
          </a:p>
          <a:p>
            <a:pPr marL="171450" indent="-171450">
              <a:buFont typeface="Wingdings" panose="05000000000000000000" pitchFamily="2" charset="2"/>
              <a:buChar char="q"/>
            </a:pPr>
            <a:r>
              <a:rPr lang="en-US" dirty="0"/>
              <a:t>The application of Hofstede helped include employees as part of the bargaining.</a:t>
            </a:r>
          </a:p>
          <a:p>
            <a:pPr marL="0" indent="0">
              <a:buFont typeface="Wingdings" panose="05000000000000000000" pitchFamily="2" charset="2"/>
              <a:buNone/>
            </a:pPr>
            <a:endParaRPr lang="en-US" dirty="0"/>
          </a:p>
          <a:p>
            <a:pPr marL="171450" indent="-171450">
              <a:buFont typeface="Wingdings" panose="05000000000000000000" pitchFamily="2" charset="2"/>
              <a:buChar char="q"/>
            </a:pPr>
            <a:r>
              <a:rPr lang="en-US" dirty="0"/>
              <a:t>For example, lower power distance in Sweden applied egalitarian approach to flatten hierarchies.</a:t>
            </a:r>
          </a:p>
          <a:p>
            <a:pPr marL="0" indent="0">
              <a:buFont typeface="Wingdings" panose="05000000000000000000" pitchFamily="2" charset="2"/>
              <a:buNone/>
            </a:pPr>
            <a:endParaRPr lang="en-US" dirty="0"/>
          </a:p>
          <a:p>
            <a:pPr marL="171450" indent="-171450">
              <a:buFont typeface="Wingdings" panose="05000000000000000000" pitchFamily="2" charset="2"/>
              <a:buChar char="q"/>
            </a:pPr>
            <a:r>
              <a:rPr lang="en-US" dirty="0"/>
              <a:t>Employees and management used consensus to make decisions.</a:t>
            </a:r>
          </a:p>
          <a:p>
            <a:pPr marL="0" indent="0">
              <a:buFont typeface="Wingdings" panose="05000000000000000000" pitchFamily="2" charset="2"/>
              <a:buNone/>
            </a:pPr>
            <a:endParaRPr lang="en-US" dirty="0"/>
          </a:p>
          <a:p>
            <a:pPr marL="171450" indent="-171450">
              <a:buFont typeface="Wingdings" panose="05000000000000000000" pitchFamily="2" charset="2"/>
              <a:buChar char="q"/>
            </a:pPr>
            <a:r>
              <a:rPr lang="en-US" dirty="0"/>
              <a:t>Both unions and employees value equality in everyone.</a:t>
            </a:r>
          </a:p>
          <a:p>
            <a:pPr marL="0" indent="0">
              <a:buFont typeface="Wingdings" panose="05000000000000000000" pitchFamily="2" charset="2"/>
              <a:buNone/>
            </a:pPr>
            <a:endParaRPr lang="en-US" dirty="0"/>
          </a:p>
          <a:p>
            <a:pPr marL="171450" indent="-171450">
              <a:buFont typeface="Wingdings" panose="05000000000000000000" pitchFamily="2" charset="2"/>
              <a:buChar char="q"/>
            </a:pPr>
            <a:r>
              <a:rPr lang="en-GB" dirty="0"/>
              <a:t>Through collectivism in unions, this helped achieve representation of over 90% of member interests and not personal interests.</a:t>
            </a:r>
          </a:p>
          <a:p>
            <a:pPr marL="0" indent="0">
              <a:buFont typeface="Wingdings" panose="05000000000000000000" pitchFamily="2" charset="2"/>
              <a:buNone/>
            </a:pPr>
            <a:endParaRPr lang="en-GB" dirty="0"/>
          </a:p>
          <a:p>
            <a:pPr marL="171450" indent="-171450">
              <a:buFont typeface="Wingdings" panose="05000000000000000000" pitchFamily="2" charset="2"/>
              <a:buChar char="q"/>
            </a:pPr>
            <a:r>
              <a:rPr lang="en-GB" dirty="0"/>
              <a:t>Two years of agreement also shows practice of uncertainty avoidance.</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10</a:t>
            </a:fld>
            <a:endParaRPr lang="en-US" dirty="0"/>
          </a:p>
        </p:txBody>
      </p:sp>
    </p:spTree>
    <p:extLst>
      <p:ext uri="{BB962C8B-B14F-4D97-AF65-F5344CB8AC3E}">
        <p14:creationId xmlns:p14="http://schemas.microsoft.com/office/powerpoint/2010/main" val="3471221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US" dirty="0"/>
              <a:t>International managers working at Dyson company experiences cases of high-power distance when they come from countries like the UK.</a:t>
            </a:r>
          </a:p>
          <a:p>
            <a:pPr marL="0" indent="0">
              <a:buFont typeface="Wingdings" panose="05000000000000000000" pitchFamily="2" charset="2"/>
              <a:buNone/>
            </a:pPr>
            <a:endParaRPr lang="en-US" dirty="0"/>
          </a:p>
          <a:p>
            <a:pPr marL="171450" indent="-171450">
              <a:buFont typeface="Wingdings" panose="05000000000000000000" pitchFamily="2" charset="2"/>
              <a:buChar char="v"/>
            </a:pPr>
            <a:r>
              <a:rPr lang="en-US" dirty="0"/>
              <a:t>Such culture causes high level of confrontation which in essence, also limiting employees from accepting to offer their suggestions.</a:t>
            </a:r>
          </a:p>
          <a:p>
            <a:pPr marL="0" indent="0">
              <a:buFont typeface="Wingdings" panose="05000000000000000000" pitchFamily="2" charset="2"/>
              <a:buNone/>
            </a:pPr>
            <a:r>
              <a:rPr lang="en-US" dirty="0"/>
              <a:t> </a:t>
            </a:r>
          </a:p>
          <a:p>
            <a:pPr marL="171450" indent="-171450">
              <a:buFont typeface="Wingdings" panose="05000000000000000000" pitchFamily="2" charset="2"/>
              <a:buChar char="v"/>
            </a:pPr>
            <a:r>
              <a:rPr lang="en-US" dirty="0"/>
              <a:t>Moreover, international managers from pother cultures with high power distance where they are used to making autonomous decisions to be followed by employees, might feel the process in Sweden is slow.</a:t>
            </a:r>
          </a:p>
          <a:p>
            <a:pPr marL="0" indent="0">
              <a:buFont typeface="Wingdings" panose="05000000000000000000" pitchFamily="2" charset="2"/>
              <a:buNone/>
            </a:pPr>
            <a:endParaRPr lang="en-US" dirty="0"/>
          </a:p>
          <a:p>
            <a:pPr marL="171450" indent="-171450">
              <a:buFont typeface="Wingdings" panose="05000000000000000000" pitchFamily="2" charset="2"/>
              <a:buChar char="v"/>
            </a:pPr>
            <a:r>
              <a:rPr lang="en-US" dirty="0"/>
              <a:t>Local employees must take part in decision making slowing down the negotiation process.</a:t>
            </a:r>
          </a:p>
          <a:p>
            <a:pPr marL="0" indent="0">
              <a:buFont typeface="Wingdings" panose="05000000000000000000" pitchFamily="2" charset="2"/>
              <a:buNone/>
            </a:pPr>
            <a:endParaRPr lang="en-US" dirty="0"/>
          </a:p>
          <a:p>
            <a:pPr marL="171450" indent="-171450">
              <a:buFont typeface="Wingdings" panose="05000000000000000000" pitchFamily="2" charset="2"/>
              <a:buChar char="v"/>
            </a:pPr>
            <a:r>
              <a:rPr lang="en-US" dirty="0"/>
              <a:t>Additionally, such cultures can cause misalignment of what benefits individuals and a company. </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11</a:t>
            </a:fld>
            <a:endParaRPr lang="en-US" dirty="0"/>
          </a:p>
        </p:txBody>
      </p:sp>
    </p:spTree>
    <p:extLst>
      <p:ext uri="{BB962C8B-B14F-4D97-AF65-F5344CB8AC3E}">
        <p14:creationId xmlns:p14="http://schemas.microsoft.com/office/powerpoint/2010/main" val="399990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US" dirty="0"/>
              <a:t>However, despite thew above challenges, it is also critical to understand that Sweden culture generals' numerous benefits to international managers.</a:t>
            </a:r>
          </a:p>
          <a:p>
            <a:pPr marL="0" indent="0">
              <a:buFont typeface="Wingdings" panose="05000000000000000000" pitchFamily="2" charset="2"/>
              <a:buNone/>
            </a:pPr>
            <a:endParaRPr lang="en-US" dirty="0"/>
          </a:p>
          <a:p>
            <a:pPr marL="171450" indent="-171450">
              <a:buFont typeface="Wingdings" panose="05000000000000000000" pitchFamily="2" charset="2"/>
              <a:buChar char="v"/>
            </a:pPr>
            <a:r>
              <a:rPr lang="en-US" dirty="0"/>
              <a:t>It supports them in their communication process. For example, it is easier to use negotiation with employees to </a:t>
            </a:r>
            <a:r>
              <a:rPr lang="en-US" sz="1200" dirty="0"/>
              <a:t>access talent among the local employees.</a:t>
            </a:r>
          </a:p>
          <a:p>
            <a:pPr marL="0" indent="0">
              <a:buFont typeface="Wingdings" panose="05000000000000000000" pitchFamily="2" charset="2"/>
              <a:buNone/>
            </a:pPr>
            <a:endParaRPr lang="en-US" sz="1200" dirty="0"/>
          </a:p>
          <a:p>
            <a:pPr marL="171450" indent="-171450">
              <a:buFont typeface="Wingdings" panose="05000000000000000000" pitchFamily="2" charset="2"/>
              <a:buChar char="v"/>
            </a:pPr>
            <a:r>
              <a:rPr lang="en-US" sz="1200" dirty="0"/>
              <a:t>Moreover, centrality management focuses more on employees than individualism of managers. The approach allows in participation in discussions and negotiations increases the chance owning challenges and solutions.</a:t>
            </a:r>
          </a:p>
          <a:p>
            <a:pPr marL="0" indent="0">
              <a:buFont typeface="Wingdings" panose="05000000000000000000" pitchFamily="2" charset="2"/>
              <a:buNone/>
            </a:pPr>
            <a:endParaRPr lang="en-US" sz="1200" dirty="0"/>
          </a:p>
          <a:p>
            <a:pPr marL="171450" indent="-171450">
              <a:buFont typeface="Wingdings" panose="05000000000000000000" pitchFamily="2" charset="2"/>
              <a:buChar char="v"/>
            </a:pPr>
            <a:r>
              <a:rPr lang="en-US" sz="1200" dirty="0"/>
              <a:t>It also helps strengthen relationship between international managers and employees.</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12</a:t>
            </a:fld>
            <a:endParaRPr lang="en-US" dirty="0"/>
          </a:p>
        </p:txBody>
      </p:sp>
    </p:spTree>
    <p:extLst>
      <p:ext uri="{BB962C8B-B14F-4D97-AF65-F5344CB8AC3E}">
        <p14:creationId xmlns:p14="http://schemas.microsoft.com/office/powerpoint/2010/main" val="1438458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It is now important for international managers from countries and cultures with high scores on power distance dimension to begin by researching cultures in the local countries.</a:t>
            </a:r>
          </a:p>
          <a:p>
            <a:pPr marL="0" indent="0">
              <a:buFont typeface="Courier New" panose="02070309020205020404" pitchFamily="49" charset="0"/>
              <a:buNone/>
            </a:pPr>
            <a:endParaRPr lang="en-US" dirty="0"/>
          </a:p>
          <a:p>
            <a:pPr marL="171450" indent="-171450">
              <a:buFont typeface="Courier New" panose="02070309020205020404" pitchFamily="49" charset="0"/>
              <a:buChar char="o"/>
            </a:pPr>
            <a:r>
              <a:rPr lang="en-US" dirty="0"/>
              <a:t>Those that come from aggressive cultures tend to see inequality between managers and employees. Consequently, such managers find it hard to negotiate with employees.</a:t>
            </a:r>
          </a:p>
          <a:p>
            <a:pPr marL="0" indent="0">
              <a:buFont typeface="Courier New" panose="02070309020205020404" pitchFamily="49" charset="0"/>
              <a:buNone/>
            </a:pPr>
            <a:endParaRPr lang="en-US" dirty="0"/>
          </a:p>
          <a:p>
            <a:pPr marL="171450" indent="-171450">
              <a:buFont typeface="Courier New" panose="02070309020205020404" pitchFamily="49" charset="0"/>
              <a:buChar char="o"/>
            </a:pPr>
            <a:r>
              <a:rPr lang="en-US" dirty="0"/>
              <a:t>Therefore, I would like to recommend that international manager begin by liaising with local human resource managers.</a:t>
            </a:r>
          </a:p>
          <a:p>
            <a:pPr marL="0" indent="0">
              <a:buFont typeface="Courier New" panose="02070309020205020404" pitchFamily="49" charset="0"/>
              <a:buNone/>
            </a:pPr>
            <a:endParaRPr lang="en-US" dirty="0"/>
          </a:p>
          <a:p>
            <a:pPr marL="171450" indent="-171450">
              <a:buFont typeface="Courier New" panose="02070309020205020404" pitchFamily="49" charset="0"/>
              <a:buChar char="o"/>
            </a:pPr>
            <a:r>
              <a:rPr lang="en-US" dirty="0"/>
              <a:t>Additionally, they should also develop loose policies and structures that allow participation.</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13</a:t>
            </a:fld>
            <a:endParaRPr lang="en-US" dirty="0"/>
          </a:p>
        </p:txBody>
      </p:sp>
    </p:spTree>
    <p:extLst>
      <p:ext uri="{BB962C8B-B14F-4D97-AF65-F5344CB8AC3E}">
        <p14:creationId xmlns:p14="http://schemas.microsoft.com/office/powerpoint/2010/main" val="1604966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dirty="0"/>
              <a:t>Negotiation in cultural communication involves findings common ground to settle disputes.</a:t>
            </a:r>
          </a:p>
          <a:p>
            <a:pPr marL="171450" indent="-171450">
              <a:buFont typeface="Wingdings" panose="05000000000000000000" pitchFamily="2" charset="2"/>
              <a:buChar char="q"/>
            </a:pPr>
            <a:r>
              <a:rPr lang="en-US" dirty="0"/>
              <a:t>Hofstede theory provides strong framework to define how people behave and communicate.</a:t>
            </a:r>
          </a:p>
          <a:p>
            <a:pPr marL="171450" indent="-171450">
              <a:buFont typeface="Wingdings" panose="05000000000000000000" pitchFamily="2" charset="2"/>
              <a:buChar char="q"/>
            </a:pPr>
            <a:r>
              <a:rPr lang="en-US" dirty="0"/>
              <a:t>Sweden culture scores high on individualism and indulgence.</a:t>
            </a:r>
          </a:p>
          <a:p>
            <a:pPr marL="171450" indent="-171450">
              <a:buFont typeface="Wingdings" panose="05000000000000000000" pitchFamily="2" charset="2"/>
              <a:buChar char="q"/>
            </a:pPr>
            <a:r>
              <a:rPr lang="en-US" dirty="0"/>
              <a:t>Additionally, the country scores lower on power distance, uncertainty avoidance, and motivation for achievement.</a:t>
            </a:r>
          </a:p>
          <a:p>
            <a:pPr marL="171450" indent="-171450">
              <a:buFont typeface="Wingdings" panose="05000000000000000000" pitchFamily="2" charset="2"/>
              <a:buChar char="q"/>
            </a:pPr>
            <a:r>
              <a:rPr lang="en-US" dirty="0"/>
              <a:t>Dyson managers support negotiation when communicating with employees through participation.</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14</a:t>
            </a:fld>
            <a:endParaRPr lang="en-US" dirty="0"/>
          </a:p>
        </p:txBody>
      </p:sp>
    </p:spTree>
    <p:extLst>
      <p:ext uri="{BB962C8B-B14F-4D97-AF65-F5344CB8AC3E}">
        <p14:creationId xmlns:p14="http://schemas.microsoft.com/office/powerpoint/2010/main" val="1224998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ü"/>
            </a:pPr>
            <a:r>
              <a:rPr lang="en-US" dirty="0"/>
              <a:t>The findings provide a number of implications to international managers.</a:t>
            </a:r>
          </a:p>
          <a:p>
            <a:pPr marL="171450" indent="-171450">
              <a:buFont typeface="Wingdings" panose="05000000000000000000" pitchFamily="2" charset="2"/>
              <a:buChar char="ü"/>
            </a:pPr>
            <a:r>
              <a:rPr lang="en-US" dirty="0"/>
              <a:t>Managers must now adopt different communication practice when negotiating with employees. </a:t>
            </a:r>
          </a:p>
          <a:p>
            <a:pPr marL="171450" indent="-171450">
              <a:buFont typeface="Wingdings" panose="05000000000000000000" pitchFamily="2" charset="2"/>
              <a:buChar char="ü"/>
            </a:pPr>
            <a:r>
              <a:rPr lang="en-US" dirty="0"/>
              <a:t>It is clear that while the UK culture supports hierarchy structure, they need to change by adopting employee centric approach.</a:t>
            </a:r>
          </a:p>
          <a:p>
            <a:pPr marL="171450" indent="-171450">
              <a:buFont typeface="Wingdings" panose="05000000000000000000" pitchFamily="2" charset="2"/>
              <a:buChar char="ü"/>
            </a:pPr>
            <a:r>
              <a:rPr lang="en-US" dirty="0"/>
              <a:t>Second, managers must involve employees in every discussion, provide total rewards that support work life balance in their parks, and adopt the use of loose structures in agreements.</a:t>
            </a:r>
          </a:p>
        </p:txBody>
      </p:sp>
      <p:sp>
        <p:nvSpPr>
          <p:cNvPr id="4" name="Slide Number Placeholder 3"/>
          <p:cNvSpPr>
            <a:spLocks noGrp="1"/>
          </p:cNvSpPr>
          <p:nvPr>
            <p:ph type="sldNum" sz="quarter" idx="5"/>
          </p:nvPr>
        </p:nvSpPr>
        <p:spPr/>
        <p:txBody>
          <a:bodyPr/>
          <a:lstStyle/>
          <a:p>
            <a:fld id="{5E138B6F-87C1-4C71-8EB4-FA1807F18D7E}" type="slidenum">
              <a:rPr lang="en-US" smtClean="0"/>
              <a:t>15</a:t>
            </a:fld>
            <a:endParaRPr lang="en-US" dirty="0"/>
          </a:p>
        </p:txBody>
      </p:sp>
    </p:spTree>
    <p:extLst>
      <p:ext uri="{BB962C8B-B14F-4D97-AF65-F5344CB8AC3E}">
        <p14:creationId xmlns:p14="http://schemas.microsoft.com/office/powerpoint/2010/main" val="287060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138B6F-87C1-4C71-8EB4-FA1807F18D7E}" type="slidenum">
              <a:rPr lang="en-US" smtClean="0"/>
              <a:t>16</a:t>
            </a:fld>
            <a:endParaRPr lang="en-US" dirty="0"/>
          </a:p>
        </p:txBody>
      </p:sp>
    </p:spTree>
    <p:extLst>
      <p:ext uri="{BB962C8B-B14F-4D97-AF65-F5344CB8AC3E}">
        <p14:creationId xmlns:p14="http://schemas.microsoft.com/office/powerpoint/2010/main" val="3070326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A3A-2F53-4F4B-8591-C4F9ECAEA4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73D407-BC53-4654-AD72-53E83A40A7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46D834-EF05-4AC1-AA5F-8D874FF50DCA}"/>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B8A916B9-B0EF-46FF-AF62-F57F73A3EF3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88EFDA-2A61-4AFF-9B56-A67BF1E495D7}"/>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58137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AB4D-96D3-4AF0-A38E-7A120F0C75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267860-DFA5-4808-90D9-2551974688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96285-7F67-481E-B7C1-778F50401049}"/>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EBE663E6-9904-451B-8A81-B1B29318B5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52316D-114F-4AD8-B9BB-2E5BFE30EBF6}"/>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4206420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2E5-58AA-4B7E-9FF6-46CE9865E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D563B6-47FB-43EE-9979-91E085BC1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614507-5BBA-4577-AB50-96C6D838DD09}"/>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32E5B09C-C6C7-4081-90EA-7CB34A686E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9A4F51-B615-4E91-B492-A71F7313E9F8}"/>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409939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75DD-2258-435E-A851-A56C5FD26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72BC13-5327-4371-B96A-C7B3F38F5F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74DEF-B38F-4582-95A1-8BE1A8883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9814F77-5FD0-41EF-BD4B-F3E2C9546163}"/>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6" name="Footer Placeholder 5">
            <a:extLst>
              <a:ext uri="{FF2B5EF4-FFF2-40B4-BE49-F238E27FC236}">
                <a16:creationId xmlns:a16="http://schemas.microsoft.com/office/drawing/2014/main" id="{9EC13E93-BC04-470D-8F8E-EC5E6CFF778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2209F4-5769-4FB2-88AF-99D43A42955A}"/>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068371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5791-2E6B-456E-9BA2-389A5998AE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29242E-6F34-461F-A807-E7505B243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DD043D-2D76-43F3-8878-26D575C287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D4F221-B8F9-4EE9-8199-B6818CEDB3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57DA2A-0F7D-4F01-B7CF-7B74401C00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B452C7-8E00-4A09-99BB-590717273812}"/>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8" name="Footer Placeholder 7">
            <a:extLst>
              <a:ext uri="{FF2B5EF4-FFF2-40B4-BE49-F238E27FC236}">
                <a16:creationId xmlns:a16="http://schemas.microsoft.com/office/drawing/2014/main" id="{D9E39ABF-B619-40D9-9F54-BC1017DFDAB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6A32C18-AFE7-4732-80FD-4AEA2FF6F108}"/>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23792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BBC7-9179-471F-B678-665ED0973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7678DF-0D9E-4B8F-873B-82784F36931A}"/>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4" name="Footer Placeholder 3">
            <a:extLst>
              <a:ext uri="{FF2B5EF4-FFF2-40B4-BE49-F238E27FC236}">
                <a16:creationId xmlns:a16="http://schemas.microsoft.com/office/drawing/2014/main" id="{75A39E67-D42F-4020-A840-2C7DBC5E8B9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35081A9-D591-44D4-B0D0-481DF4A1B610}"/>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71484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AEF9C-AAF0-493E-BA9A-A888BE847C11}"/>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3" name="Footer Placeholder 2">
            <a:extLst>
              <a:ext uri="{FF2B5EF4-FFF2-40B4-BE49-F238E27FC236}">
                <a16:creationId xmlns:a16="http://schemas.microsoft.com/office/drawing/2014/main" id="{7E603E3C-AAB9-452D-BC88-C6FC4744D99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2FD3327-81C5-42EF-9951-8EEADE4BEC0E}"/>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93144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FFC2-EDDE-4170-BB8E-30B25006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38FA0C-185E-4F1A-BB55-0C1CF4FD4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B03488-F35F-4462-8678-ABE5B991B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D2342-9102-4FFC-84DC-1D0EE862DE54}"/>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6" name="Footer Placeholder 5">
            <a:extLst>
              <a:ext uri="{FF2B5EF4-FFF2-40B4-BE49-F238E27FC236}">
                <a16:creationId xmlns:a16="http://schemas.microsoft.com/office/drawing/2014/main" id="{78FB98F7-9159-42C1-ADD1-5270F7C88E8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7F29858-68EF-4939-B6DD-4463204CB6B6}"/>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98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A2C7-72AC-45DE-8B21-3507E3CE3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02D93D-B6F2-44B1-A703-3E42119AE4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583B483E-98F6-42A8-B493-DC8662E20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51E6-4B8E-46EE-9894-0E3BF6E516C1}"/>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6" name="Footer Placeholder 5">
            <a:extLst>
              <a:ext uri="{FF2B5EF4-FFF2-40B4-BE49-F238E27FC236}">
                <a16:creationId xmlns:a16="http://schemas.microsoft.com/office/drawing/2014/main" id="{B867CD98-8E87-4EB9-BBE7-BD0BF404E27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D74EC78-D6E6-4DF2-868D-4E36D83AAD0B}"/>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2182761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6D13-7223-42E0-B2F4-A1971C735B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978BE1-E05B-4973-9B43-C09590290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23B8B-422B-4792-97A4-526B8A23BFBC}"/>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7238C4E8-9E77-4125-ADE6-0E3146C09C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FEB8972-6619-4F0F-BBA6-DEF780501F53}"/>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880020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22835-B2AD-4397-A52B-788398298D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CAD00B-1C48-4053-BBB2-FC6D5A105C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417AD2-B378-4474-9A2E-7092A6ACFEF9}"/>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717A30DC-E35B-4851-9543-4C6FE2174A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30BB384-1407-437D-8782-E2466F4DAF27}"/>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9290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16A356-0F39-4330-87CC-C300A1820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873668-A921-42B6-94BD-B3A3D81D0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DE4DA2-0022-4CE4-BCB4-927935B77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18CA1238-17CA-4D3B-A147-AB8FEABDF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567DDAA-022E-4C87-92F7-24DBC1679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dirty="0"/>
          </a:p>
        </p:txBody>
      </p:sp>
    </p:spTree>
    <p:extLst>
      <p:ext uri="{BB962C8B-B14F-4D97-AF65-F5344CB8AC3E}">
        <p14:creationId xmlns:p14="http://schemas.microsoft.com/office/powerpoint/2010/main" val="3605362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flickr.com/photos/opensourceway/5556249000"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0" y="155275"/>
            <a:ext cx="12192000" cy="2346385"/>
          </a:xfrm>
          <a:solidFill>
            <a:schemeClr val="accent1">
              <a:lumMod val="20000"/>
              <a:lumOff val="80000"/>
            </a:schemeClr>
          </a:solidFill>
        </p:spPr>
        <p:txBody>
          <a:bodyPr>
            <a:normAutofit fontScale="90000"/>
          </a:bodyPr>
          <a:lstStyle/>
          <a:p>
            <a:r>
              <a:rPr lang="en-GB" b="1" dirty="0">
                <a:effectLst>
                  <a:outerShdw blurRad="38100" dist="38100" dir="2700000" algn="tl">
                    <a:srgbClr val="000000">
                      <a:alpha val="43137"/>
                    </a:srgbClr>
                  </a:outerShdw>
                </a:effectLst>
              </a:rPr>
              <a:t>Negotiation styles For Dyson International Business in Sweden</a:t>
            </a:r>
            <a:br>
              <a:rPr lang="en-GB" dirty="0"/>
            </a:br>
            <a:endParaRPr lang="en-US" dirty="0"/>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1480868" y="4120703"/>
            <a:ext cx="9144000" cy="1598609"/>
          </a:xfrm>
        </p:spPr>
        <p:txBody>
          <a:bodyPr>
            <a:noAutofit/>
          </a:bodyPr>
          <a:lstStyle/>
          <a:p>
            <a:r>
              <a:rPr lang="en-GB" sz="3500" b="1" dirty="0"/>
              <a:t>Student Name: </a:t>
            </a:r>
            <a:r>
              <a:rPr lang="en-GB" sz="3500" dirty="0"/>
              <a:t>Andrei-Florin Zaharia</a:t>
            </a:r>
            <a:br>
              <a:rPr lang="en-GB" sz="3500" dirty="0"/>
            </a:br>
            <a:r>
              <a:rPr lang="en-GB" sz="3500" b="1" dirty="0"/>
              <a:t>Student ID: </a:t>
            </a:r>
            <a:r>
              <a:rPr lang="en-GB" sz="3500" dirty="0"/>
              <a:t>2311195</a:t>
            </a:r>
          </a:p>
          <a:p>
            <a:endParaRPr lang="en-GB" sz="3500" dirty="0"/>
          </a:p>
          <a:p>
            <a:r>
              <a:rPr lang="en-GB" sz="3500" dirty="0"/>
              <a:t>LCBB6023 </a:t>
            </a:r>
            <a:endParaRPr lang="en-US" sz="3500" dirty="0"/>
          </a:p>
        </p:txBody>
      </p:sp>
      <p:sp>
        <p:nvSpPr>
          <p:cNvPr id="4" name="Subtitle 2">
            <a:extLst>
              <a:ext uri="{FF2B5EF4-FFF2-40B4-BE49-F238E27FC236}">
                <a16:creationId xmlns:a16="http://schemas.microsoft.com/office/drawing/2014/main" id="{490272FD-B790-4CBB-A841-686B426BF85B}"/>
              </a:ext>
            </a:extLst>
          </p:cNvPr>
          <p:cNvSpPr txBox="1">
            <a:spLocks/>
          </p:cNvSpPr>
          <p:nvPr/>
        </p:nvSpPr>
        <p:spPr>
          <a:xfrm>
            <a:off x="1947559" y="2685376"/>
            <a:ext cx="9144000" cy="723825"/>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500" b="1" dirty="0"/>
              <a:t>Component 1 - Individual Presentation </a:t>
            </a:r>
            <a:endParaRPr lang="en-US" sz="3500" b="1" dirty="0"/>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0" y="0"/>
            <a:ext cx="12192000" cy="1199071"/>
          </a:xfrm>
          <a:solidFill>
            <a:srgbClr val="0070C0"/>
          </a:solidFill>
        </p:spPr>
        <p:txBody>
          <a:bodyPr vert="horz" lIns="91440" tIns="45720" rIns="91440" bIns="45720" rtlCol="0" anchor="ctr">
            <a:normAutofit/>
          </a:bodyPr>
          <a:lstStyle/>
          <a:p>
            <a:pPr algn="ctr"/>
            <a:r>
              <a:rPr lang="en-GB" dirty="0">
                <a:solidFill>
                  <a:srgbClr val="FFFFFF"/>
                </a:solidFill>
              </a:rPr>
              <a:t>Main content</a:t>
            </a:r>
            <a:endParaRPr lang="en-US" dirty="0">
              <a:solidFill>
                <a:srgbClr val="FFFFFF"/>
              </a:solidFill>
            </a:endParaRPr>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a:xfrm>
            <a:off x="736600" y="1603377"/>
            <a:ext cx="4953000" cy="4288466"/>
          </a:xfrm>
        </p:spPr>
        <p:txBody>
          <a:bodyPr/>
          <a:lstStyle/>
          <a:p>
            <a:pPr marL="514350" indent="-514350">
              <a:buFont typeface="+mj-lt"/>
              <a:buAutoNum type="arabicPeriod"/>
            </a:pPr>
            <a:r>
              <a:rPr lang="en-US" dirty="0"/>
              <a:t>Introduction</a:t>
            </a:r>
          </a:p>
          <a:p>
            <a:pPr marL="514350" indent="-514350">
              <a:buFont typeface="+mj-lt"/>
              <a:buAutoNum type="arabicPeriod"/>
            </a:pPr>
            <a:r>
              <a:rPr lang="en-US" dirty="0"/>
              <a:t>Communication Theory</a:t>
            </a:r>
          </a:p>
          <a:p>
            <a:pPr marL="514350" indent="-514350">
              <a:buFont typeface="+mj-lt"/>
              <a:buAutoNum type="arabicPeriod"/>
            </a:pPr>
            <a:r>
              <a:rPr lang="en-US" dirty="0"/>
              <a:t>Application to the Sweden</a:t>
            </a:r>
          </a:p>
          <a:p>
            <a:pPr marL="514350" indent="-514350">
              <a:buFont typeface="+mj-lt"/>
              <a:buAutoNum type="arabicPeriod"/>
            </a:pPr>
            <a:r>
              <a:rPr lang="en-US" dirty="0"/>
              <a:t>Analysis of Key challenges</a:t>
            </a:r>
          </a:p>
          <a:p>
            <a:pPr marL="514350" indent="-514350">
              <a:buFont typeface="+mj-lt"/>
              <a:buAutoNum type="arabicPeriod"/>
            </a:pPr>
            <a:r>
              <a:rPr lang="en-US" dirty="0"/>
              <a:t>Analysis of Key opportunities</a:t>
            </a:r>
          </a:p>
          <a:p>
            <a:pPr marL="514350" indent="-514350">
              <a:buFont typeface="+mj-lt"/>
              <a:buAutoNum type="arabicPeriod"/>
            </a:pPr>
            <a:r>
              <a:rPr lang="en-US" dirty="0"/>
              <a:t>Implications</a:t>
            </a:r>
          </a:p>
          <a:p>
            <a:pPr marL="514350" indent="-514350">
              <a:buFont typeface="+mj-lt"/>
              <a:buAutoNum type="arabicPeriod"/>
            </a:pPr>
            <a:r>
              <a:rPr lang="en-US" dirty="0"/>
              <a:t>Recommendations</a:t>
            </a:r>
          </a:p>
          <a:p>
            <a:pPr marL="514350" indent="-514350">
              <a:buFont typeface="+mj-lt"/>
              <a:buAutoNum type="arabicPeriod"/>
            </a:pPr>
            <a:r>
              <a:rPr lang="en-US" dirty="0"/>
              <a:t>References</a:t>
            </a:r>
          </a:p>
          <a:p>
            <a:endParaRPr lang="en-US" dirty="0"/>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C996B-3220-089A-284C-C6A1A7B79B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82BD7C-D25A-89D5-287A-E0FCDBAE2EB9}"/>
              </a:ext>
            </a:extLst>
          </p:cNvPr>
          <p:cNvSpPr>
            <a:spLocks noGrp="1"/>
          </p:cNvSpPr>
          <p:nvPr>
            <p:ph type="title"/>
          </p:nvPr>
        </p:nvSpPr>
        <p:spPr>
          <a:xfrm>
            <a:off x="0" y="0"/>
            <a:ext cx="12192000" cy="759609"/>
          </a:xfrm>
          <a:solidFill>
            <a:srgbClr val="0070C0"/>
          </a:solidFill>
        </p:spPr>
        <p:txBody>
          <a:bodyPr vert="horz" lIns="91440" tIns="45720" rIns="91440" bIns="45720" rtlCol="0" anchor="ctr">
            <a:normAutofit/>
          </a:bodyPr>
          <a:lstStyle/>
          <a:p>
            <a:pPr algn="ctr"/>
            <a:r>
              <a:rPr lang="en-GB" dirty="0">
                <a:solidFill>
                  <a:srgbClr val="FFFFFF"/>
                </a:solidFill>
              </a:rPr>
              <a:t>Outline and Purpose </a:t>
            </a:r>
            <a:endParaRPr lang="en-US" dirty="0">
              <a:solidFill>
                <a:srgbClr val="FFFFFF"/>
              </a:solidFill>
            </a:endParaRPr>
          </a:p>
        </p:txBody>
      </p:sp>
      <p:sp>
        <p:nvSpPr>
          <p:cNvPr id="3" name="Content Placeholder 2">
            <a:extLst>
              <a:ext uri="{FF2B5EF4-FFF2-40B4-BE49-F238E27FC236}">
                <a16:creationId xmlns:a16="http://schemas.microsoft.com/office/drawing/2014/main" id="{6F15248C-64E7-332F-6B2A-78517A3FDDD2}"/>
              </a:ext>
            </a:extLst>
          </p:cNvPr>
          <p:cNvSpPr>
            <a:spLocks noGrp="1"/>
          </p:cNvSpPr>
          <p:nvPr>
            <p:ph idx="1"/>
          </p:nvPr>
        </p:nvSpPr>
        <p:spPr>
          <a:xfrm>
            <a:off x="287383" y="865941"/>
            <a:ext cx="11639006" cy="5542766"/>
          </a:xfrm>
        </p:spPr>
        <p:txBody>
          <a:bodyPr>
            <a:normAutofit lnSpcReduction="10000"/>
          </a:bodyPr>
          <a:lstStyle/>
          <a:p>
            <a:r>
              <a:rPr lang="en-US" dirty="0"/>
              <a:t>The presentation focuses on five core areas</a:t>
            </a:r>
          </a:p>
          <a:p>
            <a:pPr marL="514350" indent="-514350">
              <a:buFont typeface="+mj-lt"/>
              <a:buAutoNum type="arabicPeriod"/>
            </a:pPr>
            <a:r>
              <a:rPr lang="en-US" dirty="0"/>
              <a:t>Understanding of Hofstede cross-cultural theory</a:t>
            </a:r>
          </a:p>
          <a:p>
            <a:pPr marL="514350" indent="-514350">
              <a:buFont typeface="+mj-lt"/>
              <a:buAutoNum type="arabicPeriod"/>
            </a:pPr>
            <a:r>
              <a:rPr lang="en-US" dirty="0"/>
              <a:t>Application of theory to the case of Sweden </a:t>
            </a:r>
          </a:p>
          <a:p>
            <a:pPr marL="514350" indent="-514350">
              <a:buFont typeface="+mj-lt"/>
              <a:buAutoNum type="arabicPeriod"/>
            </a:pPr>
            <a:r>
              <a:rPr lang="en-US" dirty="0"/>
              <a:t>Challenges experienced by international managers working at Dyson  </a:t>
            </a:r>
          </a:p>
          <a:p>
            <a:pPr marL="514350" indent="-514350">
              <a:buFont typeface="+mj-lt"/>
              <a:buAutoNum type="arabicPeriod"/>
            </a:pPr>
            <a:r>
              <a:rPr lang="en-US" dirty="0"/>
              <a:t>Opportunities experienced by international managers working at Dyson  </a:t>
            </a:r>
          </a:p>
          <a:p>
            <a:pPr marL="514350" indent="-514350">
              <a:buFont typeface="+mj-lt"/>
              <a:buAutoNum type="arabicPeriod"/>
            </a:pPr>
            <a:r>
              <a:rPr lang="en-US" dirty="0"/>
              <a:t>Implications</a:t>
            </a:r>
          </a:p>
          <a:p>
            <a:pPr marL="514350" indent="-514350">
              <a:buFont typeface="+mj-lt"/>
              <a:buAutoNum type="arabicPeriod"/>
            </a:pPr>
            <a:r>
              <a:rPr lang="en-US" dirty="0"/>
              <a:t>Offer recommendations on how international managers can handle negotiations </a:t>
            </a:r>
          </a:p>
          <a:p>
            <a:pPr marL="0" indent="0">
              <a:buNone/>
            </a:pPr>
            <a:r>
              <a:rPr lang="en-US" dirty="0"/>
              <a:t>The purpose of presentation seeks to understand the implication of cross-cultural communications in organizations.</a:t>
            </a:r>
          </a:p>
          <a:p>
            <a:pPr marL="0" indent="0">
              <a:buNone/>
            </a:pPr>
            <a:r>
              <a:rPr lang="en-US" dirty="0"/>
              <a:t>Provide recommendations to international managers working with employees from different cultures.</a:t>
            </a:r>
          </a:p>
        </p:txBody>
      </p:sp>
    </p:spTree>
    <p:extLst>
      <p:ext uri="{BB962C8B-B14F-4D97-AF65-F5344CB8AC3E}">
        <p14:creationId xmlns:p14="http://schemas.microsoft.com/office/powerpoint/2010/main" val="1127846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0" y="0"/>
            <a:ext cx="12192000" cy="951978"/>
          </a:xfrm>
          <a:solidFill>
            <a:srgbClr val="0070C0"/>
          </a:solidFill>
        </p:spPr>
        <p:txBody>
          <a:bodyPr vert="horz" lIns="91440" tIns="45720" rIns="91440" bIns="45720" rtlCol="0" anchor="ctr">
            <a:normAutofit/>
          </a:bodyPr>
          <a:lstStyle/>
          <a:p>
            <a:r>
              <a:rPr lang="en-GB" dirty="0">
                <a:solidFill>
                  <a:srgbClr val="FFFFFF"/>
                </a:solidFill>
              </a:rPr>
              <a:t>Introduction to negotiation and Sweden </a:t>
            </a:r>
            <a:endParaRPr lang="en-US" dirty="0">
              <a:solidFill>
                <a:srgbClr val="FFFFFF"/>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83891755"/>
              </p:ext>
            </p:extLst>
          </p:nvPr>
        </p:nvGraphicFramePr>
        <p:xfrm>
          <a:off x="263048" y="1490597"/>
          <a:ext cx="6726476" cy="523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0A71140-3C33-B57D-FD73-BD5FBAEA8E66}"/>
              </a:ext>
            </a:extLst>
          </p:cNvPr>
          <p:cNvPicPr>
            <a:picLocks noChangeAspect="1"/>
          </p:cNvPicPr>
          <p:nvPr/>
        </p:nvPicPr>
        <p:blipFill>
          <a:blip r:embed="rId8"/>
          <a:srcRect l="20497" t="9514" r="21246"/>
          <a:stretch>
            <a:fillRect/>
          </a:stretch>
        </p:blipFill>
        <p:spPr>
          <a:xfrm>
            <a:off x="6989524" y="1308099"/>
            <a:ext cx="5202476" cy="5399800"/>
          </a:xfrm>
          <a:prstGeom prst="rect">
            <a:avLst/>
          </a:prstGeom>
        </p:spPr>
      </p:pic>
    </p:spTree>
    <p:extLst>
      <p:ext uri="{BB962C8B-B14F-4D97-AF65-F5344CB8AC3E}">
        <p14:creationId xmlns:p14="http://schemas.microsoft.com/office/powerpoint/2010/main" val="2639836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532A2E-9D20-474E-E4F4-A3B71FC64C22}"/>
              </a:ext>
            </a:extLst>
          </p:cNvPr>
          <p:cNvPicPr>
            <a:picLocks noChangeAspect="1"/>
          </p:cNvPicPr>
          <p:nvPr/>
        </p:nvPicPr>
        <p:blipFill>
          <a:blip r:embed="rId3"/>
          <a:stretch>
            <a:fillRect/>
          </a:stretch>
        </p:blipFill>
        <p:spPr>
          <a:xfrm>
            <a:off x="6379923" y="1622643"/>
            <a:ext cx="5812077" cy="3562072"/>
          </a:xfrm>
          <a:prstGeom prst="rect">
            <a:avLst/>
          </a:prstGeom>
        </p:spPr>
      </p:pic>
      <p:graphicFrame>
        <p:nvGraphicFramePr>
          <p:cNvPr id="2" name="Content Placeholder 1"/>
          <p:cNvGraphicFramePr>
            <a:graphicFrameLocks noGrp="1"/>
          </p:cNvGraphicFramePr>
          <p:nvPr>
            <p:ph idx="1"/>
            <p:extLst>
              <p:ext uri="{D42A27DB-BD31-4B8C-83A1-F6EECF244321}">
                <p14:modId xmlns:p14="http://schemas.microsoft.com/office/powerpoint/2010/main" val="193571715"/>
              </p:ext>
            </p:extLst>
          </p:nvPr>
        </p:nvGraphicFramePr>
        <p:xfrm>
          <a:off x="567846" y="1265128"/>
          <a:ext cx="5812077" cy="52750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itle 1">
            <a:extLst>
              <a:ext uri="{FF2B5EF4-FFF2-40B4-BE49-F238E27FC236}">
                <a16:creationId xmlns:a16="http://schemas.microsoft.com/office/drawing/2014/main" id="{EF031549-832F-9839-3862-C027EC964999}"/>
              </a:ext>
            </a:extLst>
          </p:cNvPr>
          <p:cNvSpPr txBox="1">
            <a:spLocks/>
          </p:cNvSpPr>
          <p:nvPr/>
        </p:nvSpPr>
        <p:spPr>
          <a:xfrm>
            <a:off x="0" y="0"/>
            <a:ext cx="12192000" cy="905049"/>
          </a:xfrm>
          <a:prstGeom prst="rect">
            <a:avLst/>
          </a:prstGeom>
          <a:solidFill>
            <a:srgbClr val="0070C0"/>
          </a:solidFill>
        </p:spPr>
        <p:txBody>
          <a:bodyPr vert="horz" lIns="91440" tIns="45720" rIns="91440" bIns="45720" rtlCol="0" anchor="ctr">
            <a:normAutofit/>
          </a:bodyPr>
          <a:lstStyle>
            <a:lvl1pPr>
              <a:lnSpc>
                <a:spcPct val="90000"/>
              </a:lnSpc>
              <a:spcBef>
                <a:spcPct val="0"/>
              </a:spcBef>
              <a:buNone/>
              <a:defRPr sz="4400">
                <a:solidFill>
                  <a:srgbClr val="FFFFFF"/>
                </a:solidFill>
                <a:latin typeface="+mj-lt"/>
                <a:ea typeface="+mj-ea"/>
                <a:cs typeface="+mj-cs"/>
              </a:defRPr>
            </a:lvl1pPr>
          </a:lstStyle>
          <a:p>
            <a:pPr algn="ctr"/>
            <a:r>
              <a:rPr lang="en-GB" dirty="0"/>
              <a:t>Introduction to negotiation and Sweden </a:t>
            </a:r>
            <a:endParaRPr lang="en-US" dirty="0"/>
          </a:p>
        </p:txBody>
      </p:sp>
    </p:spTree>
    <p:extLst>
      <p:ext uri="{BB962C8B-B14F-4D97-AF65-F5344CB8AC3E}">
        <p14:creationId xmlns:p14="http://schemas.microsoft.com/office/powerpoint/2010/main" val="3500457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363255" y="287402"/>
            <a:ext cx="11724361" cy="787270"/>
          </a:xfrm>
          <a:solidFill>
            <a:srgbClr val="0070C0"/>
          </a:solidFill>
        </p:spPr>
        <p:txBody>
          <a:bodyPr vert="horz" lIns="91440" tIns="45720" rIns="91440" bIns="45720" rtlCol="0" anchor="ctr">
            <a:normAutofit/>
          </a:bodyPr>
          <a:lstStyle/>
          <a:p>
            <a:r>
              <a:rPr lang="en-GB" dirty="0">
                <a:solidFill>
                  <a:srgbClr val="FFFFFF"/>
                </a:solidFill>
              </a:rPr>
              <a:t>Hofstede Cross-cultural communication theory</a:t>
            </a:r>
            <a:endParaRPr lang="en-US" dirty="0">
              <a:solidFill>
                <a:srgbClr val="FFFFFF"/>
              </a:solidFill>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6096000" y="1314450"/>
            <a:ext cx="5991616" cy="5416549"/>
          </a:xfrm>
        </p:spPr>
        <p:txBody>
          <a:bodyPr>
            <a:normAutofit fontScale="70000" lnSpcReduction="20000"/>
          </a:bodyPr>
          <a:lstStyle/>
          <a:p>
            <a:r>
              <a:rPr lang="en-GB" b="1" dirty="0"/>
              <a:t>Power Distance </a:t>
            </a:r>
          </a:p>
          <a:p>
            <a:r>
              <a:rPr lang="en-GB" dirty="0"/>
              <a:t>Hofstede theory holds that people in societies perceive inequality among people. </a:t>
            </a:r>
          </a:p>
          <a:p>
            <a:r>
              <a:rPr lang="en-GB" dirty="0"/>
              <a:t>Organizations use hierarchical structures of management.</a:t>
            </a:r>
          </a:p>
          <a:p>
            <a:r>
              <a:rPr lang="en-GB" dirty="0"/>
              <a:t>Subordinates rely on decisions made by their senior.</a:t>
            </a:r>
            <a:endParaRPr lang="en-GB" b="1" dirty="0"/>
          </a:p>
          <a:p>
            <a:r>
              <a:rPr lang="en-GB" b="1" dirty="0"/>
              <a:t>Individualism vs Collectivism </a:t>
            </a:r>
          </a:p>
          <a:p>
            <a:r>
              <a:rPr lang="en-GB" dirty="0"/>
              <a:t>Individualistic people define their self image in terms of themselves and immediate family members while considering the expected benefits. and self interests.</a:t>
            </a:r>
          </a:p>
          <a:p>
            <a:r>
              <a:rPr lang="en-GB" dirty="0"/>
              <a:t>Collective people consider themselves belonging to groups</a:t>
            </a:r>
            <a:endParaRPr lang="en-GB" b="1" dirty="0"/>
          </a:p>
          <a:p>
            <a:r>
              <a:rPr lang="en-GB" b="1" dirty="0"/>
              <a:t>Motivation towards achievement and success</a:t>
            </a:r>
          </a:p>
          <a:p>
            <a:r>
              <a:rPr lang="en-GB" dirty="0"/>
              <a:t>High scores values competition, success, and achievement. </a:t>
            </a:r>
          </a:p>
          <a:p>
            <a:r>
              <a:rPr lang="en-GB" dirty="0"/>
              <a:t>Lower scores on the other hand, means perception towards caring for other more than winning.</a:t>
            </a:r>
          </a:p>
        </p:txBody>
      </p:sp>
      <p:pic>
        <p:nvPicPr>
          <p:cNvPr id="4" name="Picture 3">
            <a:extLst>
              <a:ext uri="{FF2B5EF4-FFF2-40B4-BE49-F238E27FC236}">
                <a16:creationId xmlns:a16="http://schemas.microsoft.com/office/drawing/2014/main" id="{D86855E0-BC2F-3279-0016-39592B1BAB22}"/>
              </a:ext>
            </a:extLst>
          </p:cNvPr>
          <p:cNvPicPr>
            <a:picLocks noChangeAspect="1"/>
          </p:cNvPicPr>
          <p:nvPr/>
        </p:nvPicPr>
        <p:blipFill>
          <a:blip r:embed="rId3"/>
          <a:stretch>
            <a:fillRect/>
          </a:stretch>
        </p:blipFill>
        <p:spPr>
          <a:xfrm>
            <a:off x="241300" y="1055688"/>
            <a:ext cx="5626484" cy="5802312"/>
          </a:xfrm>
          <a:prstGeom prst="rect">
            <a:avLst/>
          </a:prstGeom>
        </p:spPr>
      </p:pic>
      <p:sp>
        <p:nvSpPr>
          <p:cNvPr id="6" name="TextBox 5">
            <a:extLst>
              <a:ext uri="{FF2B5EF4-FFF2-40B4-BE49-F238E27FC236}">
                <a16:creationId xmlns:a16="http://schemas.microsoft.com/office/drawing/2014/main" id="{C1337A3B-CB63-BEE7-8D7E-0DE290E09C81}"/>
              </a:ext>
            </a:extLst>
          </p:cNvPr>
          <p:cNvSpPr txBox="1"/>
          <p:nvPr/>
        </p:nvSpPr>
        <p:spPr>
          <a:xfrm>
            <a:off x="6742216" y="6385932"/>
            <a:ext cx="6097978" cy="369332"/>
          </a:xfrm>
          <a:prstGeom prst="rect">
            <a:avLst/>
          </a:prstGeom>
          <a:noFill/>
        </p:spPr>
        <p:txBody>
          <a:bodyPr wrap="square">
            <a:spAutoFit/>
          </a:bodyPr>
          <a:lstStyle/>
          <a:p>
            <a:r>
              <a:rPr lang="en-US" dirty="0"/>
              <a:t>(Wu, 2006;</a:t>
            </a:r>
          </a:p>
        </p:txBody>
      </p:sp>
      <p:sp>
        <p:nvSpPr>
          <p:cNvPr id="8" name="TextBox 7">
            <a:extLst>
              <a:ext uri="{FF2B5EF4-FFF2-40B4-BE49-F238E27FC236}">
                <a16:creationId xmlns:a16="http://schemas.microsoft.com/office/drawing/2014/main" id="{AFEE8C31-80FE-6B4A-7FF4-E3EC50427ED6}"/>
              </a:ext>
            </a:extLst>
          </p:cNvPr>
          <p:cNvSpPr txBox="1"/>
          <p:nvPr/>
        </p:nvSpPr>
        <p:spPr>
          <a:xfrm>
            <a:off x="7816141" y="6407759"/>
            <a:ext cx="6418612" cy="369332"/>
          </a:xfrm>
          <a:prstGeom prst="rect">
            <a:avLst/>
          </a:prstGeom>
          <a:noFill/>
        </p:spPr>
        <p:txBody>
          <a:bodyPr wrap="square">
            <a:spAutoFit/>
          </a:bodyPr>
          <a:lstStyle/>
          <a:p>
            <a:r>
              <a:rPr lang="en-US" dirty="0"/>
              <a:t>The Culture Factor Group. 2025)</a:t>
            </a:r>
          </a:p>
        </p:txBody>
      </p:sp>
    </p:spTree>
    <p:extLst>
      <p:ext uri="{BB962C8B-B14F-4D97-AF65-F5344CB8AC3E}">
        <p14:creationId xmlns:p14="http://schemas.microsoft.com/office/powerpoint/2010/main" val="3834150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2EA3F-599D-39C0-6BD3-107F798261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19885-2FB1-F125-386D-F74059B201C8}"/>
              </a:ext>
            </a:extLst>
          </p:cNvPr>
          <p:cNvSpPr>
            <a:spLocks noGrp="1"/>
          </p:cNvSpPr>
          <p:nvPr>
            <p:ph type="title"/>
          </p:nvPr>
        </p:nvSpPr>
        <p:spPr>
          <a:xfrm>
            <a:off x="0" y="0"/>
            <a:ext cx="12191999" cy="1042987"/>
          </a:xfrm>
          <a:solidFill>
            <a:srgbClr val="0070C0"/>
          </a:solidFill>
        </p:spPr>
        <p:txBody>
          <a:bodyPr vert="horz" lIns="91440" tIns="45720" rIns="91440" bIns="45720" rtlCol="0" anchor="ctr">
            <a:normAutofit/>
          </a:bodyPr>
          <a:lstStyle/>
          <a:p>
            <a:pPr algn="ctr"/>
            <a:r>
              <a:rPr lang="en-GB" dirty="0">
                <a:solidFill>
                  <a:srgbClr val="FFFFFF"/>
                </a:solidFill>
              </a:rPr>
              <a:t>Hofstede Cross-cultural communication theory</a:t>
            </a:r>
            <a:endParaRPr lang="en-US" dirty="0">
              <a:solidFill>
                <a:srgbClr val="FFFFFF"/>
              </a:solidFill>
            </a:endParaRPr>
          </a:p>
        </p:txBody>
      </p:sp>
      <p:sp>
        <p:nvSpPr>
          <p:cNvPr id="3" name="Content Placeholder 2">
            <a:extLst>
              <a:ext uri="{FF2B5EF4-FFF2-40B4-BE49-F238E27FC236}">
                <a16:creationId xmlns:a16="http://schemas.microsoft.com/office/drawing/2014/main" id="{052EA37F-2B73-DB19-A667-6EEDA0FDEF6B}"/>
              </a:ext>
            </a:extLst>
          </p:cNvPr>
          <p:cNvSpPr>
            <a:spLocks noGrp="1"/>
          </p:cNvSpPr>
          <p:nvPr>
            <p:ph idx="1"/>
          </p:nvPr>
        </p:nvSpPr>
        <p:spPr>
          <a:xfrm>
            <a:off x="280792" y="1399347"/>
            <a:ext cx="6254120" cy="5458653"/>
          </a:xfrm>
        </p:spPr>
        <p:txBody>
          <a:bodyPr>
            <a:normAutofit fontScale="70000" lnSpcReduction="20000"/>
          </a:bodyPr>
          <a:lstStyle/>
          <a:p>
            <a:r>
              <a:rPr lang="en-GB" b="1" dirty="0"/>
              <a:t>Uncertainty Avoidance</a:t>
            </a:r>
          </a:p>
          <a:p>
            <a:r>
              <a:rPr lang="en-GB" dirty="0"/>
              <a:t>High scores show everyone follows structures, formal communication, regulations, and policies. </a:t>
            </a:r>
          </a:p>
          <a:p>
            <a:r>
              <a:rPr lang="en-GB" dirty="0"/>
              <a:t>Lower scores are associated with customers that leave every thing to natural course of events. </a:t>
            </a:r>
            <a:endParaRPr lang="en-GB" b="1" dirty="0"/>
          </a:p>
          <a:p>
            <a:r>
              <a:rPr lang="en-GB" b="1" dirty="0"/>
              <a:t>Long term Orientation </a:t>
            </a:r>
          </a:p>
          <a:p>
            <a:r>
              <a:rPr lang="en-GB" dirty="0"/>
              <a:t>Societies with higher scores values and connects current and past events to what is likely to happen in the future. </a:t>
            </a:r>
          </a:p>
          <a:p>
            <a:r>
              <a:rPr lang="en-GB" dirty="0"/>
              <a:t>Organizations use past events to shape what is likely to happen tomorrow. </a:t>
            </a:r>
          </a:p>
          <a:p>
            <a:r>
              <a:rPr lang="en-GB" dirty="0"/>
              <a:t>Lower scores imply societies preserve status quo and traditions. </a:t>
            </a:r>
            <a:endParaRPr lang="en-GB" b="1" dirty="0"/>
          </a:p>
          <a:p>
            <a:r>
              <a:rPr lang="en-GB" b="1" dirty="0"/>
              <a:t>Indulgence </a:t>
            </a:r>
          </a:p>
          <a:p>
            <a:r>
              <a:rPr lang="en-GB" dirty="0"/>
              <a:t>High scores shows people restraint themselves from things spending on what gives them happiness and optimism. </a:t>
            </a:r>
          </a:p>
          <a:p>
            <a:r>
              <a:rPr lang="en-GB" dirty="0"/>
              <a:t>High indulgence societies people socialise and achieve their desires and leisure while enjoying life through fun</a:t>
            </a:r>
          </a:p>
        </p:txBody>
      </p:sp>
      <p:pic>
        <p:nvPicPr>
          <p:cNvPr id="4" name="Picture 3">
            <a:extLst>
              <a:ext uri="{FF2B5EF4-FFF2-40B4-BE49-F238E27FC236}">
                <a16:creationId xmlns:a16="http://schemas.microsoft.com/office/drawing/2014/main" id="{02CD23A9-9017-60B3-88BA-9EC892D0DEF9}"/>
              </a:ext>
            </a:extLst>
          </p:cNvPr>
          <p:cNvPicPr>
            <a:picLocks noChangeAspect="1"/>
          </p:cNvPicPr>
          <p:nvPr/>
        </p:nvPicPr>
        <p:blipFill>
          <a:blip r:embed="rId3"/>
          <a:stretch>
            <a:fillRect/>
          </a:stretch>
        </p:blipFill>
        <p:spPr>
          <a:xfrm>
            <a:off x="6272408" y="1042987"/>
            <a:ext cx="5638800" cy="5815013"/>
          </a:xfrm>
          <a:prstGeom prst="rect">
            <a:avLst/>
          </a:prstGeom>
        </p:spPr>
      </p:pic>
      <p:sp>
        <p:nvSpPr>
          <p:cNvPr id="5" name="TextBox 4">
            <a:extLst>
              <a:ext uri="{FF2B5EF4-FFF2-40B4-BE49-F238E27FC236}">
                <a16:creationId xmlns:a16="http://schemas.microsoft.com/office/drawing/2014/main" id="{31C1009F-1396-C28F-135C-C0BC5B8AB5AA}"/>
              </a:ext>
            </a:extLst>
          </p:cNvPr>
          <p:cNvSpPr txBox="1"/>
          <p:nvPr/>
        </p:nvSpPr>
        <p:spPr>
          <a:xfrm>
            <a:off x="1600834" y="6385932"/>
            <a:ext cx="6097978" cy="369332"/>
          </a:xfrm>
          <a:prstGeom prst="rect">
            <a:avLst/>
          </a:prstGeom>
          <a:noFill/>
        </p:spPr>
        <p:txBody>
          <a:bodyPr wrap="square">
            <a:spAutoFit/>
          </a:bodyPr>
          <a:lstStyle/>
          <a:p>
            <a:r>
              <a:rPr lang="en-US" dirty="0"/>
              <a:t>(Wu, 2006;  </a:t>
            </a:r>
          </a:p>
        </p:txBody>
      </p:sp>
      <p:sp>
        <p:nvSpPr>
          <p:cNvPr id="6" name="TextBox 5">
            <a:extLst>
              <a:ext uri="{FF2B5EF4-FFF2-40B4-BE49-F238E27FC236}">
                <a16:creationId xmlns:a16="http://schemas.microsoft.com/office/drawing/2014/main" id="{3372FDF1-E2F4-6C93-41A6-9E6A33BD0095}"/>
              </a:ext>
            </a:extLst>
          </p:cNvPr>
          <p:cNvSpPr txBox="1"/>
          <p:nvPr/>
        </p:nvSpPr>
        <p:spPr>
          <a:xfrm>
            <a:off x="2673196" y="6385932"/>
            <a:ext cx="6418612" cy="369332"/>
          </a:xfrm>
          <a:prstGeom prst="rect">
            <a:avLst/>
          </a:prstGeom>
          <a:noFill/>
        </p:spPr>
        <p:txBody>
          <a:bodyPr wrap="square">
            <a:spAutoFit/>
          </a:bodyPr>
          <a:lstStyle/>
          <a:p>
            <a:r>
              <a:rPr lang="en-US" dirty="0"/>
              <a:t>The Culture Factor Group. 2025)</a:t>
            </a:r>
          </a:p>
        </p:txBody>
      </p:sp>
    </p:spTree>
    <p:extLst>
      <p:ext uri="{BB962C8B-B14F-4D97-AF65-F5344CB8AC3E}">
        <p14:creationId xmlns:p14="http://schemas.microsoft.com/office/powerpoint/2010/main" val="2621127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13C6D867-3313-23F6-7B86-B063AA3BD432}"/>
              </a:ext>
            </a:extLst>
          </p:cNvPr>
          <p:cNvGraphicFramePr>
            <a:graphicFrameLocks/>
          </p:cNvGraphicFramePr>
          <p:nvPr>
            <p:extLst>
              <p:ext uri="{D42A27DB-BD31-4B8C-83A1-F6EECF244321}">
                <p14:modId xmlns:p14="http://schemas.microsoft.com/office/powerpoint/2010/main" val="176728900"/>
              </p:ext>
            </p:extLst>
          </p:nvPr>
        </p:nvGraphicFramePr>
        <p:xfrm>
          <a:off x="101600" y="1524000"/>
          <a:ext cx="5854700" cy="4394200"/>
        </p:xfrm>
        <a:graphic>
          <a:graphicData uri="http://schemas.openxmlformats.org/drawingml/2006/chart">
            <c:chart xmlns:c="http://schemas.openxmlformats.org/drawingml/2006/chart" xmlns:r="http://schemas.openxmlformats.org/officeDocument/2006/relationships" r:id="rId3"/>
          </a:graphicData>
        </a:graphic>
      </p:graphicFrame>
      <p:sp>
        <p:nvSpPr>
          <p:cNvPr id="7" name="Title 1">
            <a:extLst>
              <a:ext uri="{FF2B5EF4-FFF2-40B4-BE49-F238E27FC236}">
                <a16:creationId xmlns:a16="http://schemas.microsoft.com/office/drawing/2014/main" id="{15F0697D-D20B-B953-6DFD-708992E5D6DF}"/>
              </a:ext>
            </a:extLst>
          </p:cNvPr>
          <p:cNvSpPr>
            <a:spLocks noGrp="1"/>
          </p:cNvSpPr>
          <p:nvPr>
            <p:ph type="title"/>
          </p:nvPr>
        </p:nvSpPr>
        <p:spPr>
          <a:xfrm>
            <a:off x="0" y="0"/>
            <a:ext cx="12192000" cy="806116"/>
          </a:xfrm>
          <a:solidFill>
            <a:srgbClr val="0070C0"/>
          </a:solidFill>
        </p:spPr>
        <p:txBody>
          <a:bodyPr vert="horz" lIns="91440" tIns="45720" rIns="91440" bIns="45720" rtlCol="0" anchor="ctr">
            <a:normAutofit/>
          </a:bodyPr>
          <a:lstStyle/>
          <a:p>
            <a:r>
              <a:rPr lang="en-US" dirty="0">
                <a:solidFill>
                  <a:srgbClr val="FFFFFF"/>
                </a:solidFill>
              </a:rPr>
              <a:t>Hofstede dimensional scores in Sweden</a:t>
            </a:r>
          </a:p>
        </p:txBody>
      </p:sp>
      <p:sp>
        <p:nvSpPr>
          <p:cNvPr id="8" name="Content Placeholder 2">
            <a:extLst>
              <a:ext uri="{FF2B5EF4-FFF2-40B4-BE49-F238E27FC236}">
                <a16:creationId xmlns:a16="http://schemas.microsoft.com/office/drawing/2014/main" id="{9B6E9CCB-BFE9-E88C-BE7B-B8B8F8D2841C}"/>
              </a:ext>
            </a:extLst>
          </p:cNvPr>
          <p:cNvSpPr txBox="1">
            <a:spLocks/>
          </p:cNvSpPr>
          <p:nvPr/>
        </p:nvSpPr>
        <p:spPr>
          <a:xfrm>
            <a:off x="5956300" y="1352810"/>
            <a:ext cx="6131316" cy="5378189"/>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Power Distance</a:t>
            </a:r>
          </a:p>
          <a:p>
            <a:r>
              <a:rPr lang="en-GB" b="1" dirty="0"/>
              <a:t> </a:t>
            </a:r>
            <a:r>
              <a:rPr lang="en-GB" dirty="0"/>
              <a:t>Sweden scores lower on power distance.</a:t>
            </a:r>
          </a:p>
          <a:p>
            <a:r>
              <a:rPr lang="en-GB" dirty="0"/>
              <a:t>Locals sees equality in power structures.</a:t>
            </a:r>
          </a:p>
          <a:p>
            <a:r>
              <a:rPr lang="en-GB" dirty="0"/>
              <a:t>Dyson embrace centralised approach of leadership</a:t>
            </a:r>
          </a:p>
          <a:p>
            <a:r>
              <a:rPr lang="en-GB" dirty="0"/>
              <a:t>Contribution of everyone matter.</a:t>
            </a:r>
          </a:p>
          <a:p>
            <a:r>
              <a:rPr lang="en-GB" dirty="0"/>
              <a:t>Leadership give juniors autonomy to negotiate  </a:t>
            </a:r>
            <a:endParaRPr lang="en-GB" b="1" dirty="0"/>
          </a:p>
          <a:p>
            <a:r>
              <a:rPr lang="en-GB" b="1" dirty="0"/>
              <a:t>Individualism vs Collectivism</a:t>
            </a:r>
          </a:p>
          <a:p>
            <a:r>
              <a:rPr lang="en-GB" dirty="0"/>
              <a:t>Sweden scores higher on this dimension</a:t>
            </a:r>
          </a:p>
          <a:p>
            <a:r>
              <a:rPr lang="en-GB" dirty="0"/>
              <a:t>Dyson manager act and see winning to benefit themselves and close family members.  </a:t>
            </a:r>
            <a:endParaRPr lang="en-GB" b="1" dirty="0"/>
          </a:p>
          <a:p>
            <a:r>
              <a:rPr lang="en-GB" b="1" dirty="0"/>
              <a:t>Motivation towards achievement and success</a:t>
            </a:r>
          </a:p>
          <a:p>
            <a:r>
              <a:rPr lang="en-GB" dirty="0"/>
              <a:t>Employees work as teams to achieve the best together. Negotiation occurs through participation </a:t>
            </a:r>
          </a:p>
        </p:txBody>
      </p:sp>
      <p:sp>
        <p:nvSpPr>
          <p:cNvPr id="12" name="TextBox 11">
            <a:extLst>
              <a:ext uri="{FF2B5EF4-FFF2-40B4-BE49-F238E27FC236}">
                <a16:creationId xmlns:a16="http://schemas.microsoft.com/office/drawing/2014/main" id="{A317592B-4142-F7F7-BC3B-8877A9EF4BE2}"/>
              </a:ext>
            </a:extLst>
          </p:cNvPr>
          <p:cNvSpPr txBox="1"/>
          <p:nvPr/>
        </p:nvSpPr>
        <p:spPr>
          <a:xfrm>
            <a:off x="4670425" y="6320324"/>
            <a:ext cx="6178550" cy="369332"/>
          </a:xfrm>
          <a:prstGeom prst="rect">
            <a:avLst/>
          </a:prstGeom>
          <a:noFill/>
        </p:spPr>
        <p:txBody>
          <a:bodyPr wrap="square">
            <a:spAutoFit/>
          </a:bodyPr>
          <a:lstStyle/>
          <a:p>
            <a:r>
              <a:rPr lang="en-US" dirty="0"/>
              <a:t>(The Culture Factor Group, 2025). </a:t>
            </a:r>
          </a:p>
        </p:txBody>
      </p:sp>
    </p:spTree>
    <p:extLst>
      <p:ext uri="{BB962C8B-B14F-4D97-AF65-F5344CB8AC3E}">
        <p14:creationId xmlns:p14="http://schemas.microsoft.com/office/powerpoint/2010/main" val="3881275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9237C-6026-2DB5-A717-ACE470D47415}"/>
            </a:ext>
          </a:extLst>
        </p:cNvPr>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4ECC13EA-EE9A-1CE5-4F3A-CD2E055A74AE}"/>
              </a:ext>
            </a:extLst>
          </p:cNvPr>
          <p:cNvGraphicFramePr>
            <a:graphicFrameLocks/>
          </p:cNvGraphicFramePr>
          <p:nvPr>
            <p:extLst>
              <p:ext uri="{D42A27DB-BD31-4B8C-83A1-F6EECF244321}">
                <p14:modId xmlns:p14="http://schemas.microsoft.com/office/powerpoint/2010/main" val="3142752230"/>
              </p:ext>
            </p:extLst>
          </p:nvPr>
        </p:nvGraphicFramePr>
        <p:xfrm>
          <a:off x="6565900" y="1981200"/>
          <a:ext cx="5295900"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10" name="Content Placeholder 2">
            <a:extLst>
              <a:ext uri="{FF2B5EF4-FFF2-40B4-BE49-F238E27FC236}">
                <a16:creationId xmlns:a16="http://schemas.microsoft.com/office/drawing/2014/main" id="{03876CBB-7F30-981C-8820-E2F79DAF37BC}"/>
              </a:ext>
            </a:extLst>
          </p:cNvPr>
          <p:cNvSpPr txBox="1">
            <a:spLocks/>
          </p:cNvSpPr>
          <p:nvPr/>
        </p:nvSpPr>
        <p:spPr>
          <a:xfrm>
            <a:off x="612384" y="1371600"/>
            <a:ext cx="5991616" cy="537818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Uncertainty avoidance</a:t>
            </a:r>
          </a:p>
          <a:p>
            <a:r>
              <a:rPr lang="en-GB" dirty="0"/>
              <a:t>Dyson managers rely on informal way of communicating with others</a:t>
            </a:r>
          </a:p>
          <a:p>
            <a:r>
              <a:rPr lang="en-GB" dirty="0"/>
              <a:t>Managers embrace innovations</a:t>
            </a:r>
          </a:p>
          <a:p>
            <a:r>
              <a:rPr lang="en-GB" dirty="0"/>
              <a:t>They also embrace an open-door policy in negotiations </a:t>
            </a:r>
            <a:endParaRPr lang="en-GB" b="1" dirty="0"/>
          </a:p>
          <a:p>
            <a:r>
              <a:rPr lang="en-GB" b="1" dirty="0"/>
              <a:t>Long term orientation</a:t>
            </a:r>
          </a:p>
          <a:p>
            <a:r>
              <a:rPr lang="en-GB" dirty="0"/>
              <a:t>Dyson managers sustain traditions in their negotiations</a:t>
            </a:r>
            <a:endParaRPr lang="en-GB" b="1" dirty="0"/>
          </a:p>
          <a:p>
            <a:r>
              <a:rPr lang="en-GB" b="1" dirty="0"/>
              <a:t>Indulgence</a:t>
            </a:r>
          </a:p>
          <a:p>
            <a:r>
              <a:rPr lang="en-GB" dirty="0"/>
              <a:t>Dyson celebrate their employees when they achieve as a group</a:t>
            </a:r>
          </a:p>
        </p:txBody>
      </p:sp>
      <p:sp>
        <p:nvSpPr>
          <p:cNvPr id="13" name="Title 1">
            <a:extLst>
              <a:ext uri="{FF2B5EF4-FFF2-40B4-BE49-F238E27FC236}">
                <a16:creationId xmlns:a16="http://schemas.microsoft.com/office/drawing/2014/main" id="{366AC35C-A624-A6F6-E951-829FC191177B}"/>
              </a:ext>
            </a:extLst>
          </p:cNvPr>
          <p:cNvSpPr>
            <a:spLocks noGrp="1"/>
          </p:cNvSpPr>
          <p:nvPr>
            <p:ph type="title"/>
          </p:nvPr>
        </p:nvSpPr>
        <p:spPr>
          <a:xfrm>
            <a:off x="0" y="0"/>
            <a:ext cx="12192000" cy="746057"/>
          </a:xfrm>
          <a:solidFill>
            <a:srgbClr val="0070C0"/>
          </a:solidFill>
        </p:spPr>
        <p:txBody>
          <a:bodyPr vert="horz" lIns="91440" tIns="45720" rIns="91440" bIns="45720" rtlCol="0" anchor="ctr">
            <a:normAutofit/>
          </a:bodyPr>
          <a:lstStyle/>
          <a:p>
            <a:r>
              <a:rPr lang="en-US" dirty="0">
                <a:solidFill>
                  <a:srgbClr val="FFFFFF"/>
                </a:solidFill>
              </a:rPr>
              <a:t>Hofstede dimensional scores in Sweden</a:t>
            </a:r>
          </a:p>
        </p:txBody>
      </p:sp>
      <p:sp>
        <p:nvSpPr>
          <p:cNvPr id="15" name="TextBox 14">
            <a:extLst>
              <a:ext uri="{FF2B5EF4-FFF2-40B4-BE49-F238E27FC236}">
                <a16:creationId xmlns:a16="http://schemas.microsoft.com/office/drawing/2014/main" id="{1E4303B1-4F69-96B2-F5BA-94DE5334DE25}"/>
              </a:ext>
            </a:extLst>
          </p:cNvPr>
          <p:cNvSpPr txBox="1"/>
          <p:nvPr/>
        </p:nvSpPr>
        <p:spPr>
          <a:xfrm>
            <a:off x="6184900" y="5907314"/>
            <a:ext cx="6096000" cy="369332"/>
          </a:xfrm>
          <a:prstGeom prst="rect">
            <a:avLst/>
          </a:prstGeom>
          <a:noFill/>
        </p:spPr>
        <p:txBody>
          <a:bodyPr wrap="square">
            <a:spAutoFit/>
          </a:bodyPr>
          <a:lstStyle/>
          <a:p>
            <a:r>
              <a:rPr lang="en-US" dirty="0"/>
              <a:t>(The Culture Factor Group, 2025). </a:t>
            </a:r>
          </a:p>
        </p:txBody>
      </p:sp>
    </p:spTree>
    <p:extLst>
      <p:ext uri="{BB962C8B-B14F-4D97-AF65-F5344CB8AC3E}">
        <p14:creationId xmlns:p14="http://schemas.microsoft.com/office/powerpoint/2010/main" val="267143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D6EECF7-C66F-EA21-E679-470ADACFE9B5}"/>
              </a:ext>
            </a:extLst>
          </p:cNvPr>
          <p:cNvSpPr>
            <a:spLocks noGrp="1"/>
          </p:cNvSpPr>
          <p:nvPr>
            <p:ph type="title"/>
          </p:nvPr>
        </p:nvSpPr>
        <p:spPr>
          <a:xfrm>
            <a:off x="0" y="9526"/>
            <a:ext cx="12190751" cy="825499"/>
          </a:xfrm>
          <a:solidFill>
            <a:srgbClr val="0070C0"/>
          </a:solidFill>
        </p:spPr>
        <p:txBody>
          <a:bodyPr vert="horz" lIns="91440" tIns="45720" rIns="91440" bIns="45720" rtlCol="0" anchor="ctr">
            <a:normAutofit/>
          </a:bodyPr>
          <a:lstStyle/>
          <a:p>
            <a:r>
              <a:rPr lang="en-US" dirty="0">
                <a:solidFill>
                  <a:srgbClr val="FFFFFF"/>
                </a:solidFill>
              </a:rPr>
              <a:t>Application to Sweden culture with real example</a:t>
            </a:r>
          </a:p>
        </p:txBody>
      </p:sp>
      <p:pic>
        <p:nvPicPr>
          <p:cNvPr id="9" name="Picture 8">
            <a:extLst>
              <a:ext uri="{FF2B5EF4-FFF2-40B4-BE49-F238E27FC236}">
                <a16:creationId xmlns:a16="http://schemas.microsoft.com/office/drawing/2014/main" id="{F91C2A69-C419-0970-5042-24A62F6DF9AD}"/>
              </a:ext>
            </a:extLst>
          </p:cNvPr>
          <p:cNvPicPr>
            <a:picLocks noChangeAspect="1"/>
          </p:cNvPicPr>
          <p:nvPr/>
        </p:nvPicPr>
        <p:blipFill>
          <a:blip r:embed="rId3"/>
          <a:stretch>
            <a:fillRect/>
          </a:stretch>
        </p:blipFill>
        <p:spPr>
          <a:xfrm>
            <a:off x="0" y="1266825"/>
            <a:ext cx="5761038" cy="3800475"/>
          </a:xfrm>
          <a:prstGeom prst="rect">
            <a:avLst/>
          </a:prstGeom>
        </p:spPr>
      </p:pic>
      <p:sp>
        <p:nvSpPr>
          <p:cNvPr id="10" name="Content Placeholder 2">
            <a:extLst>
              <a:ext uri="{FF2B5EF4-FFF2-40B4-BE49-F238E27FC236}">
                <a16:creationId xmlns:a16="http://schemas.microsoft.com/office/drawing/2014/main" id="{29F1CEBF-5ADC-FB21-248F-F4302D475C87}"/>
              </a:ext>
            </a:extLst>
          </p:cNvPr>
          <p:cNvSpPr txBox="1">
            <a:spLocks/>
          </p:cNvSpPr>
          <p:nvPr/>
        </p:nvSpPr>
        <p:spPr>
          <a:xfrm>
            <a:off x="5984484" y="1104900"/>
            <a:ext cx="5991616" cy="537818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Five industrial unions in Sweden negotiated with management to increase their salaries by 6.4%</a:t>
            </a:r>
          </a:p>
          <a:p>
            <a:r>
              <a:rPr lang="en-GB" dirty="0"/>
              <a:t>The negotiation reflects application of Hofstede theory</a:t>
            </a:r>
          </a:p>
          <a:p>
            <a:r>
              <a:rPr lang="en-GB" dirty="0"/>
              <a:t>The lower power distance in Sweden used egalitarian with flat hierarchies</a:t>
            </a:r>
          </a:p>
          <a:p>
            <a:r>
              <a:rPr lang="en-GB" dirty="0"/>
              <a:t>Management and followers use consensus in making decisions </a:t>
            </a:r>
          </a:p>
          <a:p>
            <a:r>
              <a:rPr lang="en-GB" dirty="0"/>
              <a:t>Both unions and employees see each other as equals</a:t>
            </a:r>
          </a:p>
          <a:p>
            <a:r>
              <a:rPr lang="en-GB" dirty="0"/>
              <a:t>Collectivism in unions represent over 90% of member interests and not personal interests</a:t>
            </a:r>
          </a:p>
          <a:p>
            <a:r>
              <a:rPr lang="en-GB" dirty="0"/>
              <a:t>Two years of agreement also shows practice of uncertainty avoidance</a:t>
            </a:r>
          </a:p>
        </p:txBody>
      </p:sp>
      <p:sp>
        <p:nvSpPr>
          <p:cNvPr id="12" name="TextBox 11">
            <a:extLst>
              <a:ext uri="{FF2B5EF4-FFF2-40B4-BE49-F238E27FC236}">
                <a16:creationId xmlns:a16="http://schemas.microsoft.com/office/drawing/2014/main" id="{2C140784-269C-631D-6B4C-5D0133610B7A}"/>
              </a:ext>
            </a:extLst>
          </p:cNvPr>
          <p:cNvSpPr txBox="1"/>
          <p:nvPr/>
        </p:nvSpPr>
        <p:spPr>
          <a:xfrm>
            <a:off x="887079" y="5554412"/>
            <a:ext cx="6219824" cy="369332"/>
          </a:xfrm>
          <a:prstGeom prst="rect">
            <a:avLst/>
          </a:prstGeom>
          <a:noFill/>
        </p:spPr>
        <p:txBody>
          <a:bodyPr wrap="square">
            <a:spAutoFit/>
          </a:bodyPr>
          <a:lstStyle/>
          <a:p>
            <a:r>
              <a:rPr lang="en-US" dirty="0"/>
              <a:t>(Waterton, 2025). </a:t>
            </a:r>
          </a:p>
        </p:txBody>
      </p:sp>
    </p:spTree>
    <p:extLst>
      <p:ext uri="{BB962C8B-B14F-4D97-AF65-F5344CB8AC3E}">
        <p14:creationId xmlns:p14="http://schemas.microsoft.com/office/powerpoint/2010/main" val="4019880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F2DCA-59B3-75F2-EB3B-C182A06A14D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0747C2-B4CA-3848-F2FE-50A4811889C3}"/>
              </a:ext>
            </a:extLst>
          </p:cNvPr>
          <p:cNvSpPr>
            <a:spLocks noGrp="1"/>
          </p:cNvSpPr>
          <p:nvPr>
            <p:ph idx="1"/>
          </p:nvPr>
        </p:nvSpPr>
        <p:spPr>
          <a:xfrm>
            <a:off x="152400" y="1397000"/>
            <a:ext cx="5657850" cy="5022850"/>
          </a:xfrm>
        </p:spPr>
        <p:txBody>
          <a:bodyPr>
            <a:normAutofit lnSpcReduction="10000"/>
          </a:bodyPr>
          <a:lstStyle/>
          <a:p>
            <a:endParaRPr lang="en-GB" dirty="0"/>
          </a:p>
          <a:p>
            <a:r>
              <a:rPr lang="en-US" dirty="0"/>
              <a:t>International managers from high power distance such as the UK, can cause confrontation limiting negotiations</a:t>
            </a:r>
          </a:p>
          <a:p>
            <a:r>
              <a:rPr lang="en-US" dirty="0"/>
              <a:t> International managers from countries with high power distance can feel slow process because of consensus among local employees</a:t>
            </a:r>
          </a:p>
          <a:p>
            <a:r>
              <a:rPr lang="en-US" dirty="0"/>
              <a:t>Cultural misalignment when communicating offers</a:t>
            </a:r>
          </a:p>
          <a:p>
            <a:pPr marL="0" indent="0">
              <a:buNone/>
            </a:pPr>
            <a:r>
              <a:rPr lang="en-GB" dirty="0">
                <a:latin typeface="Times New Roman" panose="02020603050405020304" pitchFamily="18" charset="0"/>
                <a:ea typeface="Times New Roman" panose="02020603050405020304" pitchFamily="18" charset="0"/>
                <a:cs typeface="Times New Roman" panose="02020603050405020304" pitchFamily="18" charset="0"/>
              </a:rPr>
              <a:t>(Noll, Razzak and Beecham, 2020)</a:t>
            </a:r>
            <a:endParaRPr lang="en-US" dirty="0"/>
          </a:p>
        </p:txBody>
      </p:sp>
      <p:sp>
        <p:nvSpPr>
          <p:cNvPr id="6" name="Title 1">
            <a:extLst>
              <a:ext uri="{FF2B5EF4-FFF2-40B4-BE49-F238E27FC236}">
                <a16:creationId xmlns:a16="http://schemas.microsoft.com/office/drawing/2014/main" id="{11750D2D-82D9-B43A-5954-F7CA5882BDC8}"/>
              </a:ext>
            </a:extLst>
          </p:cNvPr>
          <p:cNvSpPr>
            <a:spLocks noGrp="1"/>
          </p:cNvSpPr>
          <p:nvPr>
            <p:ph type="title"/>
          </p:nvPr>
        </p:nvSpPr>
        <p:spPr>
          <a:xfrm>
            <a:off x="0" y="0"/>
            <a:ext cx="12280900" cy="1397000"/>
          </a:xfrm>
          <a:solidFill>
            <a:srgbClr val="0070C0"/>
          </a:solidFill>
        </p:spPr>
        <p:txBody>
          <a:bodyPr vert="horz" lIns="91440" tIns="45720" rIns="91440" bIns="45720" rtlCol="0" anchor="ctr">
            <a:normAutofit/>
          </a:bodyPr>
          <a:lstStyle/>
          <a:p>
            <a:pPr algn="ctr"/>
            <a:r>
              <a:rPr lang="en-US" dirty="0">
                <a:solidFill>
                  <a:srgbClr val="FFFFFF"/>
                </a:solidFill>
              </a:rPr>
              <a:t>Analysis of Key Challenges for international managers in Sweden</a:t>
            </a:r>
          </a:p>
        </p:txBody>
      </p:sp>
      <p:pic>
        <p:nvPicPr>
          <p:cNvPr id="7" name="Picture 6">
            <a:extLst>
              <a:ext uri="{FF2B5EF4-FFF2-40B4-BE49-F238E27FC236}">
                <a16:creationId xmlns:a16="http://schemas.microsoft.com/office/drawing/2014/main" id="{0790617E-5A68-30DC-BB27-EF24131D9F21}"/>
              </a:ext>
            </a:extLst>
          </p:cNvPr>
          <p:cNvPicPr>
            <a:picLocks noChangeAspect="1"/>
          </p:cNvPicPr>
          <p:nvPr/>
        </p:nvPicPr>
        <p:blipFill>
          <a:blip r:embed="rId3"/>
          <a:srcRect l="9449" r="10668"/>
          <a:stretch>
            <a:fillRect/>
          </a:stretch>
        </p:blipFill>
        <p:spPr>
          <a:xfrm>
            <a:off x="5636592" y="1397000"/>
            <a:ext cx="6555408" cy="5461000"/>
          </a:xfrm>
          <a:prstGeom prst="rect">
            <a:avLst/>
          </a:prstGeom>
        </p:spPr>
      </p:pic>
    </p:spTree>
    <p:extLst>
      <p:ext uri="{BB962C8B-B14F-4D97-AF65-F5344CB8AC3E}">
        <p14:creationId xmlns:p14="http://schemas.microsoft.com/office/powerpoint/2010/main" val="2562814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5867400" y="952500"/>
            <a:ext cx="6324600" cy="6038850"/>
          </a:xfrm>
        </p:spPr>
        <p:txBody>
          <a:bodyPr>
            <a:noAutofit/>
          </a:bodyPr>
          <a:lstStyle/>
          <a:p>
            <a:r>
              <a:rPr lang="en-US" sz="3300" dirty="0"/>
              <a:t>Negotiation can increase access to talent among the local employees</a:t>
            </a:r>
          </a:p>
          <a:p>
            <a:r>
              <a:rPr lang="en-US" sz="3300" dirty="0"/>
              <a:t>Centrality management focuses more on employees than individualism of managers</a:t>
            </a:r>
          </a:p>
          <a:p>
            <a:r>
              <a:rPr lang="en-US" sz="3300" dirty="0"/>
              <a:t>Participation in discussions and negotiations increases the chance owning challenges and solutions</a:t>
            </a:r>
          </a:p>
          <a:p>
            <a:r>
              <a:rPr lang="en-US" sz="3300" dirty="0"/>
              <a:t>Strengthens relationship between international managers and employees</a:t>
            </a:r>
          </a:p>
        </p:txBody>
      </p:sp>
      <p:sp>
        <p:nvSpPr>
          <p:cNvPr id="6" name="Title 1">
            <a:extLst>
              <a:ext uri="{FF2B5EF4-FFF2-40B4-BE49-F238E27FC236}">
                <a16:creationId xmlns:a16="http://schemas.microsoft.com/office/drawing/2014/main" id="{0B66A3D9-F82D-3550-7442-B2DCDA43D26D}"/>
              </a:ext>
            </a:extLst>
          </p:cNvPr>
          <p:cNvSpPr>
            <a:spLocks noGrp="1"/>
          </p:cNvSpPr>
          <p:nvPr>
            <p:ph type="title"/>
          </p:nvPr>
        </p:nvSpPr>
        <p:spPr>
          <a:xfrm>
            <a:off x="0" y="28574"/>
            <a:ext cx="12192000" cy="676275"/>
          </a:xfrm>
          <a:solidFill>
            <a:srgbClr val="0070C0"/>
          </a:solidFill>
        </p:spPr>
        <p:txBody>
          <a:bodyPr vert="horz" lIns="91440" tIns="45720" rIns="91440" bIns="45720" rtlCol="0" anchor="ctr">
            <a:normAutofit fontScale="90000"/>
          </a:bodyPr>
          <a:lstStyle/>
          <a:p>
            <a:pPr algn="ctr"/>
            <a:r>
              <a:rPr lang="en-US" dirty="0">
                <a:solidFill>
                  <a:srgbClr val="FFFFFF"/>
                </a:solidFill>
              </a:rPr>
              <a:t>Analysis of Key Opportunities</a:t>
            </a:r>
          </a:p>
        </p:txBody>
      </p:sp>
      <p:pic>
        <p:nvPicPr>
          <p:cNvPr id="7" name="Picture 6">
            <a:extLst>
              <a:ext uri="{FF2B5EF4-FFF2-40B4-BE49-F238E27FC236}">
                <a16:creationId xmlns:a16="http://schemas.microsoft.com/office/drawing/2014/main" id="{E425934A-90C2-62E3-F621-D93DBD1B2C24}"/>
              </a:ext>
            </a:extLst>
          </p:cNvPr>
          <p:cNvPicPr>
            <a:picLocks noChangeAspect="1"/>
          </p:cNvPicPr>
          <p:nvPr/>
        </p:nvPicPr>
        <p:blipFill>
          <a:blip r:embed="rId3"/>
          <a:srcRect t="10278" r="8975" b="5277"/>
          <a:stretch>
            <a:fillRect/>
          </a:stretch>
        </p:blipFill>
        <p:spPr>
          <a:xfrm>
            <a:off x="0" y="1981199"/>
            <a:ext cx="5673160" cy="3829051"/>
          </a:xfrm>
          <a:prstGeom prst="rect">
            <a:avLst/>
          </a:prstGeom>
        </p:spPr>
      </p:pic>
      <p:sp>
        <p:nvSpPr>
          <p:cNvPr id="9" name="TextBox 8">
            <a:extLst>
              <a:ext uri="{FF2B5EF4-FFF2-40B4-BE49-F238E27FC236}">
                <a16:creationId xmlns:a16="http://schemas.microsoft.com/office/drawing/2014/main" id="{9EC2F221-6F51-66F2-C8F6-982645DE5C6D}"/>
              </a:ext>
            </a:extLst>
          </p:cNvPr>
          <p:cNvSpPr txBox="1"/>
          <p:nvPr/>
        </p:nvSpPr>
        <p:spPr>
          <a:xfrm>
            <a:off x="8013073" y="6266645"/>
            <a:ext cx="6234544" cy="477054"/>
          </a:xfrm>
          <a:prstGeom prst="rect">
            <a:avLst/>
          </a:prstGeom>
          <a:noFill/>
        </p:spPr>
        <p:txBody>
          <a:bodyPr wrap="square">
            <a:spAutoFit/>
          </a:bodyPr>
          <a:lstStyle/>
          <a:p>
            <a:r>
              <a:rPr lang="en-GB" sz="2500" dirty="0">
                <a:latin typeface="Times New Roman" panose="02020603050405020304" pitchFamily="18" charset="0"/>
                <a:ea typeface="Times New Roman" panose="02020603050405020304" pitchFamily="18" charset="0"/>
                <a:cs typeface="Times New Roman" panose="02020603050405020304" pitchFamily="18" charset="0"/>
              </a:rPr>
              <a:t>(Dignen and McMaster, 2013). </a:t>
            </a:r>
            <a:endParaRPr lang="en-US" sz="2500" dirty="0"/>
          </a:p>
        </p:txBody>
      </p:sp>
    </p:spTree>
    <p:extLst>
      <p:ext uri="{BB962C8B-B14F-4D97-AF65-F5344CB8AC3E}">
        <p14:creationId xmlns:p14="http://schemas.microsoft.com/office/powerpoint/2010/main" val="459178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a:xfrm>
            <a:off x="247649" y="838200"/>
            <a:ext cx="5554541" cy="5829299"/>
          </a:xfrm>
        </p:spPr>
        <p:txBody>
          <a:bodyPr/>
          <a:lstStyle/>
          <a:p>
            <a:r>
              <a:rPr lang="en-US" dirty="0"/>
              <a:t>International managers from countries and cultures with high scores on power distance dimension must study Swedes culture </a:t>
            </a:r>
          </a:p>
          <a:p>
            <a:r>
              <a:rPr lang="en-US" dirty="0"/>
              <a:t>Aggressive cultures that see inequality between managers and employees would find it hard to negotiate with employees</a:t>
            </a:r>
          </a:p>
          <a:p>
            <a:r>
              <a:rPr lang="en-US" dirty="0"/>
              <a:t>Manager should also liaison with local human resource managers</a:t>
            </a:r>
          </a:p>
          <a:p>
            <a:r>
              <a:rPr lang="en-US" dirty="0"/>
              <a:t>Develop loose policies and structures that allow participation</a:t>
            </a:r>
          </a:p>
          <a:p>
            <a:endParaRPr lang="en-US" dirty="0"/>
          </a:p>
        </p:txBody>
      </p:sp>
      <p:sp>
        <p:nvSpPr>
          <p:cNvPr id="6" name="Title 1">
            <a:extLst>
              <a:ext uri="{FF2B5EF4-FFF2-40B4-BE49-F238E27FC236}">
                <a16:creationId xmlns:a16="http://schemas.microsoft.com/office/drawing/2014/main" id="{147E0F2E-07F4-2E4B-9440-59F959E96FEC}"/>
              </a:ext>
            </a:extLst>
          </p:cNvPr>
          <p:cNvSpPr>
            <a:spLocks noGrp="1"/>
          </p:cNvSpPr>
          <p:nvPr>
            <p:ph type="title"/>
          </p:nvPr>
        </p:nvSpPr>
        <p:spPr>
          <a:xfrm>
            <a:off x="0" y="1"/>
            <a:ext cx="12192000" cy="838200"/>
          </a:xfrm>
          <a:solidFill>
            <a:srgbClr val="0070C0"/>
          </a:solidFill>
        </p:spPr>
        <p:txBody>
          <a:bodyPr>
            <a:normAutofit/>
          </a:bodyPr>
          <a:lstStyle/>
          <a:p>
            <a:r>
              <a:rPr lang="en-US" dirty="0">
                <a:solidFill>
                  <a:schemeClr val="bg1"/>
                </a:solidFill>
              </a:rPr>
              <a:t>Recommendation for International Managers</a:t>
            </a:r>
          </a:p>
        </p:txBody>
      </p:sp>
      <p:pic>
        <p:nvPicPr>
          <p:cNvPr id="7" name="Picture 6">
            <a:extLst>
              <a:ext uri="{FF2B5EF4-FFF2-40B4-BE49-F238E27FC236}">
                <a16:creationId xmlns:a16="http://schemas.microsoft.com/office/drawing/2014/main" id="{6A557683-2B18-ED30-EB0C-5D931D2449E6}"/>
              </a:ext>
            </a:extLst>
          </p:cNvPr>
          <p:cNvPicPr>
            <a:picLocks noChangeAspect="1"/>
          </p:cNvPicPr>
          <p:nvPr/>
        </p:nvPicPr>
        <p:blipFill>
          <a:blip r:embed="rId3"/>
          <a:stretch>
            <a:fillRect/>
          </a:stretch>
        </p:blipFill>
        <p:spPr>
          <a:xfrm>
            <a:off x="5802191" y="2381250"/>
            <a:ext cx="6389809" cy="3086100"/>
          </a:xfrm>
          <a:prstGeom prst="rect">
            <a:avLst/>
          </a:prstGeom>
        </p:spPr>
      </p:pic>
      <p:sp>
        <p:nvSpPr>
          <p:cNvPr id="9" name="TextBox 8">
            <a:extLst>
              <a:ext uri="{FF2B5EF4-FFF2-40B4-BE49-F238E27FC236}">
                <a16:creationId xmlns:a16="http://schemas.microsoft.com/office/drawing/2014/main" id="{3CF9436D-D200-979A-51E6-4FC371792717}"/>
              </a:ext>
            </a:extLst>
          </p:cNvPr>
          <p:cNvSpPr txBox="1"/>
          <p:nvPr/>
        </p:nvSpPr>
        <p:spPr>
          <a:xfrm>
            <a:off x="1995054" y="6298168"/>
            <a:ext cx="6222670" cy="369332"/>
          </a:xfrm>
          <a:prstGeom prst="rect">
            <a:avLst/>
          </a:prstGeom>
          <a:noFill/>
        </p:spPr>
        <p:txBody>
          <a:bodyPr wrap="square">
            <a:spAutoFit/>
          </a:bodyPr>
          <a:lstStyle/>
          <a:p>
            <a:r>
              <a:rPr lang="en-GB" dirty="0">
                <a:latin typeface="Times New Roman" panose="02020603050405020304" pitchFamily="18" charset="0"/>
                <a:ea typeface="Times New Roman" panose="02020603050405020304" pitchFamily="18" charset="0"/>
                <a:cs typeface="Times New Roman" panose="02020603050405020304" pitchFamily="18" charset="0"/>
              </a:rPr>
              <a:t>(Dignen  and McMaster, 2013). </a:t>
            </a:r>
            <a:endParaRPr lang="en-US" dirty="0"/>
          </a:p>
        </p:txBody>
      </p:sp>
    </p:spTree>
    <p:extLst>
      <p:ext uri="{BB962C8B-B14F-4D97-AF65-F5344CB8AC3E}">
        <p14:creationId xmlns:p14="http://schemas.microsoft.com/office/powerpoint/2010/main" val="692108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4533900" y="1066800"/>
            <a:ext cx="7658100" cy="5791200"/>
          </a:xfrm>
        </p:spPr>
        <p:txBody>
          <a:bodyPr>
            <a:normAutofit/>
          </a:bodyPr>
          <a:lstStyle/>
          <a:p>
            <a:r>
              <a:rPr lang="en-US" dirty="0"/>
              <a:t>Negotiation helps find common ground to settle disputes </a:t>
            </a:r>
          </a:p>
          <a:p>
            <a:r>
              <a:rPr lang="en-US" dirty="0"/>
              <a:t>Hofstede theory define how people behave and communicate </a:t>
            </a:r>
          </a:p>
          <a:p>
            <a:r>
              <a:rPr lang="en-US" dirty="0"/>
              <a:t>Sweden culture scores high on individualism and indulgence</a:t>
            </a:r>
          </a:p>
          <a:p>
            <a:r>
              <a:rPr lang="en-US" dirty="0"/>
              <a:t>Sweden also scores lower on power distance, uncertainty avoidance, and motivation for achievement </a:t>
            </a:r>
          </a:p>
          <a:p>
            <a:r>
              <a:rPr lang="en-US" dirty="0"/>
              <a:t> International managers at Dyson support negotiation</a:t>
            </a:r>
          </a:p>
          <a:p>
            <a:r>
              <a:rPr lang="en-US" dirty="0"/>
              <a:t>They involve employees through participation</a:t>
            </a:r>
          </a:p>
        </p:txBody>
      </p:sp>
      <p:sp>
        <p:nvSpPr>
          <p:cNvPr id="6" name="Title 1">
            <a:extLst>
              <a:ext uri="{FF2B5EF4-FFF2-40B4-BE49-F238E27FC236}">
                <a16:creationId xmlns:a16="http://schemas.microsoft.com/office/drawing/2014/main" id="{44AC540F-FBFC-F869-FA92-AD826260A8D8}"/>
              </a:ext>
            </a:extLst>
          </p:cNvPr>
          <p:cNvSpPr>
            <a:spLocks noGrp="1"/>
          </p:cNvSpPr>
          <p:nvPr>
            <p:ph type="title"/>
          </p:nvPr>
        </p:nvSpPr>
        <p:spPr>
          <a:xfrm>
            <a:off x="0" y="18255"/>
            <a:ext cx="12192000" cy="896145"/>
          </a:xfrm>
          <a:solidFill>
            <a:srgbClr val="0070C0"/>
          </a:solidFill>
        </p:spPr>
        <p:txBody>
          <a:bodyPr vert="horz" lIns="91440" tIns="45720" rIns="91440" bIns="45720" rtlCol="0" anchor="ctr">
            <a:normAutofit/>
          </a:bodyPr>
          <a:lstStyle/>
          <a:p>
            <a:pPr algn="ctr"/>
            <a:r>
              <a:rPr lang="en-US" b="1" dirty="0">
                <a:solidFill>
                  <a:srgbClr val="FFFFFF"/>
                </a:solidFill>
              </a:rPr>
              <a:t>Summary of Key findings</a:t>
            </a:r>
          </a:p>
        </p:txBody>
      </p:sp>
      <p:pic>
        <p:nvPicPr>
          <p:cNvPr id="7" name="Picture 6">
            <a:extLst>
              <a:ext uri="{FF2B5EF4-FFF2-40B4-BE49-F238E27FC236}">
                <a16:creationId xmlns:a16="http://schemas.microsoft.com/office/drawing/2014/main" id="{5C27EBB6-AB37-2220-4560-9CF5084EA9A9}"/>
              </a:ext>
            </a:extLst>
          </p:cNvPr>
          <p:cNvPicPr>
            <a:picLocks noChangeAspect="1"/>
          </p:cNvPicPr>
          <p:nvPr/>
        </p:nvPicPr>
        <p:blipFill>
          <a:blip r:embed="rId3"/>
          <a:stretch>
            <a:fillRect/>
          </a:stretch>
        </p:blipFill>
        <p:spPr>
          <a:xfrm>
            <a:off x="203200" y="1066800"/>
            <a:ext cx="4029075" cy="5372100"/>
          </a:xfrm>
          <a:prstGeom prst="rect">
            <a:avLst/>
          </a:prstGeom>
        </p:spPr>
      </p:pic>
    </p:spTree>
    <p:extLst>
      <p:ext uri="{BB962C8B-B14F-4D97-AF65-F5344CB8AC3E}">
        <p14:creationId xmlns:p14="http://schemas.microsoft.com/office/powerpoint/2010/main" val="2922199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218886931"/>
              </p:ext>
            </p:extLst>
          </p:nvPr>
        </p:nvGraphicFramePr>
        <p:xfrm>
          <a:off x="276339" y="1640959"/>
          <a:ext cx="1064895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BF3BD32D-29A4-FD1E-8855-C113FBEDF927}"/>
              </a:ext>
            </a:extLst>
          </p:cNvPr>
          <p:cNvSpPr>
            <a:spLocks noGrp="1"/>
          </p:cNvSpPr>
          <p:nvPr>
            <p:ph type="title"/>
          </p:nvPr>
        </p:nvSpPr>
        <p:spPr>
          <a:xfrm>
            <a:off x="0" y="18255"/>
            <a:ext cx="12192000" cy="1325563"/>
          </a:xfrm>
          <a:solidFill>
            <a:srgbClr val="0070C0"/>
          </a:solidFill>
        </p:spPr>
        <p:txBody>
          <a:bodyPr vert="horz" lIns="91440" tIns="45720" rIns="91440" bIns="45720" rtlCol="0" anchor="ctr">
            <a:normAutofit/>
          </a:bodyPr>
          <a:lstStyle/>
          <a:p>
            <a:r>
              <a:rPr lang="en-US" dirty="0">
                <a:solidFill>
                  <a:srgbClr val="FFFFFF"/>
                </a:solidFill>
              </a:rPr>
              <a:t>Implications for International Business</a:t>
            </a:r>
          </a:p>
        </p:txBody>
      </p:sp>
      <p:sp>
        <p:nvSpPr>
          <p:cNvPr id="9" name="TextBox 8">
            <a:extLst>
              <a:ext uri="{FF2B5EF4-FFF2-40B4-BE49-F238E27FC236}">
                <a16:creationId xmlns:a16="http://schemas.microsoft.com/office/drawing/2014/main" id="{17198B6D-E21E-5767-00EE-9BE80444550D}"/>
              </a:ext>
            </a:extLst>
          </p:cNvPr>
          <p:cNvSpPr txBox="1"/>
          <p:nvPr/>
        </p:nvSpPr>
        <p:spPr>
          <a:xfrm>
            <a:off x="3598223" y="5992297"/>
            <a:ext cx="6222670" cy="477054"/>
          </a:xfrm>
          <a:prstGeom prst="rect">
            <a:avLst/>
          </a:prstGeom>
          <a:noFill/>
        </p:spPr>
        <p:txBody>
          <a:bodyPr wrap="square">
            <a:spAutoFit/>
          </a:bodyPr>
          <a:lstStyle/>
          <a:p>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(Deresky, 2017). </a:t>
            </a:r>
            <a:endParaRPr lang="en-US" sz="2500" dirty="0"/>
          </a:p>
        </p:txBody>
      </p:sp>
    </p:spTree>
    <p:extLst>
      <p:ext uri="{BB962C8B-B14F-4D97-AF65-F5344CB8AC3E}">
        <p14:creationId xmlns:p14="http://schemas.microsoft.com/office/powerpoint/2010/main" val="3463758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356936" y="1325563"/>
            <a:ext cx="11698706" cy="5315869"/>
          </a:xfrm>
        </p:spPr>
        <p:txBody>
          <a:bodyPr>
            <a:normAutofit fontScale="92500"/>
          </a:bodyPr>
          <a:lstStyle/>
          <a:p>
            <a:r>
              <a:rPr lang="en-GB"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Deresky, H. (2017). International management. Harlow, Essex: Pearson</a:t>
            </a:r>
          </a:p>
          <a:p>
            <a:r>
              <a:rPr lang="en-GB" dirty="0">
                <a:latin typeface="Times New Roman" panose="02020603050405020304" pitchFamily="18" charset="0"/>
                <a:ea typeface="Times New Roman" panose="02020603050405020304" pitchFamily="18" charset="0"/>
                <a:cs typeface="Times New Roman" panose="02020603050405020304" pitchFamily="18" charset="0"/>
              </a:rPr>
              <a:t>Dignen, B., McMaster, I. (2013). </a:t>
            </a:r>
            <a:r>
              <a:rPr lang="en-GB" i="1" dirty="0">
                <a:latin typeface="Times New Roman" panose="02020603050405020304" pitchFamily="18" charset="0"/>
                <a:ea typeface="Times New Roman" panose="02020603050405020304" pitchFamily="18" charset="0"/>
                <a:cs typeface="Times New Roman" panose="02020603050405020304" pitchFamily="18" charset="0"/>
              </a:rPr>
              <a:t>Collins Effective International Business Communication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London: Collins</a:t>
            </a:r>
          </a:p>
          <a:p>
            <a:r>
              <a:rPr lang="en-GB" dirty="0">
                <a:latin typeface="Times New Roman" panose="02020603050405020304" pitchFamily="18" charset="0"/>
                <a:ea typeface="Times New Roman" panose="02020603050405020304" pitchFamily="18" charset="0"/>
                <a:cs typeface="Times New Roman" panose="02020603050405020304" pitchFamily="18" charset="0"/>
              </a:rPr>
              <a:t>Noll, Razzak and Beecham (2020) Motivation and Autonomy in Global Software Development: An Empirical Study. https://arxiv.org/pdf/2009.11603.pdf. </a:t>
            </a:r>
          </a:p>
          <a:p>
            <a:r>
              <a:rPr lang="en-US" dirty="0"/>
              <a:t>The Culture Factor Group. 2025. Available at: https://www.theculturefactor.com/country-comparison-tool?countries=sweden</a:t>
            </a:r>
            <a:endParaRPr lang="x-none" dirty="0"/>
          </a:p>
          <a:p>
            <a:r>
              <a:rPr lang="en-US" dirty="0"/>
              <a:t>Waterton, B. (2025). Why the pay rise negotiated by Sweden's industrial unions matters. Available at: https://www.thelocal.se/20250401/why-the-pay-rise-negotiated-by-swedens-industrial-unions-matter</a:t>
            </a:r>
          </a:p>
          <a:p>
            <a:r>
              <a:rPr lang="en-US" dirty="0"/>
              <a:t>Wu, M. (2006). Hofstede's cultural dimensions 30 years later: A study of Taiwan and the United States. </a:t>
            </a:r>
            <a:r>
              <a:rPr lang="en-US" i="1" dirty="0"/>
              <a:t>Intercultural communication studies</a:t>
            </a:r>
            <a:r>
              <a:rPr lang="en-US" dirty="0"/>
              <a:t>, </a:t>
            </a:r>
            <a:r>
              <a:rPr lang="en-US" i="1" dirty="0"/>
              <a:t>15</a:t>
            </a:r>
            <a:r>
              <a:rPr lang="en-US" dirty="0"/>
              <a:t>(1), 33.</a:t>
            </a:r>
          </a:p>
          <a:p>
            <a:endParaRPr lang="en-US" dirty="0"/>
          </a:p>
        </p:txBody>
      </p:sp>
      <p:sp>
        <p:nvSpPr>
          <p:cNvPr id="6" name="Title 1">
            <a:extLst>
              <a:ext uri="{FF2B5EF4-FFF2-40B4-BE49-F238E27FC236}">
                <a16:creationId xmlns:a16="http://schemas.microsoft.com/office/drawing/2014/main" id="{B6B8FCC3-7301-A363-3F72-A0C00C155A28}"/>
              </a:ext>
            </a:extLst>
          </p:cNvPr>
          <p:cNvSpPr>
            <a:spLocks noGrp="1"/>
          </p:cNvSpPr>
          <p:nvPr>
            <p:ph type="title"/>
          </p:nvPr>
        </p:nvSpPr>
        <p:spPr>
          <a:xfrm>
            <a:off x="0" y="0"/>
            <a:ext cx="12192000" cy="1325563"/>
          </a:xfrm>
          <a:solidFill>
            <a:srgbClr val="0070C0"/>
          </a:solidFill>
        </p:spPr>
        <p:txBody>
          <a:bodyPr vert="horz" lIns="91440" tIns="45720" rIns="91440" bIns="45720" rtlCol="0" anchor="ctr">
            <a:normAutofit/>
          </a:bodyPr>
          <a:lstStyle/>
          <a:p>
            <a:pPr algn="ctr"/>
            <a:r>
              <a:rPr lang="en-US" dirty="0">
                <a:solidFill>
                  <a:srgbClr val="FFFFFF"/>
                </a:solidFill>
              </a:rPr>
              <a:t>References</a:t>
            </a:r>
          </a:p>
        </p:txBody>
      </p:sp>
    </p:spTree>
    <p:extLst>
      <p:ext uri="{BB962C8B-B14F-4D97-AF65-F5344CB8AC3E}">
        <p14:creationId xmlns:p14="http://schemas.microsoft.com/office/powerpoint/2010/main" val="4138620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48F28B-BBF4-A069-6078-A9F904D697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5953"/>
            <a:ext cx="12192000" cy="6846094"/>
          </a:xfrm>
          <a:prstGeom prst="rect">
            <a:avLst/>
          </a:prstGeom>
        </p:spPr>
      </p:pic>
    </p:spTree>
    <p:extLst>
      <p:ext uri="{BB962C8B-B14F-4D97-AF65-F5344CB8AC3E}">
        <p14:creationId xmlns:p14="http://schemas.microsoft.com/office/powerpoint/2010/main" val="39466420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4997</TotalTime>
  <Words>2602</Words>
  <Application>Microsoft Office PowerPoint</Application>
  <PresentationFormat>Widescreen</PresentationFormat>
  <Paragraphs>250</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Courier New</vt:lpstr>
      <vt:lpstr>Times New Roman</vt:lpstr>
      <vt:lpstr>Wingdings</vt:lpstr>
      <vt:lpstr>Office Theme</vt:lpstr>
      <vt:lpstr>Negotiation styles For Dyson International Business in Sweden </vt:lpstr>
      <vt:lpstr>Main content</vt:lpstr>
      <vt:lpstr>Outline and Purpose </vt:lpstr>
      <vt:lpstr>Introduction to negotiation and Sweden </vt:lpstr>
      <vt:lpstr>PowerPoint Presentation</vt:lpstr>
      <vt:lpstr>Hofstede Cross-cultural communication theory</vt:lpstr>
      <vt:lpstr>Hofstede Cross-cultural communication theory</vt:lpstr>
      <vt:lpstr>Hofstede dimensional scores in Sweden</vt:lpstr>
      <vt:lpstr>Hofstede dimensional scores in Sweden</vt:lpstr>
      <vt:lpstr>Application to Sweden culture with real example</vt:lpstr>
      <vt:lpstr>Analysis of Key Challenges for international managers in Sweden</vt:lpstr>
      <vt:lpstr>Analysis of Key Opportunities</vt:lpstr>
      <vt:lpstr>Recommendation for International Managers</vt:lpstr>
      <vt:lpstr>Summary of Key findings</vt:lpstr>
      <vt:lpstr>Implications for International Business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Andrei Zaharia</dc:creator>
  <cp:lastModifiedBy>Daniela Zaharia (2311196)</cp:lastModifiedBy>
  <cp:revision>4</cp:revision>
  <dcterms:created xsi:type="dcterms:W3CDTF">2020-10-29T12:05:35Z</dcterms:created>
  <dcterms:modified xsi:type="dcterms:W3CDTF">2025-10-19T00:59:14Z</dcterms:modified>
</cp:coreProperties>
</file>