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66" r:id="rId3"/>
    <p:sldId id="262" r:id="rId4"/>
    <p:sldId id="257" r:id="rId5"/>
    <p:sldId id="258" r:id="rId6"/>
    <p:sldId id="259" r:id="rId7"/>
    <p:sldId id="260" r:id="rId8"/>
    <p:sldId id="268" r:id="rId9"/>
    <p:sldId id="261" r:id="rId10"/>
    <p:sldId id="267" r:id="rId11"/>
    <p:sldId id="263"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rzegorz Palka (1600935)" initials="GP(" lastIdx="1" clrIdx="0">
    <p:extLst>
      <p:ext uri="{19B8F6BF-5375-455C-9EA6-DF929625EA0E}">
        <p15:presenceInfo xmlns:p15="http://schemas.microsoft.com/office/powerpoint/2012/main" userId="Grzegorz Palka (1600935)"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9" d="100"/>
          <a:sy n="69" d="100"/>
        </p:scale>
        <p:origin x="78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02-05T00:21:47.514"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DD735B-889F-4717-8989-3C0AB93CB54D}" type="datetimeFigureOut">
              <a:rPr lang="en-GB" smtClean="0"/>
              <a:t>05/02/2019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0D76C8-CCB5-4A7F-8A4F-D6691C4F9E59}" type="slidenum">
              <a:rPr lang="en-GB" smtClean="0"/>
              <a:t>‹#›</a:t>
            </a:fld>
            <a:endParaRPr lang="en-GB"/>
          </a:p>
        </p:txBody>
      </p:sp>
    </p:spTree>
    <p:extLst>
      <p:ext uri="{BB962C8B-B14F-4D97-AF65-F5344CB8AC3E}">
        <p14:creationId xmlns:p14="http://schemas.microsoft.com/office/powerpoint/2010/main" val="39830123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fieldwork for the dissertation consists of participant observation at shamanic workshops that are ran by Mia Hillariet. My actual data consists of the conversations I have from Mia and my personal experiences of shamanic journeys. Mia’s practices are highly influenced by Core-shamanism as developed my Michael </a:t>
            </a:r>
            <a:r>
              <a:rPr lang="en-GB" dirty="0" err="1"/>
              <a:t>Harner</a:t>
            </a:r>
            <a:r>
              <a:rPr lang="en-GB" dirty="0"/>
              <a:t>; workshops consists of a few journeys (with short breaks in between) that each last around 20 minutes. Shamanic Trance is induced through a monotonous drum beat, at the speed of around 200bpm. My shamanic journeys are done for what one might consider as ‘unconventional reasons’ because shamanism is usually associated with healing, whereas I’m journeying to find out something about the nature of societal and personal boundaries.</a:t>
            </a:r>
          </a:p>
        </p:txBody>
      </p:sp>
      <p:sp>
        <p:nvSpPr>
          <p:cNvPr id="4" name="Slide Number Placeholder 3"/>
          <p:cNvSpPr>
            <a:spLocks noGrp="1"/>
          </p:cNvSpPr>
          <p:nvPr>
            <p:ph type="sldNum" sz="quarter" idx="5"/>
          </p:nvPr>
        </p:nvSpPr>
        <p:spPr/>
        <p:txBody>
          <a:bodyPr/>
          <a:lstStyle/>
          <a:p>
            <a:fld id="{FA0D76C8-CCB5-4A7F-8A4F-D6691C4F9E59}" type="slidenum">
              <a:rPr lang="en-GB" smtClean="0"/>
              <a:t>2</a:t>
            </a:fld>
            <a:endParaRPr lang="en-GB"/>
          </a:p>
        </p:txBody>
      </p:sp>
    </p:spTree>
    <p:extLst>
      <p:ext uri="{BB962C8B-B14F-4D97-AF65-F5344CB8AC3E}">
        <p14:creationId xmlns:p14="http://schemas.microsoft.com/office/powerpoint/2010/main" val="3592777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methodology has significantly changed after reading works by Tim Ingold, who advocates for an anthropology which is studied from within the world, and not one which documents and then interprets it. He argues for an anthropology as an open ended inquiry which happens in real time and with real people and objects. Having acknowledged this, I need to approach my fieldwork not as data collection later to be interpreted, but more of an open ended inquiry into the nature of boundaries that is grounded in knowledge from the inside.</a:t>
            </a:r>
          </a:p>
        </p:txBody>
      </p:sp>
      <p:sp>
        <p:nvSpPr>
          <p:cNvPr id="4" name="Slide Number Placeholder 3"/>
          <p:cNvSpPr>
            <a:spLocks noGrp="1"/>
          </p:cNvSpPr>
          <p:nvPr>
            <p:ph type="sldNum" sz="quarter" idx="5"/>
          </p:nvPr>
        </p:nvSpPr>
        <p:spPr/>
        <p:txBody>
          <a:bodyPr/>
          <a:lstStyle/>
          <a:p>
            <a:fld id="{FA0D76C8-CCB5-4A7F-8A4F-D6691C4F9E59}" type="slidenum">
              <a:rPr lang="en-GB" smtClean="0"/>
              <a:t>3</a:t>
            </a:fld>
            <a:endParaRPr lang="en-GB"/>
          </a:p>
        </p:txBody>
      </p:sp>
    </p:spTree>
    <p:extLst>
      <p:ext uri="{BB962C8B-B14F-4D97-AF65-F5344CB8AC3E}">
        <p14:creationId xmlns:p14="http://schemas.microsoft.com/office/powerpoint/2010/main" val="33948658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been fascinated by shamanism for a long time, and ever since the beginning of my considerations of dissertation topics shamanism has been at the top of the list. One of the things that particularly fascinated me about shamanism how the shaman is seen as a ‘medium’ between different worlds, and how the role of the shaman is to cross the boundaries of realities. The nature of boundaries and their transgression has been a topic of interest ever since I have read Mary Douglas’s Purity and Danger. I was intrigued as to whether shamanism could elucidate the phenomenon of crossing boundaries and what it means to cross a boundary, since crossing boundaries lies at the core of shamanism.</a:t>
            </a:r>
          </a:p>
        </p:txBody>
      </p:sp>
      <p:sp>
        <p:nvSpPr>
          <p:cNvPr id="4" name="Slide Number Placeholder 3"/>
          <p:cNvSpPr>
            <a:spLocks noGrp="1"/>
          </p:cNvSpPr>
          <p:nvPr>
            <p:ph type="sldNum" sz="quarter" idx="5"/>
          </p:nvPr>
        </p:nvSpPr>
        <p:spPr/>
        <p:txBody>
          <a:bodyPr/>
          <a:lstStyle/>
          <a:p>
            <a:fld id="{FA0D76C8-CCB5-4A7F-8A4F-D6691C4F9E59}" type="slidenum">
              <a:rPr lang="en-GB" smtClean="0"/>
              <a:t>4</a:t>
            </a:fld>
            <a:endParaRPr lang="en-GB"/>
          </a:p>
        </p:txBody>
      </p:sp>
    </p:spTree>
    <p:extLst>
      <p:ext uri="{BB962C8B-B14F-4D97-AF65-F5344CB8AC3E}">
        <p14:creationId xmlns:p14="http://schemas.microsoft.com/office/powerpoint/2010/main" val="25090486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examples of shamanism crossing boundaries and combining different categories together beyond the simple core idea of shamanism as traversing between different levels of reality.</a:t>
            </a:r>
          </a:p>
        </p:txBody>
      </p:sp>
      <p:sp>
        <p:nvSpPr>
          <p:cNvPr id="4" name="Slide Number Placeholder 3"/>
          <p:cNvSpPr>
            <a:spLocks noGrp="1"/>
          </p:cNvSpPr>
          <p:nvPr>
            <p:ph type="sldNum" sz="quarter" idx="5"/>
          </p:nvPr>
        </p:nvSpPr>
        <p:spPr/>
        <p:txBody>
          <a:bodyPr/>
          <a:lstStyle/>
          <a:p>
            <a:fld id="{FA0D76C8-CCB5-4A7F-8A4F-D6691C4F9E59}" type="slidenum">
              <a:rPr lang="en-GB" smtClean="0"/>
              <a:t>5</a:t>
            </a:fld>
            <a:endParaRPr lang="en-GB"/>
          </a:p>
        </p:txBody>
      </p:sp>
    </p:spTree>
    <p:extLst>
      <p:ext uri="{BB962C8B-B14F-4D97-AF65-F5344CB8AC3E}">
        <p14:creationId xmlns:p14="http://schemas.microsoft.com/office/powerpoint/2010/main" val="10845949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‘schema’ is a pattern making tendency that all humans have, it relates to how we classify the world into categories as we perceive and experience it. As we perceive the world, we actively seek for patterns and slot our experiences into pigeon holes, overtime building a classificatory system. Culture also provides the individual with a basic set of categories. </a:t>
            </a:r>
          </a:p>
        </p:txBody>
      </p:sp>
      <p:sp>
        <p:nvSpPr>
          <p:cNvPr id="4" name="Slide Number Placeholder 3"/>
          <p:cNvSpPr>
            <a:spLocks noGrp="1"/>
          </p:cNvSpPr>
          <p:nvPr>
            <p:ph type="sldNum" sz="quarter" idx="5"/>
          </p:nvPr>
        </p:nvSpPr>
        <p:spPr/>
        <p:txBody>
          <a:bodyPr/>
          <a:lstStyle/>
          <a:p>
            <a:fld id="{FA0D76C8-CCB5-4A7F-8A4F-D6691C4F9E59}" type="slidenum">
              <a:rPr lang="en-GB" smtClean="0"/>
              <a:t>6</a:t>
            </a:fld>
            <a:endParaRPr lang="en-GB"/>
          </a:p>
        </p:txBody>
      </p:sp>
    </p:spTree>
    <p:extLst>
      <p:ext uri="{BB962C8B-B14F-4D97-AF65-F5344CB8AC3E}">
        <p14:creationId xmlns:p14="http://schemas.microsoft.com/office/powerpoint/2010/main" val="13206957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Humans look for and construct patterns in a chaotic world. As more and more experiences and perceptions are categorized (rejected, ignored, harmonized, or accepted) a more refined system builds up, with a conservative bias.</a:t>
            </a:r>
          </a:p>
        </p:txBody>
      </p:sp>
      <p:sp>
        <p:nvSpPr>
          <p:cNvPr id="4" name="Slide Number Placeholder 3"/>
          <p:cNvSpPr>
            <a:spLocks noGrp="1"/>
          </p:cNvSpPr>
          <p:nvPr>
            <p:ph type="sldNum" sz="quarter" idx="5"/>
          </p:nvPr>
        </p:nvSpPr>
        <p:spPr/>
        <p:txBody>
          <a:bodyPr/>
          <a:lstStyle/>
          <a:p>
            <a:fld id="{FA0D76C8-CCB5-4A7F-8A4F-D6691C4F9E59}" type="slidenum">
              <a:rPr lang="en-GB" smtClean="0"/>
              <a:t>7</a:t>
            </a:fld>
            <a:endParaRPr lang="en-GB"/>
          </a:p>
        </p:txBody>
      </p:sp>
    </p:spTree>
    <p:extLst>
      <p:ext uri="{BB962C8B-B14F-4D97-AF65-F5344CB8AC3E}">
        <p14:creationId xmlns:p14="http://schemas.microsoft.com/office/powerpoint/2010/main" val="39533507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Closed systems by definition create that which is outside of its boundaries. In a world of shifting impressions there will inevitably exist phenomena which do not fit any given system. Any confident system has to confront these anomalies if its to retain its confidence. Sometimes ambiguities are deliberately confronted, e.g. art, and they are valuable meditations on the nature of categorization.</a:t>
            </a:r>
          </a:p>
        </p:txBody>
      </p:sp>
      <p:sp>
        <p:nvSpPr>
          <p:cNvPr id="4" name="Slide Number Placeholder 3"/>
          <p:cNvSpPr>
            <a:spLocks noGrp="1"/>
          </p:cNvSpPr>
          <p:nvPr>
            <p:ph type="sldNum" sz="quarter" idx="5"/>
          </p:nvPr>
        </p:nvSpPr>
        <p:spPr/>
        <p:txBody>
          <a:bodyPr/>
          <a:lstStyle/>
          <a:p>
            <a:fld id="{FA0D76C8-CCB5-4A7F-8A4F-D6691C4F9E59}" type="slidenum">
              <a:rPr lang="en-GB" smtClean="0"/>
              <a:t>9</a:t>
            </a:fld>
            <a:endParaRPr lang="en-GB"/>
          </a:p>
        </p:txBody>
      </p:sp>
    </p:spTree>
    <p:extLst>
      <p:ext uri="{BB962C8B-B14F-4D97-AF65-F5344CB8AC3E}">
        <p14:creationId xmlns:p14="http://schemas.microsoft.com/office/powerpoint/2010/main" val="22066731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inspecting shamanism through this structuralist lens, a number of questions arose, questions that I had to go into the field with, to see what they were worth and whether they could be answered. However I didn’t merely go into the field with a bunch of questions, as these questions arose whilst I was in the field, and often after the fieldwork.</a:t>
            </a:r>
          </a:p>
        </p:txBody>
      </p:sp>
      <p:sp>
        <p:nvSpPr>
          <p:cNvPr id="4" name="Slide Number Placeholder 3"/>
          <p:cNvSpPr>
            <a:spLocks noGrp="1"/>
          </p:cNvSpPr>
          <p:nvPr>
            <p:ph type="sldNum" sz="quarter" idx="5"/>
          </p:nvPr>
        </p:nvSpPr>
        <p:spPr/>
        <p:txBody>
          <a:bodyPr/>
          <a:lstStyle/>
          <a:p>
            <a:fld id="{FA0D76C8-CCB5-4A7F-8A4F-D6691C4F9E59}" type="slidenum">
              <a:rPr lang="en-GB" smtClean="0"/>
              <a:t>10</a:t>
            </a:fld>
            <a:endParaRPr lang="en-GB"/>
          </a:p>
        </p:txBody>
      </p:sp>
    </p:spTree>
    <p:extLst>
      <p:ext uri="{BB962C8B-B14F-4D97-AF65-F5344CB8AC3E}">
        <p14:creationId xmlns:p14="http://schemas.microsoft.com/office/powerpoint/2010/main" val="18606795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doing fieldwork I found some interesting things, namely the ways in which Mia blurs the boundaries between humans and non-human entities and ‘things’, such as stones, and how she reifies relationships she has with non-physical entities such as her spirit teacher through having in her room a toy bear which reminds her of her teacher (her spirit teacher is a bear).</a:t>
            </a:r>
          </a:p>
        </p:txBody>
      </p:sp>
      <p:sp>
        <p:nvSpPr>
          <p:cNvPr id="4" name="Slide Number Placeholder 3"/>
          <p:cNvSpPr>
            <a:spLocks noGrp="1"/>
          </p:cNvSpPr>
          <p:nvPr>
            <p:ph type="sldNum" sz="quarter" idx="5"/>
          </p:nvPr>
        </p:nvSpPr>
        <p:spPr/>
        <p:txBody>
          <a:bodyPr/>
          <a:lstStyle/>
          <a:p>
            <a:fld id="{FA0D76C8-CCB5-4A7F-8A4F-D6691C4F9E59}" type="slidenum">
              <a:rPr lang="en-GB" smtClean="0"/>
              <a:t>11</a:t>
            </a:fld>
            <a:endParaRPr lang="en-GB"/>
          </a:p>
        </p:txBody>
      </p:sp>
    </p:spTree>
    <p:extLst>
      <p:ext uri="{BB962C8B-B14F-4D97-AF65-F5344CB8AC3E}">
        <p14:creationId xmlns:p14="http://schemas.microsoft.com/office/powerpoint/2010/main" val="28431269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93556EB-E423-4929-A7C6-7C5DA4657863}" type="datetimeFigureOut">
              <a:rPr lang="en-GB" smtClean="0"/>
              <a:t>05/02/2019</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B74AA8F1-BBE7-4EEF-B4C9-8DABAE32B992}" type="slidenum">
              <a:rPr lang="en-GB" smtClean="0"/>
              <a:t>‹#›</a:t>
            </a:fld>
            <a:endParaRPr lang="en-GB"/>
          </a:p>
        </p:txBody>
      </p:sp>
    </p:spTree>
    <p:extLst>
      <p:ext uri="{BB962C8B-B14F-4D97-AF65-F5344CB8AC3E}">
        <p14:creationId xmlns:p14="http://schemas.microsoft.com/office/powerpoint/2010/main" val="284097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3556EB-E423-4929-A7C6-7C5DA4657863}"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B74AA8F1-BBE7-4EEF-B4C9-8DABAE32B992}" type="slidenum">
              <a:rPr lang="en-GB" smtClean="0"/>
              <a:t>‹#›</a:t>
            </a:fld>
            <a:endParaRPr lang="en-GB"/>
          </a:p>
        </p:txBody>
      </p:sp>
    </p:spTree>
    <p:extLst>
      <p:ext uri="{BB962C8B-B14F-4D97-AF65-F5344CB8AC3E}">
        <p14:creationId xmlns:p14="http://schemas.microsoft.com/office/powerpoint/2010/main" val="15860327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93556EB-E423-4929-A7C6-7C5DA4657863}"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4AA8F1-BBE7-4EEF-B4C9-8DABAE32B992}" type="slidenum">
              <a:rPr lang="en-GB" smtClean="0"/>
              <a:t>‹#›</a:t>
            </a:fld>
            <a:endParaRPr lang="en-GB"/>
          </a:p>
        </p:txBody>
      </p:sp>
    </p:spTree>
    <p:extLst>
      <p:ext uri="{BB962C8B-B14F-4D97-AF65-F5344CB8AC3E}">
        <p14:creationId xmlns:p14="http://schemas.microsoft.com/office/powerpoint/2010/main" val="7104165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93556EB-E423-4929-A7C6-7C5DA4657863}" type="datetimeFigureOut">
              <a:rPr lang="en-GB" smtClean="0"/>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4AA8F1-BBE7-4EEF-B4C9-8DABAE32B992}" type="slidenum">
              <a:rPr lang="en-GB" smtClean="0"/>
              <a:t>‹#›</a:t>
            </a:fld>
            <a:endParaRPr lang="en-GB"/>
          </a:p>
        </p:txBody>
      </p:sp>
    </p:spTree>
    <p:extLst>
      <p:ext uri="{BB962C8B-B14F-4D97-AF65-F5344CB8AC3E}">
        <p14:creationId xmlns:p14="http://schemas.microsoft.com/office/powerpoint/2010/main" val="22634716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93556EB-E423-4929-A7C6-7C5DA4657863}" type="datetimeFigureOut">
              <a:rPr lang="en-GB" smtClean="0"/>
              <a:t>05/02/2019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4AA8F1-BBE7-4EEF-B4C9-8DABAE32B992}" type="slidenum">
              <a:rPr lang="en-GB" smtClean="0"/>
              <a:t>‹#›</a:t>
            </a:fld>
            <a:endParaRPr lang="en-GB"/>
          </a:p>
        </p:txBody>
      </p:sp>
    </p:spTree>
    <p:extLst>
      <p:ext uri="{BB962C8B-B14F-4D97-AF65-F5344CB8AC3E}">
        <p14:creationId xmlns:p14="http://schemas.microsoft.com/office/powerpoint/2010/main" val="9462321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93556EB-E423-4929-A7C6-7C5DA4657863}" type="datetimeFigureOut">
              <a:rPr lang="en-GB" smtClean="0"/>
              <a:t>05/02/2019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4AA8F1-BBE7-4EEF-B4C9-8DABAE32B992}" type="slidenum">
              <a:rPr lang="en-GB" smtClean="0"/>
              <a:t>‹#›</a:t>
            </a:fld>
            <a:endParaRPr lang="en-GB"/>
          </a:p>
        </p:txBody>
      </p:sp>
    </p:spTree>
    <p:extLst>
      <p:ext uri="{BB962C8B-B14F-4D97-AF65-F5344CB8AC3E}">
        <p14:creationId xmlns:p14="http://schemas.microsoft.com/office/powerpoint/2010/main" val="1426322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3556EB-E423-4929-A7C6-7C5DA4657863}" type="datetimeFigureOut">
              <a:rPr lang="en-GB" smtClean="0"/>
              <a:t>05/02/2019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74AA8F1-BBE7-4EEF-B4C9-8DABAE32B992}" type="slidenum">
              <a:rPr lang="en-GB" smtClean="0"/>
              <a:t>‹#›</a:t>
            </a:fld>
            <a:endParaRPr lang="en-GB"/>
          </a:p>
        </p:txBody>
      </p:sp>
    </p:spTree>
    <p:extLst>
      <p:ext uri="{BB962C8B-B14F-4D97-AF65-F5344CB8AC3E}">
        <p14:creationId xmlns:p14="http://schemas.microsoft.com/office/powerpoint/2010/main" val="2345744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93556EB-E423-4929-A7C6-7C5DA4657863}" type="datetimeFigureOut">
              <a:rPr lang="en-GB" smtClean="0"/>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4AA8F1-BBE7-4EEF-B4C9-8DABAE32B992}" type="slidenum">
              <a:rPr lang="en-GB" smtClean="0"/>
              <a:t>‹#›</a:t>
            </a:fld>
            <a:endParaRPr lang="en-GB"/>
          </a:p>
        </p:txBody>
      </p:sp>
    </p:spTree>
    <p:extLst>
      <p:ext uri="{BB962C8B-B14F-4D97-AF65-F5344CB8AC3E}">
        <p14:creationId xmlns:p14="http://schemas.microsoft.com/office/powerpoint/2010/main" val="40451707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93556EB-E423-4929-A7C6-7C5DA4657863}" type="datetimeFigureOut">
              <a:rPr lang="en-GB" smtClean="0"/>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4AA8F1-BBE7-4EEF-B4C9-8DABAE32B992}" type="slidenum">
              <a:rPr lang="en-GB" smtClean="0"/>
              <a:t>‹#›</a:t>
            </a:fld>
            <a:endParaRPr lang="en-GB"/>
          </a:p>
        </p:txBody>
      </p:sp>
    </p:spTree>
    <p:extLst>
      <p:ext uri="{BB962C8B-B14F-4D97-AF65-F5344CB8AC3E}">
        <p14:creationId xmlns:p14="http://schemas.microsoft.com/office/powerpoint/2010/main" val="16863140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93556EB-E423-4929-A7C6-7C5DA4657863}" type="datetimeFigureOut">
              <a:rPr lang="en-GB" smtClean="0"/>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4AA8F1-BBE7-4EEF-B4C9-8DABAE32B992}" type="slidenum">
              <a:rPr lang="en-GB" smtClean="0"/>
              <a:t>‹#›</a:t>
            </a:fld>
            <a:endParaRPr lang="en-GB"/>
          </a:p>
        </p:txBody>
      </p:sp>
    </p:spTree>
    <p:extLst>
      <p:ext uri="{BB962C8B-B14F-4D97-AF65-F5344CB8AC3E}">
        <p14:creationId xmlns:p14="http://schemas.microsoft.com/office/powerpoint/2010/main" val="4147711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93556EB-E423-4929-A7C6-7C5DA4657863}"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4AA8F1-BBE7-4EEF-B4C9-8DABAE32B992}" type="slidenum">
              <a:rPr lang="en-GB" smtClean="0"/>
              <a:t>‹#›</a:t>
            </a:fld>
            <a:endParaRPr lang="en-GB"/>
          </a:p>
        </p:txBody>
      </p:sp>
    </p:spTree>
    <p:extLst>
      <p:ext uri="{BB962C8B-B14F-4D97-AF65-F5344CB8AC3E}">
        <p14:creationId xmlns:p14="http://schemas.microsoft.com/office/powerpoint/2010/main" val="25489171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93556EB-E423-4929-A7C6-7C5DA4657863}"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4AA8F1-BBE7-4EEF-B4C9-8DABAE32B992}" type="slidenum">
              <a:rPr lang="en-GB" smtClean="0"/>
              <a:t>‹#›</a:t>
            </a:fld>
            <a:endParaRPr lang="en-GB"/>
          </a:p>
        </p:txBody>
      </p:sp>
    </p:spTree>
    <p:extLst>
      <p:ext uri="{BB962C8B-B14F-4D97-AF65-F5344CB8AC3E}">
        <p14:creationId xmlns:p14="http://schemas.microsoft.com/office/powerpoint/2010/main" val="38941353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93556EB-E423-4929-A7C6-7C5DA4657863}"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4AA8F1-BBE7-4EEF-B4C9-8DABAE32B992}" type="slidenum">
              <a:rPr lang="en-GB" smtClean="0"/>
              <a:t>‹#›</a:t>
            </a:fld>
            <a:endParaRPr lang="en-GB"/>
          </a:p>
        </p:txBody>
      </p:sp>
    </p:spTree>
    <p:extLst>
      <p:ext uri="{BB962C8B-B14F-4D97-AF65-F5344CB8AC3E}">
        <p14:creationId xmlns:p14="http://schemas.microsoft.com/office/powerpoint/2010/main" val="15796448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93556EB-E423-4929-A7C6-7C5DA4657863}"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4AA8F1-BBE7-4EEF-B4C9-8DABAE32B992}" type="slidenum">
              <a:rPr lang="en-GB" smtClean="0"/>
              <a:t>‹#›</a:t>
            </a:fld>
            <a:endParaRPr lang="en-GB"/>
          </a:p>
        </p:txBody>
      </p:sp>
    </p:spTree>
    <p:extLst>
      <p:ext uri="{BB962C8B-B14F-4D97-AF65-F5344CB8AC3E}">
        <p14:creationId xmlns:p14="http://schemas.microsoft.com/office/powerpoint/2010/main" val="1542043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93556EB-E423-4929-A7C6-7C5DA4657863}"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4AA8F1-BBE7-4EEF-B4C9-8DABAE32B992}" type="slidenum">
              <a:rPr lang="en-GB" smtClean="0"/>
              <a:t>‹#›</a:t>
            </a:fld>
            <a:endParaRPr lang="en-GB"/>
          </a:p>
        </p:txBody>
      </p:sp>
    </p:spTree>
    <p:extLst>
      <p:ext uri="{BB962C8B-B14F-4D97-AF65-F5344CB8AC3E}">
        <p14:creationId xmlns:p14="http://schemas.microsoft.com/office/powerpoint/2010/main" val="811488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3556EB-E423-4929-A7C6-7C5DA4657863}"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4AA8F1-BBE7-4EEF-B4C9-8DABAE32B992}" type="slidenum">
              <a:rPr lang="en-GB" smtClean="0"/>
              <a:t>‹#›</a:t>
            </a:fld>
            <a:endParaRPr lang="en-GB"/>
          </a:p>
        </p:txBody>
      </p:sp>
    </p:spTree>
    <p:extLst>
      <p:ext uri="{BB962C8B-B14F-4D97-AF65-F5344CB8AC3E}">
        <p14:creationId xmlns:p14="http://schemas.microsoft.com/office/powerpoint/2010/main" val="18834270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3556EB-E423-4929-A7C6-7C5DA4657863}"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4AA8F1-BBE7-4EEF-B4C9-8DABAE32B992}" type="slidenum">
              <a:rPr lang="en-GB" smtClean="0"/>
              <a:t>‹#›</a:t>
            </a:fld>
            <a:endParaRPr lang="en-GB"/>
          </a:p>
        </p:txBody>
      </p:sp>
    </p:spTree>
    <p:extLst>
      <p:ext uri="{BB962C8B-B14F-4D97-AF65-F5344CB8AC3E}">
        <p14:creationId xmlns:p14="http://schemas.microsoft.com/office/powerpoint/2010/main" val="141912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93556EB-E423-4929-A7C6-7C5DA4657863}" type="datetimeFigureOut">
              <a:rPr lang="en-GB" smtClean="0"/>
              <a:t>05/02/2019</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74AA8F1-BBE7-4EEF-B4C9-8DABAE32B992}" type="slidenum">
              <a:rPr lang="en-GB" smtClean="0"/>
              <a:t>‹#›</a:t>
            </a:fld>
            <a:endParaRPr lang="en-GB"/>
          </a:p>
        </p:txBody>
      </p:sp>
    </p:spTree>
    <p:extLst>
      <p:ext uri="{BB962C8B-B14F-4D97-AF65-F5344CB8AC3E}">
        <p14:creationId xmlns:p14="http://schemas.microsoft.com/office/powerpoint/2010/main" val="38639041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shamanism.org/workshops/coreshamanism.html" TargetMode="External"/><Relationship Id="rId3" Type="http://schemas.openxmlformats.org/officeDocument/2006/relationships/hyperlink" Target="https://www.pinterest.co.uk/pin/73394668906739624/" TargetMode="External"/><Relationship Id="rId7" Type="http://schemas.openxmlformats.org/officeDocument/2006/relationships/hyperlink" Target="https://www.pangolinsg.org/pangolins/" TargetMode="External"/><Relationship Id="rId2" Type="http://schemas.openxmlformats.org/officeDocument/2006/relationships/hyperlink" Target="https://www.diethelmtravel.com/our-services/pottery-making-in-weerawila_fotolia_76251877_subscription_monthly_m-2/" TargetMode="External"/><Relationship Id="rId1" Type="http://schemas.openxmlformats.org/officeDocument/2006/relationships/slideLayout" Target="../slideLayouts/slideLayout2.xml"/><Relationship Id="rId6" Type="http://schemas.openxmlformats.org/officeDocument/2006/relationships/hyperlink" Target="https://www.tidyrooms.co.uk/gallery/" TargetMode="External"/><Relationship Id="rId5" Type="http://schemas.openxmlformats.org/officeDocument/2006/relationships/hyperlink" Target="http://www.studenthousingguide.co.uk/tidy-room-can-lead-better-productivity/" TargetMode="External"/><Relationship Id="rId4" Type="http://schemas.openxmlformats.org/officeDocument/2006/relationships/hyperlink" Target="https://fineartamerica.com/featured/caspi-maman-pablo-amaringo.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8D2C0-88BD-4474-9EFE-F1107EC1F12B}"/>
              </a:ext>
            </a:extLst>
          </p:cNvPr>
          <p:cNvSpPr>
            <a:spLocks noGrp="1"/>
          </p:cNvSpPr>
          <p:nvPr>
            <p:ph type="ctrTitle"/>
          </p:nvPr>
        </p:nvSpPr>
        <p:spPr/>
        <p:txBody>
          <a:bodyPr>
            <a:normAutofit/>
          </a:bodyPr>
          <a:lstStyle/>
          <a:p>
            <a:r>
              <a:rPr lang="en-GB" dirty="0"/>
              <a:t>Shamanism and The Nature </a:t>
            </a:r>
            <a:r>
              <a:rPr lang="en-GB"/>
              <a:t>of Boundary </a:t>
            </a:r>
            <a:endParaRPr lang="en-GB" dirty="0"/>
          </a:p>
        </p:txBody>
      </p:sp>
      <p:sp>
        <p:nvSpPr>
          <p:cNvPr id="3" name="Subtitle 2">
            <a:extLst>
              <a:ext uri="{FF2B5EF4-FFF2-40B4-BE49-F238E27FC236}">
                <a16:creationId xmlns:a16="http://schemas.microsoft.com/office/drawing/2014/main" id="{4E44F1FC-A024-4F03-9296-D7390EF674C5}"/>
              </a:ext>
            </a:extLst>
          </p:cNvPr>
          <p:cNvSpPr>
            <a:spLocks noGrp="1"/>
          </p:cNvSpPr>
          <p:nvPr>
            <p:ph type="subTitle" idx="1"/>
          </p:nvPr>
        </p:nvSpPr>
        <p:spPr/>
        <p:txBody>
          <a:bodyPr/>
          <a:lstStyle/>
          <a:p>
            <a:r>
              <a:rPr lang="en-GB" dirty="0"/>
              <a:t>Grzegorz Palka (1600935)</a:t>
            </a:r>
          </a:p>
        </p:txBody>
      </p:sp>
    </p:spTree>
    <p:extLst>
      <p:ext uri="{BB962C8B-B14F-4D97-AF65-F5344CB8AC3E}">
        <p14:creationId xmlns:p14="http://schemas.microsoft.com/office/powerpoint/2010/main" val="3795614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C0949-ABC0-4BB4-B20F-325A5FD16FBA}"/>
              </a:ext>
            </a:extLst>
          </p:cNvPr>
          <p:cNvSpPr>
            <a:spLocks noGrp="1"/>
          </p:cNvSpPr>
          <p:nvPr>
            <p:ph type="title"/>
          </p:nvPr>
        </p:nvSpPr>
        <p:spPr/>
        <p:txBody>
          <a:bodyPr/>
          <a:lstStyle/>
          <a:p>
            <a:r>
              <a:rPr lang="en-GB" dirty="0"/>
              <a:t>Introduction and Methodology</a:t>
            </a:r>
          </a:p>
        </p:txBody>
      </p:sp>
      <p:sp>
        <p:nvSpPr>
          <p:cNvPr id="3" name="Content Placeholder 2">
            <a:extLst>
              <a:ext uri="{FF2B5EF4-FFF2-40B4-BE49-F238E27FC236}">
                <a16:creationId xmlns:a16="http://schemas.microsoft.com/office/drawing/2014/main" id="{525EE22B-EC12-46F2-A5D8-0DAB978203FA}"/>
              </a:ext>
            </a:extLst>
          </p:cNvPr>
          <p:cNvSpPr>
            <a:spLocks noGrp="1"/>
          </p:cNvSpPr>
          <p:nvPr>
            <p:ph idx="1"/>
          </p:nvPr>
        </p:nvSpPr>
        <p:spPr/>
        <p:txBody>
          <a:bodyPr>
            <a:normAutofit/>
          </a:bodyPr>
          <a:lstStyle/>
          <a:p>
            <a:r>
              <a:rPr lang="en-GB" sz="2000" dirty="0"/>
              <a:t>Participant observation – Participating in shamanic drumming sessions run by Mia Hillariet.</a:t>
            </a:r>
          </a:p>
          <a:p>
            <a:r>
              <a:rPr lang="en-GB" sz="2000" dirty="0"/>
              <a:t>Core-shamanism as developed by Michael </a:t>
            </a:r>
            <a:r>
              <a:rPr lang="en-GB" sz="2000" dirty="0" err="1"/>
              <a:t>Harner</a:t>
            </a:r>
            <a:r>
              <a:rPr lang="en-GB" sz="2000" dirty="0"/>
              <a:t> (FoundationForShamanicStudies.org).</a:t>
            </a:r>
          </a:p>
          <a:p>
            <a:r>
              <a:rPr lang="en-GB" sz="2000" dirty="0"/>
              <a:t>Conversations (Informal).</a:t>
            </a:r>
          </a:p>
          <a:p>
            <a:r>
              <a:rPr lang="en-GB" sz="2000" dirty="0"/>
              <a:t>Journeying for unconventional reasons, such as </a:t>
            </a:r>
            <a:r>
              <a:rPr lang="en-GB" sz="2000" dirty="0" err="1"/>
              <a:t>Harner</a:t>
            </a:r>
            <a:r>
              <a:rPr lang="en-GB" sz="2000" dirty="0"/>
              <a:t> (1990).</a:t>
            </a:r>
          </a:p>
        </p:txBody>
      </p:sp>
    </p:spTree>
    <p:extLst>
      <p:ext uri="{BB962C8B-B14F-4D97-AF65-F5344CB8AC3E}">
        <p14:creationId xmlns:p14="http://schemas.microsoft.com/office/powerpoint/2010/main" val="2688984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10BD-1C03-4659-B309-FF60B56B24ED}"/>
              </a:ext>
            </a:extLst>
          </p:cNvPr>
          <p:cNvSpPr>
            <a:spLocks noGrp="1"/>
          </p:cNvSpPr>
          <p:nvPr>
            <p:ph type="title"/>
          </p:nvPr>
        </p:nvSpPr>
        <p:spPr>
          <a:xfrm>
            <a:off x="1484311" y="290285"/>
            <a:ext cx="10018713" cy="1752599"/>
          </a:xfrm>
        </p:spPr>
        <p:txBody>
          <a:bodyPr/>
          <a:lstStyle/>
          <a:p>
            <a:r>
              <a:rPr lang="en-GB" dirty="0"/>
              <a:t>Methodological considerations</a:t>
            </a:r>
          </a:p>
        </p:txBody>
      </p:sp>
      <p:sp>
        <p:nvSpPr>
          <p:cNvPr id="3" name="Content Placeholder 2">
            <a:extLst>
              <a:ext uri="{FF2B5EF4-FFF2-40B4-BE49-F238E27FC236}">
                <a16:creationId xmlns:a16="http://schemas.microsoft.com/office/drawing/2014/main" id="{906DC0E3-0773-4539-9DA2-636264088B50}"/>
              </a:ext>
            </a:extLst>
          </p:cNvPr>
          <p:cNvSpPr>
            <a:spLocks noGrp="1"/>
          </p:cNvSpPr>
          <p:nvPr>
            <p:ph idx="1"/>
          </p:nvPr>
        </p:nvSpPr>
        <p:spPr>
          <a:xfrm>
            <a:off x="1484310" y="1982452"/>
            <a:ext cx="10018713" cy="3124201"/>
          </a:xfrm>
        </p:spPr>
        <p:txBody>
          <a:bodyPr>
            <a:normAutofit/>
          </a:bodyPr>
          <a:lstStyle/>
          <a:p>
            <a:r>
              <a:rPr lang="en-GB" sz="2000" dirty="0"/>
              <a:t>We study </a:t>
            </a:r>
            <a:r>
              <a:rPr lang="en-GB" sz="2000" i="1" dirty="0"/>
              <a:t>with </a:t>
            </a:r>
            <a:r>
              <a:rPr lang="en-GB" sz="2000" dirty="0"/>
              <a:t>and learn</a:t>
            </a:r>
            <a:r>
              <a:rPr lang="en-GB" sz="2000" i="1" dirty="0"/>
              <a:t> from </a:t>
            </a:r>
            <a:r>
              <a:rPr lang="en-GB" sz="2000" dirty="0"/>
              <a:t>things/people.</a:t>
            </a:r>
            <a:r>
              <a:rPr lang="en-GB" sz="2000" i="1" dirty="0"/>
              <a:t> </a:t>
            </a:r>
            <a:r>
              <a:rPr lang="en-GB" sz="2000" dirty="0"/>
              <a:t>(Ingold, 2013, p.2). </a:t>
            </a:r>
          </a:p>
          <a:p>
            <a:r>
              <a:rPr lang="en-GB" sz="2000" dirty="0"/>
              <a:t>Anthropology is NOT ethnography: The former is transformational and is carried forward in a process of life, whereas the latter is a documentary and looks back on data to interpret it (Ibid, p.2).</a:t>
            </a:r>
          </a:p>
          <a:p>
            <a:r>
              <a:rPr lang="en-GB" sz="2000" dirty="0"/>
              <a:t>Anthropology can employ ethnography, however it ought not to be collapsed into it (Ingold, 2013).</a:t>
            </a:r>
          </a:p>
          <a:p>
            <a:r>
              <a:rPr lang="en-GB" sz="2000" dirty="0"/>
              <a:t>Art of inquiry (Ibid).</a:t>
            </a:r>
          </a:p>
        </p:txBody>
      </p:sp>
      <p:pic>
        <p:nvPicPr>
          <p:cNvPr id="4" name="Picture 3">
            <a:extLst>
              <a:ext uri="{FF2B5EF4-FFF2-40B4-BE49-F238E27FC236}">
                <a16:creationId xmlns:a16="http://schemas.microsoft.com/office/drawing/2014/main" id="{98BC51AD-7B36-4ABF-8EB3-7A52481CB842}"/>
              </a:ext>
            </a:extLst>
          </p:cNvPr>
          <p:cNvPicPr>
            <a:picLocks noChangeAspect="1"/>
          </p:cNvPicPr>
          <p:nvPr/>
        </p:nvPicPr>
        <p:blipFill>
          <a:blip r:embed="rId3"/>
          <a:stretch>
            <a:fillRect/>
          </a:stretch>
        </p:blipFill>
        <p:spPr>
          <a:xfrm>
            <a:off x="5683175" y="4310743"/>
            <a:ext cx="3381449" cy="2256972"/>
          </a:xfrm>
          <a:prstGeom prst="rect">
            <a:avLst/>
          </a:prstGeom>
        </p:spPr>
      </p:pic>
      <p:sp>
        <p:nvSpPr>
          <p:cNvPr id="5" name="TextBox 4">
            <a:extLst>
              <a:ext uri="{FF2B5EF4-FFF2-40B4-BE49-F238E27FC236}">
                <a16:creationId xmlns:a16="http://schemas.microsoft.com/office/drawing/2014/main" id="{CE12FA30-5A75-4BE5-ABF3-B67326038C3B}"/>
              </a:ext>
            </a:extLst>
          </p:cNvPr>
          <p:cNvSpPr txBox="1"/>
          <p:nvPr/>
        </p:nvSpPr>
        <p:spPr>
          <a:xfrm>
            <a:off x="4556462" y="6198383"/>
            <a:ext cx="1675947" cy="369332"/>
          </a:xfrm>
          <a:prstGeom prst="rect">
            <a:avLst/>
          </a:prstGeom>
          <a:noFill/>
        </p:spPr>
        <p:txBody>
          <a:bodyPr wrap="square" rtlCol="0">
            <a:spAutoFit/>
          </a:bodyPr>
          <a:lstStyle/>
          <a:p>
            <a:r>
              <a:rPr lang="en-GB" dirty="0"/>
              <a:t>Figure 1:</a:t>
            </a:r>
          </a:p>
        </p:txBody>
      </p:sp>
    </p:spTree>
    <p:extLst>
      <p:ext uri="{BB962C8B-B14F-4D97-AF65-F5344CB8AC3E}">
        <p14:creationId xmlns:p14="http://schemas.microsoft.com/office/powerpoint/2010/main" val="806291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A6D72-DBF7-4FEF-BCED-634A30758443}"/>
              </a:ext>
            </a:extLst>
          </p:cNvPr>
          <p:cNvSpPr>
            <a:spLocks noGrp="1"/>
          </p:cNvSpPr>
          <p:nvPr>
            <p:ph type="title"/>
          </p:nvPr>
        </p:nvSpPr>
        <p:spPr>
          <a:xfrm>
            <a:off x="1484311" y="190500"/>
            <a:ext cx="10018713" cy="1752599"/>
          </a:xfrm>
        </p:spPr>
        <p:txBody>
          <a:bodyPr/>
          <a:lstStyle/>
          <a:p>
            <a:pPr algn="ctr"/>
            <a:r>
              <a:rPr lang="en-GB" dirty="0"/>
              <a:t>The Medium</a:t>
            </a:r>
          </a:p>
        </p:txBody>
      </p:sp>
      <p:sp>
        <p:nvSpPr>
          <p:cNvPr id="3" name="Content Placeholder 2">
            <a:extLst>
              <a:ext uri="{FF2B5EF4-FFF2-40B4-BE49-F238E27FC236}">
                <a16:creationId xmlns:a16="http://schemas.microsoft.com/office/drawing/2014/main" id="{A1E2F0FB-BEB7-47BB-B2BD-C46787FE4EE9}"/>
              </a:ext>
            </a:extLst>
          </p:cNvPr>
          <p:cNvSpPr>
            <a:spLocks noGrp="1"/>
          </p:cNvSpPr>
          <p:nvPr>
            <p:ph idx="1"/>
          </p:nvPr>
        </p:nvSpPr>
        <p:spPr>
          <a:xfrm>
            <a:off x="1484311" y="1741715"/>
            <a:ext cx="6222775" cy="4049486"/>
          </a:xfrm>
        </p:spPr>
        <p:txBody>
          <a:bodyPr>
            <a:normAutofit fontScale="92500"/>
          </a:bodyPr>
          <a:lstStyle/>
          <a:p>
            <a:r>
              <a:rPr lang="en-GB" sz="2200" dirty="0"/>
              <a:t>Shamanism is distinguished by ‘ecstasy’ (Eliade 1989).</a:t>
            </a:r>
          </a:p>
          <a:p>
            <a:r>
              <a:rPr lang="en-GB" sz="2200" dirty="0"/>
              <a:t>Shamanic cosmology consists of multiple worlds, usually tripartite (Eliade, 1989) and (</a:t>
            </a:r>
            <a:r>
              <a:rPr lang="en-GB" sz="2200" dirty="0" err="1"/>
              <a:t>Vitebsky</a:t>
            </a:r>
            <a:r>
              <a:rPr lang="en-GB" sz="2200" dirty="0"/>
              <a:t>, 1995).</a:t>
            </a:r>
          </a:p>
          <a:p>
            <a:r>
              <a:rPr lang="en-GB" sz="2200" dirty="0"/>
              <a:t>The </a:t>
            </a:r>
            <a:r>
              <a:rPr lang="en-GB" sz="2200" i="1" dirty="0"/>
              <a:t>Axis Mundi </a:t>
            </a:r>
            <a:r>
              <a:rPr lang="en-GB" sz="2200" dirty="0"/>
              <a:t>is of cardinal significance (Eliade, 1989).</a:t>
            </a:r>
          </a:p>
          <a:p>
            <a:r>
              <a:rPr lang="en-GB" sz="2200" dirty="0"/>
              <a:t>The boundaries between the world are ‘</a:t>
            </a:r>
            <a:r>
              <a:rPr lang="en-GB" sz="2200"/>
              <a:t>porous’ (Bennet, 2010).</a:t>
            </a:r>
            <a:endParaRPr lang="en-GB" sz="2200" dirty="0"/>
          </a:p>
          <a:p>
            <a:r>
              <a:rPr lang="en-GB" sz="2200" dirty="0"/>
              <a:t>The job of the shaman is to pass through the ‘threshold’ and be the medium between humans and the sacred.</a:t>
            </a:r>
          </a:p>
          <a:p>
            <a:endParaRPr lang="en-GB" dirty="0"/>
          </a:p>
        </p:txBody>
      </p:sp>
      <p:pic>
        <p:nvPicPr>
          <p:cNvPr id="4" name="Picture 3">
            <a:extLst>
              <a:ext uri="{FF2B5EF4-FFF2-40B4-BE49-F238E27FC236}">
                <a16:creationId xmlns:a16="http://schemas.microsoft.com/office/drawing/2014/main" id="{71798F96-F140-4778-81E9-D7E274ECC23C}"/>
              </a:ext>
            </a:extLst>
          </p:cNvPr>
          <p:cNvPicPr>
            <a:picLocks noChangeAspect="1"/>
          </p:cNvPicPr>
          <p:nvPr/>
        </p:nvPicPr>
        <p:blipFill>
          <a:blip r:embed="rId3"/>
          <a:stretch>
            <a:fillRect/>
          </a:stretch>
        </p:blipFill>
        <p:spPr>
          <a:xfrm>
            <a:off x="8781142" y="1943099"/>
            <a:ext cx="2334503" cy="6963228"/>
          </a:xfrm>
          <a:prstGeom prst="rect">
            <a:avLst/>
          </a:prstGeom>
        </p:spPr>
      </p:pic>
      <p:sp>
        <p:nvSpPr>
          <p:cNvPr id="5" name="TextBox 4">
            <a:extLst>
              <a:ext uri="{FF2B5EF4-FFF2-40B4-BE49-F238E27FC236}">
                <a16:creationId xmlns:a16="http://schemas.microsoft.com/office/drawing/2014/main" id="{0C458ECF-F97A-43CB-8224-8BD358AF278B}"/>
              </a:ext>
            </a:extLst>
          </p:cNvPr>
          <p:cNvSpPr txBox="1"/>
          <p:nvPr/>
        </p:nvSpPr>
        <p:spPr>
          <a:xfrm>
            <a:off x="8781142" y="1573767"/>
            <a:ext cx="1349829" cy="369332"/>
          </a:xfrm>
          <a:prstGeom prst="rect">
            <a:avLst/>
          </a:prstGeom>
          <a:noFill/>
        </p:spPr>
        <p:txBody>
          <a:bodyPr wrap="square" rtlCol="0">
            <a:spAutoFit/>
          </a:bodyPr>
          <a:lstStyle/>
          <a:p>
            <a:r>
              <a:rPr lang="en-GB" dirty="0"/>
              <a:t>Figure 2:</a:t>
            </a:r>
          </a:p>
        </p:txBody>
      </p:sp>
    </p:spTree>
    <p:extLst>
      <p:ext uri="{BB962C8B-B14F-4D97-AF65-F5344CB8AC3E}">
        <p14:creationId xmlns:p14="http://schemas.microsoft.com/office/powerpoint/2010/main" val="3486583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02072-EBD8-4F87-BB08-7AEC78737EB4}"/>
              </a:ext>
            </a:extLst>
          </p:cNvPr>
          <p:cNvSpPr>
            <a:spLocks noGrp="1"/>
          </p:cNvSpPr>
          <p:nvPr>
            <p:ph type="title"/>
          </p:nvPr>
        </p:nvSpPr>
        <p:spPr>
          <a:xfrm>
            <a:off x="1484310" y="293914"/>
            <a:ext cx="10018713" cy="1752599"/>
          </a:xfrm>
        </p:spPr>
        <p:txBody>
          <a:bodyPr/>
          <a:lstStyle/>
          <a:p>
            <a:pPr algn="ctr"/>
            <a:r>
              <a:rPr lang="en-GB" dirty="0"/>
              <a:t>Examples of Porosity</a:t>
            </a:r>
          </a:p>
        </p:txBody>
      </p:sp>
      <p:sp>
        <p:nvSpPr>
          <p:cNvPr id="3" name="Content Placeholder 2">
            <a:extLst>
              <a:ext uri="{FF2B5EF4-FFF2-40B4-BE49-F238E27FC236}">
                <a16:creationId xmlns:a16="http://schemas.microsoft.com/office/drawing/2014/main" id="{DB48D347-093D-4A2A-AAC7-2DA23CDFAE6E}"/>
              </a:ext>
            </a:extLst>
          </p:cNvPr>
          <p:cNvSpPr>
            <a:spLocks noGrp="1"/>
          </p:cNvSpPr>
          <p:nvPr>
            <p:ph idx="1"/>
          </p:nvPr>
        </p:nvSpPr>
        <p:spPr>
          <a:xfrm>
            <a:off x="1484311" y="1694543"/>
            <a:ext cx="5009356" cy="3468914"/>
          </a:xfrm>
        </p:spPr>
        <p:txBody>
          <a:bodyPr>
            <a:normAutofit/>
          </a:bodyPr>
          <a:lstStyle/>
          <a:p>
            <a:r>
              <a:rPr lang="en-GB" sz="2000" dirty="0"/>
              <a:t>The drum as a ‘Horse’ (Eliade, 1989)</a:t>
            </a:r>
          </a:p>
          <a:p>
            <a:r>
              <a:rPr lang="en-GB" sz="2000" dirty="0"/>
              <a:t>Botanical integration (</a:t>
            </a:r>
            <a:r>
              <a:rPr lang="en-GB" sz="2000" dirty="0" err="1"/>
              <a:t>Vitebsky</a:t>
            </a:r>
            <a:r>
              <a:rPr lang="en-GB" sz="2000" dirty="0"/>
              <a:t>, 1995, p.85).</a:t>
            </a:r>
          </a:p>
          <a:p>
            <a:r>
              <a:rPr lang="en-GB" sz="2000" dirty="0"/>
              <a:t>The physical, spiritual and social world occupy the same space (</a:t>
            </a:r>
            <a:r>
              <a:rPr lang="en-GB" sz="2000" dirty="0" err="1"/>
              <a:t>Vitebsky</a:t>
            </a:r>
            <a:r>
              <a:rPr lang="en-GB" sz="2000" dirty="0"/>
              <a:t>, 1995).</a:t>
            </a:r>
          </a:p>
          <a:p>
            <a:r>
              <a:rPr lang="en-GB" sz="2000" dirty="0"/>
              <a:t>Power animals and objects (</a:t>
            </a:r>
            <a:r>
              <a:rPr lang="en-GB" sz="2000" dirty="0" err="1"/>
              <a:t>Harner</a:t>
            </a:r>
            <a:r>
              <a:rPr lang="en-GB" sz="2000" dirty="0"/>
              <a:t>, 1990).</a:t>
            </a:r>
          </a:p>
        </p:txBody>
      </p:sp>
      <p:pic>
        <p:nvPicPr>
          <p:cNvPr id="4" name="Picture 3">
            <a:extLst>
              <a:ext uri="{FF2B5EF4-FFF2-40B4-BE49-F238E27FC236}">
                <a16:creationId xmlns:a16="http://schemas.microsoft.com/office/drawing/2014/main" id="{0DBF9CCB-EA50-4414-B97D-EF84B9071CAE}"/>
              </a:ext>
            </a:extLst>
          </p:cNvPr>
          <p:cNvPicPr>
            <a:picLocks noChangeAspect="1"/>
          </p:cNvPicPr>
          <p:nvPr/>
        </p:nvPicPr>
        <p:blipFill>
          <a:blip r:embed="rId3"/>
          <a:stretch>
            <a:fillRect/>
          </a:stretch>
        </p:blipFill>
        <p:spPr>
          <a:xfrm>
            <a:off x="7344229" y="2578247"/>
            <a:ext cx="3999137" cy="6848780"/>
          </a:xfrm>
          <a:prstGeom prst="rect">
            <a:avLst/>
          </a:prstGeom>
        </p:spPr>
      </p:pic>
      <p:sp>
        <p:nvSpPr>
          <p:cNvPr id="5" name="TextBox 4">
            <a:extLst>
              <a:ext uri="{FF2B5EF4-FFF2-40B4-BE49-F238E27FC236}">
                <a16:creationId xmlns:a16="http://schemas.microsoft.com/office/drawing/2014/main" id="{2B922CC7-D87C-4E3A-833E-58536330A9F0}"/>
              </a:ext>
            </a:extLst>
          </p:cNvPr>
          <p:cNvSpPr txBox="1"/>
          <p:nvPr/>
        </p:nvSpPr>
        <p:spPr>
          <a:xfrm>
            <a:off x="7271656" y="2208914"/>
            <a:ext cx="1857829" cy="369332"/>
          </a:xfrm>
          <a:prstGeom prst="rect">
            <a:avLst/>
          </a:prstGeom>
          <a:noFill/>
        </p:spPr>
        <p:txBody>
          <a:bodyPr wrap="square" rtlCol="0">
            <a:spAutoFit/>
          </a:bodyPr>
          <a:lstStyle/>
          <a:p>
            <a:r>
              <a:rPr lang="en-GB" dirty="0"/>
              <a:t>Figure 3:</a:t>
            </a:r>
          </a:p>
        </p:txBody>
      </p:sp>
    </p:spTree>
    <p:extLst>
      <p:ext uri="{BB962C8B-B14F-4D97-AF65-F5344CB8AC3E}">
        <p14:creationId xmlns:p14="http://schemas.microsoft.com/office/powerpoint/2010/main" val="11877271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C18BE-407B-4412-AF2F-EE36F36D2FEC}"/>
              </a:ext>
            </a:extLst>
          </p:cNvPr>
          <p:cNvSpPr>
            <a:spLocks noGrp="1"/>
          </p:cNvSpPr>
          <p:nvPr>
            <p:ph type="title"/>
          </p:nvPr>
        </p:nvSpPr>
        <p:spPr/>
        <p:txBody>
          <a:bodyPr/>
          <a:lstStyle/>
          <a:p>
            <a:r>
              <a:rPr lang="en-GB" dirty="0"/>
              <a:t>Theoretical Foundation</a:t>
            </a:r>
          </a:p>
        </p:txBody>
      </p:sp>
      <p:sp>
        <p:nvSpPr>
          <p:cNvPr id="3" name="Content Placeholder 2">
            <a:extLst>
              <a:ext uri="{FF2B5EF4-FFF2-40B4-BE49-F238E27FC236}">
                <a16:creationId xmlns:a16="http://schemas.microsoft.com/office/drawing/2014/main" id="{CB64C7B2-EE98-4E8D-A230-3E6C53E73222}"/>
              </a:ext>
            </a:extLst>
          </p:cNvPr>
          <p:cNvSpPr>
            <a:spLocks noGrp="1"/>
          </p:cNvSpPr>
          <p:nvPr>
            <p:ph idx="1"/>
          </p:nvPr>
        </p:nvSpPr>
        <p:spPr/>
        <p:txBody>
          <a:bodyPr/>
          <a:lstStyle/>
          <a:p>
            <a:r>
              <a:rPr lang="en-GB" sz="2000" i="1" dirty="0"/>
              <a:t>“Schema” – </a:t>
            </a:r>
            <a:r>
              <a:rPr lang="en-GB" sz="2000" dirty="0"/>
              <a:t>Pattern making tendency (Douglas, 2002, p.45).</a:t>
            </a:r>
          </a:p>
          <a:p>
            <a:r>
              <a:rPr lang="en-GB" sz="2000" dirty="0"/>
              <a:t>Perception is not a passive reception of ready made impressions, rather an active organisation of a system of classifications (Ibid).</a:t>
            </a:r>
          </a:p>
          <a:p>
            <a:r>
              <a:rPr lang="en-GB" sz="2000" dirty="0"/>
              <a:t>Culture provides in advance some ordered ideas and values (Ibid, p.48).</a:t>
            </a:r>
          </a:p>
          <a:p>
            <a:r>
              <a:rPr lang="en-GB" sz="2000" dirty="0"/>
              <a:t>People have personal classification schemes, that can be revised, however, “no individual lives in isolation” (Ibid).</a:t>
            </a:r>
          </a:p>
          <a:p>
            <a:endParaRPr lang="en-GB" sz="2400" i="1" dirty="0"/>
          </a:p>
          <a:p>
            <a:endParaRPr lang="en-GB" dirty="0"/>
          </a:p>
        </p:txBody>
      </p:sp>
    </p:spTree>
    <p:extLst>
      <p:ext uri="{BB962C8B-B14F-4D97-AF65-F5344CB8AC3E}">
        <p14:creationId xmlns:p14="http://schemas.microsoft.com/office/powerpoint/2010/main" val="1314567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6B5B2-2605-481B-8155-3187FDCE1AA0}"/>
              </a:ext>
            </a:extLst>
          </p:cNvPr>
          <p:cNvSpPr>
            <a:spLocks noGrp="1"/>
          </p:cNvSpPr>
          <p:nvPr>
            <p:ph type="title"/>
          </p:nvPr>
        </p:nvSpPr>
        <p:spPr/>
        <p:txBody>
          <a:bodyPr/>
          <a:lstStyle/>
          <a:p>
            <a:pPr algn="ctr"/>
            <a:r>
              <a:rPr lang="en-GB" dirty="0"/>
              <a:t>Perceptual organization</a:t>
            </a:r>
          </a:p>
        </p:txBody>
      </p:sp>
      <p:sp>
        <p:nvSpPr>
          <p:cNvPr id="3" name="Content Placeholder 2">
            <a:extLst>
              <a:ext uri="{FF2B5EF4-FFF2-40B4-BE49-F238E27FC236}">
                <a16:creationId xmlns:a16="http://schemas.microsoft.com/office/drawing/2014/main" id="{389D03FE-1404-483A-8091-EBAEB6D17AC0}"/>
              </a:ext>
            </a:extLst>
          </p:cNvPr>
          <p:cNvSpPr>
            <a:spLocks noGrp="1"/>
          </p:cNvSpPr>
          <p:nvPr>
            <p:ph idx="1"/>
          </p:nvPr>
        </p:nvSpPr>
        <p:spPr>
          <a:xfrm>
            <a:off x="1484310" y="2304142"/>
            <a:ext cx="10018713" cy="3124201"/>
          </a:xfrm>
        </p:spPr>
        <p:txBody>
          <a:bodyPr>
            <a:normAutofit/>
          </a:bodyPr>
          <a:lstStyle/>
          <a:p>
            <a:endParaRPr lang="en-GB" i="1" dirty="0"/>
          </a:p>
          <a:p>
            <a:r>
              <a:rPr lang="en-GB" sz="2200" i="1" dirty="0"/>
              <a:t>“In a chaos of shifting impressions, each of us constructs a stable world in which objects have recognizable shapes, are located in depth and have permanence. In perceiving we are building, taking some cues and rejecting others. The most acceptable cues are those which fit most easily into the pattern that is being built up. Ambiguous ones tend to be treated as if they harmonized with the rest of the pattern. Discordant ones tend to be rejected. If they are accepted, the structure of assumptions has to be modified.” </a:t>
            </a:r>
            <a:r>
              <a:rPr lang="en-GB" sz="2200" dirty="0"/>
              <a:t>(Douglas 2002, p.45). </a:t>
            </a:r>
          </a:p>
          <a:p>
            <a:endParaRPr lang="en-GB" dirty="0"/>
          </a:p>
        </p:txBody>
      </p:sp>
    </p:spTree>
    <p:extLst>
      <p:ext uri="{BB962C8B-B14F-4D97-AF65-F5344CB8AC3E}">
        <p14:creationId xmlns:p14="http://schemas.microsoft.com/office/powerpoint/2010/main" val="3951499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914AE-B534-4239-892A-39D9049405A1}"/>
              </a:ext>
            </a:extLst>
          </p:cNvPr>
          <p:cNvSpPr>
            <a:spLocks noGrp="1"/>
          </p:cNvSpPr>
          <p:nvPr>
            <p:ph type="title"/>
          </p:nvPr>
        </p:nvSpPr>
        <p:spPr>
          <a:xfrm>
            <a:off x="1513340" y="0"/>
            <a:ext cx="10018713" cy="1752599"/>
          </a:xfrm>
        </p:spPr>
        <p:txBody>
          <a:bodyPr/>
          <a:lstStyle/>
          <a:p>
            <a:endParaRPr lang="en-GB" dirty="0"/>
          </a:p>
        </p:txBody>
      </p:sp>
      <p:pic>
        <p:nvPicPr>
          <p:cNvPr id="4" name="Content Placeholder 3">
            <a:extLst>
              <a:ext uri="{FF2B5EF4-FFF2-40B4-BE49-F238E27FC236}">
                <a16:creationId xmlns:a16="http://schemas.microsoft.com/office/drawing/2014/main" id="{000C6EC1-650B-4D26-B85A-B34F20FD36D9}"/>
              </a:ext>
            </a:extLst>
          </p:cNvPr>
          <p:cNvPicPr>
            <a:picLocks noGrp="1" noChangeAspect="1"/>
          </p:cNvPicPr>
          <p:nvPr>
            <p:ph idx="1"/>
          </p:nvPr>
        </p:nvPicPr>
        <p:blipFill>
          <a:blip r:embed="rId2"/>
          <a:stretch>
            <a:fillRect/>
          </a:stretch>
        </p:blipFill>
        <p:spPr>
          <a:xfrm>
            <a:off x="1513340" y="2163972"/>
            <a:ext cx="4964588" cy="2841683"/>
          </a:xfrm>
          <a:prstGeom prst="rect">
            <a:avLst/>
          </a:prstGeom>
        </p:spPr>
      </p:pic>
      <p:sp>
        <p:nvSpPr>
          <p:cNvPr id="5" name="TextBox 4">
            <a:extLst>
              <a:ext uri="{FF2B5EF4-FFF2-40B4-BE49-F238E27FC236}">
                <a16:creationId xmlns:a16="http://schemas.microsoft.com/office/drawing/2014/main" id="{8CA507A1-3164-4A34-B811-4511C6A93893}"/>
              </a:ext>
            </a:extLst>
          </p:cNvPr>
          <p:cNvSpPr txBox="1"/>
          <p:nvPr/>
        </p:nvSpPr>
        <p:spPr>
          <a:xfrm>
            <a:off x="1513340" y="5147443"/>
            <a:ext cx="2278743" cy="369332"/>
          </a:xfrm>
          <a:prstGeom prst="rect">
            <a:avLst/>
          </a:prstGeom>
          <a:noFill/>
        </p:spPr>
        <p:txBody>
          <a:bodyPr wrap="square" rtlCol="0">
            <a:spAutoFit/>
          </a:bodyPr>
          <a:lstStyle/>
          <a:p>
            <a:r>
              <a:rPr lang="en-GB" dirty="0"/>
              <a:t>Figure 4:</a:t>
            </a:r>
          </a:p>
        </p:txBody>
      </p:sp>
      <p:sp>
        <p:nvSpPr>
          <p:cNvPr id="6" name="TextBox 5">
            <a:extLst>
              <a:ext uri="{FF2B5EF4-FFF2-40B4-BE49-F238E27FC236}">
                <a16:creationId xmlns:a16="http://schemas.microsoft.com/office/drawing/2014/main" id="{2F1A5383-39B8-42EA-8EBA-65BF7579D681}"/>
              </a:ext>
            </a:extLst>
          </p:cNvPr>
          <p:cNvSpPr txBox="1"/>
          <p:nvPr/>
        </p:nvSpPr>
        <p:spPr>
          <a:xfrm>
            <a:off x="7260547" y="5138295"/>
            <a:ext cx="2278743" cy="369332"/>
          </a:xfrm>
          <a:prstGeom prst="rect">
            <a:avLst/>
          </a:prstGeom>
          <a:noFill/>
        </p:spPr>
        <p:txBody>
          <a:bodyPr wrap="square" rtlCol="0">
            <a:spAutoFit/>
          </a:bodyPr>
          <a:lstStyle/>
          <a:p>
            <a:r>
              <a:rPr lang="en-GB" dirty="0"/>
              <a:t>Figure 5:</a:t>
            </a:r>
          </a:p>
        </p:txBody>
      </p:sp>
      <p:pic>
        <p:nvPicPr>
          <p:cNvPr id="7" name="Picture 6">
            <a:extLst>
              <a:ext uri="{FF2B5EF4-FFF2-40B4-BE49-F238E27FC236}">
                <a16:creationId xmlns:a16="http://schemas.microsoft.com/office/drawing/2014/main" id="{2EFF2C2C-65CF-418F-B502-D684A3E33C4C}"/>
              </a:ext>
            </a:extLst>
          </p:cNvPr>
          <p:cNvPicPr>
            <a:picLocks noChangeAspect="1"/>
          </p:cNvPicPr>
          <p:nvPr/>
        </p:nvPicPr>
        <p:blipFill>
          <a:blip r:embed="rId3"/>
          <a:stretch>
            <a:fillRect/>
          </a:stretch>
        </p:blipFill>
        <p:spPr>
          <a:xfrm>
            <a:off x="6652192" y="2163972"/>
            <a:ext cx="5138852" cy="2841683"/>
          </a:xfrm>
          <a:prstGeom prst="rect">
            <a:avLst/>
          </a:prstGeom>
        </p:spPr>
      </p:pic>
    </p:spTree>
    <p:extLst>
      <p:ext uri="{BB962C8B-B14F-4D97-AF65-F5344CB8AC3E}">
        <p14:creationId xmlns:p14="http://schemas.microsoft.com/office/powerpoint/2010/main" val="29006174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DCA06-18F3-43BB-B5BE-FC96E0DA5877}"/>
              </a:ext>
            </a:extLst>
          </p:cNvPr>
          <p:cNvSpPr>
            <a:spLocks noGrp="1"/>
          </p:cNvSpPr>
          <p:nvPr>
            <p:ph type="title"/>
          </p:nvPr>
        </p:nvSpPr>
        <p:spPr>
          <a:xfrm>
            <a:off x="1469796" y="0"/>
            <a:ext cx="10018713" cy="1752599"/>
          </a:xfrm>
        </p:spPr>
        <p:txBody>
          <a:bodyPr/>
          <a:lstStyle/>
          <a:p>
            <a:r>
              <a:rPr lang="en-GB" dirty="0"/>
              <a:t>Anomalies</a:t>
            </a:r>
          </a:p>
        </p:txBody>
      </p:sp>
      <p:sp>
        <p:nvSpPr>
          <p:cNvPr id="3" name="Content Placeholder 2">
            <a:extLst>
              <a:ext uri="{FF2B5EF4-FFF2-40B4-BE49-F238E27FC236}">
                <a16:creationId xmlns:a16="http://schemas.microsoft.com/office/drawing/2014/main" id="{452D7DA9-1395-4867-8F3E-574121A4939F}"/>
              </a:ext>
            </a:extLst>
          </p:cNvPr>
          <p:cNvSpPr>
            <a:spLocks noGrp="1"/>
          </p:cNvSpPr>
          <p:nvPr>
            <p:ph idx="1"/>
          </p:nvPr>
        </p:nvSpPr>
        <p:spPr>
          <a:xfrm>
            <a:off x="972909" y="1389741"/>
            <a:ext cx="10515600" cy="4667250"/>
          </a:xfrm>
        </p:spPr>
        <p:txBody>
          <a:bodyPr>
            <a:normAutofit/>
          </a:bodyPr>
          <a:lstStyle/>
          <a:p>
            <a:r>
              <a:rPr lang="en-GB" sz="2000" dirty="0"/>
              <a:t>“Any given system of classification must give rise to anomalies” (Douglas, 2002,p.48).</a:t>
            </a:r>
          </a:p>
          <a:p>
            <a:r>
              <a:rPr lang="en-GB" sz="2000" dirty="0"/>
              <a:t>Cultures must confront anomalies (Ibid).</a:t>
            </a:r>
          </a:p>
          <a:p>
            <a:r>
              <a:rPr lang="en-GB" sz="2000" dirty="0"/>
              <a:t>Societies deal with anomalies by either physically controlling them, settling for one interpretation, labelling them as dangerous, or integrating them into the classificatory system (Ibid).</a:t>
            </a:r>
          </a:p>
          <a:p>
            <a:r>
              <a:rPr lang="en-GB" sz="2000" dirty="0"/>
              <a:t>Ambiguity is sometimes purposely confronted (Ibid).</a:t>
            </a:r>
          </a:p>
          <a:p>
            <a:r>
              <a:rPr lang="en-GB" sz="2000" dirty="0"/>
              <a:t>Art and ritual enrich meaning and point to other levels of reality (Ibid, p.49).</a:t>
            </a:r>
          </a:p>
          <a:p>
            <a:r>
              <a:rPr lang="en-GB" sz="2000" dirty="0" err="1"/>
              <a:t>Lele</a:t>
            </a:r>
            <a:r>
              <a:rPr lang="en-GB" sz="2000" dirty="0"/>
              <a:t> Pangolin cult as a meditation on the limitation on human contemplation of existence (Ibid, p.210)</a:t>
            </a:r>
          </a:p>
          <a:p>
            <a:endParaRPr lang="en-GB" dirty="0"/>
          </a:p>
          <a:p>
            <a:endParaRPr lang="en-GB" dirty="0"/>
          </a:p>
        </p:txBody>
      </p:sp>
      <p:pic>
        <p:nvPicPr>
          <p:cNvPr id="4" name="Picture 3">
            <a:extLst>
              <a:ext uri="{FF2B5EF4-FFF2-40B4-BE49-F238E27FC236}">
                <a16:creationId xmlns:a16="http://schemas.microsoft.com/office/drawing/2014/main" id="{DA3B79C0-E98F-4248-B257-930BE399297B}"/>
              </a:ext>
            </a:extLst>
          </p:cNvPr>
          <p:cNvPicPr>
            <a:picLocks noChangeAspect="1"/>
          </p:cNvPicPr>
          <p:nvPr/>
        </p:nvPicPr>
        <p:blipFill>
          <a:blip r:embed="rId3"/>
          <a:stretch>
            <a:fillRect/>
          </a:stretch>
        </p:blipFill>
        <p:spPr>
          <a:xfrm>
            <a:off x="4383314" y="4701437"/>
            <a:ext cx="4659086" cy="1977403"/>
          </a:xfrm>
          <a:prstGeom prst="rect">
            <a:avLst/>
          </a:prstGeom>
        </p:spPr>
      </p:pic>
      <p:sp>
        <p:nvSpPr>
          <p:cNvPr id="5" name="TextBox 4">
            <a:extLst>
              <a:ext uri="{FF2B5EF4-FFF2-40B4-BE49-F238E27FC236}">
                <a16:creationId xmlns:a16="http://schemas.microsoft.com/office/drawing/2014/main" id="{B83EBD87-01A2-486E-9863-DD0C425EFF6C}"/>
              </a:ext>
            </a:extLst>
          </p:cNvPr>
          <p:cNvSpPr txBox="1"/>
          <p:nvPr/>
        </p:nvSpPr>
        <p:spPr>
          <a:xfrm>
            <a:off x="3149600" y="5323654"/>
            <a:ext cx="1596571" cy="366484"/>
          </a:xfrm>
          <a:prstGeom prst="rect">
            <a:avLst/>
          </a:prstGeom>
          <a:noFill/>
        </p:spPr>
        <p:txBody>
          <a:bodyPr wrap="square" rtlCol="0">
            <a:spAutoFit/>
          </a:bodyPr>
          <a:lstStyle/>
          <a:p>
            <a:r>
              <a:rPr lang="en-GB" dirty="0"/>
              <a:t>Figure 6:</a:t>
            </a:r>
          </a:p>
        </p:txBody>
      </p:sp>
    </p:spTree>
    <p:extLst>
      <p:ext uri="{BB962C8B-B14F-4D97-AF65-F5344CB8AC3E}">
        <p14:creationId xmlns:p14="http://schemas.microsoft.com/office/powerpoint/2010/main" val="10286929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1B626-A570-4A9A-8269-5F7964C2A41C}"/>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493F631C-B4F8-455D-B7BB-0BA2AC6B2144}"/>
              </a:ext>
            </a:extLst>
          </p:cNvPr>
          <p:cNvSpPr>
            <a:spLocks noGrp="1"/>
          </p:cNvSpPr>
          <p:nvPr>
            <p:ph idx="1"/>
          </p:nvPr>
        </p:nvSpPr>
        <p:spPr/>
        <p:txBody>
          <a:bodyPr>
            <a:normAutofit lnSpcReduction="10000"/>
          </a:bodyPr>
          <a:lstStyle/>
          <a:p>
            <a:r>
              <a:rPr lang="en-GB" sz="2000" dirty="0"/>
              <a:t>What are we doing when we step outside culturally familiar boundaries?</a:t>
            </a:r>
          </a:p>
          <a:p>
            <a:r>
              <a:rPr lang="en-GB" sz="2000" dirty="0"/>
              <a:t>Do we create and organize new categories or do we become immersed in the ambiguity?</a:t>
            </a:r>
          </a:p>
          <a:p>
            <a:r>
              <a:rPr lang="en-GB" sz="2000" dirty="0"/>
              <a:t>Does shamanism challenge our cultural and classificatory system or is it a culturally formed system itself?</a:t>
            </a:r>
          </a:p>
          <a:p>
            <a:r>
              <a:rPr lang="en-GB" sz="2000" dirty="0"/>
              <a:t>What can we learn from stepping (or plunging) into ambiguous territories, or entirely outside of culturally sanctioned boundaries?</a:t>
            </a:r>
          </a:p>
          <a:p>
            <a:r>
              <a:rPr lang="en-GB" sz="2000" dirty="0"/>
              <a:t>Do non-congruent experience present an existential challenge?</a:t>
            </a:r>
          </a:p>
          <a:p>
            <a:r>
              <a:rPr lang="en-GB" sz="2000" dirty="0"/>
              <a:t>How does practising shamanism affect other areas of classifications?</a:t>
            </a:r>
          </a:p>
          <a:p>
            <a:endParaRPr lang="en-GB" dirty="0"/>
          </a:p>
          <a:p>
            <a:endParaRPr lang="en-GB" dirty="0"/>
          </a:p>
        </p:txBody>
      </p:sp>
    </p:spTree>
    <p:extLst>
      <p:ext uri="{BB962C8B-B14F-4D97-AF65-F5344CB8AC3E}">
        <p14:creationId xmlns:p14="http://schemas.microsoft.com/office/powerpoint/2010/main" val="2746699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B9EE3-5043-4078-8078-152CF629A933}"/>
              </a:ext>
            </a:extLst>
          </p:cNvPr>
          <p:cNvSpPr>
            <a:spLocks noGrp="1"/>
          </p:cNvSpPr>
          <p:nvPr>
            <p:ph type="title"/>
          </p:nvPr>
        </p:nvSpPr>
        <p:spPr/>
        <p:txBody>
          <a:bodyPr/>
          <a:lstStyle/>
          <a:p>
            <a:r>
              <a:rPr lang="en-GB" dirty="0"/>
              <a:t>Some findings </a:t>
            </a:r>
          </a:p>
        </p:txBody>
      </p:sp>
      <p:sp>
        <p:nvSpPr>
          <p:cNvPr id="3" name="Content Placeholder 2">
            <a:extLst>
              <a:ext uri="{FF2B5EF4-FFF2-40B4-BE49-F238E27FC236}">
                <a16:creationId xmlns:a16="http://schemas.microsoft.com/office/drawing/2014/main" id="{E53A6D66-BFFA-49E4-8994-92CE6ACAB4D7}"/>
              </a:ext>
            </a:extLst>
          </p:cNvPr>
          <p:cNvSpPr>
            <a:spLocks noGrp="1"/>
          </p:cNvSpPr>
          <p:nvPr>
            <p:ph idx="1"/>
          </p:nvPr>
        </p:nvSpPr>
        <p:spPr/>
        <p:txBody>
          <a:bodyPr/>
          <a:lstStyle/>
          <a:p>
            <a:r>
              <a:rPr lang="en-GB" sz="2000" dirty="0"/>
              <a:t>A ‘sensibility’ that everyone has but that is accentuated through certain practices like shamanism.</a:t>
            </a:r>
          </a:p>
          <a:p>
            <a:r>
              <a:rPr lang="en-GB" sz="2000" dirty="0"/>
              <a:t>Special relationship with ‘inanimate’ objects e.g. stones.</a:t>
            </a:r>
          </a:p>
          <a:p>
            <a:r>
              <a:rPr lang="en-GB" sz="2000" dirty="0"/>
              <a:t>Reification of relationship with spirit teacher.</a:t>
            </a:r>
          </a:p>
          <a:p>
            <a:r>
              <a:rPr lang="en-GB" sz="2000" dirty="0"/>
              <a:t>Personal shamanic journey as a ‘liminal state’.</a:t>
            </a:r>
          </a:p>
          <a:p>
            <a:endParaRPr lang="en-GB" dirty="0"/>
          </a:p>
        </p:txBody>
      </p:sp>
    </p:spTree>
    <p:extLst>
      <p:ext uri="{BB962C8B-B14F-4D97-AF65-F5344CB8AC3E}">
        <p14:creationId xmlns:p14="http://schemas.microsoft.com/office/powerpoint/2010/main" val="23247008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3A3D1-D2C1-42BB-8F1B-884EBFE5A1EC}"/>
              </a:ext>
            </a:extLst>
          </p:cNvPr>
          <p:cNvSpPr>
            <a:spLocks noGrp="1"/>
          </p:cNvSpPr>
          <p:nvPr>
            <p:ph type="title"/>
          </p:nvPr>
        </p:nvSpPr>
        <p:spPr>
          <a:xfrm>
            <a:off x="1484309" y="308429"/>
            <a:ext cx="10018713" cy="1752599"/>
          </a:xfrm>
        </p:spPr>
        <p:txBody>
          <a:bodyPr/>
          <a:lstStyle/>
          <a:p>
            <a:r>
              <a:rPr lang="en-GB" dirty="0"/>
              <a:t>References</a:t>
            </a:r>
          </a:p>
        </p:txBody>
      </p:sp>
      <p:sp>
        <p:nvSpPr>
          <p:cNvPr id="3" name="Content Placeholder 2">
            <a:extLst>
              <a:ext uri="{FF2B5EF4-FFF2-40B4-BE49-F238E27FC236}">
                <a16:creationId xmlns:a16="http://schemas.microsoft.com/office/drawing/2014/main" id="{3C4BB9F2-DEE7-40FB-B9F7-37B962D8C2EA}"/>
              </a:ext>
            </a:extLst>
          </p:cNvPr>
          <p:cNvSpPr>
            <a:spLocks noGrp="1"/>
          </p:cNvSpPr>
          <p:nvPr>
            <p:ph idx="1"/>
          </p:nvPr>
        </p:nvSpPr>
        <p:spPr>
          <a:xfrm>
            <a:off x="1484309" y="2409372"/>
            <a:ext cx="10018713" cy="3730172"/>
          </a:xfrm>
        </p:spPr>
        <p:txBody>
          <a:bodyPr>
            <a:normAutofit fontScale="47500" lnSpcReduction="20000"/>
          </a:bodyPr>
          <a:lstStyle/>
          <a:p>
            <a:r>
              <a:rPr lang="en-GB" sz="2300" dirty="0"/>
              <a:t>Bennet, J. (2010) </a:t>
            </a:r>
            <a:r>
              <a:rPr lang="en-GB" sz="2300" i="1" dirty="0"/>
              <a:t>Vibrant Matter: A Political Ecology of Things. </a:t>
            </a:r>
            <a:r>
              <a:rPr lang="en-GB" sz="2300" dirty="0"/>
              <a:t>Duke University Press: Durham and London.</a:t>
            </a:r>
          </a:p>
          <a:p>
            <a:r>
              <a:rPr lang="en-GB" sz="2300" dirty="0"/>
              <a:t>Douglas, M. (2002) Purity and Danger: </a:t>
            </a:r>
            <a:r>
              <a:rPr lang="en-GB" sz="2300" i="1" dirty="0"/>
              <a:t>An analysis of concept of pollution and taboo</a:t>
            </a:r>
            <a:r>
              <a:rPr lang="en-GB" sz="2300" dirty="0"/>
              <a:t>. Routledge Classics: London and New York.</a:t>
            </a:r>
          </a:p>
          <a:p>
            <a:r>
              <a:rPr lang="en-GB" sz="2300" dirty="0"/>
              <a:t>Eliade, M. (1989) </a:t>
            </a:r>
            <a:r>
              <a:rPr lang="en-GB" sz="2300" i="1" dirty="0"/>
              <a:t>Shamanism: Archaic Techniques of Ecstasy</a:t>
            </a:r>
            <a:r>
              <a:rPr lang="en-GB" sz="2300" dirty="0"/>
              <a:t>. </a:t>
            </a:r>
            <a:r>
              <a:rPr lang="en-GB" sz="2300" dirty="0" err="1"/>
              <a:t>Arkana</a:t>
            </a:r>
            <a:r>
              <a:rPr lang="en-GB" sz="2300" dirty="0"/>
              <a:t>: London.</a:t>
            </a:r>
          </a:p>
          <a:p>
            <a:r>
              <a:rPr lang="en-GB" sz="2300" dirty="0"/>
              <a:t>Figure 1: </a:t>
            </a:r>
            <a:r>
              <a:rPr lang="en-GB" sz="2300" dirty="0">
                <a:hlinkClick r:id="rId2"/>
              </a:rPr>
              <a:t>https://www.diethelmtravel.com/our-services/pottery-making-in-weerawila_fotolia_76251877_subscription_monthly_m-2/</a:t>
            </a:r>
            <a:endParaRPr lang="en-GB" sz="2300" dirty="0"/>
          </a:p>
          <a:p>
            <a:r>
              <a:rPr lang="en-GB" sz="2300" dirty="0"/>
              <a:t>Figure 2: </a:t>
            </a:r>
            <a:r>
              <a:rPr lang="en-GB" sz="2300" dirty="0">
                <a:hlinkClick r:id="rId3"/>
              </a:rPr>
              <a:t>https://www.pinterest.co.uk/pin/73394668906739624/</a:t>
            </a:r>
            <a:endParaRPr lang="en-GB" sz="2300" dirty="0"/>
          </a:p>
          <a:p>
            <a:r>
              <a:rPr lang="en-GB" sz="2300" dirty="0"/>
              <a:t>Figure 3:</a:t>
            </a:r>
            <a:r>
              <a:rPr lang="en-GB" sz="2300" dirty="0">
                <a:hlinkClick r:id="rId4"/>
              </a:rPr>
              <a:t>https://fineartamerica.com/featured/caspi-maman-pablo-amaringo.html</a:t>
            </a:r>
            <a:endParaRPr lang="en-GB" sz="2300" dirty="0"/>
          </a:p>
          <a:p>
            <a:r>
              <a:rPr lang="en-GB" sz="2300" dirty="0"/>
              <a:t>Figure 4: </a:t>
            </a:r>
            <a:r>
              <a:rPr lang="en-GB" sz="2300" dirty="0">
                <a:hlinkClick r:id="rId5"/>
              </a:rPr>
              <a:t>http://www.studenthousingguide.co.uk/tidy-room-can-lead-better-productivity/</a:t>
            </a:r>
            <a:endParaRPr lang="en-GB" sz="2300" dirty="0"/>
          </a:p>
          <a:p>
            <a:r>
              <a:rPr lang="en-GB" sz="2300" dirty="0"/>
              <a:t>Figure 5: </a:t>
            </a:r>
            <a:r>
              <a:rPr lang="en-GB" sz="2300" dirty="0">
                <a:hlinkClick r:id="rId6"/>
              </a:rPr>
              <a:t>https://www.tidyrooms.co.uk/gallery/</a:t>
            </a:r>
            <a:endParaRPr lang="en-GB" sz="2300" dirty="0"/>
          </a:p>
          <a:p>
            <a:r>
              <a:rPr lang="en-GB" sz="2300" dirty="0"/>
              <a:t>Figure 6: </a:t>
            </a:r>
            <a:r>
              <a:rPr lang="en-GB" sz="2300" dirty="0">
                <a:hlinkClick r:id="rId7"/>
              </a:rPr>
              <a:t>https://www.pangolinsg.org/pangolins/</a:t>
            </a:r>
            <a:endParaRPr lang="en-GB" sz="2300" dirty="0"/>
          </a:p>
          <a:p>
            <a:r>
              <a:rPr lang="en-GB" sz="2300" dirty="0" err="1"/>
              <a:t>Harner</a:t>
            </a:r>
            <a:r>
              <a:rPr lang="en-GB" sz="2300" dirty="0"/>
              <a:t>, M. (1990) </a:t>
            </a:r>
            <a:r>
              <a:rPr lang="en-GB" sz="2300" i="1" dirty="0"/>
              <a:t>The Way of the Shaman</a:t>
            </a:r>
            <a:r>
              <a:rPr lang="en-GB" sz="2300" dirty="0"/>
              <a:t>. </a:t>
            </a:r>
            <a:r>
              <a:rPr lang="en-GB" sz="2300" dirty="0" err="1"/>
              <a:t>HarperSanFrancisco</a:t>
            </a:r>
            <a:r>
              <a:rPr lang="en-GB" sz="2300" dirty="0"/>
              <a:t>: San Francisco.</a:t>
            </a:r>
          </a:p>
          <a:p>
            <a:r>
              <a:rPr lang="en-GB" sz="2300" dirty="0" err="1"/>
              <a:t>Harner</a:t>
            </a:r>
            <a:r>
              <a:rPr lang="en-GB" sz="2300" dirty="0"/>
              <a:t>, M. (2019) </a:t>
            </a:r>
            <a:r>
              <a:rPr lang="en-GB" sz="2300" i="1" dirty="0"/>
              <a:t>Core Shamanism. </a:t>
            </a:r>
            <a:r>
              <a:rPr lang="en-GB" sz="2300" dirty="0"/>
              <a:t>Available at: </a:t>
            </a:r>
            <a:r>
              <a:rPr lang="en-GB" sz="2300" u="sng" dirty="0">
                <a:hlinkClick r:id="rId8"/>
              </a:rPr>
              <a:t>https://www.shamanism.org/workshops/coreshamanism.html</a:t>
            </a:r>
            <a:endParaRPr lang="en-GB" sz="2300" dirty="0"/>
          </a:p>
          <a:p>
            <a:r>
              <a:rPr lang="en-GB" sz="2300" dirty="0"/>
              <a:t>(Accessed: 23/1/19)</a:t>
            </a:r>
          </a:p>
          <a:p>
            <a:r>
              <a:rPr lang="en-GB" sz="2300" dirty="0"/>
              <a:t>Ingold, T. (2013) </a:t>
            </a:r>
            <a:r>
              <a:rPr lang="en-GB" sz="2300" i="1" dirty="0"/>
              <a:t>Making  culture and weaving the world. </a:t>
            </a:r>
            <a:r>
              <a:rPr lang="en-GB" sz="2300" dirty="0"/>
              <a:t>London: Routledge. </a:t>
            </a:r>
          </a:p>
          <a:p>
            <a:r>
              <a:rPr lang="en-GB" sz="2300" dirty="0" err="1"/>
              <a:t>Vitebsky</a:t>
            </a:r>
            <a:r>
              <a:rPr lang="en-GB" sz="2300" dirty="0"/>
              <a:t>, P. (1995) </a:t>
            </a:r>
            <a:r>
              <a:rPr lang="en-GB" sz="2300" i="1" dirty="0"/>
              <a:t>The Shaman</a:t>
            </a:r>
            <a:r>
              <a:rPr lang="en-GB" sz="2300" dirty="0"/>
              <a:t>. Macmillan: London.</a:t>
            </a:r>
          </a:p>
          <a:p>
            <a:endParaRPr lang="en-GB" dirty="0"/>
          </a:p>
          <a:p>
            <a:endParaRPr lang="en-GB" dirty="0"/>
          </a:p>
        </p:txBody>
      </p:sp>
    </p:spTree>
    <p:extLst>
      <p:ext uri="{BB962C8B-B14F-4D97-AF65-F5344CB8AC3E}">
        <p14:creationId xmlns:p14="http://schemas.microsoft.com/office/powerpoint/2010/main" val="7131364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2059</TotalTime>
  <Words>1678</Words>
  <Application>Microsoft Office PowerPoint</Application>
  <PresentationFormat>Widescreen</PresentationFormat>
  <Paragraphs>89</Paragraphs>
  <Slides>12</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Corbel</vt:lpstr>
      <vt:lpstr>Parallax</vt:lpstr>
      <vt:lpstr>Shamanism and The Nature of Boundary </vt:lpstr>
      <vt:lpstr>Introduction and Methodology</vt:lpstr>
      <vt:lpstr>Methodological considerations</vt:lpstr>
      <vt:lpstr>The Medium</vt:lpstr>
      <vt:lpstr>Examples of Porosity</vt:lpstr>
      <vt:lpstr>Theoretical Foundation</vt:lpstr>
      <vt:lpstr>Perceptual organization</vt:lpstr>
      <vt:lpstr>PowerPoint Presentation</vt:lpstr>
      <vt:lpstr>Anomalies</vt:lpstr>
      <vt:lpstr>Questions</vt:lpstr>
      <vt:lpstr>Some findings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Grzegorz Palka (1600935)</dc:creator>
  <cp:lastModifiedBy>Grzegorz Palka (1600935)</cp:lastModifiedBy>
  <cp:revision>49</cp:revision>
  <dcterms:created xsi:type="dcterms:W3CDTF">2019-02-01T22:10:28Z</dcterms:created>
  <dcterms:modified xsi:type="dcterms:W3CDTF">2019-02-05T19:19:54Z</dcterms:modified>
</cp:coreProperties>
</file>