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2"/>
  </p:notesMasterIdLst>
  <p:handoutMasterIdLst>
    <p:handoutMasterId r:id="rId13"/>
  </p:handoutMasterIdLst>
  <p:sldIdLst>
    <p:sldId id="260" r:id="rId2"/>
    <p:sldId id="261" r:id="rId3"/>
    <p:sldId id="262" r:id="rId4"/>
    <p:sldId id="263" r:id="rId5"/>
    <p:sldId id="264" r:id="rId6"/>
    <p:sldId id="266" r:id="rId7"/>
    <p:sldId id="267" r:id="rId8"/>
    <p:sldId id="269" r:id="rId9"/>
    <p:sldId id="268"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F5C3C1-3600-4E28-AFEF-2E80E8DE71C1}" v="31" dt="2026-03-21T21:25:04.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3/21/2026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3/21/2026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3/21/2026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3/21/2026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3/21/2026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3/21/2026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3/21/2026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3/21/2026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3/21/2026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3/21/2026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3/21/2026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3/21/2026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3/21/2026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3/21/2026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3/21/2026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3/21/2026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3/21/2026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3/21/2026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3/21/2026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3/21/2026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3/21/2026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3/21/2026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3/21/2026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3/21/2026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3/21/2026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3/21/2026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3/21/2026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3/21/2026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3/21/2026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3/21/2026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3/21/2026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3/21/2026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3/21/2026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3/21/2026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3/21/2026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3/21/2026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3/21/2026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3/21/2026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3/21/2026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3/21/2026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3/21/2026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6.jpeg"/><Relationship Id="rId5" Type="http://schemas.openxmlformats.org/officeDocument/2006/relationships/hyperlink" Target="https://www.femexer.org/3818/persistencia-del-conducto-arterioso/" TargetMode="External"/><Relationship Id="rId4" Type="http://schemas.openxmlformats.org/officeDocument/2006/relationships/image" Target="../media/image45.jpeg"/></Relationships>
</file>

<file path=ppt/slides/_rels/slide3.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slideLayout" Target="../slideLayouts/slideLayout2.xml"/><Relationship Id="rId7" Type="http://schemas.openxmlformats.org/officeDocument/2006/relationships/hyperlink" Target="https://andrianadimitrov.weebly.com/10821088107410851080-1089107210761086107410801.html"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8.png"/><Relationship Id="rId5" Type="http://schemas.openxmlformats.org/officeDocument/2006/relationships/hyperlink" Target="https://philschatz.com/biology-book/contents/m44805.html" TargetMode="External"/><Relationship Id="rId4" Type="http://schemas.openxmlformats.org/officeDocument/2006/relationships/image" Target="../media/image47.png"/></Relationships>
</file>

<file path=ppt/slides/_rels/slide4.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slideLayout" Target="../slideLayouts/slideLayout2.xml"/><Relationship Id="rId7" Type="http://schemas.openxmlformats.org/officeDocument/2006/relationships/hyperlink" Target="https://researchoutreach.org/articles/timely-insulin-therapy-treat-type-2-diabetes/"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0.png"/><Relationship Id="rId5" Type="http://schemas.openxmlformats.org/officeDocument/2006/relationships/hyperlink" Target="https://emssolutionsint.blogspot.com/2016/12/cetoacidosis-la-diabetes-y-sus.html" TargetMode="External"/><Relationship Id="rId4" Type="http://schemas.openxmlformats.org/officeDocument/2006/relationships/image" Target="../media/image49.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slideLayout" Target="../slideLayouts/slideLayout2.xml"/><Relationship Id="rId7" Type="http://schemas.openxmlformats.org/officeDocument/2006/relationships/hyperlink" Target="https://general-southerner.blogspot.com/2017/05/"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2.jpeg"/><Relationship Id="rId5" Type="http://schemas.openxmlformats.org/officeDocument/2006/relationships/hyperlink" Target="https://healthcaresecprivacy.blogspot.com/2021/07/himss-presentation-on-fhir-careplan.html" TargetMode="External"/><Relationship Id="rId4" Type="http://schemas.openxmlformats.org/officeDocument/2006/relationships/image" Target="../media/image5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slideLayout" Target="../slideLayouts/slideLayout2.xml"/><Relationship Id="rId7" Type="http://schemas.openxmlformats.org/officeDocument/2006/relationships/image" Target="../media/image54.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sciepublish.com/article/pii/259" TargetMode="External"/><Relationship Id="rId5" Type="http://schemas.openxmlformats.org/officeDocument/2006/relationships/image" Target="../media/image53.jpeg"/><Relationship Id="rId10" Type="http://schemas.openxmlformats.org/officeDocument/2006/relationships/image" Target="../media/image44.png"/><Relationship Id="rId4" Type="http://schemas.openxmlformats.org/officeDocument/2006/relationships/hyperlink" Target="http://www.heart.org/en/health-tpoics/diabetes" TargetMode="External"/><Relationship Id="rId9" Type="http://schemas.openxmlformats.org/officeDocument/2006/relationships/hyperlink" Target="http://www.emdocs.net/stroke-and-tia-pearls-and-pitfa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lstStyle/>
          <a:p>
            <a:r>
              <a:rPr lang="en-US" sz="5400" b="1">
                <a:solidFill>
                  <a:schemeClr val="accent4">
                    <a:lumMod val="60000"/>
                    <a:lumOff val="40000"/>
                  </a:schemeClr>
                </a:solidFill>
                <a:cs typeface="Biome"/>
              </a:rPr>
              <a:t>Component 2 Presentation</a:t>
            </a:r>
            <a:r>
              <a:rPr lang="en-US" b="1">
                <a:solidFill>
                  <a:schemeClr val="accent4">
                    <a:lumMod val="60000"/>
                    <a:lumOff val="40000"/>
                  </a:schemeClr>
                </a:solidFill>
                <a:cs typeface="Biome"/>
              </a:rPr>
              <a:t> </a:t>
            </a:r>
            <a:endParaRPr lang="en-US" b="1">
              <a:solidFill>
                <a:schemeClr val="accent4">
                  <a:lumMod val="60000"/>
                  <a:lumOff val="40000"/>
                </a:schemeClr>
              </a:solidFill>
            </a:endParaRP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457200" y="457200"/>
            <a:ext cx="4502819" cy="967297"/>
          </a:xfrm>
        </p:spPr>
        <p:txBody>
          <a:bodyPr vert="horz" lIns="91440" tIns="45720" rIns="91440" bIns="45720" rtlCol="0" anchor="t">
            <a:noAutofit/>
          </a:bodyPr>
          <a:lstStyle/>
          <a:p>
            <a:r>
              <a:rPr lang="en-US" sz="2800">
                <a:solidFill>
                  <a:schemeClr val="accent3">
                    <a:lumMod val="49000"/>
                  </a:schemeClr>
                </a:solidFill>
              </a:rPr>
              <a:t>BMHP5023 </a:t>
            </a:r>
          </a:p>
          <a:p>
            <a:r>
              <a:rPr lang="en-US" sz="2800">
                <a:solidFill>
                  <a:schemeClr val="accent3">
                    <a:lumMod val="49000"/>
                  </a:schemeClr>
                </a:solidFill>
              </a:rPr>
              <a:t>Introduction to physiology </a:t>
            </a:r>
          </a:p>
          <a:p>
            <a:r>
              <a:rPr lang="en-US" sz="2800">
                <a:solidFill>
                  <a:schemeClr val="accent3">
                    <a:lumMod val="49000"/>
                  </a:schemeClr>
                </a:solidFill>
              </a:rPr>
              <a:t>Aysha Islam </a:t>
            </a:r>
          </a:p>
        </p:txBody>
      </p:sp>
      <p:pic>
        <p:nvPicPr>
          <p:cNvPr id="2" name="Elmwood Gardens">
            <a:hlinkClick r:id="" action="ppaction://media"/>
            <a:extLst>
              <a:ext uri="{FF2B5EF4-FFF2-40B4-BE49-F238E27FC236}">
                <a16:creationId xmlns:a16="http://schemas.microsoft.com/office/drawing/2014/main" id="{6454A131-3667-C80A-7E4D-943CAD9989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32961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CE7F-6C99-9699-69EF-CF903CE23960}"/>
              </a:ext>
            </a:extLst>
          </p:cNvPr>
          <p:cNvSpPr>
            <a:spLocks noGrp="1"/>
          </p:cNvSpPr>
          <p:nvPr>
            <p:ph type="title"/>
          </p:nvPr>
        </p:nvSpPr>
        <p:spPr/>
        <p:txBody>
          <a:bodyPr>
            <a:normAutofit fontScale="90000"/>
          </a:bodyPr>
          <a:lstStyle/>
          <a:p>
            <a:r>
              <a:rPr lang="en-GB" b="1" dirty="0">
                <a:solidFill>
                  <a:schemeClr val="accent4">
                    <a:lumMod val="60000"/>
                    <a:lumOff val="40000"/>
                  </a:schemeClr>
                </a:solidFill>
                <a:cs typeface="Biome"/>
              </a:rPr>
              <a:t>Cardiovascular diseases including stroke and diabetes.</a:t>
            </a:r>
            <a:br>
              <a:rPr lang="en-GB" b="1" dirty="0">
                <a:cs typeface="Biome"/>
              </a:rPr>
            </a:br>
            <a:r>
              <a:rPr lang="en-GB" b="1" dirty="0">
                <a:solidFill>
                  <a:schemeClr val="accent4">
                    <a:lumMod val="60000"/>
                    <a:lumOff val="40000"/>
                  </a:schemeClr>
                </a:solidFill>
                <a:cs typeface="Biome"/>
              </a:rPr>
              <a:t>Understanding the body </a:t>
            </a:r>
            <a:r>
              <a:rPr lang="en-GB" b="1">
                <a:solidFill>
                  <a:schemeClr val="accent4">
                    <a:lumMod val="60000"/>
                    <a:lumOff val="40000"/>
                  </a:schemeClr>
                </a:solidFill>
                <a:cs typeface="Biome"/>
              </a:rPr>
              <a:t>system.</a:t>
            </a:r>
            <a:endParaRPr lang="en-GB" b="1">
              <a:solidFill>
                <a:schemeClr val="accent4">
                  <a:lumMod val="60000"/>
                  <a:lumOff val="40000"/>
                </a:schemeClr>
              </a:solidFill>
            </a:endParaRPr>
          </a:p>
        </p:txBody>
      </p:sp>
      <p:sp>
        <p:nvSpPr>
          <p:cNvPr id="3" name="Content Placeholder 2">
            <a:extLst>
              <a:ext uri="{FF2B5EF4-FFF2-40B4-BE49-F238E27FC236}">
                <a16:creationId xmlns:a16="http://schemas.microsoft.com/office/drawing/2014/main" id="{4CEC51F7-E20F-ECF9-3000-257D51BB322B}"/>
              </a:ext>
            </a:extLst>
          </p:cNvPr>
          <p:cNvSpPr>
            <a:spLocks noGrp="1"/>
          </p:cNvSpPr>
          <p:nvPr>
            <p:ph idx="1"/>
          </p:nvPr>
        </p:nvSpPr>
        <p:spPr/>
        <p:txBody>
          <a:bodyPr vert="horz" lIns="91440" tIns="45720" rIns="91440" bIns="45720" rtlCol="0" anchor="t">
            <a:normAutofit/>
          </a:bodyPr>
          <a:lstStyle/>
          <a:p>
            <a:r>
              <a:rPr lang="en-GB" sz="1800" dirty="0">
                <a:solidFill>
                  <a:schemeClr val="accent3">
                    <a:lumMod val="49000"/>
                  </a:schemeClr>
                </a:solidFill>
                <a:latin typeface="Arial"/>
                <a:cs typeface="Arial"/>
              </a:rPr>
              <a:t>Cardiovascular diseases (CVDS) encompass a range of disorders of affecting the heart and blood vessels. These include conditions such as coronary artery disease, hypertension, and stroke. Stroke a critical  </a:t>
            </a:r>
            <a:r>
              <a:rPr lang="en-GB" sz="1800">
                <a:solidFill>
                  <a:schemeClr val="accent3">
                    <a:lumMod val="49000"/>
                  </a:schemeClr>
                </a:solidFill>
                <a:latin typeface="Arial"/>
                <a:cs typeface="Arial"/>
              </a:rPr>
              <a:t>complication, occurs when blood flow to the brain is </a:t>
            </a:r>
            <a:r>
              <a:rPr lang="en-GB" sz="1800" dirty="0">
                <a:solidFill>
                  <a:schemeClr val="accent3">
                    <a:lumMod val="49000"/>
                  </a:schemeClr>
                </a:solidFill>
                <a:latin typeface="Arial"/>
                <a:cs typeface="Arial"/>
              </a:rPr>
              <a:t>interrupted, leading tissue damage: diabetes, particularly type 2 significantly increases the risk of developing CVDS due to its effects on blood vessels and metabolism.</a:t>
            </a:r>
          </a:p>
        </p:txBody>
      </p:sp>
      <p:pic>
        <p:nvPicPr>
          <p:cNvPr id="4" name="Picture 3" descr="A human body with organs&#10;&#10;AI-generated content may be incorrect.">
            <a:extLst>
              <a:ext uri="{FF2B5EF4-FFF2-40B4-BE49-F238E27FC236}">
                <a16:creationId xmlns:a16="http://schemas.microsoft.com/office/drawing/2014/main" id="{B1C04600-28FF-C8F6-CE24-90ACE32DAC7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8561" y="3674013"/>
            <a:ext cx="6344010" cy="3104312"/>
          </a:xfrm>
          <a:prstGeom prst="rect">
            <a:avLst/>
          </a:prstGeom>
        </p:spPr>
      </p:pic>
      <p:sp>
        <p:nvSpPr>
          <p:cNvPr id="5" name="TextBox 4">
            <a:extLst>
              <a:ext uri="{FF2B5EF4-FFF2-40B4-BE49-F238E27FC236}">
                <a16:creationId xmlns:a16="http://schemas.microsoft.com/office/drawing/2014/main" id="{90044E45-BF64-51B8-CA5D-2C1D39286B65}"/>
              </a:ext>
            </a:extLst>
          </p:cNvPr>
          <p:cNvSpPr txBox="1"/>
          <p:nvPr/>
        </p:nvSpPr>
        <p:spPr>
          <a:xfrm>
            <a:off x="1299353" y="6763947"/>
            <a:ext cx="6344010" cy="159350"/>
          </a:xfrm>
          <a:prstGeom prst="rect">
            <a:avLst/>
          </a:prstGeom>
        </p:spPr>
        <p:txBody>
          <a:bodyPr>
            <a:normAutofit fontScale="25000" lnSpcReduction="20000"/>
          </a:bodyPr>
          <a:lstStyle/>
          <a:p>
            <a:r>
              <a:rPr lang="en-US"/>
              <a:t>ThePhoto by PhotoAuthor is licensed under CCYYSA.</a:t>
            </a:r>
          </a:p>
        </p:txBody>
      </p:sp>
      <p:pic>
        <p:nvPicPr>
          <p:cNvPr id="7" name="Picture 6" descr="Heart Anatomy Images | Free Vectors, PNGs, Mockups &amp; Backgrounds - rawpixel">
            <a:extLst>
              <a:ext uri="{FF2B5EF4-FFF2-40B4-BE49-F238E27FC236}">
                <a16:creationId xmlns:a16="http://schemas.microsoft.com/office/drawing/2014/main" id="{519ED210-10E2-C776-FBB5-72C016A1166D}"/>
              </a:ext>
            </a:extLst>
          </p:cNvPr>
          <p:cNvPicPr>
            <a:picLocks noChangeAspect="1"/>
          </p:cNvPicPr>
          <p:nvPr/>
        </p:nvPicPr>
        <p:blipFill>
          <a:blip r:embed="rId6"/>
          <a:stretch>
            <a:fillRect/>
          </a:stretch>
        </p:blipFill>
        <p:spPr>
          <a:xfrm rot="-5400000">
            <a:off x="7967932" y="3742427"/>
            <a:ext cx="3085381" cy="2953109"/>
          </a:xfrm>
          <a:prstGeom prst="rect">
            <a:avLst/>
          </a:prstGeom>
        </p:spPr>
      </p:pic>
      <p:pic>
        <p:nvPicPr>
          <p:cNvPr id="6" name="Elmwood Gardens 2">
            <a:hlinkClick r:id="" action="ppaction://media"/>
            <a:extLst>
              <a:ext uri="{FF2B5EF4-FFF2-40B4-BE49-F238E27FC236}">
                <a16:creationId xmlns:a16="http://schemas.microsoft.com/office/drawing/2014/main" id="{C14F0027-025A-5CE9-0405-C9B53D3483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13150028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C003B-EB29-1F71-ED22-12CBBA899EE8}"/>
              </a:ext>
            </a:extLst>
          </p:cNvPr>
          <p:cNvSpPr>
            <a:spLocks noGrp="1"/>
          </p:cNvSpPr>
          <p:nvPr>
            <p:ph type="title"/>
          </p:nvPr>
        </p:nvSpPr>
        <p:spPr/>
        <p:txBody>
          <a:bodyPr/>
          <a:lstStyle/>
          <a:p>
            <a:r>
              <a:rPr lang="en-GB" b="1" dirty="0">
                <a:solidFill>
                  <a:schemeClr val="accent4">
                    <a:lumMod val="60000"/>
                    <a:lumOff val="40000"/>
                  </a:schemeClr>
                </a:solidFill>
                <a:cs typeface="Biome"/>
              </a:rPr>
              <a:t>Anatomy and </a:t>
            </a:r>
            <a:r>
              <a:rPr lang="en-GB" b="1">
                <a:solidFill>
                  <a:schemeClr val="accent4">
                    <a:lumMod val="60000"/>
                    <a:lumOff val="40000"/>
                  </a:schemeClr>
                </a:solidFill>
                <a:cs typeface="Biome"/>
              </a:rPr>
              <a:t>physiology</a:t>
            </a:r>
            <a:r>
              <a:rPr lang="en-GB" b="1" dirty="0">
                <a:solidFill>
                  <a:schemeClr val="accent4">
                    <a:lumMod val="60000"/>
                    <a:lumOff val="40000"/>
                  </a:schemeClr>
                </a:solidFill>
                <a:cs typeface="Biome"/>
              </a:rPr>
              <a:t> of the cardiovascular system</a:t>
            </a:r>
          </a:p>
        </p:txBody>
      </p:sp>
      <p:sp>
        <p:nvSpPr>
          <p:cNvPr id="3" name="Content Placeholder 2">
            <a:extLst>
              <a:ext uri="{FF2B5EF4-FFF2-40B4-BE49-F238E27FC236}">
                <a16:creationId xmlns:a16="http://schemas.microsoft.com/office/drawing/2014/main" id="{CDCDADBD-DBA0-591C-8450-7CED7EDD424D}"/>
              </a:ext>
            </a:extLst>
          </p:cNvPr>
          <p:cNvSpPr>
            <a:spLocks noGrp="1"/>
          </p:cNvSpPr>
          <p:nvPr>
            <p:ph idx="1"/>
          </p:nvPr>
        </p:nvSpPr>
        <p:spPr>
          <a:xfrm>
            <a:off x="457200" y="1416030"/>
            <a:ext cx="11277599" cy="4539072"/>
          </a:xfrm>
        </p:spPr>
        <p:txBody>
          <a:bodyPr vert="horz" lIns="91440" tIns="45720" rIns="91440" bIns="45720" rtlCol="0" anchor="t">
            <a:normAutofit/>
          </a:bodyPr>
          <a:lstStyle/>
          <a:p>
            <a:r>
              <a:rPr lang="en-GB" sz="1800" dirty="0">
                <a:solidFill>
                  <a:schemeClr val="accent3">
                    <a:lumMod val="49000"/>
                  </a:schemeClr>
                </a:solidFill>
                <a:latin typeface="Arial"/>
                <a:cs typeface="Arial"/>
              </a:rPr>
              <a:t>The cardiovascular system consist primarily of the heart, blood vessels ( arteries, veins, and capillaries.) and blood. The heart functions as a muscular pump. Dived into four chambers: two atria and two ventricles. It propels oxygenated blood via arteries to tissues and returns oxygenated blood via arteries to tissues and returns deoxygenated blood via veins to the lungs for oxygenation. The blood vessels regulate blood pressure and flow adapting to the </a:t>
            </a:r>
            <a:r>
              <a:rPr lang="en-GB" sz="1800">
                <a:solidFill>
                  <a:schemeClr val="accent3">
                    <a:lumMod val="49000"/>
                  </a:schemeClr>
                </a:solidFill>
                <a:latin typeface="Arial"/>
                <a:cs typeface="Arial"/>
              </a:rPr>
              <a:t>body's</a:t>
            </a:r>
            <a:r>
              <a:rPr lang="en-GB" sz="1800" dirty="0">
                <a:solidFill>
                  <a:schemeClr val="accent3">
                    <a:lumMod val="49000"/>
                  </a:schemeClr>
                </a:solidFill>
                <a:latin typeface="Arial"/>
                <a:cs typeface="Arial"/>
              </a:rPr>
              <a:t> needs.</a:t>
            </a:r>
          </a:p>
        </p:txBody>
      </p:sp>
      <p:pic>
        <p:nvPicPr>
          <p:cNvPr id="7" name="Picture 6" descr="A diagram of a heart&#10;&#10;AI-generated content may be incorrect.">
            <a:extLst>
              <a:ext uri="{FF2B5EF4-FFF2-40B4-BE49-F238E27FC236}">
                <a16:creationId xmlns:a16="http://schemas.microsoft.com/office/drawing/2014/main" id="{6A5C6FF9-BCDF-7CE5-1E71-DEB4721BB2A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91828" y="3347768"/>
            <a:ext cx="2652533" cy="3325484"/>
          </a:xfrm>
          <a:prstGeom prst="rect">
            <a:avLst/>
          </a:prstGeom>
        </p:spPr>
      </p:pic>
      <p:sp>
        <p:nvSpPr>
          <p:cNvPr id="8" name="TextBox 7">
            <a:extLst>
              <a:ext uri="{FF2B5EF4-FFF2-40B4-BE49-F238E27FC236}">
                <a16:creationId xmlns:a16="http://schemas.microsoft.com/office/drawing/2014/main" id="{8E9D3916-74AC-DC8B-9FF5-84816E71A93B}"/>
              </a:ext>
            </a:extLst>
          </p:cNvPr>
          <p:cNvSpPr txBox="1"/>
          <p:nvPr/>
        </p:nvSpPr>
        <p:spPr>
          <a:xfrm>
            <a:off x="204129" y="6543855"/>
            <a:ext cx="4967287" cy="317500"/>
          </a:xfrm>
          <a:prstGeom prst="rect">
            <a:avLst/>
          </a:prstGeom>
        </p:spPr>
        <p:txBody>
          <a:bodyPr>
            <a:normAutofit fontScale="92500" lnSpcReduction="20000"/>
          </a:bodyPr>
          <a:lstStyle/>
          <a:p>
            <a:r>
              <a:rPr lang="en-US"/>
              <a:t>ThePhoto by PhotoAuthor is licensed under CCYYSA.</a:t>
            </a:r>
          </a:p>
        </p:txBody>
      </p:sp>
      <p:pic>
        <p:nvPicPr>
          <p:cNvPr id="10" name="Picture 9" descr="A diagram of the inside of the body&#10;&#10;AI-generated content may be incorrect.">
            <a:extLst>
              <a:ext uri="{FF2B5EF4-FFF2-40B4-BE49-F238E27FC236}">
                <a16:creationId xmlns:a16="http://schemas.microsoft.com/office/drawing/2014/main" id="{B369D048-497C-8AD0-B4B5-21BC68534E0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772869" y="3372209"/>
            <a:ext cx="5448300" cy="3276600"/>
          </a:xfrm>
          <a:prstGeom prst="rect">
            <a:avLst/>
          </a:prstGeom>
        </p:spPr>
      </p:pic>
      <p:pic>
        <p:nvPicPr>
          <p:cNvPr id="4" name="Elmwood Gardens 3">
            <a:hlinkClick r:id="" action="ppaction://media"/>
            <a:extLst>
              <a:ext uri="{FF2B5EF4-FFF2-40B4-BE49-F238E27FC236}">
                <a16:creationId xmlns:a16="http://schemas.microsoft.com/office/drawing/2014/main" id="{9AF0C006-7AC3-F113-6B54-DE6B71448D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30193525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1D730-3A8C-EAB9-53F4-B5485013B1F0}"/>
              </a:ext>
            </a:extLst>
          </p:cNvPr>
          <p:cNvSpPr>
            <a:spLocks noGrp="1"/>
          </p:cNvSpPr>
          <p:nvPr>
            <p:ph idx="1"/>
          </p:nvPr>
        </p:nvSpPr>
        <p:spPr>
          <a:xfrm>
            <a:off x="457200" y="3960822"/>
            <a:ext cx="11277599" cy="2540620"/>
          </a:xfrm>
        </p:spPr>
        <p:txBody>
          <a:bodyPr vert="horz" lIns="91440" tIns="45720" rIns="91440" bIns="45720" rtlCol="0" anchor="t">
            <a:normAutofit/>
          </a:bodyPr>
          <a:lstStyle/>
          <a:p>
            <a:r>
              <a:rPr lang="en-GB" sz="1800" dirty="0">
                <a:solidFill>
                  <a:schemeClr val="accent3">
                    <a:lumMod val="49000"/>
                  </a:schemeClr>
                </a:solidFill>
                <a:latin typeface="Arial"/>
                <a:cs typeface="Arial"/>
              </a:rPr>
              <a:t>In </a:t>
            </a:r>
            <a:r>
              <a:rPr lang="en-GB" sz="1800">
                <a:solidFill>
                  <a:schemeClr val="accent3">
                    <a:lumMod val="49000"/>
                  </a:schemeClr>
                </a:solidFill>
                <a:latin typeface="Arial"/>
                <a:cs typeface="Arial"/>
              </a:rPr>
              <a:t>diabetes</a:t>
            </a:r>
            <a:r>
              <a:rPr lang="en-GB" sz="1800" dirty="0">
                <a:solidFill>
                  <a:schemeClr val="accent3">
                    <a:lumMod val="49000"/>
                  </a:schemeClr>
                </a:solidFill>
                <a:latin typeface="Arial"/>
                <a:cs typeface="Arial"/>
              </a:rPr>
              <a:t> high blood glucose levels and damage the endothelial lining of the blood vessels, promoting atherosclerosis( plaque buildup). This narrows arteries ,reducing blood flow and increasing the risk of the heart attack and stroke. Stroke occurs when blood clot or ruptured vessel blocks or bleeds into the brain, impairing neurological function .</a:t>
            </a:r>
          </a:p>
          <a:p>
            <a:r>
              <a:rPr lang="en-GB" sz="1800" dirty="0">
                <a:solidFill>
                  <a:schemeClr val="accent3">
                    <a:lumMod val="49000"/>
                  </a:schemeClr>
                </a:solidFill>
                <a:latin typeface="Arial"/>
                <a:cs typeface="Arial"/>
              </a:rPr>
              <a:t>Understanding this system highlights why managing blood sugar, blood pressure and </a:t>
            </a:r>
            <a:r>
              <a:rPr lang="en-GB" sz="1800">
                <a:solidFill>
                  <a:schemeClr val="accent3">
                    <a:lumMod val="49000"/>
                  </a:schemeClr>
                </a:solidFill>
                <a:latin typeface="Arial"/>
                <a:cs typeface="Arial"/>
              </a:rPr>
              <a:t>cholesterol</a:t>
            </a:r>
            <a:r>
              <a:rPr lang="en-GB" sz="1800" dirty="0">
                <a:solidFill>
                  <a:schemeClr val="accent3">
                    <a:lumMod val="49000"/>
                  </a:schemeClr>
                </a:solidFill>
                <a:latin typeface="Arial"/>
                <a:cs typeface="Arial"/>
              </a:rPr>
              <a:t> is crucial in preventing cardiovascular complications in diabetic patients.</a:t>
            </a:r>
          </a:p>
        </p:txBody>
      </p:sp>
      <p:pic>
        <p:nvPicPr>
          <p:cNvPr id="4" name="Picture 3" descr="A diagram of different types of diseases&#10;&#10;AI-generated content may be incorrect.">
            <a:extLst>
              <a:ext uri="{FF2B5EF4-FFF2-40B4-BE49-F238E27FC236}">
                <a16:creationId xmlns:a16="http://schemas.microsoft.com/office/drawing/2014/main" id="{FEFE5577-5DD4-C09A-65C1-30B63646E5E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22717" y="323490"/>
            <a:ext cx="3148642" cy="3148642"/>
          </a:xfrm>
          <a:prstGeom prst="rect">
            <a:avLst/>
          </a:prstGeom>
        </p:spPr>
      </p:pic>
      <p:pic>
        <p:nvPicPr>
          <p:cNvPr id="7" name="Picture 6" descr="A diagram of diabetes&#10;&#10;AI-generated content may be incorrect.">
            <a:extLst>
              <a:ext uri="{FF2B5EF4-FFF2-40B4-BE49-F238E27FC236}">
                <a16:creationId xmlns:a16="http://schemas.microsoft.com/office/drawing/2014/main" id="{B8F8C5AC-B84F-1454-F497-3186CD3B969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645205" y="328522"/>
            <a:ext cx="5387326" cy="3152955"/>
          </a:xfrm>
          <a:prstGeom prst="rect">
            <a:avLst/>
          </a:prstGeom>
        </p:spPr>
      </p:pic>
      <p:pic>
        <p:nvPicPr>
          <p:cNvPr id="2" name="Elmwood Gardens 4">
            <a:hlinkClick r:id="" action="ppaction://media"/>
            <a:extLst>
              <a:ext uri="{FF2B5EF4-FFF2-40B4-BE49-F238E27FC236}">
                <a16:creationId xmlns:a16="http://schemas.microsoft.com/office/drawing/2014/main" id="{92A3580F-ECBA-045D-9E93-0E24305D63E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7173780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CAC1-01ED-1295-BDC4-79D6FC80B5F0}"/>
              </a:ext>
            </a:extLst>
          </p:cNvPr>
          <p:cNvSpPr>
            <a:spLocks noGrp="1"/>
          </p:cNvSpPr>
          <p:nvPr>
            <p:ph type="title"/>
          </p:nvPr>
        </p:nvSpPr>
        <p:spPr/>
        <p:txBody>
          <a:bodyPr>
            <a:normAutofit fontScale="90000"/>
          </a:bodyPr>
          <a:lstStyle/>
          <a:p>
            <a:r>
              <a:rPr lang="en-GB" b="1" dirty="0">
                <a:solidFill>
                  <a:schemeClr val="accent4">
                    <a:lumMod val="60000"/>
                    <a:lumOff val="40000"/>
                  </a:schemeClr>
                </a:solidFill>
                <a:cs typeface="Biome"/>
              </a:rPr>
              <a:t>How it</a:t>
            </a:r>
            <a:r>
              <a:rPr lang="en-GB" b="1">
                <a:solidFill>
                  <a:schemeClr val="accent4">
                    <a:lumMod val="60000"/>
                    <a:lumOff val="40000"/>
                  </a:schemeClr>
                </a:solidFill>
                <a:cs typeface="Biome"/>
              </a:rPr>
              <a:t> effects</a:t>
            </a:r>
            <a:r>
              <a:rPr lang="en-GB" b="1" dirty="0">
                <a:solidFill>
                  <a:schemeClr val="accent4">
                    <a:lumMod val="60000"/>
                    <a:lumOff val="40000"/>
                  </a:schemeClr>
                </a:solidFill>
                <a:cs typeface="Biome"/>
              </a:rPr>
              <a:t> the functioning of the cardiovascular system?</a:t>
            </a:r>
            <a:endParaRPr lang="en-GB" b="1">
              <a:solidFill>
                <a:schemeClr val="accent4">
                  <a:lumMod val="60000"/>
                  <a:lumOff val="40000"/>
                </a:schemeClr>
              </a:solidFill>
            </a:endParaRPr>
          </a:p>
        </p:txBody>
      </p:sp>
      <p:sp>
        <p:nvSpPr>
          <p:cNvPr id="3" name="Content Placeholder 2">
            <a:extLst>
              <a:ext uri="{FF2B5EF4-FFF2-40B4-BE49-F238E27FC236}">
                <a16:creationId xmlns:a16="http://schemas.microsoft.com/office/drawing/2014/main" id="{CB2BE800-E813-AABF-E7F0-5110C2BA8E1F}"/>
              </a:ext>
            </a:extLst>
          </p:cNvPr>
          <p:cNvSpPr>
            <a:spLocks noGrp="1"/>
          </p:cNvSpPr>
          <p:nvPr>
            <p:ph idx="1"/>
          </p:nvPr>
        </p:nvSpPr>
        <p:spPr>
          <a:xfrm>
            <a:off x="457200" y="1416030"/>
            <a:ext cx="11277599" cy="4941638"/>
          </a:xfrm>
        </p:spPr>
        <p:txBody>
          <a:bodyPr vert="horz" lIns="91440" tIns="45720" rIns="91440" bIns="45720" rtlCol="0" anchor="t">
            <a:noAutofit/>
          </a:bodyPr>
          <a:lstStyle/>
          <a:p>
            <a:r>
              <a:rPr lang="en-GB" sz="1800" dirty="0">
                <a:solidFill>
                  <a:schemeClr val="accent3">
                    <a:lumMod val="49000"/>
                  </a:schemeClr>
                </a:solidFill>
                <a:latin typeface="Arial"/>
                <a:cs typeface="Arial"/>
              </a:rPr>
              <a:t>The cardiovascular systems functioning is significantly impaired by diseases such as cardiovascular disease, stroke and diabetes . In cardiovascular disease, the heart's ability to pump blood efficiently is compromised due to narrowed or blocked arteries caused by atherosclerosis. This reduces oxygen delivery to tissues, leading to symptoms like chest pain and fatigue. </a:t>
            </a:r>
          </a:p>
          <a:p>
            <a:r>
              <a:rPr lang="en-GB" sz="1800" dirty="0">
                <a:solidFill>
                  <a:schemeClr val="accent3">
                    <a:lumMod val="49000"/>
                  </a:schemeClr>
                </a:solidFill>
                <a:latin typeface="Arial"/>
                <a:cs typeface="Arial"/>
              </a:rPr>
              <a:t>Stroke effects the brains blood supply, either by blockage (ischemic stroke) or bleeding ( </a:t>
            </a:r>
            <a:r>
              <a:rPr lang="en-GB" sz="1800">
                <a:solidFill>
                  <a:schemeClr val="accent3">
                    <a:lumMod val="49000"/>
                  </a:schemeClr>
                </a:solidFill>
                <a:latin typeface="Arial"/>
                <a:cs typeface="Arial"/>
              </a:rPr>
              <a:t>haemorrhagic</a:t>
            </a:r>
            <a:r>
              <a:rPr lang="en-GB" sz="1800" dirty="0">
                <a:solidFill>
                  <a:schemeClr val="accent3">
                    <a:lumMod val="49000"/>
                  </a:schemeClr>
                </a:solidFill>
                <a:latin typeface="Arial"/>
                <a:cs typeface="Arial"/>
              </a:rPr>
              <a:t> stroke) resulting in loss of neurological function depending on the affected brain area. This disruption highlights the critical role of intact blood flow in maintaining  brain health. </a:t>
            </a:r>
          </a:p>
          <a:p>
            <a:r>
              <a:rPr lang="en-GB" sz="1800" dirty="0">
                <a:solidFill>
                  <a:schemeClr val="accent3">
                    <a:lumMod val="49000"/>
                  </a:schemeClr>
                </a:solidFill>
                <a:latin typeface="Arial"/>
                <a:cs typeface="Arial"/>
              </a:rPr>
              <a:t>Diabetes contributes to cardiovascular dysfunction by causing  chronic high blood sugar levels which damage blood vessels and nerves . This leads to stiffening and narrowing of arteries (atherosclerosis), increasing the risk of heart attacks and stroke. </a:t>
            </a:r>
            <a:r>
              <a:rPr lang="en-GB" sz="1800">
                <a:solidFill>
                  <a:schemeClr val="accent3">
                    <a:lumMod val="49000"/>
                  </a:schemeClr>
                </a:solidFill>
                <a:latin typeface="Arial"/>
                <a:cs typeface="Arial"/>
              </a:rPr>
              <a:t>Additionally,</a:t>
            </a:r>
            <a:r>
              <a:rPr lang="en-GB" sz="1800" dirty="0">
                <a:solidFill>
                  <a:schemeClr val="accent3">
                    <a:lumMod val="49000"/>
                  </a:schemeClr>
                </a:solidFill>
                <a:latin typeface="Arial"/>
                <a:cs typeface="Arial"/>
              </a:rPr>
              <a:t> diabetes can impair the heart muscle itself a condition known as  diabetic cardiomyopathy . </a:t>
            </a:r>
          </a:p>
          <a:p>
            <a:r>
              <a:rPr lang="en-GB" sz="1800" dirty="0">
                <a:solidFill>
                  <a:schemeClr val="accent3">
                    <a:lumMod val="49000"/>
                  </a:schemeClr>
                </a:solidFill>
                <a:latin typeface="Arial"/>
                <a:cs typeface="Arial"/>
              </a:rPr>
              <a:t>Overall, these diseases disrupt normal blood circulation, oxygen delivery, and nutrient transport </a:t>
            </a:r>
            <a:r>
              <a:rPr lang="en-GB" sz="1800" dirty="0" err="1">
                <a:solidFill>
                  <a:schemeClr val="accent3">
                    <a:lumMod val="49000"/>
                  </a:schemeClr>
                </a:solidFill>
                <a:latin typeface="Arial"/>
                <a:cs typeface="Arial"/>
              </a:rPr>
              <a:t>whic</a:t>
            </a:r>
            <a:r>
              <a:rPr lang="en-GB" sz="1800" dirty="0">
                <a:solidFill>
                  <a:schemeClr val="accent3">
                    <a:lumMod val="49000"/>
                  </a:schemeClr>
                </a:solidFill>
                <a:latin typeface="Arial"/>
                <a:cs typeface="Arial"/>
              </a:rPr>
              <a:t>h are essential for maintaining organ function and health. </a:t>
            </a:r>
          </a:p>
        </p:txBody>
      </p:sp>
      <p:pic>
        <p:nvPicPr>
          <p:cNvPr id="5" name="Elmwood Gardens 5">
            <a:hlinkClick r:id="" action="ppaction://media"/>
            <a:extLst>
              <a:ext uri="{FF2B5EF4-FFF2-40B4-BE49-F238E27FC236}">
                <a16:creationId xmlns:a16="http://schemas.microsoft.com/office/drawing/2014/main" id="{D94C2CFC-15F9-A912-04D7-6A6B675849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4058407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FC68-6291-63B5-AED8-E531F6985BE9}"/>
              </a:ext>
            </a:extLst>
          </p:cNvPr>
          <p:cNvSpPr>
            <a:spLocks noGrp="1"/>
          </p:cNvSpPr>
          <p:nvPr>
            <p:ph type="title"/>
          </p:nvPr>
        </p:nvSpPr>
        <p:spPr>
          <a:xfrm>
            <a:off x="327804" y="245713"/>
            <a:ext cx="11277599" cy="914400"/>
          </a:xfrm>
        </p:spPr>
        <p:txBody>
          <a:bodyPr/>
          <a:lstStyle/>
          <a:p>
            <a:r>
              <a:rPr lang="en-GB" b="1">
                <a:solidFill>
                  <a:schemeClr val="accent4">
                    <a:lumMod val="60000"/>
                    <a:lumOff val="40000"/>
                  </a:schemeClr>
                </a:solidFill>
                <a:cs typeface="Biome"/>
              </a:rPr>
              <a:t>Johns Care Plan</a:t>
            </a:r>
            <a:r>
              <a:rPr lang="en-GB" dirty="0">
                <a:cs typeface="Biome"/>
              </a:rPr>
              <a:t> </a:t>
            </a:r>
            <a:endParaRPr lang="en-GB" dirty="0"/>
          </a:p>
        </p:txBody>
      </p:sp>
      <p:sp>
        <p:nvSpPr>
          <p:cNvPr id="3" name="Content Placeholder 2">
            <a:extLst>
              <a:ext uri="{FF2B5EF4-FFF2-40B4-BE49-F238E27FC236}">
                <a16:creationId xmlns:a16="http://schemas.microsoft.com/office/drawing/2014/main" id="{3459C709-5FB4-7CC4-D5B6-B1ED05A08420}"/>
              </a:ext>
            </a:extLst>
          </p:cNvPr>
          <p:cNvSpPr>
            <a:spLocks noGrp="1"/>
          </p:cNvSpPr>
          <p:nvPr>
            <p:ph idx="1"/>
          </p:nvPr>
        </p:nvSpPr>
        <p:spPr>
          <a:xfrm>
            <a:off x="327803" y="1157238"/>
            <a:ext cx="11277599" cy="4539072"/>
          </a:xfrm>
        </p:spPr>
        <p:txBody>
          <a:bodyPr vert="horz" lIns="91440" tIns="45720" rIns="91440" bIns="45720" rtlCol="0" anchor="t">
            <a:noAutofit/>
          </a:bodyPr>
          <a:lstStyle/>
          <a:p>
            <a:r>
              <a:rPr lang="en-GB" sz="1600" b="1">
                <a:solidFill>
                  <a:schemeClr val="accent4">
                    <a:lumMod val="60000"/>
                    <a:lumOff val="40000"/>
                  </a:schemeClr>
                </a:solidFill>
                <a:latin typeface="Arial"/>
                <a:cs typeface="Arial"/>
              </a:rPr>
              <a:t>Name:</a:t>
            </a:r>
            <a:r>
              <a:rPr lang="en-GB" sz="1600" b="1" dirty="0">
                <a:solidFill>
                  <a:schemeClr val="accent3">
                    <a:lumMod val="49000"/>
                  </a:schemeClr>
                </a:solidFill>
                <a:latin typeface="Arial"/>
                <a:cs typeface="Arial"/>
              </a:rPr>
              <a:t> </a:t>
            </a:r>
            <a:r>
              <a:rPr lang="en-GB" sz="1600">
                <a:solidFill>
                  <a:schemeClr val="accent3">
                    <a:lumMod val="49000"/>
                  </a:schemeClr>
                </a:solidFill>
                <a:latin typeface="Arial"/>
                <a:cs typeface="Arial"/>
              </a:rPr>
              <a:t>John smith </a:t>
            </a:r>
            <a:endParaRPr lang="en-GB" sz="1600" dirty="0">
              <a:solidFill>
                <a:schemeClr val="accent3">
                  <a:lumMod val="49000"/>
                </a:schemeClr>
              </a:solidFill>
              <a:latin typeface="Arial"/>
              <a:cs typeface="Arial"/>
            </a:endParaRPr>
          </a:p>
          <a:p>
            <a:r>
              <a:rPr lang="en-GB" sz="1600" b="1">
                <a:solidFill>
                  <a:schemeClr val="accent4">
                    <a:lumMod val="60000"/>
                    <a:lumOff val="40000"/>
                  </a:schemeClr>
                </a:solidFill>
                <a:latin typeface="Arial"/>
                <a:cs typeface="Arial"/>
              </a:rPr>
              <a:t>Age: </a:t>
            </a:r>
            <a:r>
              <a:rPr lang="en-GB" sz="1600">
                <a:solidFill>
                  <a:schemeClr val="accent3">
                    <a:lumMod val="49000"/>
                  </a:schemeClr>
                </a:solidFill>
                <a:latin typeface="Arial"/>
                <a:cs typeface="Arial"/>
              </a:rPr>
              <a:t>65 </a:t>
            </a:r>
            <a:endParaRPr lang="en-GB" sz="1600" dirty="0">
              <a:solidFill>
                <a:schemeClr val="accent3">
                  <a:lumMod val="49000"/>
                </a:schemeClr>
              </a:solidFill>
              <a:latin typeface="Arial"/>
              <a:cs typeface="Arial"/>
            </a:endParaRPr>
          </a:p>
          <a:p>
            <a:r>
              <a:rPr lang="en-GB" sz="1600" b="1" u="sng" dirty="0">
                <a:solidFill>
                  <a:schemeClr val="accent4">
                    <a:lumMod val="60000"/>
                    <a:lumOff val="40000"/>
                  </a:schemeClr>
                </a:solidFill>
                <a:latin typeface="Arial"/>
                <a:cs typeface="Arial"/>
              </a:rPr>
              <a:t>Medical conditions:</a:t>
            </a:r>
            <a:r>
              <a:rPr lang="en-GB" sz="1600" b="1" dirty="0">
                <a:solidFill>
                  <a:schemeClr val="accent4">
                    <a:lumMod val="60000"/>
                    <a:lumOff val="40000"/>
                  </a:schemeClr>
                </a:solidFill>
                <a:latin typeface="Arial"/>
                <a:cs typeface="Arial"/>
              </a:rPr>
              <a:t> </a:t>
            </a:r>
            <a:r>
              <a:rPr lang="en-GB" sz="1600">
                <a:solidFill>
                  <a:schemeClr val="accent4">
                    <a:lumMod val="60000"/>
                    <a:lumOff val="40000"/>
                  </a:schemeClr>
                </a:solidFill>
                <a:latin typeface="Arial"/>
                <a:cs typeface="Arial"/>
              </a:rPr>
              <a:t>Cardiovascular disease, history of stroke, type 2 </a:t>
            </a:r>
            <a:r>
              <a:rPr lang="en-GB" sz="1600" dirty="0">
                <a:solidFill>
                  <a:schemeClr val="accent4">
                    <a:lumMod val="60000"/>
                    <a:lumOff val="40000"/>
                  </a:schemeClr>
                </a:solidFill>
                <a:latin typeface="Arial"/>
                <a:cs typeface="Arial"/>
              </a:rPr>
              <a:t>diabetes .</a:t>
            </a:r>
          </a:p>
          <a:p>
            <a:r>
              <a:rPr lang="en-GB" sz="1600" b="1" u="sng" dirty="0">
                <a:solidFill>
                  <a:schemeClr val="accent4">
                    <a:lumMod val="60000"/>
                    <a:lumOff val="40000"/>
                  </a:schemeClr>
                </a:solidFill>
                <a:latin typeface="Arial"/>
                <a:cs typeface="Arial"/>
              </a:rPr>
              <a:t>Medical </a:t>
            </a:r>
            <a:r>
              <a:rPr lang="en-GB" sz="1600" b="1" u="sng">
                <a:solidFill>
                  <a:schemeClr val="accent4">
                    <a:lumMod val="60000"/>
                    <a:lumOff val="40000"/>
                  </a:schemeClr>
                </a:solidFill>
                <a:latin typeface="Arial"/>
                <a:cs typeface="Arial"/>
              </a:rPr>
              <a:t>management</a:t>
            </a:r>
            <a:endParaRPr lang="en-GB" sz="1600" b="1" u="sng" dirty="0">
              <a:solidFill>
                <a:schemeClr val="accent4">
                  <a:lumMod val="60000"/>
                  <a:lumOff val="40000"/>
                </a:schemeClr>
              </a:solidFill>
              <a:latin typeface="Arial"/>
              <a:cs typeface="Arial"/>
            </a:endParaRPr>
          </a:p>
          <a:p>
            <a:r>
              <a:rPr lang="en-GB" sz="1600" dirty="0">
                <a:solidFill>
                  <a:schemeClr val="accent3">
                    <a:lumMod val="49000"/>
                  </a:schemeClr>
                </a:solidFill>
                <a:latin typeface="Arial"/>
                <a:cs typeface="Arial"/>
              </a:rPr>
              <a:t> -  </a:t>
            </a:r>
            <a:r>
              <a:rPr lang="en-GB" sz="1600" b="1" dirty="0">
                <a:solidFill>
                  <a:schemeClr val="accent3">
                    <a:lumMod val="49000"/>
                  </a:schemeClr>
                </a:solidFill>
                <a:latin typeface="Arial"/>
                <a:cs typeface="Arial"/>
              </a:rPr>
              <a:t> </a:t>
            </a:r>
            <a:r>
              <a:rPr lang="en-GB" sz="1600" dirty="0">
                <a:solidFill>
                  <a:schemeClr val="accent3">
                    <a:lumMod val="49000"/>
                  </a:schemeClr>
                </a:solidFill>
                <a:latin typeface="Arial"/>
                <a:cs typeface="Arial"/>
              </a:rPr>
              <a:t>Regular monitoring and control of blood pressure, blood glucose and cholesterol level through medications prescribed by healthcare provider ( </a:t>
            </a:r>
            <a:r>
              <a:rPr lang="en-GB" sz="1600" dirty="0" err="1">
                <a:solidFill>
                  <a:schemeClr val="accent3">
                    <a:lumMod val="49000"/>
                  </a:schemeClr>
                </a:solidFill>
                <a:latin typeface="Arial"/>
                <a:cs typeface="Arial"/>
              </a:rPr>
              <a:t>e.g</a:t>
            </a:r>
            <a:r>
              <a:rPr lang="en-GB" sz="1600" dirty="0">
                <a:solidFill>
                  <a:schemeClr val="accent3">
                    <a:lumMod val="49000"/>
                  </a:schemeClr>
                </a:solidFill>
                <a:latin typeface="Arial"/>
                <a:cs typeface="Arial"/>
              </a:rPr>
              <a:t>, insulin or oral </a:t>
            </a:r>
            <a:r>
              <a:rPr lang="en-GB" sz="1600" dirty="0" err="1">
                <a:solidFill>
                  <a:schemeClr val="accent3">
                    <a:lumMod val="49000"/>
                  </a:schemeClr>
                </a:solidFill>
                <a:latin typeface="Arial"/>
                <a:cs typeface="Arial"/>
              </a:rPr>
              <a:t>hygpolycemics</a:t>
            </a:r>
            <a:r>
              <a:rPr lang="en-GB" sz="1600" dirty="0">
                <a:solidFill>
                  <a:schemeClr val="accent3">
                    <a:lumMod val="49000"/>
                  </a:schemeClr>
                </a:solidFill>
                <a:latin typeface="Arial"/>
                <a:cs typeface="Arial"/>
              </a:rPr>
              <a:t>).  </a:t>
            </a:r>
          </a:p>
          <a:p>
            <a:pPr marL="285750" indent="-285750">
              <a:buFont typeface="Calibri" panose="020B0604020202020204" pitchFamily="34" charset="0"/>
              <a:buChar char="-"/>
            </a:pPr>
            <a:r>
              <a:rPr lang="en-GB" sz="1600">
                <a:solidFill>
                  <a:schemeClr val="accent3">
                    <a:lumMod val="49000"/>
                  </a:schemeClr>
                </a:solidFill>
                <a:latin typeface="Arial"/>
                <a:cs typeface="Arial"/>
              </a:rPr>
              <a:t>Regular follow up appointments with cardiologist, neurologist etc</a:t>
            </a:r>
            <a:endParaRPr lang="en-GB" sz="1600" dirty="0">
              <a:solidFill>
                <a:schemeClr val="accent3">
                  <a:lumMod val="49000"/>
                </a:schemeClr>
              </a:solidFill>
              <a:latin typeface="Arial"/>
              <a:cs typeface="Arial"/>
            </a:endParaRPr>
          </a:p>
          <a:p>
            <a:r>
              <a:rPr lang="en-GB" sz="1600" b="1" u="sng">
                <a:solidFill>
                  <a:schemeClr val="accent4">
                    <a:lumMod val="60000"/>
                    <a:lumOff val="40000"/>
                  </a:schemeClr>
                </a:solidFill>
                <a:latin typeface="Arial"/>
                <a:cs typeface="Arial"/>
              </a:rPr>
              <a:t>Lifestyle modifications</a:t>
            </a:r>
            <a:endParaRPr lang="en-GB" sz="1600" b="1" u="sng" dirty="0">
              <a:solidFill>
                <a:schemeClr val="accent4">
                  <a:lumMod val="60000"/>
                  <a:lumOff val="40000"/>
                </a:schemeClr>
              </a:solidFill>
              <a:latin typeface="Arial"/>
              <a:cs typeface="Arial"/>
            </a:endParaRPr>
          </a:p>
          <a:p>
            <a:r>
              <a:rPr lang="en-GB" sz="1600" dirty="0">
                <a:solidFill>
                  <a:schemeClr val="accent3">
                    <a:lumMod val="49000"/>
                  </a:schemeClr>
                </a:solidFill>
                <a:latin typeface="Arial"/>
                <a:cs typeface="Arial"/>
              </a:rPr>
              <a:t> -  Adopt a heart healthy diet low in saturated fats, salt and refined sugars: increase intake of fruits, vegetables whole grains and lean proteins.</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Engage in moderate physical activity </a:t>
            </a:r>
            <a:r>
              <a:rPr lang="en-GB" sz="1600" dirty="0" err="1">
                <a:solidFill>
                  <a:schemeClr val="accent3">
                    <a:lumMod val="49000"/>
                  </a:schemeClr>
                </a:solidFill>
                <a:latin typeface="Arial"/>
                <a:cs typeface="Arial"/>
              </a:rPr>
              <a:t>e.g</a:t>
            </a:r>
            <a:r>
              <a:rPr lang="en-GB" sz="1600" dirty="0">
                <a:solidFill>
                  <a:schemeClr val="accent3">
                    <a:lumMod val="49000"/>
                  </a:schemeClr>
                </a:solidFill>
                <a:latin typeface="Arial"/>
                <a:cs typeface="Arial"/>
              </a:rPr>
              <a:t> walking 30 minutes  daily as tolerated and approved by healthcare team.</a:t>
            </a:r>
          </a:p>
          <a:p>
            <a:pPr marL="285750" indent="-285750">
              <a:buFont typeface="Calibri" panose="020B0604020202020204" pitchFamily="34" charset="0"/>
              <a:buChar char="-"/>
            </a:pPr>
            <a:r>
              <a:rPr lang="en-GB" sz="1600">
                <a:solidFill>
                  <a:schemeClr val="accent3">
                    <a:lumMod val="49000"/>
                  </a:schemeClr>
                </a:solidFill>
                <a:latin typeface="Arial"/>
                <a:cs typeface="Arial"/>
              </a:rPr>
              <a:t>Smoking support if applicable.</a:t>
            </a:r>
            <a:endParaRPr lang="en-GB" sz="1600" dirty="0">
              <a:solidFill>
                <a:schemeClr val="accent3">
                  <a:lumMod val="49000"/>
                </a:schemeClr>
              </a:solidFill>
              <a:latin typeface="Arial"/>
              <a:cs typeface="Arial"/>
            </a:endParaRPr>
          </a:p>
          <a:p>
            <a:pPr marL="285750" indent="-285750">
              <a:buFont typeface="Calibri" panose="020B0604020202020204" pitchFamily="34" charset="0"/>
              <a:buChar char="-"/>
            </a:pPr>
            <a:r>
              <a:rPr lang="en-GB" sz="1600">
                <a:solidFill>
                  <a:schemeClr val="accent3">
                    <a:lumMod val="49000"/>
                  </a:schemeClr>
                </a:solidFill>
                <a:latin typeface="Arial"/>
                <a:cs typeface="Arial"/>
              </a:rPr>
              <a:t>Limit alcohol</a:t>
            </a:r>
            <a:r>
              <a:rPr lang="en-GB" sz="1600" dirty="0">
                <a:solidFill>
                  <a:schemeClr val="accent3">
                    <a:lumMod val="49000"/>
                  </a:schemeClr>
                </a:solidFill>
                <a:latin typeface="Arial"/>
                <a:cs typeface="Arial"/>
              </a:rPr>
              <a:t> consumption.</a:t>
            </a:r>
          </a:p>
          <a:p>
            <a:pPr marL="285750" indent="-285750">
              <a:buFont typeface="Calibri" panose="020B0604020202020204" pitchFamily="34" charset="0"/>
              <a:buChar char="-"/>
            </a:pPr>
            <a:endParaRPr lang="en-GB" sz="1600" dirty="0">
              <a:solidFill>
                <a:schemeClr val="accent3">
                  <a:lumMod val="49000"/>
                </a:schemeClr>
              </a:solidFill>
              <a:latin typeface="Arial"/>
              <a:cs typeface="Arial"/>
            </a:endParaRPr>
          </a:p>
        </p:txBody>
      </p:sp>
      <p:pic>
        <p:nvPicPr>
          <p:cNvPr id="4" name="Elmwood Gardens 6">
            <a:hlinkClick r:id="" action="ppaction://media"/>
            <a:extLst>
              <a:ext uri="{FF2B5EF4-FFF2-40B4-BE49-F238E27FC236}">
                <a16:creationId xmlns:a16="http://schemas.microsoft.com/office/drawing/2014/main" id="{3E1AE9DE-54B1-DBD9-25A6-AAC880B217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39974248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CB2687-5819-FEE9-7396-D2A62D0E5912}"/>
              </a:ext>
            </a:extLst>
          </p:cNvPr>
          <p:cNvSpPr>
            <a:spLocks noGrp="1"/>
          </p:cNvSpPr>
          <p:nvPr>
            <p:ph idx="1"/>
          </p:nvPr>
        </p:nvSpPr>
        <p:spPr>
          <a:xfrm>
            <a:off x="241540" y="481502"/>
            <a:ext cx="11277599" cy="4539072"/>
          </a:xfrm>
        </p:spPr>
        <p:txBody>
          <a:bodyPr vert="horz" lIns="91440" tIns="45720" rIns="91440" bIns="45720" rtlCol="0" anchor="t">
            <a:noAutofit/>
          </a:bodyPr>
          <a:lstStyle/>
          <a:p>
            <a:r>
              <a:rPr lang="en-GB" sz="1600" b="1" u="sng">
                <a:solidFill>
                  <a:schemeClr val="accent4">
                    <a:lumMod val="60000"/>
                    <a:lumOff val="40000"/>
                  </a:schemeClr>
                </a:solidFill>
                <a:latin typeface="Arial"/>
                <a:cs typeface="Arial"/>
              </a:rPr>
              <a:t>Stroke rehabilitation and prevention</a:t>
            </a:r>
            <a:endParaRPr lang="en-US" sz="1600" u="sng">
              <a:solidFill>
                <a:schemeClr val="accent4">
                  <a:lumMod val="60000"/>
                  <a:lumOff val="40000"/>
                </a:schemeClr>
              </a:solidFill>
              <a:latin typeface="Arial"/>
              <a:cs typeface="Arial"/>
            </a:endParaRPr>
          </a:p>
          <a:p>
            <a:r>
              <a:rPr lang="en-GB" sz="1600" dirty="0">
                <a:solidFill>
                  <a:schemeClr val="accent3">
                    <a:lumMod val="49000"/>
                  </a:schemeClr>
                </a:solidFill>
                <a:latin typeface="Arial"/>
                <a:cs typeface="Arial"/>
              </a:rPr>
              <a:t>-    Participate in </a:t>
            </a:r>
            <a:r>
              <a:rPr lang="en-GB" sz="1600">
                <a:solidFill>
                  <a:schemeClr val="accent3">
                    <a:lumMod val="49000"/>
                  </a:schemeClr>
                </a:solidFill>
                <a:latin typeface="Arial"/>
                <a:cs typeface="Arial"/>
              </a:rPr>
              <a:t>physical</a:t>
            </a:r>
            <a:r>
              <a:rPr lang="en-GB" sz="1600" dirty="0">
                <a:solidFill>
                  <a:schemeClr val="accent3">
                    <a:lumMod val="49000"/>
                  </a:schemeClr>
                </a:solidFill>
                <a:latin typeface="Arial"/>
                <a:cs typeface="Arial"/>
              </a:rPr>
              <a:t> therapy to improve mobility and strength post stroke.</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Occupational therapy to assist with daily activities</a:t>
            </a:r>
          </a:p>
          <a:p>
            <a:pPr marL="285750" indent="-285750">
              <a:buFont typeface="Calibri" panose="020B0604020202020204" pitchFamily="34" charset="0"/>
              <a:buChar char="-"/>
            </a:pPr>
            <a:r>
              <a:rPr lang="en-GB" sz="1600">
                <a:solidFill>
                  <a:schemeClr val="accent3">
                    <a:lumMod val="49000"/>
                  </a:schemeClr>
                </a:solidFill>
                <a:latin typeface="Arial"/>
                <a:cs typeface="Arial"/>
              </a:rPr>
              <a:t>Speech</a:t>
            </a:r>
            <a:r>
              <a:rPr lang="en-GB" sz="1600" dirty="0">
                <a:solidFill>
                  <a:schemeClr val="accent3">
                    <a:lumMod val="49000"/>
                  </a:schemeClr>
                </a:solidFill>
                <a:latin typeface="Arial"/>
                <a:cs typeface="Arial"/>
              </a:rPr>
              <a:t> </a:t>
            </a:r>
            <a:r>
              <a:rPr lang="en-GB" sz="1600">
                <a:solidFill>
                  <a:schemeClr val="accent3">
                    <a:lumMod val="49000"/>
                  </a:schemeClr>
                </a:solidFill>
                <a:latin typeface="Arial"/>
                <a:cs typeface="Arial"/>
              </a:rPr>
              <a:t>therapy</a:t>
            </a:r>
            <a:r>
              <a:rPr lang="en-GB" sz="1600" dirty="0">
                <a:solidFill>
                  <a:schemeClr val="accent3">
                    <a:lumMod val="49000"/>
                  </a:schemeClr>
                </a:solidFill>
                <a:latin typeface="Arial"/>
                <a:cs typeface="Arial"/>
              </a:rPr>
              <a:t> if speech or swallowing is affected.</a:t>
            </a:r>
          </a:p>
          <a:p>
            <a:pPr marL="285750" indent="-285750">
              <a:buFont typeface="Calibri" panose="020B0604020202020204" pitchFamily="34" charset="0"/>
              <a:buChar char="-"/>
            </a:pPr>
            <a:r>
              <a:rPr lang="en-GB" sz="1600">
                <a:solidFill>
                  <a:schemeClr val="accent3">
                    <a:lumMod val="49000"/>
                  </a:schemeClr>
                </a:solidFill>
                <a:latin typeface="Arial"/>
                <a:cs typeface="Arial"/>
              </a:rPr>
              <a:t>Education on recognizing stroke symptoms</a:t>
            </a:r>
            <a:r>
              <a:rPr lang="en-GB" sz="1600" dirty="0">
                <a:solidFill>
                  <a:schemeClr val="accent3">
                    <a:lumMod val="49000"/>
                  </a:schemeClr>
                </a:solidFill>
                <a:latin typeface="Arial"/>
                <a:cs typeface="Arial"/>
              </a:rPr>
              <a:t> and when to seek emergency care.</a:t>
            </a:r>
          </a:p>
          <a:p>
            <a:r>
              <a:rPr lang="en-GB" sz="1600" b="1" u="sng" dirty="0">
                <a:solidFill>
                  <a:schemeClr val="accent4">
                    <a:lumMod val="60000"/>
                    <a:lumOff val="40000"/>
                  </a:schemeClr>
                </a:solidFill>
                <a:latin typeface="Arial"/>
                <a:cs typeface="Arial"/>
              </a:rPr>
              <a:t>Diabetes </a:t>
            </a:r>
            <a:r>
              <a:rPr lang="en-GB" sz="1600" b="1" u="sng">
                <a:solidFill>
                  <a:schemeClr val="accent4">
                    <a:lumMod val="60000"/>
                    <a:lumOff val="40000"/>
                  </a:schemeClr>
                </a:solidFill>
                <a:latin typeface="Arial"/>
                <a:cs typeface="Arial"/>
              </a:rPr>
              <a:t>management</a:t>
            </a:r>
            <a:endParaRPr lang="en-GB" sz="1600" b="1" u="sng" dirty="0">
              <a:solidFill>
                <a:schemeClr val="accent4">
                  <a:lumMod val="60000"/>
                  <a:lumOff val="40000"/>
                </a:schemeClr>
              </a:solidFill>
              <a:latin typeface="Arial"/>
              <a:cs typeface="Arial"/>
            </a:endParaRPr>
          </a:p>
          <a:p>
            <a:r>
              <a:rPr lang="en-GB" sz="1600">
                <a:solidFill>
                  <a:schemeClr val="accent3">
                    <a:lumMod val="49000"/>
                  </a:schemeClr>
                </a:solidFill>
                <a:latin typeface="Arial"/>
                <a:cs typeface="Arial"/>
              </a:rPr>
              <a:t> -   Blood glucose </a:t>
            </a:r>
            <a:r>
              <a:rPr lang="en-GB" sz="1600" dirty="0">
                <a:solidFill>
                  <a:schemeClr val="accent3">
                    <a:lumMod val="49000"/>
                  </a:schemeClr>
                </a:solidFill>
                <a:latin typeface="Arial"/>
                <a:cs typeface="Arial"/>
              </a:rPr>
              <a:t>self-monitoring and recording </a:t>
            </a:r>
          </a:p>
          <a:p>
            <a:pPr marL="285750" indent="-285750">
              <a:buFont typeface="Calibri" panose="020B0604020202020204" pitchFamily="34" charset="0"/>
              <a:buChar char="-"/>
            </a:pPr>
            <a:r>
              <a:rPr lang="en-GB" sz="1600">
                <a:solidFill>
                  <a:schemeClr val="accent3">
                    <a:lumMod val="49000"/>
                  </a:schemeClr>
                </a:solidFill>
                <a:latin typeface="Arial"/>
                <a:cs typeface="Arial"/>
              </a:rPr>
              <a:t>Education on recognising signs of hypo and hyperglycaemia</a:t>
            </a:r>
            <a:r>
              <a:rPr lang="en-GB" sz="1600" dirty="0">
                <a:solidFill>
                  <a:schemeClr val="accent3">
                    <a:lumMod val="49000"/>
                  </a:schemeClr>
                </a:solidFill>
                <a:latin typeface="Arial"/>
                <a:cs typeface="Arial"/>
              </a:rPr>
              <a:t>. </a:t>
            </a:r>
            <a:endParaRPr lang="en-GB">
              <a:solidFill>
                <a:schemeClr val="accent3">
                  <a:lumMod val="49000"/>
                </a:schemeClr>
              </a:solidFill>
            </a:endParaRPr>
          </a:p>
          <a:p>
            <a:pPr marL="285750" indent="-285750">
              <a:buFont typeface="Calibri" panose="020B0604020202020204" pitchFamily="34" charset="0"/>
              <a:buChar char="-"/>
            </a:pPr>
            <a:r>
              <a:rPr lang="en-GB" sz="1600">
                <a:solidFill>
                  <a:schemeClr val="accent3">
                    <a:lumMod val="49000"/>
                  </a:schemeClr>
                </a:solidFill>
                <a:latin typeface="Arial"/>
                <a:cs typeface="Arial"/>
              </a:rPr>
              <a:t>Footcare</a:t>
            </a:r>
            <a:r>
              <a:rPr lang="en-GB" sz="1600" dirty="0">
                <a:solidFill>
                  <a:schemeClr val="accent3">
                    <a:lumMod val="49000"/>
                  </a:schemeClr>
                </a:solidFill>
                <a:latin typeface="Arial"/>
                <a:cs typeface="Arial"/>
              </a:rPr>
              <a:t> education to prevent ulcers and infections.</a:t>
            </a:r>
          </a:p>
          <a:p>
            <a:r>
              <a:rPr lang="en-GB" sz="1600" b="1" u="sng">
                <a:solidFill>
                  <a:schemeClr val="accent4">
                    <a:lumMod val="60000"/>
                    <a:lumOff val="40000"/>
                  </a:schemeClr>
                </a:solidFill>
                <a:latin typeface="Arial"/>
                <a:cs typeface="Arial"/>
              </a:rPr>
              <a:t>Psychosocial</a:t>
            </a:r>
            <a:r>
              <a:rPr lang="en-GB" sz="1600" b="1" u="sng" dirty="0">
                <a:solidFill>
                  <a:schemeClr val="accent4">
                    <a:lumMod val="60000"/>
                    <a:lumOff val="40000"/>
                  </a:schemeClr>
                </a:solidFill>
                <a:latin typeface="Arial"/>
                <a:cs typeface="Arial"/>
              </a:rPr>
              <a:t> support</a:t>
            </a:r>
          </a:p>
          <a:p>
            <a:r>
              <a:rPr lang="en-GB" sz="1600">
                <a:solidFill>
                  <a:schemeClr val="accent3">
                    <a:lumMod val="49000"/>
                  </a:schemeClr>
                </a:solidFill>
                <a:latin typeface="Arial"/>
                <a:cs typeface="Arial"/>
              </a:rPr>
              <a:t>-    Mental health support</a:t>
            </a:r>
            <a:endParaRPr lang="en-GB" sz="1600" dirty="0">
              <a:solidFill>
                <a:schemeClr val="accent3">
                  <a:lumMod val="49000"/>
                </a:schemeClr>
              </a:solidFill>
              <a:latin typeface="Arial"/>
              <a:cs typeface="Arial"/>
            </a:endParaRPr>
          </a:p>
          <a:p>
            <a:pPr marL="285750" indent="-285750">
              <a:buFont typeface="Calibri" panose="020B0604020202020204" pitchFamily="34" charset="0"/>
              <a:buChar char="-"/>
            </a:pPr>
            <a:r>
              <a:rPr lang="en-GB" sz="1600">
                <a:solidFill>
                  <a:schemeClr val="accent3">
                    <a:lumMod val="49000"/>
                  </a:schemeClr>
                </a:solidFill>
                <a:latin typeface="Arial"/>
                <a:cs typeface="Arial"/>
              </a:rPr>
              <a:t>Encourage involvement in support groups for stroke survivors</a:t>
            </a:r>
            <a:r>
              <a:rPr lang="en-GB" sz="1600" dirty="0">
                <a:solidFill>
                  <a:schemeClr val="accent3">
                    <a:lumMod val="49000"/>
                  </a:schemeClr>
                </a:solidFill>
                <a:latin typeface="Arial"/>
                <a:cs typeface="Arial"/>
              </a:rPr>
              <a:t> and people with diabetes.</a:t>
            </a:r>
            <a:endParaRPr lang="en-GB">
              <a:solidFill>
                <a:schemeClr val="accent3">
                  <a:lumMod val="49000"/>
                </a:schemeClr>
              </a:solidFill>
            </a:endParaRPr>
          </a:p>
          <a:p>
            <a:r>
              <a:rPr lang="en-GB" sz="1600" b="1" u="sng">
                <a:solidFill>
                  <a:schemeClr val="accent4">
                    <a:lumMod val="60000"/>
                    <a:lumOff val="40000"/>
                  </a:schemeClr>
                </a:solidFill>
                <a:latin typeface="Arial"/>
                <a:cs typeface="Arial"/>
              </a:rPr>
              <a:t>Emergency</a:t>
            </a:r>
            <a:r>
              <a:rPr lang="en-GB" sz="1600" b="1" u="sng" dirty="0">
                <a:solidFill>
                  <a:schemeClr val="accent4">
                    <a:lumMod val="60000"/>
                    <a:lumOff val="40000"/>
                  </a:schemeClr>
                </a:solidFill>
                <a:latin typeface="Arial"/>
                <a:cs typeface="Arial"/>
              </a:rPr>
              <a:t> plan</a:t>
            </a:r>
          </a:p>
          <a:p>
            <a:r>
              <a:rPr lang="en-GB" sz="1600" dirty="0">
                <a:solidFill>
                  <a:schemeClr val="accent3">
                    <a:lumMod val="49000"/>
                  </a:schemeClr>
                </a:solidFill>
                <a:latin typeface="Arial"/>
                <a:cs typeface="Arial"/>
              </a:rPr>
              <a:t>-  Clear instructions on what to do in case of chest pain, stroke symptoms, or severe hypoglycaemia. </a:t>
            </a:r>
          </a:p>
        </p:txBody>
      </p:sp>
    </p:spTree>
    <p:extLst>
      <p:ext uri="{BB962C8B-B14F-4D97-AF65-F5344CB8AC3E}">
        <p14:creationId xmlns:p14="http://schemas.microsoft.com/office/powerpoint/2010/main" val="3267801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B81A-5705-8316-5A3F-3349E11A4A87}"/>
              </a:ext>
            </a:extLst>
          </p:cNvPr>
          <p:cNvSpPr>
            <a:spLocks noGrp="1"/>
          </p:cNvSpPr>
          <p:nvPr>
            <p:ph type="title"/>
          </p:nvPr>
        </p:nvSpPr>
        <p:spPr/>
        <p:txBody>
          <a:bodyPr>
            <a:normAutofit fontScale="90000"/>
          </a:bodyPr>
          <a:lstStyle/>
          <a:p>
            <a:r>
              <a:rPr lang="en-GB" b="1" dirty="0">
                <a:solidFill>
                  <a:schemeClr val="accent4">
                    <a:lumMod val="60000"/>
                    <a:lumOff val="40000"/>
                  </a:schemeClr>
                </a:solidFill>
                <a:latin typeface="Chamberi Super Display"/>
                <a:cs typeface="Arial"/>
              </a:rPr>
              <a:t>More enhanced care plan incorporating </a:t>
            </a:r>
            <a:r>
              <a:rPr lang="en-GB" b="1">
                <a:solidFill>
                  <a:schemeClr val="accent4">
                    <a:lumMod val="60000"/>
                    <a:lumOff val="40000"/>
                  </a:schemeClr>
                </a:solidFill>
                <a:latin typeface="Chamberi Super Display"/>
                <a:cs typeface="Arial"/>
              </a:rPr>
              <a:t>evidence-based</a:t>
            </a:r>
            <a:r>
              <a:rPr lang="en-GB" b="1" dirty="0">
                <a:solidFill>
                  <a:schemeClr val="accent4">
                    <a:lumMod val="60000"/>
                    <a:lumOff val="40000"/>
                  </a:schemeClr>
                </a:solidFill>
                <a:latin typeface="Chamberi Super Display"/>
                <a:cs typeface="Arial"/>
              </a:rPr>
              <a:t> recommendations  </a:t>
            </a:r>
          </a:p>
        </p:txBody>
      </p:sp>
      <p:sp>
        <p:nvSpPr>
          <p:cNvPr id="3" name="Content Placeholder 2">
            <a:extLst>
              <a:ext uri="{FF2B5EF4-FFF2-40B4-BE49-F238E27FC236}">
                <a16:creationId xmlns:a16="http://schemas.microsoft.com/office/drawing/2014/main" id="{FB2EA9AD-20CA-F145-5124-15ECB988C9C7}"/>
              </a:ext>
            </a:extLst>
          </p:cNvPr>
          <p:cNvSpPr>
            <a:spLocks noGrp="1"/>
          </p:cNvSpPr>
          <p:nvPr>
            <p:ph idx="1"/>
          </p:nvPr>
        </p:nvSpPr>
        <p:spPr/>
        <p:txBody>
          <a:bodyPr vert="horz" lIns="91440" tIns="45720" rIns="91440" bIns="45720" rtlCol="0" anchor="t">
            <a:normAutofit/>
          </a:bodyPr>
          <a:lstStyle/>
          <a:p>
            <a:r>
              <a:rPr lang="en-GB" sz="2000" b="1" dirty="0">
                <a:solidFill>
                  <a:schemeClr val="accent3">
                    <a:lumMod val="49000"/>
                  </a:schemeClr>
                </a:solidFill>
                <a:latin typeface="Arial"/>
                <a:cs typeface="Arial"/>
              </a:rPr>
              <a:t>Following these guidelines helps ensure john receives the comprehensive evidence based and person-centred care that aligns with the NHS </a:t>
            </a:r>
            <a:r>
              <a:rPr lang="en-GB" sz="2000" b="1">
                <a:solidFill>
                  <a:schemeClr val="accent3">
                    <a:lumMod val="49000"/>
                  </a:schemeClr>
                </a:solidFill>
                <a:latin typeface="Arial"/>
                <a:cs typeface="Arial"/>
              </a:rPr>
              <a:t>and NIICE standards.</a:t>
            </a:r>
            <a:endParaRPr lang="en-GB" sz="2000" b="1" dirty="0">
              <a:solidFill>
                <a:schemeClr val="accent3">
                  <a:lumMod val="49000"/>
                </a:schemeClr>
              </a:solidFill>
              <a:latin typeface="Arial"/>
              <a:cs typeface="Arial"/>
            </a:endParaRP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a:p>
            <a:endParaRPr lang="en-GB" sz="2000" b="1" dirty="0">
              <a:solidFill>
                <a:srgbClr val="0070C0"/>
              </a:solidFill>
            </a:endParaRPr>
          </a:p>
        </p:txBody>
      </p:sp>
      <p:pic>
        <p:nvPicPr>
          <p:cNvPr id="4" name="Picture 3" descr="A diagram of a care plan&#10;&#10;AI-generated content may be incorrect.">
            <a:extLst>
              <a:ext uri="{FF2B5EF4-FFF2-40B4-BE49-F238E27FC236}">
                <a16:creationId xmlns:a16="http://schemas.microsoft.com/office/drawing/2014/main" id="{59BAB10F-4CB0-D576-C820-56BD9F72DB8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33542" y="2990670"/>
            <a:ext cx="5614538" cy="3076395"/>
          </a:xfrm>
          <a:prstGeom prst="rect">
            <a:avLst/>
          </a:prstGeom>
        </p:spPr>
      </p:pic>
      <p:sp>
        <p:nvSpPr>
          <p:cNvPr id="5" name="TextBox 4">
            <a:extLst>
              <a:ext uri="{FF2B5EF4-FFF2-40B4-BE49-F238E27FC236}">
                <a16:creationId xmlns:a16="http://schemas.microsoft.com/office/drawing/2014/main" id="{AD9C5D08-477F-4C03-62B7-297CEFAD7A8B}"/>
              </a:ext>
            </a:extLst>
          </p:cNvPr>
          <p:cNvSpPr txBox="1"/>
          <p:nvPr/>
        </p:nvSpPr>
        <p:spPr>
          <a:xfrm>
            <a:off x="679241" y="6412122"/>
            <a:ext cx="4162425" cy="317500"/>
          </a:xfrm>
          <a:prstGeom prst="rect">
            <a:avLst/>
          </a:prstGeom>
        </p:spPr>
        <p:txBody>
          <a:bodyPr>
            <a:normAutofit fontScale="77500" lnSpcReduction="20000"/>
          </a:bodyPr>
          <a:lstStyle/>
          <a:p>
            <a:r>
              <a:rPr lang="en-US"/>
              <a:t>ThePhoto by PhotoAuthor is licensed under CCYYSA.</a:t>
            </a:r>
          </a:p>
        </p:txBody>
      </p:sp>
      <p:pic>
        <p:nvPicPr>
          <p:cNvPr id="7" name="Picture 6" descr="A blurry image of a hospital hallway&#10;&#10;AI-generated content may be incorrect.">
            <a:extLst>
              <a:ext uri="{FF2B5EF4-FFF2-40B4-BE49-F238E27FC236}">
                <a16:creationId xmlns:a16="http://schemas.microsoft.com/office/drawing/2014/main" id="{1E7239F8-0D43-3593-107C-994A51BA243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455434" y="3724256"/>
            <a:ext cx="4773284" cy="2673148"/>
          </a:xfrm>
          <a:prstGeom prst="rect">
            <a:avLst/>
          </a:prstGeom>
        </p:spPr>
      </p:pic>
      <p:pic>
        <p:nvPicPr>
          <p:cNvPr id="6" name="Elmwood Gardens 7">
            <a:hlinkClick r:id="" action="ppaction://media"/>
            <a:extLst>
              <a:ext uri="{FF2B5EF4-FFF2-40B4-BE49-F238E27FC236}">
                <a16:creationId xmlns:a16="http://schemas.microsoft.com/office/drawing/2014/main" id="{2D634BF1-9FBE-94AA-85D5-CE2EB655C7D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5504853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2F7A2-28AF-E961-8658-53D4EC2571C8}"/>
              </a:ext>
            </a:extLst>
          </p:cNvPr>
          <p:cNvSpPr>
            <a:spLocks noGrp="1"/>
          </p:cNvSpPr>
          <p:nvPr>
            <p:ph idx="1"/>
          </p:nvPr>
        </p:nvSpPr>
        <p:spPr>
          <a:xfrm>
            <a:off x="299048" y="193955"/>
            <a:ext cx="11277599" cy="5157298"/>
          </a:xfrm>
        </p:spPr>
        <p:txBody>
          <a:bodyPr vert="horz" lIns="91440" tIns="45720" rIns="91440" bIns="45720" rtlCol="0" anchor="t">
            <a:noAutofit/>
          </a:bodyPr>
          <a:lstStyle/>
          <a:p>
            <a:r>
              <a:rPr lang="en-GB" sz="1600" b="1" u="sng">
                <a:solidFill>
                  <a:schemeClr val="accent4">
                    <a:lumMod val="60000"/>
                    <a:lumOff val="40000"/>
                  </a:schemeClr>
                </a:solidFill>
                <a:latin typeface="Arial"/>
                <a:cs typeface="Arial"/>
              </a:rPr>
              <a:t>Care planning</a:t>
            </a:r>
          </a:p>
          <a:p>
            <a:pPr marL="285750" indent="-285750">
              <a:buFont typeface="Calibri" panose="020B0604020202020204" pitchFamily="34" charset="0"/>
              <a:buChar char="-"/>
            </a:pPr>
            <a:r>
              <a:rPr lang="en-GB" sz="1600">
                <a:solidFill>
                  <a:schemeClr val="accent3">
                    <a:lumMod val="49000"/>
                  </a:schemeClr>
                </a:solidFill>
                <a:latin typeface="Arial"/>
                <a:cs typeface="Arial"/>
              </a:rPr>
              <a:t>Developing</a:t>
            </a:r>
            <a:r>
              <a:rPr lang="en-GB" sz="1600" dirty="0">
                <a:solidFill>
                  <a:schemeClr val="accent3">
                    <a:lumMod val="49000"/>
                  </a:schemeClr>
                </a:solidFill>
                <a:latin typeface="Arial"/>
                <a:cs typeface="Arial"/>
              </a:rPr>
              <a:t> a personalised care plan in collaboration with john focusing on achievable goals and lifestyle changes and medications.</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Use of multidisciplinary team approach involving </a:t>
            </a:r>
            <a:r>
              <a:rPr lang="en-GB" sz="1600" dirty="0" err="1">
                <a:solidFill>
                  <a:schemeClr val="accent3">
                    <a:lumMod val="49000"/>
                  </a:schemeClr>
                </a:solidFill>
                <a:latin typeface="Arial"/>
                <a:cs typeface="Arial"/>
              </a:rPr>
              <a:t>Gps</a:t>
            </a:r>
            <a:r>
              <a:rPr lang="en-GB" sz="1600" dirty="0">
                <a:solidFill>
                  <a:schemeClr val="accent3">
                    <a:lumMod val="49000"/>
                  </a:schemeClr>
                </a:solidFill>
                <a:latin typeface="Arial"/>
                <a:cs typeface="Arial"/>
              </a:rPr>
              <a:t>, specialists, nurses, and dietician.</a:t>
            </a:r>
          </a:p>
          <a:p>
            <a:pPr marL="285750" indent="-285750">
              <a:buFont typeface="Calibri" panose="020B0604020202020204" pitchFamily="34" charset="0"/>
              <a:buChar char="-"/>
            </a:pPr>
            <a:r>
              <a:rPr lang="en-GB" sz="1600">
                <a:solidFill>
                  <a:schemeClr val="accent3">
                    <a:lumMod val="49000"/>
                  </a:schemeClr>
                </a:solidFill>
                <a:latin typeface="Arial"/>
                <a:cs typeface="Arial"/>
              </a:rPr>
              <a:t>Regular reviews</a:t>
            </a:r>
            <a:endParaRPr lang="en-GB" sz="1600" dirty="0">
              <a:solidFill>
                <a:schemeClr val="accent3">
                  <a:lumMod val="49000"/>
                </a:schemeClr>
              </a:solidFill>
              <a:latin typeface="Arial"/>
              <a:cs typeface="Arial"/>
            </a:endParaRPr>
          </a:p>
          <a:p>
            <a:r>
              <a:rPr lang="en-GB" sz="1600" b="1" u="sng">
                <a:solidFill>
                  <a:schemeClr val="accent4">
                    <a:lumMod val="60000"/>
                    <a:lumOff val="40000"/>
                  </a:schemeClr>
                </a:solidFill>
                <a:latin typeface="Arial"/>
                <a:cs typeface="Arial"/>
              </a:rPr>
              <a:t>Communication</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Use clear jargon free language to explain conditions and </a:t>
            </a:r>
            <a:r>
              <a:rPr lang="en-GB" sz="1600">
                <a:solidFill>
                  <a:schemeClr val="accent3">
                    <a:lumMod val="49000"/>
                  </a:schemeClr>
                </a:solidFill>
                <a:latin typeface="Arial"/>
                <a:cs typeface="Arial"/>
              </a:rPr>
              <a:t>treatments</a:t>
            </a:r>
            <a:r>
              <a:rPr lang="en-GB" sz="1600" dirty="0">
                <a:solidFill>
                  <a:schemeClr val="accent3">
                    <a:lumMod val="49000"/>
                  </a:schemeClr>
                </a:solidFill>
                <a:latin typeface="Arial"/>
                <a:cs typeface="Arial"/>
              </a:rPr>
              <a:t> </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Provide written information and sign posting to reliable resources ( Eg </a:t>
            </a:r>
            <a:r>
              <a:rPr lang="en-GB" sz="1600" dirty="0" err="1">
                <a:solidFill>
                  <a:schemeClr val="accent3">
                    <a:lumMod val="49000"/>
                  </a:schemeClr>
                </a:solidFill>
                <a:latin typeface="Arial"/>
                <a:cs typeface="Arial"/>
              </a:rPr>
              <a:t>Nhs,uk</a:t>
            </a:r>
            <a:r>
              <a:rPr lang="en-GB" sz="1600" dirty="0">
                <a:solidFill>
                  <a:schemeClr val="accent3">
                    <a:lumMod val="49000"/>
                  </a:schemeClr>
                </a:solidFill>
                <a:latin typeface="Arial"/>
                <a:cs typeface="Arial"/>
              </a:rPr>
              <a:t>)</a:t>
            </a:r>
          </a:p>
          <a:p>
            <a:pPr marL="285750" indent="-285750">
              <a:buFont typeface="Calibri" panose="020B0604020202020204" pitchFamily="34" charset="0"/>
              <a:buChar char="-"/>
            </a:pPr>
            <a:r>
              <a:rPr lang="en-GB" sz="1600">
                <a:solidFill>
                  <a:schemeClr val="accent3">
                    <a:lumMod val="49000"/>
                  </a:schemeClr>
                </a:solidFill>
                <a:latin typeface="Arial"/>
                <a:cs typeface="Arial"/>
              </a:rPr>
              <a:t>Encourage shared decision making to respect John's</a:t>
            </a:r>
            <a:r>
              <a:rPr lang="en-GB" sz="1600" dirty="0">
                <a:solidFill>
                  <a:schemeClr val="accent3">
                    <a:lumMod val="49000"/>
                  </a:schemeClr>
                </a:solidFill>
                <a:latin typeface="Arial"/>
                <a:cs typeface="Arial"/>
              </a:rPr>
              <a:t> preferences and values. </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Involve family or carers with consent to support adherence and </a:t>
            </a:r>
            <a:r>
              <a:rPr lang="en-GB" sz="1600">
                <a:solidFill>
                  <a:schemeClr val="accent3">
                    <a:lumMod val="49000"/>
                  </a:schemeClr>
                </a:solidFill>
                <a:latin typeface="Arial"/>
                <a:cs typeface="Arial"/>
              </a:rPr>
              <a:t>rehabilitation</a:t>
            </a:r>
            <a:r>
              <a:rPr lang="en-GB" sz="1600" dirty="0">
                <a:solidFill>
                  <a:schemeClr val="accent3">
                    <a:lumMod val="49000"/>
                  </a:schemeClr>
                </a:solidFill>
                <a:latin typeface="Arial"/>
                <a:cs typeface="Arial"/>
              </a:rPr>
              <a:t>.</a:t>
            </a:r>
          </a:p>
          <a:p>
            <a:r>
              <a:rPr lang="en-GB" sz="1600" b="1" u="sng">
                <a:solidFill>
                  <a:schemeClr val="accent4">
                    <a:lumMod val="60000"/>
                    <a:lumOff val="40000"/>
                  </a:schemeClr>
                </a:solidFill>
                <a:latin typeface="Arial"/>
                <a:cs typeface="Arial"/>
              </a:rPr>
              <a:t>Ethical considerations</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Respect Johns autonomy in making informed </a:t>
            </a:r>
            <a:r>
              <a:rPr lang="en-GB" sz="1600">
                <a:solidFill>
                  <a:schemeClr val="accent3">
                    <a:lumMod val="49000"/>
                  </a:schemeClr>
                </a:solidFill>
                <a:latin typeface="Arial"/>
                <a:cs typeface="Arial"/>
              </a:rPr>
              <a:t>decisions</a:t>
            </a:r>
            <a:r>
              <a:rPr lang="en-GB" sz="1600" dirty="0">
                <a:solidFill>
                  <a:schemeClr val="accent3">
                    <a:lumMod val="49000"/>
                  </a:schemeClr>
                </a:solidFill>
                <a:latin typeface="Arial"/>
                <a:cs typeface="Arial"/>
              </a:rPr>
              <a:t> about his care.</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Maintain confidentiality and privacy in all communica</a:t>
            </a:r>
            <a:r>
              <a:rPr lang="en-GB" sz="1600">
                <a:solidFill>
                  <a:schemeClr val="accent3">
                    <a:lumMod val="49000"/>
                  </a:schemeClr>
                </a:solidFill>
                <a:latin typeface="Arial"/>
                <a:cs typeface="Arial"/>
              </a:rPr>
              <a:t>tions and records.</a:t>
            </a:r>
            <a:endParaRPr lang="en-GB" sz="1600" dirty="0">
              <a:solidFill>
                <a:schemeClr val="accent3">
                  <a:lumMod val="49000"/>
                </a:schemeClr>
              </a:solidFill>
              <a:latin typeface="Arial"/>
              <a:cs typeface="Arial"/>
            </a:endParaRPr>
          </a:p>
          <a:p>
            <a:pPr marL="285750" indent="-285750">
              <a:buFont typeface="Calibri" panose="020B0604020202020204" pitchFamily="34" charset="0"/>
              <a:buChar char="-"/>
            </a:pPr>
            <a:r>
              <a:rPr lang="en-GB" sz="1600" dirty="0">
                <a:solidFill>
                  <a:schemeClr val="accent3">
                    <a:lumMod val="49000"/>
                  </a:schemeClr>
                </a:solidFill>
                <a:latin typeface="Arial"/>
                <a:cs typeface="Arial"/>
              </a:rPr>
              <a:t>Be sensitive to cultural religious or personal </a:t>
            </a:r>
            <a:r>
              <a:rPr lang="en-GB" sz="1600">
                <a:solidFill>
                  <a:schemeClr val="accent3">
                    <a:lumMod val="49000"/>
                  </a:schemeClr>
                </a:solidFill>
                <a:latin typeface="Arial"/>
                <a:cs typeface="Arial"/>
              </a:rPr>
              <a:t>beliefs</a:t>
            </a:r>
            <a:r>
              <a:rPr lang="en-GB" sz="1600" dirty="0">
                <a:solidFill>
                  <a:schemeClr val="accent3">
                    <a:lumMod val="49000"/>
                  </a:schemeClr>
                </a:solidFill>
                <a:latin typeface="Arial"/>
                <a:cs typeface="Arial"/>
              </a:rPr>
              <a:t> </a:t>
            </a:r>
            <a:r>
              <a:rPr lang="en-GB" sz="1600" err="1">
                <a:solidFill>
                  <a:schemeClr val="accent3">
                    <a:lumMod val="49000"/>
                  </a:schemeClr>
                </a:solidFill>
                <a:latin typeface="Arial"/>
                <a:cs typeface="Arial"/>
              </a:rPr>
              <a:t>tha</a:t>
            </a:r>
            <a:r>
              <a:rPr lang="en-GB" sz="1600" dirty="0">
                <a:solidFill>
                  <a:schemeClr val="accent3">
                    <a:lumMod val="49000"/>
                  </a:schemeClr>
                </a:solidFill>
                <a:latin typeface="Arial"/>
                <a:cs typeface="Arial"/>
              </a:rPr>
              <a:t>t may affect treatment choices.</a:t>
            </a:r>
          </a:p>
          <a:p>
            <a:pPr marL="285750" indent="-285750">
              <a:buFont typeface="Calibri" panose="020B0604020202020204" pitchFamily="34" charset="0"/>
              <a:buChar char="-"/>
            </a:pPr>
            <a:r>
              <a:rPr lang="en-GB" sz="1600" dirty="0">
                <a:solidFill>
                  <a:schemeClr val="accent3">
                    <a:lumMod val="49000"/>
                  </a:schemeClr>
                </a:solidFill>
                <a:latin typeface="Arial"/>
                <a:cs typeface="Arial"/>
              </a:rPr>
              <a:t>Address any capacity issues with appropriate assessments and involve legal frameworks if needed. Eg mental capacity act.</a:t>
            </a:r>
          </a:p>
          <a:p>
            <a:r>
              <a:rPr lang="en-GB" sz="1600" dirty="0">
                <a:solidFill>
                  <a:srgbClr val="7030A0"/>
                </a:solidFill>
                <a:latin typeface="Arial"/>
                <a:cs typeface="Arial"/>
              </a:rPr>
              <a:t> </a:t>
            </a:r>
          </a:p>
        </p:txBody>
      </p:sp>
    </p:spTree>
    <p:extLst>
      <p:ext uri="{BB962C8B-B14F-4D97-AF65-F5344CB8AC3E}">
        <p14:creationId xmlns:p14="http://schemas.microsoft.com/office/powerpoint/2010/main" val="3881560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02205-08A3-8B0B-37D8-75CBE63CAC53}"/>
              </a:ext>
            </a:extLst>
          </p:cNvPr>
          <p:cNvSpPr>
            <a:spLocks noGrp="1"/>
          </p:cNvSpPr>
          <p:nvPr>
            <p:ph type="title"/>
          </p:nvPr>
        </p:nvSpPr>
        <p:spPr/>
        <p:txBody>
          <a:bodyPr/>
          <a:lstStyle/>
          <a:p>
            <a:r>
              <a:rPr lang="en-GB" b="1" u="sng">
                <a:solidFill>
                  <a:schemeClr val="accent4">
                    <a:lumMod val="60000"/>
                    <a:lumOff val="40000"/>
                  </a:schemeClr>
                </a:solidFill>
                <a:cs typeface="Biome"/>
              </a:rPr>
              <a:t>References </a:t>
            </a:r>
            <a:endParaRPr lang="en-GB" b="1" u="sng">
              <a:solidFill>
                <a:schemeClr val="accent4">
                  <a:lumMod val="60000"/>
                  <a:lumOff val="40000"/>
                </a:schemeClr>
              </a:solidFill>
            </a:endParaRPr>
          </a:p>
        </p:txBody>
      </p:sp>
      <p:sp>
        <p:nvSpPr>
          <p:cNvPr id="3" name="Content Placeholder 2">
            <a:extLst>
              <a:ext uri="{FF2B5EF4-FFF2-40B4-BE49-F238E27FC236}">
                <a16:creationId xmlns:a16="http://schemas.microsoft.com/office/drawing/2014/main" id="{72A281AC-5C02-9F5D-07C5-6FCF5C0D8D35}"/>
              </a:ext>
            </a:extLst>
          </p:cNvPr>
          <p:cNvSpPr>
            <a:spLocks noGrp="1"/>
          </p:cNvSpPr>
          <p:nvPr>
            <p:ph idx="1"/>
          </p:nvPr>
        </p:nvSpPr>
        <p:spPr>
          <a:xfrm>
            <a:off x="212785" y="1171615"/>
            <a:ext cx="11277599" cy="3575789"/>
          </a:xfrm>
        </p:spPr>
        <p:txBody>
          <a:bodyPr vert="horz" lIns="91440" tIns="45720" rIns="91440" bIns="45720" rtlCol="0" anchor="t">
            <a:normAutofit/>
          </a:bodyPr>
          <a:lstStyle/>
          <a:p>
            <a:r>
              <a:rPr lang="en-GB" sz="1600" dirty="0">
                <a:solidFill>
                  <a:schemeClr val="accent3">
                    <a:lumMod val="49000"/>
                  </a:schemeClr>
                </a:solidFill>
                <a:latin typeface="Arial"/>
                <a:cs typeface="Arial"/>
              </a:rPr>
              <a:t>Guyton, A.C. and Hall, J.E, 2021. Textbook of  Medical physiology. 14 Ed. </a:t>
            </a:r>
            <a:r>
              <a:rPr lang="en-GB" sz="1600">
                <a:solidFill>
                  <a:schemeClr val="accent3">
                    <a:lumMod val="49000"/>
                  </a:schemeClr>
                </a:solidFill>
                <a:latin typeface="Arial"/>
                <a:cs typeface="Arial"/>
              </a:rPr>
              <a:t>Philadelphia; Elsevier.</a:t>
            </a:r>
            <a:endParaRPr lang="en-GB" sz="1600" dirty="0">
              <a:solidFill>
                <a:schemeClr val="accent3">
                  <a:lumMod val="49000"/>
                </a:schemeClr>
              </a:solidFill>
              <a:latin typeface="Arial"/>
              <a:cs typeface="Arial"/>
            </a:endParaRPr>
          </a:p>
          <a:p>
            <a:r>
              <a:rPr lang="en-GB" sz="1600" dirty="0" err="1">
                <a:solidFill>
                  <a:schemeClr val="accent3">
                    <a:lumMod val="49000"/>
                  </a:schemeClr>
                </a:solidFill>
                <a:latin typeface="Arial"/>
                <a:cs typeface="Arial"/>
              </a:rPr>
              <a:t>Amercian</a:t>
            </a:r>
            <a:r>
              <a:rPr lang="en-GB" sz="1600" dirty="0">
                <a:solidFill>
                  <a:schemeClr val="accent3">
                    <a:lumMod val="49000"/>
                  </a:schemeClr>
                </a:solidFill>
                <a:latin typeface="Arial"/>
                <a:cs typeface="Arial"/>
              </a:rPr>
              <a:t> heart association, 2023. Cardiovascular disease and diabetes. Online </a:t>
            </a:r>
            <a:r>
              <a:rPr lang="en-GB" sz="1600" dirty="0">
                <a:solidFill>
                  <a:schemeClr val="accent3">
                    <a:lumMod val="49000"/>
                  </a:schemeClr>
                </a:solidFill>
                <a:latin typeface="Arial"/>
                <a:cs typeface="Arial"/>
                <a:hlinkClick r:id="rId4">
                  <a:extLst>
                    <a:ext uri="{A12FA001-AC4F-418D-AE19-62706E023703}">
                      <ahyp:hlinkClr xmlns:ahyp="http://schemas.microsoft.com/office/drawing/2018/hyperlinkcolor" val="tx"/>
                    </a:ext>
                  </a:extLst>
                </a:hlinkClick>
              </a:rPr>
              <a:t>www.heart.org/en/health-tpoics/diabetes</a:t>
            </a:r>
          </a:p>
          <a:p>
            <a:r>
              <a:rPr lang="en-GB" sz="1600" dirty="0">
                <a:solidFill>
                  <a:schemeClr val="accent3">
                    <a:lumMod val="49000"/>
                  </a:schemeClr>
                </a:solidFill>
                <a:latin typeface="Arial"/>
                <a:cs typeface="Arial"/>
              </a:rPr>
              <a:t>Kumar, V, Abbas, A.K and Aster, J.C, 2022. Robbins Basic Pathology . 11th Ed. </a:t>
            </a:r>
            <a:r>
              <a:rPr lang="en-GB" sz="1600">
                <a:solidFill>
                  <a:schemeClr val="accent3">
                    <a:lumMod val="49000"/>
                  </a:schemeClr>
                </a:solidFill>
                <a:latin typeface="Arial"/>
                <a:cs typeface="Arial"/>
              </a:rPr>
              <a:t>Philadelphia</a:t>
            </a:r>
            <a:r>
              <a:rPr lang="en-GB" sz="1600" dirty="0">
                <a:solidFill>
                  <a:schemeClr val="accent3">
                    <a:lumMod val="49000"/>
                  </a:schemeClr>
                </a:solidFill>
                <a:latin typeface="Arial"/>
                <a:cs typeface="Arial"/>
              </a:rPr>
              <a:t>; Elsevier.</a:t>
            </a:r>
          </a:p>
          <a:p>
            <a:r>
              <a:rPr lang="en-GB" sz="1600" dirty="0">
                <a:solidFill>
                  <a:schemeClr val="accent3">
                    <a:lumMod val="49000"/>
                  </a:schemeClr>
                </a:solidFill>
                <a:latin typeface="Arial"/>
                <a:cs typeface="Arial"/>
              </a:rPr>
              <a:t>Libby, P, Bonow, R.O, Mann, D.L and Zipes, D.P, 2019. Braunwalds heart disease; A Textbook of Cardiovascular Medicine. 11th Ed. Philadelphia; Elsevier.</a:t>
            </a:r>
          </a:p>
          <a:p>
            <a:r>
              <a:rPr lang="en-GB" sz="1600">
                <a:solidFill>
                  <a:schemeClr val="accent3">
                    <a:lumMod val="49000"/>
                  </a:schemeClr>
                </a:solidFill>
                <a:latin typeface="Arial"/>
                <a:cs typeface="Arial"/>
              </a:rPr>
              <a:t>Feign, V.L, Norving, B and Mensah, G.A, 2017. Global burden of stroke. Circulation Research, 120 (3) pp 439-448.</a:t>
            </a:r>
            <a:endParaRPr lang="en-GB" sz="1600" dirty="0">
              <a:solidFill>
                <a:schemeClr val="accent3">
                  <a:lumMod val="49000"/>
                </a:schemeClr>
              </a:solidFill>
              <a:latin typeface="Arial"/>
              <a:cs typeface="Arial"/>
            </a:endParaRPr>
          </a:p>
          <a:p>
            <a:r>
              <a:rPr lang="en-GB" sz="1600" dirty="0">
                <a:solidFill>
                  <a:schemeClr val="accent3">
                    <a:lumMod val="49000"/>
                  </a:schemeClr>
                </a:solidFill>
                <a:latin typeface="Arial"/>
                <a:cs typeface="Arial"/>
              </a:rPr>
              <a:t>Fowler, M.J, 2018. Microvascular and </a:t>
            </a:r>
            <a:r>
              <a:rPr lang="en-GB" sz="1600">
                <a:solidFill>
                  <a:schemeClr val="accent3">
                    <a:lumMod val="49000"/>
                  </a:schemeClr>
                </a:solidFill>
                <a:latin typeface="Arial"/>
                <a:cs typeface="Arial"/>
              </a:rPr>
              <a:t>macrovascular</a:t>
            </a:r>
            <a:r>
              <a:rPr lang="en-GB" sz="1600" dirty="0">
                <a:solidFill>
                  <a:schemeClr val="accent3">
                    <a:lumMod val="49000"/>
                  </a:schemeClr>
                </a:solidFill>
                <a:latin typeface="Arial"/>
                <a:cs typeface="Arial"/>
              </a:rPr>
              <a:t> complications of diabetes. Clinical diabetes. 26 (2) pp 77-82</a:t>
            </a:r>
          </a:p>
        </p:txBody>
      </p:sp>
      <p:pic>
        <p:nvPicPr>
          <p:cNvPr id="4" name="Picture 3" descr="A cover of a book&#10;&#10;AI-generated content may be incorrect.">
            <a:extLst>
              <a:ext uri="{FF2B5EF4-FFF2-40B4-BE49-F238E27FC236}">
                <a16:creationId xmlns:a16="http://schemas.microsoft.com/office/drawing/2014/main" id="{AD6F715C-D648-6180-D4C5-EEC14307EA6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09901" y="4210409"/>
            <a:ext cx="1808688" cy="2434087"/>
          </a:xfrm>
          <a:prstGeom prst="rect">
            <a:avLst/>
          </a:prstGeom>
        </p:spPr>
      </p:pic>
      <p:pic>
        <p:nvPicPr>
          <p:cNvPr id="7" name="Picture 6" descr="Stroke definition &amp; symptoms | A graphic depicting the parts… | Flickr">
            <a:extLst>
              <a:ext uri="{FF2B5EF4-FFF2-40B4-BE49-F238E27FC236}">
                <a16:creationId xmlns:a16="http://schemas.microsoft.com/office/drawing/2014/main" id="{EE1C7B1D-D4CA-E88C-2224-B8A1460A2506}"/>
              </a:ext>
            </a:extLst>
          </p:cNvPr>
          <p:cNvPicPr>
            <a:picLocks noChangeAspect="1"/>
          </p:cNvPicPr>
          <p:nvPr/>
        </p:nvPicPr>
        <p:blipFill>
          <a:blip r:embed="rId7"/>
          <a:stretch>
            <a:fillRect/>
          </a:stretch>
        </p:blipFill>
        <p:spPr>
          <a:xfrm>
            <a:off x="2429774" y="4205376"/>
            <a:ext cx="5319623" cy="2415398"/>
          </a:xfrm>
          <a:prstGeom prst="rect">
            <a:avLst/>
          </a:prstGeom>
        </p:spPr>
      </p:pic>
      <p:pic>
        <p:nvPicPr>
          <p:cNvPr id="8" name="Picture 7" descr="A diagram of an artery&#10;&#10;AI-generated content may be incorrect.">
            <a:extLst>
              <a:ext uri="{FF2B5EF4-FFF2-40B4-BE49-F238E27FC236}">
                <a16:creationId xmlns:a16="http://schemas.microsoft.com/office/drawing/2014/main" id="{5FC265FA-6B83-129D-2C7B-CF7C5FDE7B8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22501" y="4190820"/>
            <a:ext cx="3050697" cy="2430134"/>
          </a:xfrm>
          <a:prstGeom prst="rect">
            <a:avLst/>
          </a:prstGeom>
        </p:spPr>
      </p:pic>
      <p:pic>
        <p:nvPicPr>
          <p:cNvPr id="5" name="Elmwood Gardens 9">
            <a:hlinkClick r:id="" action="ppaction://media"/>
            <a:extLst>
              <a:ext uri="{FF2B5EF4-FFF2-40B4-BE49-F238E27FC236}">
                <a16:creationId xmlns:a16="http://schemas.microsoft.com/office/drawing/2014/main" id="{1D30864C-31A0-D3F8-963D-18361044F43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1253917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Prismatic polygons</vt:lpstr>
      <vt:lpstr>Component 2 Presentation </vt:lpstr>
      <vt:lpstr>Cardiovascular diseases including stroke and diabetes. Understanding the body system.</vt:lpstr>
      <vt:lpstr>Anatomy and physiology of the cardiovascular system</vt:lpstr>
      <vt:lpstr>PowerPoint Presentation</vt:lpstr>
      <vt:lpstr>How it effects the functioning of the cardiovascular system?</vt:lpstr>
      <vt:lpstr>Johns Care Plan </vt:lpstr>
      <vt:lpstr>PowerPoint Presentation</vt:lpstr>
      <vt:lpstr>More enhanced care plan incorporating evidence-based recommendations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1207</cp:revision>
  <dcterms:created xsi:type="dcterms:W3CDTF">2026-03-12T12:39:19Z</dcterms:created>
  <dcterms:modified xsi:type="dcterms:W3CDTF">2026-03-21T21:29:42Z</dcterms:modified>
</cp:coreProperties>
</file>