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98" r:id="rId3"/>
    <p:sldId id="308" r:id="rId4"/>
    <p:sldId id="307" r:id="rId5"/>
    <p:sldId id="303" r:id="rId6"/>
    <p:sldId id="304" r:id="rId7"/>
    <p:sldId id="309" r:id="rId8"/>
    <p:sldId id="305" r:id="rId9"/>
  </p:sldIdLst>
  <p:sldSz cx="12188825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5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5/24/2019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8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5/24/2019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6988" y="744538"/>
            <a:ext cx="6615112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4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8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dirty="0"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5/24/2019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5/24/2019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HK" dirty="0"/>
              <a:t>04 Making a Theoretical Contribution in Empirical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A58CF-F062-4F13-A036-A00170BA4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34511-0B50-4477-9525-2681FCD8A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HK" dirty="0"/>
              <a:t>Constructs are concepts adapted for a research purpose</a:t>
            </a:r>
          </a:p>
          <a:p>
            <a:pPr lvl="1"/>
            <a:r>
              <a:rPr lang="en-HK" dirty="0"/>
              <a:t>Through research, researchers can develop, modify, or evaluate theories.</a:t>
            </a:r>
          </a:p>
          <a:p>
            <a:r>
              <a:rPr lang="en-HK" dirty="0"/>
              <a:t>In a broad sense, any idea about how things relate to each other can be considered as a theory.</a:t>
            </a:r>
          </a:p>
        </p:txBody>
      </p:sp>
    </p:spTree>
    <p:extLst>
      <p:ext uri="{BB962C8B-B14F-4D97-AF65-F5344CB8AC3E}">
        <p14:creationId xmlns:p14="http://schemas.microsoft.com/office/powerpoint/2010/main" val="3897311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2F3EC-168F-4043-9283-695CD562A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The four essential elements of a theory*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B1CBD-298B-4E30-A22D-4CDCA5B01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What: Which constructs should be considered as part of the explanation of the phenomena?</a:t>
            </a:r>
          </a:p>
          <a:p>
            <a:r>
              <a:rPr lang="en-HK" dirty="0"/>
              <a:t>How: How are constructs related?</a:t>
            </a:r>
          </a:p>
          <a:p>
            <a:r>
              <a:rPr lang="en-HK" dirty="0"/>
              <a:t>Why: What are the underlying psychological, economic, or social dynamics that justify the selection of constructs and the proposed causal relationships?</a:t>
            </a:r>
          </a:p>
          <a:p>
            <a:r>
              <a:rPr lang="en-HK" dirty="0"/>
              <a:t>Who, where and when: These questions specify the boundary of the theory. They are contextual factors that affect the behaviour.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FAD48-361F-4E2C-B4E0-3EC20C2C1686}"/>
              </a:ext>
            </a:extLst>
          </p:cNvPr>
          <p:cNvSpPr txBox="1"/>
          <p:nvPr/>
        </p:nvSpPr>
        <p:spPr>
          <a:xfrm>
            <a:off x="1485900" y="5877272"/>
            <a:ext cx="7560840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* </a:t>
            </a:r>
            <a:r>
              <a:rPr lang="en-HK" sz="2000" dirty="0"/>
              <a:t>Dublin, 1978; Whetten, 1989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37803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What: Introducing a new construct and explaining how it relates to important constructs.</a:t>
            </a:r>
          </a:p>
          <a:p>
            <a:r>
              <a:rPr lang="en-HK" dirty="0"/>
              <a:t>Example: </a:t>
            </a:r>
            <a:r>
              <a:rPr lang="en-HK" dirty="0" err="1"/>
              <a:t>Gwinner</a:t>
            </a:r>
            <a:r>
              <a:rPr lang="en-HK" dirty="0"/>
              <a:t>, K. P., </a:t>
            </a:r>
            <a:r>
              <a:rPr lang="en-HK" dirty="0" err="1"/>
              <a:t>Gremler</a:t>
            </a:r>
            <a:r>
              <a:rPr lang="en-HK" dirty="0"/>
              <a:t>, D. D., &amp; Bitner, M. J. (1998). Relational benefits in services industries: the customer’s perspective. Journal of the academy of marketing science, 26(2), 101-114.</a:t>
            </a:r>
          </a:p>
          <a:p>
            <a:pPr lvl="1"/>
            <a:r>
              <a:rPr lang="en-HK" dirty="0"/>
              <a:t>The benefits that customer loyalty can bring to firms are well understood but the kind of benefits that customers truly value are unknown.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B9A99F-1B3D-4289-8816-10C97D2B2C71}"/>
              </a:ext>
            </a:extLst>
          </p:cNvPr>
          <p:cNvSpPr txBox="1"/>
          <p:nvPr/>
        </p:nvSpPr>
        <p:spPr>
          <a:xfrm>
            <a:off x="1629916" y="5229200"/>
            <a:ext cx="1728192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Relational Benefit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43D228-5F53-4141-9F69-7B7F1A4C11DF}"/>
              </a:ext>
            </a:extLst>
          </p:cNvPr>
          <p:cNvSpPr txBox="1"/>
          <p:nvPr/>
        </p:nvSpPr>
        <p:spPr>
          <a:xfrm>
            <a:off x="4211759" y="4949504"/>
            <a:ext cx="1728192" cy="4247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Loyalty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6E147-2D4D-4558-A77C-D38330294097}"/>
              </a:ext>
            </a:extLst>
          </p:cNvPr>
          <p:cNvSpPr txBox="1"/>
          <p:nvPr/>
        </p:nvSpPr>
        <p:spPr>
          <a:xfrm>
            <a:off x="4211759" y="5706987"/>
            <a:ext cx="1728192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Word of mouth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347EA-02D5-4A71-AA3D-86B2395AC7E0}"/>
              </a:ext>
            </a:extLst>
          </p:cNvPr>
          <p:cNvCxnSpPr>
            <a:stCxn id="4" idx="3"/>
            <a:endCxn id="5" idx="1"/>
          </p:cNvCxnSpPr>
          <p:nvPr/>
        </p:nvCxnSpPr>
        <p:spPr>
          <a:xfrm flipV="1">
            <a:off x="3358108" y="5161870"/>
            <a:ext cx="853651" cy="44589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E3580DE-DF35-4DEF-8189-2C720E93BBA0}"/>
              </a:ext>
            </a:extLst>
          </p:cNvPr>
          <p:cNvCxnSpPr>
            <a:stCxn id="4" idx="3"/>
            <a:endCxn id="6" idx="1"/>
          </p:cNvCxnSpPr>
          <p:nvPr/>
        </p:nvCxnSpPr>
        <p:spPr>
          <a:xfrm>
            <a:off x="3358108" y="5607765"/>
            <a:ext cx="853651" cy="47778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42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How and why: Identifying factors that mediate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Vandenabeele</a:t>
            </a:r>
            <a:r>
              <a:rPr lang="en-HK" dirty="0"/>
              <a:t>, W. (2009). The mediating effect of job satisfaction and organizational commitment on self-reported performance: more robust evidence of the PSM—performance relationship. International review of administrative sciences, 75(1), 11-34.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71DD35-677B-4A53-8D0A-CDF66D715FEF}"/>
              </a:ext>
            </a:extLst>
          </p:cNvPr>
          <p:cNvSpPr txBox="1"/>
          <p:nvPr/>
        </p:nvSpPr>
        <p:spPr>
          <a:xfrm>
            <a:off x="1217611" y="4788979"/>
            <a:ext cx="22728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Public service motivation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417C0E-7AA8-4636-B123-450BD2A880FC}"/>
              </a:ext>
            </a:extLst>
          </p:cNvPr>
          <p:cNvSpPr txBox="1"/>
          <p:nvPr/>
        </p:nvSpPr>
        <p:spPr>
          <a:xfrm>
            <a:off x="4156355" y="4384146"/>
            <a:ext cx="2370105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Job satisfaction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2A6E68-2FF2-43F0-BE2B-03E2C3A85830}"/>
              </a:ext>
            </a:extLst>
          </p:cNvPr>
          <p:cNvSpPr txBox="1"/>
          <p:nvPr/>
        </p:nvSpPr>
        <p:spPr>
          <a:xfrm>
            <a:off x="7318548" y="4955178"/>
            <a:ext cx="2272849" cy="4247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Performance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BFFB76-9059-466D-A0AC-0016BD14F22B}"/>
              </a:ext>
            </a:extLst>
          </p:cNvPr>
          <p:cNvSpPr txBox="1"/>
          <p:nvPr/>
        </p:nvSpPr>
        <p:spPr>
          <a:xfrm>
            <a:off x="4154404" y="5369876"/>
            <a:ext cx="2372056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Organizational commitment</a:t>
            </a:r>
            <a:endParaRPr lang="en-GB" sz="24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8ADFBC-0C00-4726-A8F8-5B0F0CBE6099}"/>
              </a:ext>
            </a:extLst>
          </p:cNvPr>
          <p:cNvCxnSpPr>
            <a:endCxn id="5" idx="1"/>
          </p:cNvCxnSpPr>
          <p:nvPr/>
        </p:nvCxnSpPr>
        <p:spPr>
          <a:xfrm flipV="1">
            <a:off x="3506332" y="4762711"/>
            <a:ext cx="650023" cy="3785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DD4BB6B-F85E-4EBB-BF99-0C07E9E1169A}"/>
              </a:ext>
            </a:extLst>
          </p:cNvPr>
          <p:cNvCxnSpPr>
            <a:endCxn id="7" idx="1"/>
          </p:cNvCxnSpPr>
          <p:nvPr/>
        </p:nvCxnSpPr>
        <p:spPr>
          <a:xfrm>
            <a:off x="3497420" y="5167544"/>
            <a:ext cx="656984" cy="5808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B5C4BAB-744F-4683-AA10-6F5E2B3AF839}"/>
              </a:ext>
            </a:extLst>
          </p:cNvPr>
          <p:cNvCxnSpPr/>
          <p:nvPr/>
        </p:nvCxnSpPr>
        <p:spPr>
          <a:xfrm>
            <a:off x="6526460" y="4788979"/>
            <a:ext cx="792088" cy="35229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C4E69D-B3E2-4969-9758-BCE92DB2934B}"/>
              </a:ext>
            </a:extLst>
          </p:cNvPr>
          <p:cNvCxnSpPr>
            <a:stCxn id="7" idx="3"/>
          </p:cNvCxnSpPr>
          <p:nvPr/>
        </p:nvCxnSpPr>
        <p:spPr>
          <a:xfrm flipV="1">
            <a:off x="6526460" y="5141276"/>
            <a:ext cx="792088" cy="60716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729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43A1-D242-4236-8AEA-ECFB2418E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880DF-0250-4CCD-826D-A9613666D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Why: Developing the logic that reconciles predictions from competing theories.</a:t>
            </a:r>
          </a:p>
          <a:p>
            <a:r>
              <a:rPr lang="en-HK" dirty="0"/>
              <a:t>Example: Desai, A. Kroll, M. &amp; Wright, P. (2003). CEO duality, board monitoring, and acquisition performance: A test of competing theories. Journal of Business Strategies, 20(2), pp. 137-156.</a:t>
            </a:r>
          </a:p>
          <a:p>
            <a:pPr lvl="1"/>
            <a:r>
              <a:rPr lang="en-HK" dirty="0"/>
              <a:t>CEO duality: CEO is also chairman of the board.</a:t>
            </a:r>
          </a:p>
          <a:p>
            <a:pPr lvl="1"/>
            <a:r>
              <a:rPr lang="en-HK" dirty="0"/>
              <a:t>Competing theories: Agency theory versus stewardship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709DE3-FD20-4850-88AF-C765187FA4E7}"/>
              </a:ext>
            </a:extLst>
          </p:cNvPr>
          <p:cNvSpPr txBox="1"/>
          <p:nvPr/>
        </p:nvSpPr>
        <p:spPr>
          <a:xfrm>
            <a:off x="1152307" y="4916470"/>
            <a:ext cx="144016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CEO Duality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8DAE60-2410-43B8-854D-058721328B7A}"/>
              </a:ext>
            </a:extLst>
          </p:cNvPr>
          <p:cNvSpPr txBox="1"/>
          <p:nvPr/>
        </p:nvSpPr>
        <p:spPr>
          <a:xfrm>
            <a:off x="4010296" y="4916470"/>
            <a:ext cx="22322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Firm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33E02B4-82CF-4399-A554-9CD5EEA54368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2592467" y="5295035"/>
            <a:ext cx="1417829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6C9A5EDF-5364-421D-886D-9205EB0D44F1}"/>
              </a:ext>
            </a:extLst>
          </p:cNvPr>
          <p:cNvSpPr txBox="1"/>
          <p:nvPr/>
        </p:nvSpPr>
        <p:spPr>
          <a:xfrm>
            <a:off x="2494012" y="54093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Agency theory: negative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4752E-7A90-436B-AE60-6A8F5FB288E3}"/>
              </a:ext>
            </a:extLst>
          </p:cNvPr>
          <p:cNvSpPr txBox="1"/>
          <p:nvPr/>
        </p:nvSpPr>
        <p:spPr>
          <a:xfrm>
            <a:off x="6513455" y="4926393"/>
            <a:ext cx="144016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CEO Duality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4311D6-C285-4DD9-A28C-16AEB87AD478}"/>
              </a:ext>
            </a:extLst>
          </p:cNvPr>
          <p:cNvSpPr txBox="1"/>
          <p:nvPr/>
        </p:nvSpPr>
        <p:spPr>
          <a:xfrm>
            <a:off x="9037266" y="4926393"/>
            <a:ext cx="2232248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Firm performance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62B76AE-0039-454E-924B-138C8CE54BF5}"/>
              </a:ext>
            </a:extLst>
          </p:cNvPr>
          <p:cNvCxnSpPr>
            <a:cxnSpLocks/>
            <a:stCxn id="11" idx="3"/>
            <a:endCxn id="12" idx="1"/>
          </p:cNvCxnSpPr>
          <p:nvPr/>
        </p:nvCxnSpPr>
        <p:spPr>
          <a:xfrm>
            <a:off x="7953615" y="5304958"/>
            <a:ext cx="1083651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C0BA3CD-758C-43F5-83FF-4D937A11C4AB}"/>
              </a:ext>
            </a:extLst>
          </p:cNvPr>
          <p:cNvSpPr txBox="1"/>
          <p:nvPr/>
        </p:nvSpPr>
        <p:spPr>
          <a:xfrm>
            <a:off x="7660373" y="5627435"/>
            <a:ext cx="1656183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Stewardship theory: positive</a:t>
            </a:r>
          </a:p>
          <a:p>
            <a:pPr algn="ctr">
              <a:lnSpc>
                <a:spcPct val="90000"/>
              </a:lnSpc>
            </a:pPr>
            <a:r>
              <a:rPr lang="en-HK" dirty="0">
                <a:solidFill>
                  <a:schemeClr val="tx2"/>
                </a:solidFill>
              </a:rPr>
              <a:t>relationship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23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7854-6095-4FFB-B368-6AC68BCE0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9732-03FE-48ED-97BE-B177DF978F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Who, where and when: Identifying factors that moderate key relationships.</a:t>
            </a:r>
          </a:p>
          <a:p>
            <a:r>
              <a:rPr lang="en-HK" dirty="0"/>
              <a:t>Example: </a:t>
            </a:r>
            <a:r>
              <a:rPr lang="en-HK" dirty="0" err="1"/>
              <a:t>Djurkovic</a:t>
            </a:r>
            <a:r>
              <a:rPr lang="en-HK" dirty="0"/>
              <a:t>, N., McCormack, D., &amp; Casimir, G. (2008). Workplace bullying and intention to leave: the moderating effect of perceived organisational support. Human Resource Management Journal, 18(4), 405-422.</a:t>
            </a:r>
          </a:p>
          <a:p>
            <a:endParaRPr lang="en-HK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141219-D3FF-4B41-B830-7D00E6DDB4F2}"/>
              </a:ext>
            </a:extLst>
          </p:cNvPr>
          <p:cNvSpPr txBox="1"/>
          <p:nvPr/>
        </p:nvSpPr>
        <p:spPr>
          <a:xfrm>
            <a:off x="1500910" y="5157192"/>
            <a:ext cx="180020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Workplace bullying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91A87-B102-43B5-A301-42F6B2BC7FF5}"/>
              </a:ext>
            </a:extLst>
          </p:cNvPr>
          <p:cNvSpPr txBox="1"/>
          <p:nvPr/>
        </p:nvSpPr>
        <p:spPr>
          <a:xfrm>
            <a:off x="6598468" y="5157192"/>
            <a:ext cx="180020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Intention to leave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81DDA1-4F63-494D-8540-878D9A3487D9}"/>
              </a:ext>
            </a:extLst>
          </p:cNvPr>
          <p:cNvSpPr txBox="1"/>
          <p:nvPr/>
        </p:nvSpPr>
        <p:spPr>
          <a:xfrm>
            <a:off x="3728422" y="4149080"/>
            <a:ext cx="2365990" cy="7571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Organisational support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A8F196B-3BFE-49C1-BC40-E4C94783482E}"/>
              </a:ext>
            </a:extLst>
          </p:cNvPr>
          <p:cNvCxnSpPr>
            <a:stCxn id="4" idx="3"/>
            <a:endCxn id="5" idx="1"/>
          </p:cNvCxnSpPr>
          <p:nvPr/>
        </p:nvCxnSpPr>
        <p:spPr>
          <a:xfrm>
            <a:off x="3301110" y="5535757"/>
            <a:ext cx="3297358" cy="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A36FCE4-D438-4874-B415-E72C32AAFC5D}"/>
              </a:ext>
            </a:extLst>
          </p:cNvPr>
          <p:cNvCxnSpPr>
            <a:stCxn id="6" idx="2"/>
          </p:cNvCxnSpPr>
          <p:nvPr/>
        </p:nvCxnSpPr>
        <p:spPr>
          <a:xfrm>
            <a:off x="4911417" y="4906210"/>
            <a:ext cx="0" cy="62954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17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0EC51-EF2F-4F56-A16B-51AD5E197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Common types of theoretical contributions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D288-A2EA-4D84-B8F4-044CAAA54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Who, where and when: Extending a theory to explain a phenomenon where it has not previously been applied.</a:t>
            </a:r>
          </a:p>
          <a:p>
            <a:r>
              <a:rPr lang="en-HK" dirty="0"/>
              <a:t>Example: Chatterjee, A., &amp; Hambrick, D. C. (2007). It's all about me: Narcissistic chief executive officers and their effects on company strategy and performance. </a:t>
            </a:r>
            <a:r>
              <a:rPr lang="en-HK" i="1" dirty="0"/>
              <a:t>Administrative science quarterly</a:t>
            </a:r>
            <a:r>
              <a:rPr lang="en-HK" dirty="0"/>
              <a:t>, 52(3), 351-386.</a:t>
            </a:r>
          </a:p>
          <a:p>
            <a:pPr lvl="1"/>
            <a:r>
              <a:rPr lang="en-HK" dirty="0"/>
              <a:t>This study uses unobtrusive measures of the </a:t>
            </a:r>
            <a:r>
              <a:rPr lang="en-HK" b="1" dirty="0"/>
              <a:t>narcissism</a:t>
            </a:r>
            <a:r>
              <a:rPr lang="en-HK" dirty="0"/>
              <a:t> of chief executive officers (CEOs)—</a:t>
            </a:r>
            <a:r>
              <a:rPr lang="en-HK" dirty="0">
                <a:solidFill>
                  <a:srgbClr val="FF0000"/>
                </a:solidFill>
              </a:rPr>
              <a:t>the prominence of the CEO's photograph in annual reports, the CEO's prominence in press releases, the CEO's use of first-person singular pronouns in interviews, and compensation relative to the second-highest-paid firm executive</a:t>
            </a:r>
            <a:r>
              <a:rPr lang="en-HK" dirty="0"/>
              <a:t>—to examine the effect of CEO narcissism on a firm's strategy and performance.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265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1011</TotalTime>
  <Words>639</Words>
  <Application>Microsoft Office PowerPoint</Application>
  <PresentationFormat>Custom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Continental Asia 16x9</vt:lpstr>
      <vt:lpstr>SBPD8001  Preparing for doctoral research</vt:lpstr>
      <vt:lpstr>Theoretical Contributions</vt:lpstr>
      <vt:lpstr>The four essential elements of a theory*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  <vt:lpstr>Common types of theoretical contributions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85</cp:revision>
  <cp:lastPrinted>2019-03-23T02:21:21Z</cp:lastPrinted>
  <dcterms:created xsi:type="dcterms:W3CDTF">2018-01-26T07:54:29Z</dcterms:created>
  <dcterms:modified xsi:type="dcterms:W3CDTF">2019-05-24T09:42:52Z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