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41" r:id="rId2"/>
    <p:sldId id="329" r:id="rId3"/>
    <p:sldId id="330" r:id="rId4"/>
    <p:sldId id="336" r:id="rId5"/>
    <p:sldId id="331" r:id="rId6"/>
    <p:sldId id="337" r:id="rId7"/>
    <p:sldId id="335" r:id="rId8"/>
    <p:sldId id="338" r:id="rId9"/>
  </p:sldIdLst>
  <p:sldSz cx="9144000" cy="6858000" type="screen4x3"/>
  <p:notesSz cx="6735763" cy="9869488"/>
  <p:custDataLst>
    <p:tags r:id="rId12"/>
  </p:custData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1784">
          <p15:clr>
            <a:srgbClr val="A4A3A4"/>
          </p15:clr>
        </p15:guide>
        <p15:guide id="3" pos="15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w-dlf" initials="Q" lastIdx="4" clrIdx="0"/>
  <p:cmAuthor id="1" name="Administra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696"/>
    <a:srgbClr val="DADADA"/>
    <a:srgbClr val="DEDEDE"/>
    <a:srgbClr val="D4D4D4"/>
    <a:srgbClr val="D2D2D2"/>
    <a:srgbClr val="C4C4C4"/>
    <a:srgbClr val="BEBEBE"/>
    <a:srgbClr val="AFAF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36" autoAdjust="0"/>
    <p:restoredTop sz="96112" autoAdjust="0"/>
  </p:normalViewPr>
  <p:slideViewPr>
    <p:cSldViewPr>
      <p:cViewPr varScale="1">
        <p:scale>
          <a:sx n="111" d="100"/>
          <a:sy n="111" d="100"/>
        </p:scale>
        <p:origin x="1284" y="108"/>
      </p:cViewPr>
      <p:guideLst>
        <p:guide orient="horz"/>
        <p:guide orient="horz" pos="1784"/>
        <p:guide pos="1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78303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2540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t" anchorCtr="0" compatLnSpc="1">
            <a:prstTxWarp prst="textNoShape">
              <a:avLst/>
            </a:prstTxWarp>
          </a:bodyPr>
          <a:lstStyle>
            <a:lvl1pPr defTabSz="911225">
              <a:defRPr sz="1000" b="0" i="1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7938" y="-2540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t" anchorCtr="0" compatLnSpc="1">
            <a:prstTxWarp prst="textNoShape">
              <a:avLst/>
            </a:prstTxWarp>
          </a:bodyPr>
          <a:lstStyle>
            <a:lvl1pPr algn="r" defTabSz="911225">
              <a:defRPr sz="1000" b="0" i="1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2813" y="771525"/>
            <a:ext cx="4910137" cy="3683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6938" y="4699000"/>
            <a:ext cx="4941887" cy="440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82" tIns="45941" rIns="91882" bIns="459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4085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b" anchorCtr="0" compatLnSpc="1">
            <a:prstTxWarp prst="textNoShape">
              <a:avLst/>
            </a:prstTxWarp>
          </a:bodyPr>
          <a:lstStyle>
            <a:lvl1pPr defTabSz="911225">
              <a:defRPr sz="1000" b="0" i="1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7938" y="9340850"/>
            <a:ext cx="29178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10" tIns="0" rIns="19010" bIns="0" numCol="1" anchor="b" anchorCtr="0" compatLnSpc="1">
            <a:prstTxWarp prst="textNoShape">
              <a:avLst/>
            </a:prstTxWarp>
          </a:bodyPr>
          <a:lstStyle>
            <a:lvl1pPr algn="r" defTabSz="911225">
              <a:defRPr sz="1000" b="0" i="1"/>
            </a:lvl1pPr>
          </a:lstStyle>
          <a:p>
            <a:pPr>
              <a:defRPr/>
            </a:pPr>
            <a:fld id="{49AC3308-0D29-4D9B-9679-C9E93C4CF00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461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"/>
          <p:cNvSpPr txBox="1">
            <a:spLocks noChangeArrowheads="1"/>
          </p:cNvSpPr>
          <p:nvPr userDrawn="1"/>
        </p:nvSpPr>
        <p:spPr bwMode="auto">
          <a:xfrm>
            <a:off x="533400" y="6096000"/>
            <a:ext cx="7848600" cy="52322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1400" i="1" dirty="0"/>
              <a:t>Slides created by Brian Farrington Ltd.</a:t>
            </a:r>
            <a:r>
              <a:rPr lang="en-GB" sz="1600" i="1" dirty="0"/>
              <a:t> </a:t>
            </a:r>
            <a:r>
              <a:rPr lang="en-GB" sz="1200" i="1" dirty="0"/>
              <a:t>Procurement and Business Solutions </a:t>
            </a:r>
            <a:r>
              <a:rPr lang="en-GB" sz="1200" i="1" dirty="0" smtClean="0"/>
              <a:t>People for </a:t>
            </a:r>
            <a:r>
              <a:rPr lang="en-GB" sz="1200" i="1" dirty="0"/>
              <a:t>use with </a:t>
            </a:r>
            <a:r>
              <a:rPr lang="en-GB" sz="1200" dirty="0"/>
              <a:t>Lysons and Farrington: </a:t>
            </a:r>
            <a:r>
              <a:rPr lang="en-GB" sz="1200" dirty="0" smtClean="0"/>
              <a:t>Procurement </a:t>
            </a:r>
            <a:r>
              <a:rPr lang="en-GB" sz="1200" dirty="0"/>
              <a:t>and Supply Chain Management </a:t>
            </a:r>
            <a:r>
              <a:rPr lang="en-GB" sz="1200" dirty="0" smtClean="0"/>
              <a:t>9th edition © Pearson Education Limited 2015</a:t>
            </a:r>
            <a:endParaRPr lang="en-GB" sz="1200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35125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692525"/>
            <a:ext cx="6400800" cy="17526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21257308"/>
      </p:ext>
    </p:extLst>
  </p:cSld>
  <p:clrMapOvr>
    <a:masterClrMapping/>
  </p:clrMapOvr>
  <p:transition advTm="43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466922"/>
      </p:ext>
    </p:extLst>
  </p:cSld>
  <p:clrMapOvr>
    <a:masterClrMapping/>
  </p:clrMapOvr>
  <p:transition advTm="43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5051026"/>
      </p:ext>
    </p:extLst>
  </p:cSld>
  <p:clrMapOvr>
    <a:masterClrMapping/>
  </p:clrMapOvr>
  <p:transition advTm="43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1628775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40250" y="1628775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733577"/>
      </p:ext>
    </p:extLst>
  </p:cSld>
  <p:clrMapOvr>
    <a:masterClrMapping/>
  </p:clrMapOvr>
  <p:transition advTm="43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29894"/>
      </p:ext>
    </p:extLst>
  </p:cSld>
  <p:clrMapOvr>
    <a:masterClrMapping/>
  </p:clrMapOvr>
  <p:transition advTm="43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926161"/>
      </p:ext>
    </p:extLst>
  </p:cSld>
  <p:clrMapOvr>
    <a:masterClrMapping/>
  </p:clrMapOvr>
  <p:transition advTm="43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3142469"/>
      </p:ext>
    </p:extLst>
  </p:cSld>
  <p:clrMapOvr>
    <a:masterClrMapping/>
  </p:clrMapOvr>
  <p:transition advTm="43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617738"/>
      </p:ext>
    </p:extLst>
  </p:cSld>
  <p:clrMapOvr>
    <a:masterClrMapping/>
  </p:clrMapOvr>
  <p:transition advTm="43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6932502"/>
      </p:ext>
    </p:extLst>
  </p:cSld>
  <p:clrMapOvr>
    <a:masterClrMapping/>
  </p:clrMapOvr>
  <p:transition advTm="43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482555"/>
      </p:ext>
    </p:extLst>
  </p:cSld>
  <p:clrMapOvr>
    <a:masterClrMapping/>
  </p:clrMapOvr>
  <p:transition advTm="43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8588" y="228600"/>
            <a:ext cx="1979612" cy="5514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228600"/>
            <a:ext cx="5786438" cy="5514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680075"/>
      </p:ext>
    </p:extLst>
  </p:cSld>
  <p:clrMapOvr>
    <a:masterClrMapping/>
  </p:clrMapOvr>
  <p:transition advTm="43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848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628775"/>
            <a:ext cx="7848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Second level</a:t>
            </a:r>
          </a:p>
          <a:p>
            <a:pPr lvl="0"/>
            <a:r>
              <a:rPr lang="en-GB" altLang="en-US" smtClean="0"/>
              <a:t>Third level</a:t>
            </a:r>
          </a:p>
          <a:p>
            <a:pPr lvl="0"/>
            <a:r>
              <a:rPr lang="en-GB" altLang="en-US" smtClean="0"/>
              <a:t>Fourth level</a:t>
            </a:r>
          </a:p>
          <a:p>
            <a:pPr lvl="0"/>
            <a:r>
              <a:rPr lang="en-GB" altLang="en-US" smtClean="0"/>
              <a:t>Fifth level</a:t>
            </a:r>
          </a:p>
        </p:txBody>
      </p:sp>
      <p:sp>
        <p:nvSpPr>
          <p:cNvPr id="6" name="Text Box 13"/>
          <p:cNvSpPr txBox="1">
            <a:spLocks noChangeArrowheads="1"/>
          </p:cNvSpPr>
          <p:nvPr userDrawn="1"/>
        </p:nvSpPr>
        <p:spPr bwMode="auto">
          <a:xfrm>
            <a:off x="238125" y="6569075"/>
            <a:ext cx="8642350" cy="18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Lysons</a:t>
            </a:r>
            <a:r>
              <a: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 &amp; Farrington, </a:t>
            </a:r>
            <a:r>
              <a:rPr kumimoji="0" lang="en-US" sz="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Procurement and Supply Chain Management,</a:t>
            </a:r>
            <a:r>
              <a: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 9e © Pearson Education Limited 2016</a:t>
            </a:r>
          </a:p>
        </p:txBody>
      </p:sp>
      <p:sp>
        <p:nvSpPr>
          <p:cNvPr id="7" name="Text Box 15"/>
          <p:cNvSpPr txBox="1">
            <a:spLocks noChangeArrowheads="1"/>
          </p:cNvSpPr>
          <p:nvPr userDrawn="1"/>
        </p:nvSpPr>
        <p:spPr bwMode="auto">
          <a:xfrm>
            <a:off x="0" y="0"/>
            <a:ext cx="806450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Slide </a:t>
            </a:r>
            <a:r>
              <a:rPr kumimoji="0" lang="en-GB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t>6.</a:t>
            </a:r>
            <a:fld id="{EE8FF528-2F63-47C1-9125-8E65D8390175}" type="slidenum">
              <a:rPr kumimoji="0" lang="en-GB" sz="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n-cs"/>
              </a:rPr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 advTm="4300">
    <p:randomBa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Monotype Sorts" pitchFamily="2" charset="2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805135"/>
            <a:ext cx="7848600" cy="769167"/>
          </a:xfrm>
        </p:spPr>
        <p:txBody>
          <a:bodyPr/>
          <a:lstStyle/>
          <a:p>
            <a:r>
              <a:rPr lang="en-IN" dirty="0" smtClean="0"/>
              <a:t>Lecture </a:t>
            </a:r>
            <a:r>
              <a:rPr lang="en-IN" dirty="0" smtClean="0"/>
              <a:t>2</a:t>
            </a:r>
            <a:endParaRPr lang="en-IN" dirty="0"/>
          </a:p>
        </p:txBody>
      </p:sp>
    </p:spTree>
  </p:cSld>
  <p:clrMapOvr>
    <a:masterClrMapping/>
  </p:clrMapOvr>
  <p:transition advTm="4300">
    <p:randomBa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8"/>
          <p:cNvSpPr>
            <a:spLocks noChangeArrowheads="1"/>
          </p:cNvSpPr>
          <p:nvPr/>
        </p:nvSpPr>
        <p:spPr bwMode="auto">
          <a:xfrm>
            <a:off x="4067175" y="1181100"/>
            <a:ext cx="5103813" cy="3540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b="1" dirty="0"/>
          </a:p>
        </p:txBody>
      </p:sp>
      <p:sp>
        <p:nvSpPr>
          <p:cNvPr id="3075" name="AutoShape 27"/>
          <p:cNvSpPr>
            <a:spLocks noChangeArrowheads="1"/>
          </p:cNvSpPr>
          <p:nvPr/>
        </p:nvSpPr>
        <p:spPr bwMode="auto">
          <a:xfrm>
            <a:off x="7938" y="1025525"/>
            <a:ext cx="4897437" cy="647700"/>
          </a:xfrm>
          <a:prstGeom prst="rightArrow">
            <a:avLst>
              <a:gd name="adj1" fmla="val 54407"/>
              <a:gd name="adj2" fmla="val 11103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b="1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3102" name="Line 4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693" name="AutoShape 5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242694" name="Rectangle 6"/>
          <p:cNvSpPr>
            <a:spLocks noChangeArrowheads="1"/>
          </p:cNvSpPr>
          <p:nvPr/>
        </p:nvSpPr>
        <p:spPr bwMode="auto">
          <a:xfrm>
            <a:off x="573088" y="476250"/>
            <a:ext cx="4981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</a:t>
            </a:r>
            <a:r>
              <a:rPr lang="en-GB" altLang="en-US" dirty="0" smtClean="0"/>
              <a:t>relationships and partnering</a:t>
            </a:r>
            <a:endParaRPr lang="en-GB" altLang="en-US" dirty="0"/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220663" y="1146175"/>
            <a:ext cx="3414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 dirty="0">
                <a:solidFill>
                  <a:schemeClr val="bg1"/>
                </a:solidFill>
              </a:rPr>
              <a:t>Definition of a relationship</a:t>
            </a:r>
          </a:p>
        </p:txBody>
      </p:sp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573088" y="1773238"/>
            <a:ext cx="3638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b="1" dirty="0"/>
              <a:t>Relationship marketing</a:t>
            </a:r>
          </a:p>
        </p:txBody>
      </p:sp>
      <p:grpSp>
        <p:nvGrpSpPr>
          <p:cNvPr id="3080" name="Group 9"/>
          <p:cNvGrpSpPr>
            <a:grpSpLocks/>
          </p:cNvGrpSpPr>
          <p:nvPr/>
        </p:nvGrpSpPr>
        <p:grpSpPr bwMode="auto">
          <a:xfrm>
            <a:off x="2044700" y="4070350"/>
            <a:ext cx="1663700" cy="1663700"/>
            <a:chOff x="1812" y="1729"/>
            <a:chExt cx="937" cy="937"/>
          </a:xfrm>
        </p:grpSpPr>
        <p:sp>
          <p:nvSpPr>
            <p:cNvPr id="3100" name="Oval 10"/>
            <p:cNvSpPr>
              <a:spLocks noChangeArrowheads="1"/>
            </p:cNvSpPr>
            <p:nvPr/>
          </p:nvSpPr>
          <p:spPr bwMode="auto">
            <a:xfrm>
              <a:off x="1812" y="1729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101" name="Oval 11"/>
            <p:cNvSpPr>
              <a:spLocks noChangeArrowheads="1"/>
            </p:cNvSpPr>
            <p:nvPr/>
          </p:nvSpPr>
          <p:spPr bwMode="auto">
            <a:xfrm>
              <a:off x="1855" y="1772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Not one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sale at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a time!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081" name="Group 12"/>
          <p:cNvGrpSpPr>
            <a:grpSpLocks/>
          </p:cNvGrpSpPr>
          <p:nvPr/>
        </p:nvGrpSpPr>
        <p:grpSpPr bwMode="auto">
          <a:xfrm>
            <a:off x="839788" y="2443163"/>
            <a:ext cx="1663700" cy="1663700"/>
            <a:chOff x="713" y="1548"/>
            <a:chExt cx="937" cy="937"/>
          </a:xfrm>
        </p:grpSpPr>
        <p:sp>
          <p:nvSpPr>
            <p:cNvPr id="3098" name="Oval 13"/>
            <p:cNvSpPr>
              <a:spLocks noChangeArrowheads="1"/>
            </p:cNvSpPr>
            <p:nvPr/>
          </p:nvSpPr>
          <p:spPr bwMode="auto">
            <a:xfrm>
              <a:off x="713" y="1548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9" name="Oval 14"/>
            <p:cNvSpPr>
              <a:spLocks noChangeArrowheads="1"/>
            </p:cNvSpPr>
            <p:nvPr/>
          </p:nvSpPr>
          <p:spPr bwMode="auto">
            <a:xfrm>
              <a:off x="756" y="1591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Long-term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strategy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3082" name="Oval 22"/>
          <p:cNvSpPr>
            <a:spLocks noChangeArrowheads="1"/>
          </p:cNvSpPr>
          <p:nvPr/>
        </p:nvSpPr>
        <p:spPr bwMode="auto">
          <a:xfrm>
            <a:off x="827088" y="2376488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1</a:t>
            </a:r>
            <a:endParaRPr lang="en-GB" altLang="en-US" dirty="0"/>
          </a:p>
        </p:txBody>
      </p:sp>
      <p:sp>
        <p:nvSpPr>
          <p:cNvPr id="3083" name="Oval 23"/>
          <p:cNvSpPr>
            <a:spLocks noChangeArrowheads="1"/>
          </p:cNvSpPr>
          <p:nvPr/>
        </p:nvSpPr>
        <p:spPr bwMode="auto">
          <a:xfrm>
            <a:off x="2082800" y="4002088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2</a:t>
            </a:r>
            <a:endParaRPr lang="en-GB" altLang="en-US" dirty="0"/>
          </a:p>
        </p:txBody>
      </p:sp>
      <p:sp>
        <p:nvSpPr>
          <p:cNvPr id="3084" name="Text Box 26"/>
          <p:cNvSpPr txBox="1">
            <a:spLocks noChangeArrowheads="1"/>
          </p:cNvSpPr>
          <p:nvPr/>
        </p:nvSpPr>
        <p:spPr bwMode="auto">
          <a:xfrm>
            <a:off x="5276850" y="1158875"/>
            <a:ext cx="37498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b="1" dirty="0">
                <a:cs typeface="Arial" charset="0"/>
              </a:rPr>
              <a:t>‘</a:t>
            </a:r>
            <a:r>
              <a:rPr lang="en-GB" altLang="en-US" b="1" dirty="0"/>
              <a:t>A connection or association</a:t>
            </a:r>
            <a:r>
              <a:rPr lang="en-GB" altLang="en-US" b="1" dirty="0">
                <a:cs typeface="Arial" charset="0"/>
              </a:rPr>
              <a:t>’</a:t>
            </a:r>
            <a:endParaRPr lang="en-GB" altLang="en-US" b="1" dirty="0"/>
          </a:p>
        </p:txBody>
      </p:sp>
      <p:sp>
        <p:nvSpPr>
          <p:cNvPr id="3085" name="Text Box 29"/>
          <p:cNvSpPr txBox="1">
            <a:spLocks noChangeArrowheads="1"/>
          </p:cNvSpPr>
          <p:nvPr/>
        </p:nvSpPr>
        <p:spPr bwMode="auto">
          <a:xfrm>
            <a:off x="5100638" y="1773238"/>
            <a:ext cx="3638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b="1" dirty="0"/>
              <a:t>Relationship </a:t>
            </a:r>
            <a:r>
              <a:rPr lang="en-GB" altLang="en-US" b="1" dirty="0" smtClean="0"/>
              <a:t>procurement</a:t>
            </a:r>
            <a:endParaRPr lang="en-GB" altLang="en-US" b="1" dirty="0"/>
          </a:p>
        </p:txBody>
      </p:sp>
      <p:grpSp>
        <p:nvGrpSpPr>
          <p:cNvPr id="3086" name="Group 42"/>
          <p:cNvGrpSpPr>
            <a:grpSpLocks/>
          </p:cNvGrpSpPr>
          <p:nvPr/>
        </p:nvGrpSpPr>
        <p:grpSpPr bwMode="auto">
          <a:xfrm>
            <a:off x="6992938" y="2373313"/>
            <a:ext cx="1663700" cy="1663700"/>
            <a:chOff x="1812" y="1729"/>
            <a:chExt cx="937" cy="937"/>
          </a:xfrm>
        </p:grpSpPr>
        <p:sp>
          <p:nvSpPr>
            <p:cNvPr id="3096" name="Oval 43"/>
            <p:cNvSpPr>
              <a:spLocks noChangeArrowheads="1"/>
            </p:cNvSpPr>
            <p:nvPr/>
          </p:nvSpPr>
          <p:spPr bwMode="auto">
            <a:xfrm>
              <a:off x="1812" y="1729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7" name="Oval 44"/>
            <p:cNvSpPr>
              <a:spLocks noChangeArrowheads="1"/>
            </p:cNvSpPr>
            <p:nvPr/>
          </p:nvSpPr>
          <p:spPr bwMode="auto">
            <a:xfrm>
              <a:off x="1855" y="1772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Secures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mutual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benefits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087" name="Group 45"/>
          <p:cNvGrpSpPr>
            <a:grpSpLocks/>
          </p:cNvGrpSpPr>
          <p:nvPr/>
        </p:nvGrpSpPr>
        <p:grpSpPr bwMode="auto">
          <a:xfrm>
            <a:off x="5248275" y="2371725"/>
            <a:ext cx="1663700" cy="1663700"/>
            <a:chOff x="713" y="1548"/>
            <a:chExt cx="937" cy="937"/>
          </a:xfrm>
        </p:grpSpPr>
        <p:sp>
          <p:nvSpPr>
            <p:cNvPr id="3094" name="Oval 46"/>
            <p:cNvSpPr>
              <a:spLocks noChangeArrowheads="1"/>
            </p:cNvSpPr>
            <p:nvPr/>
          </p:nvSpPr>
          <p:spPr bwMode="auto">
            <a:xfrm>
              <a:off x="713" y="1548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5" name="Oval 47"/>
            <p:cNvSpPr>
              <a:spLocks noChangeArrowheads="1"/>
            </p:cNvSpPr>
            <p:nvPr/>
          </p:nvSpPr>
          <p:spPr bwMode="auto">
            <a:xfrm>
              <a:off x="756" y="1591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Long-term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strategy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088" name="Group 48"/>
          <p:cNvGrpSpPr>
            <a:grpSpLocks/>
          </p:cNvGrpSpPr>
          <p:nvPr/>
        </p:nvGrpSpPr>
        <p:grpSpPr bwMode="auto">
          <a:xfrm>
            <a:off x="6156325" y="4113213"/>
            <a:ext cx="1663700" cy="1663700"/>
            <a:chOff x="2937" y="1548"/>
            <a:chExt cx="937" cy="937"/>
          </a:xfrm>
        </p:grpSpPr>
        <p:sp>
          <p:nvSpPr>
            <p:cNvPr id="3092" name="Oval 49"/>
            <p:cNvSpPr>
              <a:spLocks noChangeArrowheads="1"/>
            </p:cNvSpPr>
            <p:nvPr/>
          </p:nvSpPr>
          <p:spPr bwMode="auto">
            <a:xfrm>
              <a:off x="2937" y="1548"/>
              <a:ext cx="937" cy="93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endParaRPr lang="en-US" altLang="en-US" sz="1900" dirty="0">
                <a:solidFill>
                  <a:schemeClr val="bg1"/>
                </a:solidFill>
              </a:endParaRPr>
            </a:p>
          </p:txBody>
        </p:sp>
        <p:sp>
          <p:nvSpPr>
            <p:cNvPr id="3093" name="Oval 50"/>
            <p:cNvSpPr>
              <a:spLocks noChangeArrowheads="1"/>
            </p:cNvSpPr>
            <p:nvPr/>
          </p:nvSpPr>
          <p:spPr bwMode="auto">
            <a:xfrm>
              <a:off x="2980" y="1591"/>
              <a:ext cx="851" cy="85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Requires</a:t>
              </a:r>
            </a:p>
            <a:p>
              <a:pPr algn="ctr"/>
              <a:r>
                <a:rPr lang="en-US" altLang="en-US" sz="1900" dirty="0">
                  <a:solidFill>
                    <a:schemeClr val="accent1"/>
                  </a:solidFill>
                </a:rPr>
                <a:t>focus</a:t>
              </a:r>
              <a:endParaRPr lang="en-GB" altLang="en-US" sz="190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3089" name="Oval 51"/>
          <p:cNvSpPr>
            <a:spLocks noChangeArrowheads="1"/>
          </p:cNvSpPr>
          <p:nvPr/>
        </p:nvSpPr>
        <p:spPr bwMode="auto">
          <a:xfrm>
            <a:off x="5235575" y="2305050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1</a:t>
            </a:r>
            <a:endParaRPr lang="en-GB" altLang="en-US" dirty="0"/>
          </a:p>
        </p:txBody>
      </p:sp>
      <p:sp>
        <p:nvSpPr>
          <p:cNvPr id="3090" name="Oval 52"/>
          <p:cNvSpPr>
            <a:spLocks noChangeArrowheads="1"/>
          </p:cNvSpPr>
          <p:nvPr/>
        </p:nvSpPr>
        <p:spPr bwMode="auto">
          <a:xfrm>
            <a:off x="7031038" y="2305050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2</a:t>
            </a:r>
            <a:endParaRPr lang="en-GB" altLang="en-US" dirty="0"/>
          </a:p>
        </p:txBody>
      </p:sp>
      <p:sp>
        <p:nvSpPr>
          <p:cNvPr id="3091" name="Oval 53"/>
          <p:cNvSpPr>
            <a:spLocks noChangeArrowheads="1"/>
          </p:cNvSpPr>
          <p:nvPr/>
        </p:nvSpPr>
        <p:spPr bwMode="auto">
          <a:xfrm>
            <a:off x="6243638" y="4046538"/>
            <a:ext cx="517525" cy="517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dirty="0"/>
              <a:t>3</a:t>
            </a:r>
            <a:endParaRPr lang="en-GB" altLang="en-US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2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4113" name="Line 3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716" name="AutoShape 4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graphicFrame>
        <p:nvGraphicFramePr>
          <p:cNvPr id="4117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241706"/>
              </p:ext>
            </p:extLst>
          </p:nvPr>
        </p:nvGraphicFramePr>
        <p:xfrm>
          <a:off x="179388" y="1011238"/>
          <a:ext cx="8707437" cy="4862910"/>
        </p:xfrm>
        <a:graphic>
          <a:graphicData uri="http://schemas.openxmlformats.org/drawingml/2006/table">
            <a:tbl>
              <a:tblPr/>
              <a:tblGrid>
                <a:gridCol w="435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694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Table 6.1 Main differences between transactional and relationship procurement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EBEB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Transactional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Relationship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875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Focus on short, discrete procurement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Short-term orientation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Arms length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Simple buyer</a:t>
                      </a:r>
                      <a:r>
                        <a:rPr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seller relationship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Emphasis on price, quality and delivery in the offered product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 innovation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Moderate supplier contact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Little sharing of information; opaqueness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Reverse auctions may be applicable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Focus on supplier retention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Long-term orientation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Closeness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Complex, including internal relationships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Emphasis on improving price, quality, delivery and other factors such as innovative design as a collaborative exercise between purchaser and supplier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High supplier contact with each contact being used to gain information and strengthen the relationship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Significant sharing of information including cost information, transparency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60363" algn="l"/>
                        </a:tabLst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Reverse auctions generally inapplicable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3783" name="Rectangle 71"/>
          <p:cNvSpPr>
            <a:spLocks noChangeArrowheads="1"/>
          </p:cNvSpPr>
          <p:nvPr/>
        </p:nvSpPr>
        <p:spPr bwMode="auto">
          <a:xfrm>
            <a:off x="611560" y="476250"/>
            <a:ext cx="494310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</a:t>
            </a:r>
            <a:r>
              <a:rPr lang="en-GB" altLang="en-US" dirty="0" smtClean="0"/>
              <a:t>relationships and partnering</a:t>
            </a:r>
            <a:endParaRPr lang="en-GB" altLang="en-US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5127" name="Line 3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716" name="AutoShape 4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243783" name="Rectangle 71"/>
          <p:cNvSpPr>
            <a:spLocks noChangeArrowheads="1"/>
          </p:cNvSpPr>
          <p:nvPr/>
        </p:nvSpPr>
        <p:spPr bwMode="auto">
          <a:xfrm>
            <a:off x="539552" y="476250"/>
            <a:ext cx="501511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</a:t>
            </a:r>
            <a:r>
              <a:rPr lang="en-GB" altLang="en-US" dirty="0" smtClean="0"/>
              <a:t>relationships and partnering</a:t>
            </a:r>
            <a:endParaRPr lang="en-GB" altLang="en-US" dirty="0"/>
          </a:p>
        </p:txBody>
      </p:sp>
      <p:sp>
        <p:nvSpPr>
          <p:cNvPr id="5124" name="TextBox 7"/>
          <p:cNvSpPr txBox="1">
            <a:spLocks noChangeArrowheads="1"/>
          </p:cNvSpPr>
          <p:nvPr/>
        </p:nvSpPr>
        <p:spPr bwMode="auto">
          <a:xfrm>
            <a:off x="1331913" y="1196975"/>
            <a:ext cx="6985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1800" b="1" dirty="0"/>
              <a:t>PAS 11000</a:t>
            </a:r>
          </a:p>
          <a:p>
            <a:pPr algn="ctr"/>
            <a:r>
              <a:rPr lang="en-GB" altLang="en-US" sz="1800" b="1" dirty="0"/>
              <a:t>Strategic framework to improve collaborative relationships</a:t>
            </a:r>
            <a:endParaRPr lang="en-US" altLang="en-US" sz="1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699792" y="2060848"/>
            <a:ext cx="4680520" cy="40925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Awareness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 smtClean="0">
                <a:solidFill>
                  <a:srgbClr val="FF0000"/>
                </a:solidFill>
              </a:rPr>
              <a:t>Knowledge</a:t>
            </a:r>
            <a:endParaRPr lang="en-GB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Internal assessment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>
                <a:solidFill>
                  <a:srgbClr val="FF0000"/>
                </a:solidFill>
              </a:rPr>
              <a:t>Partner selection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Working relationship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>
                <a:solidFill>
                  <a:srgbClr val="FF0000"/>
                </a:solidFill>
              </a:rPr>
              <a:t>Additional value creation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Staying together</a:t>
            </a:r>
          </a:p>
          <a:p>
            <a:pPr marL="342900" indent="-342900">
              <a:lnSpc>
                <a:spcPct val="150000"/>
              </a:lnSpc>
              <a:buSzPct val="200000"/>
              <a:buFont typeface="Arial" panose="020B0604020202020204" pitchFamily="34" charset="0"/>
              <a:buChar char="•"/>
              <a:defRPr/>
            </a:pPr>
            <a:r>
              <a:rPr lang="en-GB" b="1" dirty="0"/>
              <a:t>   </a:t>
            </a:r>
            <a:r>
              <a:rPr lang="en-GB" b="1" dirty="0">
                <a:solidFill>
                  <a:srgbClr val="FF0000"/>
                </a:solidFill>
              </a:rPr>
              <a:t>Exit strategy</a:t>
            </a:r>
          </a:p>
          <a:p>
            <a:pPr>
              <a:buSzPct val="200000"/>
              <a:defRPr/>
            </a:pPr>
            <a:endParaRPr lang="en-US" b="1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6164" name="Line 3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740" name="AutoShape 4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6147" name="Text Box 30"/>
          <p:cNvSpPr txBox="1">
            <a:spLocks noChangeArrowheads="1"/>
          </p:cNvSpPr>
          <p:nvPr/>
        </p:nvSpPr>
        <p:spPr bwMode="auto">
          <a:xfrm>
            <a:off x="1331913" y="1190625"/>
            <a:ext cx="65532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b="1" dirty="0" smtClean="0"/>
              <a:t>Relationship formation</a:t>
            </a:r>
          </a:p>
          <a:p>
            <a:pPr algn="ctr"/>
            <a:r>
              <a:rPr lang="en-US" altLang="en-US" b="1" dirty="0" smtClean="0"/>
              <a:t>Holmlund </a:t>
            </a:r>
            <a:r>
              <a:rPr lang="en-US" altLang="en-US" b="1" dirty="0"/>
              <a:t>and Strandvik – five aggregation levels</a:t>
            </a:r>
            <a:endParaRPr lang="en-GB" altLang="en-US" b="1" dirty="0"/>
          </a:p>
        </p:txBody>
      </p:sp>
      <p:sp>
        <p:nvSpPr>
          <p:cNvPr id="6148" name="AutoShape 31"/>
          <p:cNvSpPr>
            <a:spLocks noChangeArrowheads="1"/>
          </p:cNvSpPr>
          <p:nvPr/>
        </p:nvSpPr>
        <p:spPr bwMode="auto">
          <a:xfrm>
            <a:off x="684213" y="2205038"/>
            <a:ext cx="2357437" cy="4318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b="1" dirty="0" smtClean="0"/>
              <a:t>     Actions</a:t>
            </a:r>
            <a:endParaRPr lang="en-GB" altLang="en-US" b="1" dirty="0"/>
          </a:p>
        </p:txBody>
      </p:sp>
      <p:sp>
        <p:nvSpPr>
          <p:cNvPr id="6149" name="AutoShape 32"/>
          <p:cNvSpPr>
            <a:spLocks noChangeArrowheads="1"/>
          </p:cNvSpPr>
          <p:nvPr/>
        </p:nvSpPr>
        <p:spPr bwMode="auto">
          <a:xfrm>
            <a:off x="684213" y="2887663"/>
            <a:ext cx="2376487" cy="4318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b="1" dirty="0" smtClean="0"/>
              <a:t>     Episodes</a:t>
            </a:r>
            <a:endParaRPr lang="en-GB" altLang="en-US" b="1" dirty="0"/>
          </a:p>
        </p:txBody>
      </p:sp>
      <p:sp>
        <p:nvSpPr>
          <p:cNvPr id="6150" name="AutoShape 33"/>
          <p:cNvSpPr>
            <a:spLocks noChangeArrowheads="1"/>
          </p:cNvSpPr>
          <p:nvPr/>
        </p:nvSpPr>
        <p:spPr bwMode="auto">
          <a:xfrm>
            <a:off x="684213" y="3571875"/>
            <a:ext cx="2376487" cy="4318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b="1" dirty="0" smtClean="0"/>
              <a:t>     Sequences</a:t>
            </a:r>
            <a:endParaRPr lang="en-GB" altLang="en-US" b="1" dirty="0"/>
          </a:p>
        </p:txBody>
      </p:sp>
      <p:sp>
        <p:nvSpPr>
          <p:cNvPr id="6151" name="AutoShape 34"/>
          <p:cNvSpPr>
            <a:spLocks noChangeArrowheads="1"/>
          </p:cNvSpPr>
          <p:nvPr/>
        </p:nvSpPr>
        <p:spPr bwMode="auto">
          <a:xfrm>
            <a:off x="684213" y="4256088"/>
            <a:ext cx="2376487" cy="4318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b="1" dirty="0"/>
              <a:t>  </a:t>
            </a:r>
            <a:r>
              <a:rPr lang="en-US" altLang="en-US" b="1" dirty="0" smtClean="0"/>
              <a:t>   Relationships</a:t>
            </a:r>
            <a:endParaRPr lang="en-GB" altLang="en-US" b="1" dirty="0"/>
          </a:p>
        </p:txBody>
      </p:sp>
      <p:sp>
        <p:nvSpPr>
          <p:cNvPr id="6152" name="AutoShape 35"/>
          <p:cNvSpPr>
            <a:spLocks noChangeArrowheads="1"/>
          </p:cNvSpPr>
          <p:nvPr/>
        </p:nvSpPr>
        <p:spPr bwMode="auto">
          <a:xfrm>
            <a:off x="684213" y="4940300"/>
            <a:ext cx="2376487" cy="4318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b="1" dirty="0" smtClean="0"/>
              <a:t>     Partner </a:t>
            </a:r>
            <a:r>
              <a:rPr lang="en-US" altLang="en-US" b="1" dirty="0"/>
              <a:t>base</a:t>
            </a:r>
            <a:endParaRPr lang="en-GB" altLang="en-US" b="1" dirty="0"/>
          </a:p>
        </p:txBody>
      </p:sp>
      <p:sp>
        <p:nvSpPr>
          <p:cNvPr id="6153" name="Oval 36"/>
          <p:cNvSpPr>
            <a:spLocks noChangeArrowheads="1"/>
          </p:cNvSpPr>
          <p:nvPr/>
        </p:nvSpPr>
        <p:spPr bwMode="auto">
          <a:xfrm>
            <a:off x="755650" y="2282825"/>
            <a:ext cx="273050" cy="27305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154" name="Oval 37"/>
          <p:cNvSpPr>
            <a:spLocks noChangeArrowheads="1"/>
          </p:cNvSpPr>
          <p:nvPr/>
        </p:nvSpPr>
        <p:spPr bwMode="auto">
          <a:xfrm>
            <a:off x="755650" y="2968625"/>
            <a:ext cx="273050" cy="27305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6155" name="Oval 38"/>
          <p:cNvSpPr>
            <a:spLocks noChangeArrowheads="1"/>
          </p:cNvSpPr>
          <p:nvPr/>
        </p:nvSpPr>
        <p:spPr bwMode="auto">
          <a:xfrm>
            <a:off x="755650" y="3654425"/>
            <a:ext cx="273050" cy="27305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156" name="Oval 39"/>
          <p:cNvSpPr>
            <a:spLocks noChangeArrowheads="1"/>
          </p:cNvSpPr>
          <p:nvPr/>
        </p:nvSpPr>
        <p:spPr bwMode="auto">
          <a:xfrm>
            <a:off x="755650" y="4340225"/>
            <a:ext cx="273050" cy="27305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6157" name="Oval 40"/>
          <p:cNvSpPr>
            <a:spLocks noChangeArrowheads="1"/>
          </p:cNvSpPr>
          <p:nvPr/>
        </p:nvSpPr>
        <p:spPr bwMode="auto">
          <a:xfrm>
            <a:off x="755650" y="5027613"/>
            <a:ext cx="273050" cy="27305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6158" name="Text Box 41"/>
          <p:cNvSpPr txBox="1">
            <a:spLocks noChangeArrowheads="1"/>
          </p:cNvSpPr>
          <p:nvPr/>
        </p:nvSpPr>
        <p:spPr bwMode="auto">
          <a:xfrm>
            <a:off x="3041650" y="2198688"/>
            <a:ext cx="2609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>
                <a:cs typeface="Arial" charset="0"/>
              </a:rPr>
              <a:t>–</a:t>
            </a:r>
            <a:r>
              <a:rPr lang="en-GB" altLang="en-US" dirty="0"/>
              <a:t> Individual initiatives</a:t>
            </a:r>
          </a:p>
        </p:txBody>
      </p:sp>
      <p:sp>
        <p:nvSpPr>
          <p:cNvPr id="6159" name="Text Box 42"/>
          <p:cNvSpPr txBox="1">
            <a:spLocks noChangeArrowheads="1"/>
          </p:cNvSpPr>
          <p:nvPr/>
        </p:nvSpPr>
        <p:spPr bwMode="auto">
          <a:xfrm>
            <a:off x="3041650" y="2908300"/>
            <a:ext cx="375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>
                <a:cs typeface="Arial" charset="0"/>
              </a:rPr>
              <a:t>–</a:t>
            </a:r>
            <a:r>
              <a:rPr lang="en-GB" altLang="en-US" dirty="0"/>
              <a:t> Groups of interrelated actions</a:t>
            </a:r>
          </a:p>
        </p:txBody>
      </p:sp>
      <p:sp>
        <p:nvSpPr>
          <p:cNvPr id="6160" name="Text Box 43"/>
          <p:cNvSpPr txBox="1">
            <a:spLocks noChangeArrowheads="1"/>
          </p:cNvSpPr>
          <p:nvPr/>
        </p:nvSpPr>
        <p:spPr bwMode="auto">
          <a:xfrm>
            <a:off x="3041650" y="3590925"/>
            <a:ext cx="4684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>
                <a:cs typeface="Arial" charset="0"/>
              </a:rPr>
              <a:t>–</a:t>
            </a:r>
            <a:r>
              <a:rPr lang="en-GB" altLang="en-US" dirty="0"/>
              <a:t> More extensive </a:t>
            </a:r>
            <a:r>
              <a:rPr lang="en-GB" altLang="en-US" dirty="0" smtClean="0"/>
              <a:t>entities </a:t>
            </a:r>
            <a:r>
              <a:rPr lang="en-GB" altLang="en-US" dirty="0"/>
              <a:t>of interactions</a:t>
            </a:r>
          </a:p>
        </p:txBody>
      </p:sp>
      <p:sp>
        <p:nvSpPr>
          <p:cNvPr id="6161" name="Text Box 44"/>
          <p:cNvSpPr txBox="1">
            <a:spLocks noChangeArrowheads="1"/>
          </p:cNvSpPr>
          <p:nvPr/>
        </p:nvSpPr>
        <p:spPr bwMode="auto">
          <a:xfrm>
            <a:off x="3041650" y="4271963"/>
            <a:ext cx="5973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>
                <a:cs typeface="Arial" charset="0"/>
              </a:rPr>
              <a:t>–</a:t>
            </a:r>
            <a:r>
              <a:rPr lang="en-GB" altLang="en-US" dirty="0"/>
              <a:t> All sequences which comprise in one relationship</a:t>
            </a:r>
          </a:p>
        </p:txBody>
      </p:sp>
      <p:sp>
        <p:nvSpPr>
          <p:cNvPr id="6162" name="Text Box 45"/>
          <p:cNvSpPr txBox="1">
            <a:spLocks noChangeArrowheads="1"/>
          </p:cNvSpPr>
          <p:nvPr/>
        </p:nvSpPr>
        <p:spPr bwMode="auto">
          <a:xfrm>
            <a:off x="3041650" y="4954588"/>
            <a:ext cx="279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>
                <a:cs typeface="Arial" charset="0"/>
              </a:rPr>
              <a:t>–</a:t>
            </a:r>
            <a:r>
              <a:rPr lang="en-GB" altLang="en-US" dirty="0"/>
              <a:t> Relationship portfolio</a:t>
            </a:r>
          </a:p>
        </p:txBody>
      </p:sp>
      <p:sp>
        <p:nvSpPr>
          <p:cNvPr id="244782" name="Rectangle 46"/>
          <p:cNvSpPr>
            <a:spLocks noChangeArrowheads="1"/>
          </p:cNvSpPr>
          <p:nvPr/>
        </p:nvSpPr>
        <p:spPr bwMode="auto">
          <a:xfrm>
            <a:off x="467544" y="476250"/>
            <a:ext cx="5087119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</a:t>
            </a:r>
            <a:r>
              <a:rPr lang="en-GB" altLang="en-US" dirty="0" smtClean="0"/>
              <a:t>relationships and partnering</a:t>
            </a:r>
            <a:endParaRPr lang="en-GB" altLang="en-US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4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8252" name="Line 4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765" name="AutoShape 5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1728788" y="1031035"/>
            <a:ext cx="6376987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GB" altLang="en-US" sz="1600" b="1" dirty="0" smtClean="0"/>
              <a:t>Supplier relationship management</a:t>
            </a:r>
          </a:p>
          <a:p>
            <a:pPr algn="ctr">
              <a:lnSpc>
                <a:spcPct val="150000"/>
              </a:lnSpc>
            </a:pPr>
            <a:r>
              <a:rPr lang="en-GB" altLang="en-US" sz="1600" b="1" dirty="0" smtClean="0"/>
              <a:t>The Bayer Group – SUPREME analysis model</a:t>
            </a:r>
          </a:p>
          <a:p>
            <a:pPr algn="ctr">
              <a:lnSpc>
                <a:spcPct val="150000"/>
              </a:lnSpc>
            </a:pPr>
            <a:r>
              <a:rPr lang="en-US" altLang="en-US" sz="1600" b="1" dirty="0" smtClean="0"/>
              <a:t>Refer to Figure 6.4 for detail</a:t>
            </a:r>
            <a:endParaRPr lang="en-GB" altLang="en-US" sz="1600" b="1" dirty="0" smtClean="0"/>
          </a:p>
          <a:p>
            <a:endParaRPr lang="en-GB" altLang="en-US" b="1" dirty="0"/>
          </a:p>
        </p:txBody>
      </p:sp>
      <p:sp>
        <p:nvSpPr>
          <p:cNvPr id="245903" name="Rectangle 143"/>
          <p:cNvSpPr>
            <a:spLocks noChangeArrowheads="1"/>
          </p:cNvSpPr>
          <p:nvPr/>
        </p:nvSpPr>
        <p:spPr bwMode="auto">
          <a:xfrm>
            <a:off x="611560" y="476250"/>
            <a:ext cx="494310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</a:t>
            </a:r>
            <a:r>
              <a:rPr lang="en-GB" altLang="en-US" dirty="0" smtClean="0"/>
              <a:t>relationships and partnering</a:t>
            </a:r>
            <a:endParaRPr lang="en-GB" altLang="en-US" dirty="0"/>
          </a:p>
        </p:txBody>
      </p:sp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630944"/>
              </p:ext>
            </p:extLst>
          </p:nvPr>
        </p:nvGraphicFramePr>
        <p:xfrm>
          <a:off x="1043608" y="2372956"/>
          <a:ext cx="6840538" cy="2743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80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0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0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Spend</a:t>
                      </a:r>
                    </a:p>
                    <a:p>
                      <a:r>
                        <a:rPr lang="en-GB" sz="1200" dirty="0" smtClean="0"/>
                        <a:t>visibility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Supplier</a:t>
                      </a:r>
                    </a:p>
                    <a:p>
                      <a:r>
                        <a:rPr lang="en-GB" sz="1200" dirty="0" smtClean="0"/>
                        <a:t>segmentation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Collaboration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Performance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Risk</a:t>
                      </a:r>
                    </a:p>
                    <a:p>
                      <a:r>
                        <a:rPr lang="en-GB" sz="1200" dirty="0" smtClean="0"/>
                        <a:t>Management</a:t>
                      </a:r>
                      <a:endParaRPr lang="en-US" sz="1200" dirty="0"/>
                    </a:p>
                  </a:txBody>
                  <a:tcPr marL="91437" marR="9143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Leveraging</a:t>
                      </a:r>
                    </a:p>
                    <a:p>
                      <a:pPr algn="l"/>
                      <a:r>
                        <a:rPr lang="en-GB" sz="1200" dirty="0" smtClean="0"/>
                        <a:t>SCM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Utilising SRM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Implemented</a:t>
                      </a:r>
                    </a:p>
                    <a:p>
                      <a:r>
                        <a:rPr lang="en-GB" sz="1200" dirty="0" smtClean="0"/>
                        <a:t>SRM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Need </a:t>
                      </a:r>
                    </a:p>
                    <a:p>
                      <a:r>
                        <a:rPr lang="en-GB" sz="1200" dirty="0" smtClean="0"/>
                        <a:t>identified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Limited/</a:t>
                      </a:r>
                    </a:p>
                    <a:p>
                      <a:r>
                        <a:rPr lang="en-GB" sz="1200" dirty="0" smtClean="0"/>
                        <a:t>none</a:t>
                      </a:r>
                      <a:endParaRPr lang="en-US" sz="1200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437" marR="9143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5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3"/>
          <p:cNvSpPr txBox="1">
            <a:spLocks noChangeArrowheads="1"/>
          </p:cNvSpPr>
          <p:nvPr/>
        </p:nvSpPr>
        <p:spPr bwMode="auto">
          <a:xfrm>
            <a:off x="1505811" y="1052513"/>
            <a:ext cx="61323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b="1" dirty="0" smtClean="0"/>
              <a:t>Termination – legal considerations</a:t>
            </a:r>
            <a:endParaRPr lang="en-GB" altLang="en-US" b="1" dirty="0"/>
          </a:p>
        </p:txBody>
      </p:sp>
      <p:sp>
        <p:nvSpPr>
          <p:cNvPr id="9219" name="Text Box 16"/>
          <p:cNvSpPr txBox="1">
            <a:spLocks noChangeArrowheads="1"/>
          </p:cNvSpPr>
          <p:nvPr/>
        </p:nvSpPr>
        <p:spPr bwMode="auto">
          <a:xfrm>
            <a:off x="1273175" y="1700213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Financial consequences</a:t>
            </a:r>
          </a:p>
        </p:txBody>
      </p:sp>
      <p:sp>
        <p:nvSpPr>
          <p:cNvPr id="9220" name="Text Box 17"/>
          <p:cNvSpPr txBox="1">
            <a:spLocks noChangeArrowheads="1"/>
          </p:cNvSpPr>
          <p:nvPr/>
        </p:nvSpPr>
        <p:spPr bwMode="auto">
          <a:xfrm>
            <a:off x="1574799" y="2243138"/>
            <a:ext cx="3420000" cy="432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Confidentiality agreements</a:t>
            </a:r>
          </a:p>
        </p:txBody>
      </p:sp>
      <p:sp>
        <p:nvSpPr>
          <p:cNvPr id="9221" name="Text Box 18"/>
          <p:cNvSpPr txBox="1">
            <a:spLocks noChangeArrowheads="1"/>
          </p:cNvSpPr>
          <p:nvPr/>
        </p:nvSpPr>
        <p:spPr bwMode="auto">
          <a:xfrm>
            <a:off x="1863725" y="2787650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Intellectual properly rights</a:t>
            </a:r>
          </a:p>
        </p:txBody>
      </p:sp>
      <p:sp>
        <p:nvSpPr>
          <p:cNvPr id="9222" name="Text Box 19"/>
          <p:cNvSpPr txBox="1">
            <a:spLocks noChangeArrowheads="1"/>
          </p:cNvSpPr>
          <p:nvPr/>
        </p:nvSpPr>
        <p:spPr bwMode="auto">
          <a:xfrm>
            <a:off x="2151063" y="3330575"/>
            <a:ext cx="3420000" cy="432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Capital assets</a:t>
            </a:r>
          </a:p>
        </p:txBody>
      </p:sp>
      <p:sp>
        <p:nvSpPr>
          <p:cNvPr id="9223" name="Text Box 20"/>
          <p:cNvSpPr txBox="1">
            <a:spLocks noChangeArrowheads="1"/>
          </p:cNvSpPr>
          <p:nvPr/>
        </p:nvSpPr>
        <p:spPr bwMode="auto">
          <a:xfrm>
            <a:off x="2438400" y="3875088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Security issues</a:t>
            </a:r>
          </a:p>
        </p:txBody>
      </p:sp>
      <p:sp>
        <p:nvSpPr>
          <p:cNvPr id="9224" name="Text Box 21"/>
          <p:cNvSpPr txBox="1">
            <a:spLocks noChangeArrowheads="1"/>
          </p:cNvSpPr>
          <p:nvPr/>
        </p:nvSpPr>
        <p:spPr bwMode="auto">
          <a:xfrm>
            <a:off x="3014663" y="4962525"/>
            <a:ext cx="3420000" cy="4320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Signed record of settlement</a:t>
            </a:r>
          </a:p>
        </p:txBody>
      </p:sp>
      <p:sp>
        <p:nvSpPr>
          <p:cNvPr id="9225" name="Text Box 22"/>
          <p:cNvSpPr txBox="1">
            <a:spLocks noChangeArrowheads="1"/>
          </p:cNvSpPr>
          <p:nvPr/>
        </p:nvSpPr>
        <p:spPr bwMode="auto">
          <a:xfrm>
            <a:off x="2727324" y="4418013"/>
            <a:ext cx="3420000" cy="432000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  Employee rights (TUPE)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9236" name="Line 4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837" name="AutoShape 5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248864" name="Rectangle 32"/>
          <p:cNvSpPr>
            <a:spLocks noChangeArrowheads="1"/>
          </p:cNvSpPr>
          <p:nvPr/>
        </p:nvSpPr>
        <p:spPr bwMode="auto">
          <a:xfrm>
            <a:off x="611560" y="476250"/>
            <a:ext cx="492881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</a:t>
            </a:r>
            <a:r>
              <a:rPr lang="en-GB" altLang="en-US" dirty="0" smtClean="0"/>
              <a:t>relationships and partnering</a:t>
            </a:r>
            <a:endParaRPr lang="en-GB" altLang="en-US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8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3"/>
          <p:cNvSpPr txBox="1">
            <a:spLocks noChangeArrowheads="1"/>
          </p:cNvSpPr>
          <p:nvPr/>
        </p:nvSpPr>
        <p:spPr bwMode="auto">
          <a:xfrm>
            <a:off x="1076807" y="1124744"/>
            <a:ext cx="69903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b="1" dirty="0" smtClean="0"/>
              <a:t>Relationship breakdown on an IT project</a:t>
            </a:r>
            <a:endParaRPr lang="en-GB" altLang="en-US" b="1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476250"/>
            <a:ext cx="9144000" cy="411163"/>
            <a:chOff x="0" y="343"/>
            <a:chExt cx="5760" cy="259"/>
          </a:xfrm>
        </p:grpSpPr>
        <p:sp>
          <p:nvSpPr>
            <p:cNvPr id="9236" name="Line 4"/>
            <p:cNvSpPr>
              <a:spLocks noChangeShapeType="1"/>
            </p:cNvSpPr>
            <p:nvPr/>
          </p:nvSpPr>
          <p:spPr bwMode="auto">
            <a:xfrm>
              <a:off x="0" y="473"/>
              <a:ext cx="5760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837" name="AutoShape 5"/>
            <p:cNvSpPr>
              <a:spLocks noChangeArrowheads="1"/>
            </p:cNvSpPr>
            <p:nvPr/>
          </p:nvSpPr>
          <p:spPr bwMode="auto">
            <a:xfrm>
              <a:off x="158" y="343"/>
              <a:ext cx="3447" cy="259"/>
            </a:xfrm>
            <a:prstGeom prst="roundRect">
              <a:avLst>
                <a:gd name="adj" fmla="val 16667"/>
              </a:avLst>
            </a:prstGeom>
            <a:ln>
              <a:headEnd type="none" w="sm" len="sm"/>
              <a:tailEnd type="none" w="sm" len="sm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en-US" b="1" dirty="0"/>
            </a:p>
          </p:txBody>
        </p:sp>
      </p:grpSp>
      <p:sp>
        <p:nvSpPr>
          <p:cNvPr id="248864" name="Rectangle 32"/>
          <p:cNvSpPr>
            <a:spLocks noChangeArrowheads="1"/>
          </p:cNvSpPr>
          <p:nvPr/>
        </p:nvSpPr>
        <p:spPr bwMode="auto">
          <a:xfrm>
            <a:off x="611560" y="476250"/>
            <a:ext cx="492881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dirty="0"/>
              <a:t>Supplier </a:t>
            </a:r>
            <a:r>
              <a:rPr lang="en-GB" altLang="en-US" dirty="0" smtClean="0"/>
              <a:t>relationships and partnering</a:t>
            </a:r>
            <a:endParaRPr lang="en-GB" alt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524000" y="1790867"/>
            <a:ext cx="6096000" cy="4500401"/>
            <a:chOff x="1524000" y="1790867"/>
            <a:chExt cx="6096000" cy="4500401"/>
          </a:xfrm>
        </p:grpSpPr>
        <p:sp>
          <p:nvSpPr>
            <p:cNvPr id="9" name="Rectangle 8"/>
            <p:cNvSpPr/>
            <p:nvPr/>
          </p:nvSpPr>
          <p:spPr>
            <a:xfrm>
              <a:off x="1524000" y="2027027"/>
              <a:ext cx="6096000" cy="4032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1828800" y="1790867"/>
              <a:ext cx="4267200" cy="472320"/>
            </a:xfrm>
            <a:custGeom>
              <a:avLst/>
              <a:gdLst>
                <a:gd name="connsiteX0" fmla="*/ 0 w 4267200"/>
                <a:gd name="connsiteY0" fmla="*/ 78722 h 472320"/>
                <a:gd name="connsiteX1" fmla="*/ 23057 w 4267200"/>
                <a:gd name="connsiteY1" fmla="*/ 23057 h 472320"/>
                <a:gd name="connsiteX2" fmla="*/ 78722 w 4267200"/>
                <a:gd name="connsiteY2" fmla="*/ 0 h 472320"/>
                <a:gd name="connsiteX3" fmla="*/ 4188478 w 4267200"/>
                <a:gd name="connsiteY3" fmla="*/ 0 h 472320"/>
                <a:gd name="connsiteX4" fmla="*/ 4244143 w 4267200"/>
                <a:gd name="connsiteY4" fmla="*/ 23057 h 472320"/>
                <a:gd name="connsiteX5" fmla="*/ 4267200 w 4267200"/>
                <a:gd name="connsiteY5" fmla="*/ 78722 h 472320"/>
                <a:gd name="connsiteX6" fmla="*/ 4267200 w 4267200"/>
                <a:gd name="connsiteY6" fmla="*/ 393598 h 472320"/>
                <a:gd name="connsiteX7" fmla="*/ 4244143 w 4267200"/>
                <a:gd name="connsiteY7" fmla="*/ 449263 h 472320"/>
                <a:gd name="connsiteX8" fmla="*/ 4188478 w 4267200"/>
                <a:gd name="connsiteY8" fmla="*/ 472320 h 472320"/>
                <a:gd name="connsiteX9" fmla="*/ 78722 w 4267200"/>
                <a:gd name="connsiteY9" fmla="*/ 472320 h 472320"/>
                <a:gd name="connsiteX10" fmla="*/ 23057 w 4267200"/>
                <a:gd name="connsiteY10" fmla="*/ 449263 h 472320"/>
                <a:gd name="connsiteX11" fmla="*/ 0 w 4267200"/>
                <a:gd name="connsiteY11" fmla="*/ 393598 h 472320"/>
                <a:gd name="connsiteX12" fmla="*/ 0 w 4267200"/>
                <a:gd name="connsiteY12" fmla="*/ 78722 h 472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67200" h="472320">
                  <a:moveTo>
                    <a:pt x="0" y="78722"/>
                  </a:moveTo>
                  <a:cubicBezTo>
                    <a:pt x="0" y="57844"/>
                    <a:pt x="8294" y="37820"/>
                    <a:pt x="23057" y="23057"/>
                  </a:cubicBezTo>
                  <a:cubicBezTo>
                    <a:pt x="37820" y="8294"/>
                    <a:pt x="57844" y="0"/>
                    <a:pt x="78722" y="0"/>
                  </a:cubicBezTo>
                  <a:lnTo>
                    <a:pt x="4188478" y="0"/>
                  </a:lnTo>
                  <a:cubicBezTo>
                    <a:pt x="4209356" y="0"/>
                    <a:pt x="4229380" y="8294"/>
                    <a:pt x="4244143" y="23057"/>
                  </a:cubicBezTo>
                  <a:cubicBezTo>
                    <a:pt x="4258906" y="37820"/>
                    <a:pt x="4267200" y="57844"/>
                    <a:pt x="4267200" y="78722"/>
                  </a:cubicBezTo>
                  <a:lnTo>
                    <a:pt x="4267200" y="393598"/>
                  </a:lnTo>
                  <a:cubicBezTo>
                    <a:pt x="4267200" y="414476"/>
                    <a:pt x="4258906" y="434500"/>
                    <a:pt x="4244143" y="449263"/>
                  </a:cubicBezTo>
                  <a:cubicBezTo>
                    <a:pt x="4229380" y="464026"/>
                    <a:pt x="4209356" y="472320"/>
                    <a:pt x="4188478" y="472320"/>
                  </a:cubicBezTo>
                  <a:lnTo>
                    <a:pt x="78722" y="472320"/>
                  </a:lnTo>
                  <a:cubicBezTo>
                    <a:pt x="57844" y="472320"/>
                    <a:pt x="37820" y="464026"/>
                    <a:pt x="23057" y="449263"/>
                  </a:cubicBezTo>
                  <a:cubicBezTo>
                    <a:pt x="8294" y="434500"/>
                    <a:pt x="0" y="414476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4347" tIns="23057" rIns="184347" bIns="23057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 smtClean="0"/>
                <a:t>Tender process had deficiencies</a:t>
              </a:r>
              <a:endParaRPr lang="en-GB" sz="1800" kern="1200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524000" y="3068960"/>
              <a:ext cx="6096000" cy="731621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1828502" y="2516627"/>
              <a:ext cx="4263032" cy="1116913"/>
            </a:xfrm>
            <a:custGeom>
              <a:avLst/>
              <a:gdLst>
                <a:gd name="connsiteX0" fmla="*/ 0 w 4263032"/>
                <a:gd name="connsiteY0" fmla="*/ 186156 h 1116913"/>
                <a:gd name="connsiteX1" fmla="*/ 54524 w 4263032"/>
                <a:gd name="connsiteY1" fmla="*/ 54524 h 1116913"/>
                <a:gd name="connsiteX2" fmla="*/ 186156 w 4263032"/>
                <a:gd name="connsiteY2" fmla="*/ 0 h 1116913"/>
                <a:gd name="connsiteX3" fmla="*/ 4076876 w 4263032"/>
                <a:gd name="connsiteY3" fmla="*/ 0 h 1116913"/>
                <a:gd name="connsiteX4" fmla="*/ 4208508 w 4263032"/>
                <a:gd name="connsiteY4" fmla="*/ 54524 h 1116913"/>
                <a:gd name="connsiteX5" fmla="*/ 4263032 w 4263032"/>
                <a:gd name="connsiteY5" fmla="*/ 186156 h 1116913"/>
                <a:gd name="connsiteX6" fmla="*/ 4263032 w 4263032"/>
                <a:gd name="connsiteY6" fmla="*/ 930757 h 1116913"/>
                <a:gd name="connsiteX7" fmla="*/ 4208508 w 4263032"/>
                <a:gd name="connsiteY7" fmla="*/ 1062389 h 1116913"/>
                <a:gd name="connsiteX8" fmla="*/ 4076876 w 4263032"/>
                <a:gd name="connsiteY8" fmla="*/ 1116913 h 1116913"/>
                <a:gd name="connsiteX9" fmla="*/ 186156 w 4263032"/>
                <a:gd name="connsiteY9" fmla="*/ 1116913 h 1116913"/>
                <a:gd name="connsiteX10" fmla="*/ 54524 w 4263032"/>
                <a:gd name="connsiteY10" fmla="*/ 1062389 h 1116913"/>
                <a:gd name="connsiteX11" fmla="*/ 0 w 4263032"/>
                <a:gd name="connsiteY11" fmla="*/ 930757 h 1116913"/>
                <a:gd name="connsiteX12" fmla="*/ 0 w 4263032"/>
                <a:gd name="connsiteY12" fmla="*/ 186156 h 111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63032" h="1116913">
                  <a:moveTo>
                    <a:pt x="0" y="186156"/>
                  </a:moveTo>
                  <a:cubicBezTo>
                    <a:pt x="0" y="136784"/>
                    <a:pt x="19613" y="89435"/>
                    <a:pt x="54524" y="54524"/>
                  </a:cubicBezTo>
                  <a:cubicBezTo>
                    <a:pt x="89435" y="19613"/>
                    <a:pt x="136785" y="0"/>
                    <a:pt x="186156" y="0"/>
                  </a:cubicBezTo>
                  <a:lnTo>
                    <a:pt x="4076876" y="0"/>
                  </a:lnTo>
                  <a:cubicBezTo>
                    <a:pt x="4126248" y="0"/>
                    <a:pt x="4173597" y="19613"/>
                    <a:pt x="4208508" y="54524"/>
                  </a:cubicBezTo>
                  <a:cubicBezTo>
                    <a:pt x="4243419" y="89435"/>
                    <a:pt x="4263032" y="136785"/>
                    <a:pt x="4263032" y="186156"/>
                  </a:cubicBezTo>
                  <a:lnTo>
                    <a:pt x="4263032" y="930757"/>
                  </a:lnTo>
                  <a:cubicBezTo>
                    <a:pt x="4263032" y="980129"/>
                    <a:pt x="4243419" y="1027478"/>
                    <a:pt x="4208508" y="1062389"/>
                  </a:cubicBezTo>
                  <a:cubicBezTo>
                    <a:pt x="4173597" y="1097300"/>
                    <a:pt x="4126247" y="1116913"/>
                    <a:pt x="4076876" y="1116913"/>
                  </a:cubicBezTo>
                  <a:lnTo>
                    <a:pt x="186156" y="1116913"/>
                  </a:lnTo>
                  <a:cubicBezTo>
                    <a:pt x="136784" y="1116913"/>
                    <a:pt x="89435" y="1097300"/>
                    <a:pt x="54524" y="1062389"/>
                  </a:cubicBezTo>
                  <a:cubicBezTo>
                    <a:pt x="19613" y="1027478"/>
                    <a:pt x="0" y="980128"/>
                    <a:pt x="0" y="930757"/>
                  </a:cubicBezTo>
                  <a:lnTo>
                    <a:pt x="0" y="186156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5813" tIns="54523" rIns="215813" bIns="54523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 smtClean="0"/>
                <a:t>Serious misconduct by IBM’s employees (Queensland health payroll system project)</a:t>
              </a:r>
              <a:endParaRPr lang="en-GB" sz="1800" kern="1200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524000" y="4182533"/>
              <a:ext cx="6096000" cy="522538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1828800" y="3886981"/>
              <a:ext cx="4267200" cy="651050"/>
            </a:xfrm>
            <a:custGeom>
              <a:avLst/>
              <a:gdLst>
                <a:gd name="connsiteX0" fmla="*/ 0 w 4267200"/>
                <a:gd name="connsiteY0" fmla="*/ 108511 h 651050"/>
                <a:gd name="connsiteX1" fmla="*/ 31782 w 4267200"/>
                <a:gd name="connsiteY1" fmla="*/ 31782 h 651050"/>
                <a:gd name="connsiteX2" fmla="*/ 108511 w 4267200"/>
                <a:gd name="connsiteY2" fmla="*/ 0 h 651050"/>
                <a:gd name="connsiteX3" fmla="*/ 4158689 w 4267200"/>
                <a:gd name="connsiteY3" fmla="*/ 0 h 651050"/>
                <a:gd name="connsiteX4" fmla="*/ 4235418 w 4267200"/>
                <a:gd name="connsiteY4" fmla="*/ 31782 h 651050"/>
                <a:gd name="connsiteX5" fmla="*/ 4267200 w 4267200"/>
                <a:gd name="connsiteY5" fmla="*/ 108511 h 651050"/>
                <a:gd name="connsiteX6" fmla="*/ 4267200 w 4267200"/>
                <a:gd name="connsiteY6" fmla="*/ 542539 h 651050"/>
                <a:gd name="connsiteX7" fmla="*/ 4235418 w 4267200"/>
                <a:gd name="connsiteY7" fmla="*/ 619268 h 651050"/>
                <a:gd name="connsiteX8" fmla="*/ 4158689 w 4267200"/>
                <a:gd name="connsiteY8" fmla="*/ 651050 h 651050"/>
                <a:gd name="connsiteX9" fmla="*/ 108511 w 4267200"/>
                <a:gd name="connsiteY9" fmla="*/ 651050 h 651050"/>
                <a:gd name="connsiteX10" fmla="*/ 31782 w 4267200"/>
                <a:gd name="connsiteY10" fmla="*/ 619268 h 651050"/>
                <a:gd name="connsiteX11" fmla="*/ 0 w 4267200"/>
                <a:gd name="connsiteY11" fmla="*/ 542539 h 651050"/>
                <a:gd name="connsiteX12" fmla="*/ 0 w 4267200"/>
                <a:gd name="connsiteY12" fmla="*/ 108511 h 65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67200" h="651050">
                  <a:moveTo>
                    <a:pt x="0" y="108511"/>
                  </a:moveTo>
                  <a:cubicBezTo>
                    <a:pt x="0" y="79732"/>
                    <a:pt x="11432" y="52132"/>
                    <a:pt x="31782" y="31782"/>
                  </a:cubicBezTo>
                  <a:cubicBezTo>
                    <a:pt x="52132" y="11432"/>
                    <a:pt x="79732" y="0"/>
                    <a:pt x="108511" y="0"/>
                  </a:cubicBezTo>
                  <a:lnTo>
                    <a:pt x="4158689" y="0"/>
                  </a:lnTo>
                  <a:cubicBezTo>
                    <a:pt x="4187468" y="0"/>
                    <a:pt x="4215068" y="11432"/>
                    <a:pt x="4235418" y="31782"/>
                  </a:cubicBezTo>
                  <a:cubicBezTo>
                    <a:pt x="4255768" y="52132"/>
                    <a:pt x="4267200" y="79732"/>
                    <a:pt x="4267200" y="108511"/>
                  </a:cubicBezTo>
                  <a:lnTo>
                    <a:pt x="4267200" y="542539"/>
                  </a:lnTo>
                  <a:cubicBezTo>
                    <a:pt x="4267200" y="571318"/>
                    <a:pt x="4255768" y="598918"/>
                    <a:pt x="4235418" y="619268"/>
                  </a:cubicBezTo>
                  <a:cubicBezTo>
                    <a:pt x="4215068" y="639618"/>
                    <a:pt x="4187468" y="651050"/>
                    <a:pt x="4158689" y="651050"/>
                  </a:cubicBezTo>
                  <a:lnTo>
                    <a:pt x="108511" y="651050"/>
                  </a:lnTo>
                  <a:cubicBezTo>
                    <a:pt x="79732" y="651050"/>
                    <a:pt x="52132" y="639618"/>
                    <a:pt x="31782" y="619268"/>
                  </a:cubicBezTo>
                  <a:cubicBezTo>
                    <a:pt x="11432" y="598918"/>
                    <a:pt x="0" y="571318"/>
                    <a:pt x="0" y="542539"/>
                  </a:cubicBezTo>
                  <a:lnTo>
                    <a:pt x="0" y="10851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072" tIns="31782" rIns="193072" bIns="31782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 smtClean="0"/>
                <a:t>No serious analysis of best vendor engagement model</a:t>
              </a:r>
              <a:endParaRPr lang="en-GB" sz="1800" kern="1200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524000" y="5027631"/>
              <a:ext cx="6096000" cy="4032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1828800" y="4791471"/>
              <a:ext cx="4267200" cy="472320"/>
            </a:xfrm>
            <a:custGeom>
              <a:avLst/>
              <a:gdLst>
                <a:gd name="connsiteX0" fmla="*/ 0 w 4267200"/>
                <a:gd name="connsiteY0" fmla="*/ 78722 h 472320"/>
                <a:gd name="connsiteX1" fmla="*/ 23057 w 4267200"/>
                <a:gd name="connsiteY1" fmla="*/ 23057 h 472320"/>
                <a:gd name="connsiteX2" fmla="*/ 78722 w 4267200"/>
                <a:gd name="connsiteY2" fmla="*/ 0 h 472320"/>
                <a:gd name="connsiteX3" fmla="*/ 4188478 w 4267200"/>
                <a:gd name="connsiteY3" fmla="*/ 0 h 472320"/>
                <a:gd name="connsiteX4" fmla="*/ 4244143 w 4267200"/>
                <a:gd name="connsiteY4" fmla="*/ 23057 h 472320"/>
                <a:gd name="connsiteX5" fmla="*/ 4267200 w 4267200"/>
                <a:gd name="connsiteY5" fmla="*/ 78722 h 472320"/>
                <a:gd name="connsiteX6" fmla="*/ 4267200 w 4267200"/>
                <a:gd name="connsiteY6" fmla="*/ 393598 h 472320"/>
                <a:gd name="connsiteX7" fmla="*/ 4244143 w 4267200"/>
                <a:gd name="connsiteY7" fmla="*/ 449263 h 472320"/>
                <a:gd name="connsiteX8" fmla="*/ 4188478 w 4267200"/>
                <a:gd name="connsiteY8" fmla="*/ 472320 h 472320"/>
                <a:gd name="connsiteX9" fmla="*/ 78722 w 4267200"/>
                <a:gd name="connsiteY9" fmla="*/ 472320 h 472320"/>
                <a:gd name="connsiteX10" fmla="*/ 23057 w 4267200"/>
                <a:gd name="connsiteY10" fmla="*/ 449263 h 472320"/>
                <a:gd name="connsiteX11" fmla="*/ 0 w 4267200"/>
                <a:gd name="connsiteY11" fmla="*/ 393598 h 472320"/>
                <a:gd name="connsiteX12" fmla="*/ 0 w 4267200"/>
                <a:gd name="connsiteY12" fmla="*/ 78722 h 472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67200" h="472320">
                  <a:moveTo>
                    <a:pt x="0" y="78722"/>
                  </a:moveTo>
                  <a:cubicBezTo>
                    <a:pt x="0" y="57844"/>
                    <a:pt x="8294" y="37820"/>
                    <a:pt x="23057" y="23057"/>
                  </a:cubicBezTo>
                  <a:cubicBezTo>
                    <a:pt x="37820" y="8294"/>
                    <a:pt x="57844" y="0"/>
                    <a:pt x="78722" y="0"/>
                  </a:cubicBezTo>
                  <a:lnTo>
                    <a:pt x="4188478" y="0"/>
                  </a:lnTo>
                  <a:cubicBezTo>
                    <a:pt x="4209356" y="0"/>
                    <a:pt x="4229380" y="8294"/>
                    <a:pt x="4244143" y="23057"/>
                  </a:cubicBezTo>
                  <a:cubicBezTo>
                    <a:pt x="4258906" y="37820"/>
                    <a:pt x="4267200" y="57844"/>
                    <a:pt x="4267200" y="78722"/>
                  </a:cubicBezTo>
                  <a:lnTo>
                    <a:pt x="4267200" y="393598"/>
                  </a:lnTo>
                  <a:cubicBezTo>
                    <a:pt x="4267200" y="414476"/>
                    <a:pt x="4258906" y="434500"/>
                    <a:pt x="4244143" y="449263"/>
                  </a:cubicBezTo>
                  <a:cubicBezTo>
                    <a:pt x="4229380" y="464026"/>
                    <a:pt x="4209356" y="472320"/>
                    <a:pt x="4188478" y="472320"/>
                  </a:cubicBezTo>
                  <a:lnTo>
                    <a:pt x="78722" y="472320"/>
                  </a:lnTo>
                  <a:cubicBezTo>
                    <a:pt x="57844" y="472320"/>
                    <a:pt x="37820" y="464026"/>
                    <a:pt x="23057" y="449263"/>
                  </a:cubicBezTo>
                  <a:cubicBezTo>
                    <a:pt x="8294" y="434500"/>
                    <a:pt x="0" y="414476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4347" tIns="23057" rIns="184347" bIns="23057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800" kern="1200" dirty="0" smtClean="0"/>
                <a:t>Evidence of haste</a:t>
              </a:r>
              <a:endParaRPr lang="en-GB" sz="1800" kern="1200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524000" y="5825067"/>
              <a:ext cx="6096000" cy="466201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1828800" y="5517231"/>
              <a:ext cx="4267200" cy="606997"/>
            </a:xfrm>
            <a:custGeom>
              <a:avLst/>
              <a:gdLst>
                <a:gd name="connsiteX0" fmla="*/ 0 w 4267200"/>
                <a:gd name="connsiteY0" fmla="*/ 101168 h 606997"/>
                <a:gd name="connsiteX1" fmla="*/ 29632 w 4267200"/>
                <a:gd name="connsiteY1" fmla="*/ 29631 h 606997"/>
                <a:gd name="connsiteX2" fmla="*/ 101169 w 4267200"/>
                <a:gd name="connsiteY2" fmla="*/ 0 h 606997"/>
                <a:gd name="connsiteX3" fmla="*/ 4166032 w 4267200"/>
                <a:gd name="connsiteY3" fmla="*/ 0 h 606997"/>
                <a:gd name="connsiteX4" fmla="*/ 4237569 w 4267200"/>
                <a:gd name="connsiteY4" fmla="*/ 29632 h 606997"/>
                <a:gd name="connsiteX5" fmla="*/ 4267200 w 4267200"/>
                <a:gd name="connsiteY5" fmla="*/ 101169 h 606997"/>
                <a:gd name="connsiteX6" fmla="*/ 4267200 w 4267200"/>
                <a:gd name="connsiteY6" fmla="*/ 505829 h 606997"/>
                <a:gd name="connsiteX7" fmla="*/ 4237569 w 4267200"/>
                <a:gd name="connsiteY7" fmla="*/ 577366 h 606997"/>
                <a:gd name="connsiteX8" fmla="*/ 4166032 w 4267200"/>
                <a:gd name="connsiteY8" fmla="*/ 606997 h 606997"/>
                <a:gd name="connsiteX9" fmla="*/ 101168 w 4267200"/>
                <a:gd name="connsiteY9" fmla="*/ 606997 h 606997"/>
                <a:gd name="connsiteX10" fmla="*/ 29631 w 4267200"/>
                <a:gd name="connsiteY10" fmla="*/ 577366 h 606997"/>
                <a:gd name="connsiteX11" fmla="*/ 0 w 4267200"/>
                <a:gd name="connsiteY11" fmla="*/ 505829 h 606997"/>
                <a:gd name="connsiteX12" fmla="*/ 0 w 4267200"/>
                <a:gd name="connsiteY12" fmla="*/ 101168 h 60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67200" h="606997">
                  <a:moveTo>
                    <a:pt x="0" y="101168"/>
                  </a:moveTo>
                  <a:cubicBezTo>
                    <a:pt x="0" y="74337"/>
                    <a:pt x="10659" y="48604"/>
                    <a:pt x="29632" y="29631"/>
                  </a:cubicBezTo>
                  <a:cubicBezTo>
                    <a:pt x="48605" y="10658"/>
                    <a:pt x="74337" y="0"/>
                    <a:pt x="101169" y="0"/>
                  </a:cubicBezTo>
                  <a:lnTo>
                    <a:pt x="4166032" y="0"/>
                  </a:lnTo>
                  <a:cubicBezTo>
                    <a:pt x="4192863" y="0"/>
                    <a:pt x="4218596" y="10659"/>
                    <a:pt x="4237569" y="29632"/>
                  </a:cubicBezTo>
                  <a:cubicBezTo>
                    <a:pt x="4256542" y="48605"/>
                    <a:pt x="4267200" y="74337"/>
                    <a:pt x="4267200" y="101169"/>
                  </a:cubicBezTo>
                  <a:lnTo>
                    <a:pt x="4267200" y="505829"/>
                  </a:lnTo>
                  <a:cubicBezTo>
                    <a:pt x="4267200" y="532660"/>
                    <a:pt x="4256541" y="558393"/>
                    <a:pt x="4237569" y="577366"/>
                  </a:cubicBezTo>
                  <a:cubicBezTo>
                    <a:pt x="4218596" y="596339"/>
                    <a:pt x="4192864" y="606997"/>
                    <a:pt x="4166032" y="606997"/>
                  </a:cubicBezTo>
                  <a:lnTo>
                    <a:pt x="101168" y="606997"/>
                  </a:lnTo>
                  <a:cubicBezTo>
                    <a:pt x="74337" y="606997"/>
                    <a:pt x="48604" y="596338"/>
                    <a:pt x="29631" y="577366"/>
                  </a:cubicBezTo>
                  <a:cubicBezTo>
                    <a:pt x="10658" y="558393"/>
                    <a:pt x="0" y="532661"/>
                    <a:pt x="0" y="505829"/>
                  </a:cubicBezTo>
                  <a:lnTo>
                    <a:pt x="0" y="10116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921" tIns="29631" rIns="190921" bIns="29631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Request for proposal (</a:t>
              </a:r>
              <a:r>
                <a:rPr lang="en-GB" sz="1800" kern="1200" dirty="0" smtClean="0"/>
                <a:t>RFP) was a brief email</a:t>
              </a:r>
              <a:endParaRPr lang="en-GB" sz="1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80812953"/>
      </p:ext>
    </p:extLst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48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6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4"/>
  <p:tag name="MMPROD_UIDATA" val="&lt;database version=&quot;6.0&quot;&gt;&lt;object type=&quot;1&quot; unique_id=&quot;10001&quot;&gt;&lt;object type=&quot;8&quot; unique_id=&quot;10401&quot;&gt;&lt;/object&gt;&lt;object type=&quot;2&quot; unique_id=&quot;10402&quot;&gt;&lt;object type=&quot;3&quot; unique_id=&quot;10403&quot;&gt;&lt;property id=&quot;20148&quot; value=&quot;5&quot;/&gt;&lt;property id=&quot;20300&quot; value=&quot;Slide 2&quot;/&gt;&lt;property id=&quot;20307&quot; value=&quot;329&quot;/&gt;&lt;/object&gt;&lt;object type=&quot;3&quot; unique_id=&quot;10404&quot;&gt;&lt;property id=&quot;20148&quot; value=&quot;5&quot;/&gt;&lt;property id=&quot;20300&quot; value=&quot;Slide 3&quot;/&gt;&lt;property id=&quot;20307&quot; value=&quot;330&quot;/&gt;&lt;/object&gt;&lt;object type=&quot;3&quot; unique_id=&quot;10405&quot;&gt;&lt;property id=&quot;20148&quot; value=&quot;5&quot;/&gt;&lt;property id=&quot;20300&quot; value=&quot;Slide 4&quot;/&gt;&lt;property id=&quot;20307&quot; value=&quot;336&quot;/&gt;&lt;/object&gt;&lt;object type=&quot;3&quot; unique_id=&quot;10406&quot;&gt;&lt;property id=&quot;20148&quot; value=&quot;5&quot;/&gt;&lt;property id=&quot;20300&quot; value=&quot;Slide 5&quot;/&gt;&lt;property id=&quot;20307&quot; value=&quot;331&quot;/&gt;&lt;/object&gt;&lt;object type=&quot;3&quot; unique_id=&quot;10408&quot;&gt;&lt;property id=&quot;20148&quot; value=&quot;5&quot;/&gt;&lt;property id=&quot;20300&quot; value=&quot;Slide 6&quot;/&gt;&lt;property id=&quot;20307&quot; value=&quot;337&quot;/&gt;&lt;/object&gt;&lt;object type=&quot;3&quot; unique_id=&quot;10409&quot;&gt;&lt;property id=&quot;20148&quot; value=&quot;5&quot;/&gt;&lt;property id=&quot;20300&quot; value=&quot;Slide 7&quot;/&gt;&lt;property id=&quot;20307&quot; value=&quot;335&quot;/&gt;&lt;/object&gt;&lt;object type=&quot;3&quot; unique_id=&quot;11533&quot;&gt;&lt;property id=&quot;20148&quot; value=&quot;5&quot;/&gt;&lt;property id=&quot;20300&quot; value=&quot;Slide 8&quot;/&gt;&lt;property id=&quot;20307&quot; value=&quot;338&quot;/&gt;&lt;/object&gt;&lt;object type=&quot;3&quot; unique_id=&quot;12342&quot;&gt;&lt;property id=&quot;20148&quot; value=&quot;5&quot;/&gt;&lt;property id=&quot;20300&quot; value=&quot;Slide 1 - &amp;quot;Part 2&amp;quot;&quot;/&gt;&lt;property id=&quot;20307&quot; value=&quot;341&quot;/&gt;&lt;/object&gt;&lt;/object&gt;&lt;/object&gt;&lt;/database&gt;"/>
</p:tagLst>
</file>

<file path=ppt/theme/theme1.xml><?xml version="1.0" encoding="utf-8"?>
<a:theme xmlns:a="http://schemas.openxmlformats.org/drawingml/2006/main" name="Double Lines">
  <a:themeElements>
    <a:clrScheme name="Double Lines 7">
      <a:dk1>
        <a:srgbClr val="003399"/>
      </a:dk1>
      <a:lt1>
        <a:srgbClr val="FFFFFF"/>
      </a:lt1>
      <a:dk2>
        <a:srgbClr val="000066"/>
      </a:dk2>
      <a:lt2>
        <a:srgbClr val="EAEAEA"/>
      </a:lt2>
      <a:accent1>
        <a:srgbClr val="000066"/>
      </a:accent1>
      <a:accent2>
        <a:srgbClr val="0000CC"/>
      </a:accent2>
      <a:accent3>
        <a:srgbClr val="FFFFFF"/>
      </a:accent3>
      <a:accent4>
        <a:srgbClr val="002A82"/>
      </a:accent4>
      <a:accent5>
        <a:srgbClr val="AAAAB8"/>
      </a:accent5>
      <a:accent6>
        <a:srgbClr val="0000B9"/>
      </a:accent6>
      <a:hlink>
        <a:srgbClr val="6699FF"/>
      </a:hlink>
      <a:folHlink>
        <a:srgbClr val="006699"/>
      </a:folHlink>
    </a:clrScheme>
    <a:fontScheme name="Double Li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ouble Lines 1">
        <a:dk1>
          <a:srgbClr val="000000"/>
        </a:dk1>
        <a:lt1>
          <a:srgbClr val="FFFFFF"/>
        </a:lt1>
        <a:dk2>
          <a:srgbClr val="990066"/>
        </a:dk2>
        <a:lt2>
          <a:srgbClr val="00CCCC"/>
        </a:lt2>
        <a:accent1>
          <a:srgbClr val="D60093"/>
        </a:accent1>
        <a:accent2>
          <a:srgbClr val="FFFF66"/>
        </a:accent2>
        <a:accent3>
          <a:srgbClr val="CAAAB8"/>
        </a:accent3>
        <a:accent4>
          <a:srgbClr val="DADADA"/>
        </a:accent4>
        <a:accent5>
          <a:srgbClr val="E8AAC8"/>
        </a:accent5>
        <a:accent6>
          <a:srgbClr val="E7E75C"/>
        </a:accent6>
        <a:hlink>
          <a:srgbClr val="FF9933"/>
        </a:hlink>
        <a:folHlink>
          <a:srgbClr val="FF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ble Lines 2">
        <a:dk1>
          <a:srgbClr val="000000"/>
        </a:dk1>
        <a:lt1>
          <a:srgbClr val="FFFFCC"/>
        </a:lt1>
        <a:dk2>
          <a:srgbClr val="996600"/>
        </a:dk2>
        <a:lt2>
          <a:srgbClr val="FFFFCC"/>
        </a:lt2>
        <a:accent1>
          <a:srgbClr val="FFCC00"/>
        </a:accent1>
        <a:accent2>
          <a:srgbClr val="6666FF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5C5CE7"/>
        </a:accent6>
        <a:hlink>
          <a:srgbClr val="999933"/>
        </a:hlink>
        <a:folHlink>
          <a:srgbClr val="99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4">
        <a:dk1>
          <a:srgbClr val="000000"/>
        </a:dk1>
        <a:lt1>
          <a:srgbClr val="000099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AAAACA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5">
        <a:dk1>
          <a:srgbClr val="000099"/>
        </a:dk1>
        <a:lt1>
          <a:srgbClr val="003399"/>
        </a:lt1>
        <a:dk2>
          <a:srgbClr val="000099"/>
        </a:dk2>
        <a:lt2>
          <a:srgbClr val="000099"/>
        </a:lt2>
        <a:accent1>
          <a:srgbClr val="EAEAEA"/>
        </a:accent1>
        <a:accent2>
          <a:srgbClr val="969696"/>
        </a:accent2>
        <a:accent3>
          <a:srgbClr val="AAAACA"/>
        </a:accent3>
        <a:accent4>
          <a:srgbClr val="002A82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ble Lines 6">
        <a:dk1>
          <a:srgbClr val="003399"/>
        </a:dk1>
        <a:lt1>
          <a:srgbClr val="FFFFFF"/>
        </a:lt1>
        <a:dk2>
          <a:srgbClr val="FFFFFF"/>
        </a:dk2>
        <a:lt2>
          <a:srgbClr val="EAEAEA"/>
        </a:lt2>
        <a:accent1>
          <a:srgbClr val="000066"/>
        </a:accent1>
        <a:accent2>
          <a:srgbClr val="0000CC"/>
        </a:accent2>
        <a:accent3>
          <a:srgbClr val="FFFFFF"/>
        </a:accent3>
        <a:accent4>
          <a:srgbClr val="002A82"/>
        </a:accent4>
        <a:accent5>
          <a:srgbClr val="AAAAB8"/>
        </a:accent5>
        <a:accent6>
          <a:srgbClr val="0000B9"/>
        </a:accent6>
        <a:hlink>
          <a:srgbClr val="6699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7">
        <a:dk1>
          <a:srgbClr val="003399"/>
        </a:dk1>
        <a:lt1>
          <a:srgbClr val="FFFFFF"/>
        </a:lt1>
        <a:dk2>
          <a:srgbClr val="000066"/>
        </a:dk2>
        <a:lt2>
          <a:srgbClr val="EAEAEA"/>
        </a:lt2>
        <a:accent1>
          <a:srgbClr val="000066"/>
        </a:accent1>
        <a:accent2>
          <a:srgbClr val="0000CC"/>
        </a:accent2>
        <a:accent3>
          <a:srgbClr val="FFFFFF"/>
        </a:accent3>
        <a:accent4>
          <a:srgbClr val="002A82"/>
        </a:accent4>
        <a:accent5>
          <a:srgbClr val="AAAAB8"/>
        </a:accent5>
        <a:accent6>
          <a:srgbClr val="0000B9"/>
        </a:accent6>
        <a:hlink>
          <a:srgbClr val="6699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3703</TotalTime>
  <Words>371</Words>
  <Application>Microsoft Office PowerPoint</Application>
  <PresentationFormat>On-screen Show (4:3)</PresentationFormat>
  <Paragraphs>125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Monotype Sorts</vt:lpstr>
      <vt:lpstr>Times New Roman</vt:lpstr>
      <vt:lpstr>Double Lines</vt:lpstr>
      <vt:lpstr>Lecture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Service and Supply Contracts.</dc:title>
  <dc:creator>Paul Ellis</dc:creator>
  <cp:lastModifiedBy>Irina Neaga</cp:lastModifiedBy>
  <cp:revision>230</cp:revision>
  <cp:lastPrinted>2001-10-03T13:53:16Z</cp:lastPrinted>
  <dcterms:created xsi:type="dcterms:W3CDTF">1996-02-04T19:37:58Z</dcterms:created>
  <dcterms:modified xsi:type="dcterms:W3CDTF">2017-10-16T12:21:50Z</dcterms:modified>
</cp:coreProperties>
</file>