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372" r:id="rId3"/>
    <p:sldId id="373" r:id="rId4"/>
    <p:sldId id="338" r:id="rId5"/>
    <p:sldId id="339" r:id="rId6"/>
    <p:sldId id="371" r:id="rId7"/>
    <p:sldId id="374" r:id="rId8"/>
    <p:sldId id="345" r:id="rId9"/>
    <p:sldId id="346" r:id="rId10"/>
    <p:sldId id="347" r:id="rId11"/>
    <p:sldId id="348" r:id="rId12"/>
    <p:sldId id="349" r:id="rId13"/>
    <p:sldId id="358" r:id="rId14"/>
    <p:sldId id="333" r:id="rId15"/>
    <p:sldId id="359" r:id="rId16"/>
    <p:sldId id="377" r:id="rId17"/>
    <p:sldId id="385" r:id="rId18"/>
    <p:sldId id="360" r:id="rId19"/>
    <p:sldId id="394" r:id="rId20"/>
    <p:sldId id="396" r:id="rId21"/>
    <p:sldId id="395" r:id="rId22"/>
    <p:sldId id="361" r:id="rId23"/>
    <p:sldId id="389" r:id="rId24"/>
    <p:sldId id="390" r:id="rId25"/>
    <p:sldId id="391" r:id="rId26"/>
    <p:sldId id="388" r:id="rId27"/>
    <p:sldId id="268" r:id="rId28"/>
    <p:sldId id="291" r:id="rId29"/>
    <p:sldId id="387" r:id="rId30"/>
    <p:sldId id="286" r:id="rId31"/>
    <p:sldId id="293" r:id="rId32"/>
    <p:sldId id="301" r:id="rId33"/>
    <p:sldId id="298" r:id="rId34"/>
    <p:sldId id="379" r:id="rId35"/>
    <p:sldId id="380" r:id="rId36"/>
    <p:sldId id="393" r:id="rId37"/>
    <p:sldId id="386" r:id="rId38"/>
    <p:sldId id="381" r:id="rId39"/>
    <p:sldId id="382" r:id="rId40"/>
    <p:sldId id="383" r:id="rId41"/>
    <p:sldId id="384" r:id="rId42"/>
    <p:sldId id="392" r:id="rId43"/>
    <p:sldId id="290" r:id="rId44"/>
    <p:sldId id="378" r:id="rId45"/>
    <p:sldId id="376" r:id="rId46"/>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FA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D73B07-C4FA-4933-B35E-F720DD6E1726}" v="29" dt="2024-10-10T15:08:40.3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57462" autoAdjust="0"/>
  </p:normalViewPr>
  <p:slideViewPr>
    <p:cSldViewPr snapToGrid="0">
      <p:cViewPr varScale="1">
        <p:scale>
          <a:sx n="65" d="100"/>
          <a:sy n="65" d="100"/>
        </p:scale>
        <p:origin x="2178"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image" Target="../media/image27.png"/></Relationships>
</file>

<file path=ppt/diagrams/_rels/data1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image" Target="../media/image30.png"/></Relationships>
</file>

<file path=ppt/diagrams/_rels/drawing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image" Target="../media/image27.png"/></Relationships>
</file>

<file path=ppt/diagrams/_rels/drawing1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AFA7E3-4C96-4F98-98FF-D0090142EA55}"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1B15A56D-836E-4270-98E5-2AAB00221AEB}">
      <dgm:prSet/>
      <dgm:spPr/>
      <dgm:t>
        <a:bodyPr/>
        <a:lstStyle/>
        <a:p>
          <a:r>
            <a:rPr lang="en-GB"/>
            <a:t>Define domestic abuse</a:t>
          </a:r>
          <a:endParaRPr lang="en-US"/>
        </a:p>
      </dgm:t>
    </dgm:pt>
    <dgm:pt modelId="{0B767F10-0B1E-49F1-B3A8-8832EB7526E5}" type="parTrans" cxnId="{4B0E410B-6271-4EDB-9F21-9903525695C5}">
      <dgm:prSet/>
      <dgm:spPr/>
      <dgm:t>
        <a:bodyPr/>
        <a:lstStyle/>
        <a:p>
          <a:endParaRPr lang="en-US"/>
        </a:p>
      </dgm:t>
    </dgm:pt>
    <dgm:pt modelId="{5B584812-E86A-4202-9EA4-BB879683270A}" type="sibTrans" cxnId="{4B0E410B-6271-4EDB-9F21-9903525695C5}">
      <dgm:prSet phldrT="1" phldr="0"/>
      <dgm:spPr/>
      <dgm:t>
        <a:bodyPr/>
        <a:lstStyle/>
        <a:p>
          <a:r>
            <a:rPr lang="en-US"/>
            <a:t>1</a:t>
          </a:r>
        </a:p>
      </dgm:t>
    </dgm:pt>
    <dgm:pt modelId="{2D9B6BB9-4CD9-4EB1-AD54-2C5FF51EB5F2}">
      <dgm:prSet/>
      <dgm:spPr/>
      <dgm:t>
        <a:bodyPr/>
        <a:lstStyle/>
        <a:p>
          <a:r>
            <a:rPr lang="en-GB"/>
            <a:t>Identify key legislation surround DA</a:t>
          </a:r>
          <a:endParaRPr lang="en-US"/>
        </a:p>
      </dgm:t>
    </dgm:pt>
    <dgm:pt modelId="{AB11FB4B-EBED-4B39-AEDC-00DAE654103B}" type="parTrans" cxnId="{61224BB7-C372-4F13-8DCE-E2C9F4513CEB}">
      <dgm:prSet/>
      <dgm:spPr/>
      <dgm:t>
        <a:bodyPr/>
        <a:lstStyle/>
        <a:p>
          <a:endParaRPr lang="en-US"/>
        </a:p>
      </dgm:t>
    </dgm:pt>
    <dgm:pt modelId="{88CED288-AE10-42D1-8C39-30EA3EE28634}" type="sibTrans" cxnId="{61224BB7-C372-4F13-8DCE-E2C9F4513CEB}">
      <dgm:prSet phldrT="2" phldr="0"/>
      <dgm:spPr/>
      <dgm:t>
        <a:bodyPr/>
        <a:lstStyle/>
        <a:p>
          <a:r>
            <a:rPr lang="en-US"/>
            <a:t>2</a:t>
          </a:r>
        </a:p>
      </dgm:t>
    </dgm:pt>
    <dgm:pt modelId="{EBCE47B0-E713-4432-BBBC-675F5A96CCE6}">
      <dgm:prSet/>
      <dgm:spPr/>
      <dgm:t>
        <a:bodyPr/>
        <a:lstStyle/>
        <a:p>
          <a:r>
            <a:rPr lang="en-GB"/>
            <a:t>Differentiate between domestic abuse and coercive control</a:t>
          </a:r>
          <a:endParaRPr lang="en-US"/>
        </a:p>
      </dgm:t>
    </dgm:pt>
    <dgm:pt modelId="{ECE9CBD1-4FCD-45EA-AF8A-D709B78FD53C}" type="parTrans" cxnId="{0355B8E8-8F88-4AB5-855D-25698C969B99}">
      <dgm:prSet/>
      <dgm:spPr/>
      <dgm:t>
        <a:bodyPr/>
        <a:lstStyle/>
        <a:p>
          <a:endParaRPr lang="en-US"/>
        </a:p>
      </dgm:t>
    </dgm:pt>
    <dgm:pt modelId="{54765AE2-709A-47E9-A463-07886C9C6E6C}" type="sibTrans" cxnId="{0355B8E8-8F88-4AB5-855D-25698C969B99}">
      <dgm:prSet phldrT="3" phldr="0"/>
      <dgm:spPr/>
      <dgm:t>
        <a:bodyPr/>
        <a:lstStyle/>
        <a:p>
          <a:r>
            <a:rPr lang="en-US"/>
            <a:t>3</a:t>
          </a:r>
        </a:p>
      </dgm:t>
    </dgm:pt>
    <dgm:pt modelId="{E52DE7DE-FAB6-4E58-A158-C53F0F999399}">
      <dgm:prSet/>
      <dgm:spPr/>
      <dgm:t>
        <a:bodyPr/>
        <a:lstStyle/>
        <a:p>
          <a:r>
            <a:rPr lang="en-GB"/>
            <a:t>Explain some of the current challenges facing domestic abuse</a:t>
          </a:r>
          <a:endParaRPr lang="en-US"/>
        </a:p>
      </dgm:t>
    </dgm:pt>
    <dgm:pt modelId="{1625CCFB-B10F-4E46-82AE-528722DE8794}" type="parTrans" cxnId="{F191215D-8913-4B5C-95A6-204519F070F0}">
      <dgm:prSet/>
      <dgm:spPr/>
      <dgm:t>
        <a:bodyPr/>
        <a:lstStyle/>
        <a:p>
          <a:endParaRPr lang="en-US"/>
        </a:p>
      </dgm:t>
    </dgm:pt>
    <dgm:pt modelId="{A6646D30-110D-4023-A605-63EE25624F69}" type="sibTrans" cxnId="{F191215D-8913-4B5C-95A6-204519F070F0}">
      <dgm:prSet phldrT="4" phldr="0"/>
      <dgm:spPr/>
      <dgm:t>
        <a:bodyPr/>
        <a:lstStyle/>
        <a:p>
          <a:r>
            <a:rPr lang="en-US"/>
            <a:t>4</a:t>
          </a:r>
        </a:p>
      </dgm:t>
    </dgm:pt>
    <dgm:pt modelId="{6C8746D0-3B4F-4042-9A22-8FD70DEE49D3}" type="pres">
      <dgm:prSet presAssocID="{96AFA7E3-4C96-4F98-98FF-D0090142EA55}" presName="Name0" presStyleCnt="0">
        <dgm:presLayoutVars>
          <dgm:animLvl val="lvl"/>
          <dgm:resizeHandles val="exact"/>
        </dgm:presLayoutVars>
      </dgm:prSet>
      <dgm:spPr/>
    </dgm:pt>
    <dgm:pt modelId="{6C8009F1-257E-4969-B741-CC6DD6064972}" type="pres">
      <dgm:prSet presAssocID="{1B15A56D-836E-4270-98E5-2AAB00221AEB}" presName="compositeNode" presStyleCnt="0">
        <dgm:presLayoutVars>
          <dgm:bulletEnabled val="1"/>
        </dgm:presLayoutVars>
      </dgm:prSet>
      <dgm:spPr/>
    </dgm:pt>
    <dgm:pt modelId="{B9EE814A-535A-41C4-BAB3-69ED73EAD269}" type="pres">
      <dgm:prSet presAssocID="{1B15A56D-836E-4270-98E5-2AAB00221AEB}" presName="bgRect" presStyleLbl="bgAccFollowNode1" presStyleIdx="0" presStyleCnt="4"/>
      <dgm:spPr/>
    </dgm:pt>
    <dgm:pt modelId="{A917118B-0692-4C64-9328-8C055E6F4DC6}" type="pres">
      <dgm:prSet presAssocID="{5B584812-E86A-4202-9EA4-BB879683270A}" presName="sibTransNodeCircle" presStyleLbl="alignNode1" presStyleIdx="0" presStyleCnt="8">
        <dgm:presLayoutVars>
          <dgm:chMax val="0"/>
          <dgm:bulletEnabled/>
        </dgm:presLayoutVars>
      </dgm:prSet>
      <dgm:spPr/>
    </dgm:pt>
    <dgm:pt modelId="{10DE0563-22A7-495C-9363-D05629DB59C4}" type="pres">
      <dgm:prSet presAssocID="{1B15A56D-836E-4270-98E5-2AAB00221AEB}" presName="bottomLine" presStyleLbl="alignNode1" presStyleIdx="1" presStyleCnt="8">
        <dgm:presLayoutVars/>
      </dgm:prSet>
      <dgm:spPr/>
    </dgm:pt>
    <dgm:pt modelId="{11D045DC-FF94-4986-AEE7-A2F5E067CB19}" type="pres">
      <dgm:prSet presAssocID="{1B15A56D-836E-4270-98E5-2AAB00221AEB}" presName="nodeText" presStyleLbl="bgAccFollowNode1" presStyleIdx="0" presStyleCnt="4">
        <dgm:presLayoutVars>
          <dgm:bulletEnabled val="1"/>
        </dgm:presLayoutVars>
      </dgm:prSet>
      <dgm:spPr/>
    </dgm:pt>
    <dgm:pt modelId="{17C7DBBC-2514-4FAB-8E13-F90DA88920A8}" type="pres">
      <dgm:prSet presAssocID="{5B584812-E86A-4202-9EA4-BB879683270A}" presName="sibTrans" presStyleCnt="0"/>
      <dgm:spPr/>
    </dgm:pt>
    <dgm:pt modelId="{10EC1AFE-2259-48D7-9A96-936438053964}" type="pres">
      <dgm:prSet presAssocID="{2D9B6BB9-4CD9-4EB1-AD54-2C5FF51EB5F2}" presName="compositeNode" presStyleCnt="0">
        <dgm:presLayoutVars>
          <dgm:bulletEnabled val="1"/>
        </dgm:presLayoutVars>
      </dgm:prSet>
      <dgm:spPr/>
    </dgm:pt>
    <dgm:pt modelId="{C458F39B-EB07-45B7-87EC-89BD2D7B2190}" type="pres">
      <dgm:prSet presAssocID="{2D9B6BB9-4CD9-4EB1-AD54-2C5FF51EB5F2}" presName="bgRect" presStyleLbl="bgAccFollowNode1" presStyleIdx="1" presStyleCnt="4"/>
      <dgm:spPr/>
    </dgm:pt>
    <dgm:pt modelId="{D6F1D4C7-4895-4BF7-8727-3EAD7CA225C9}" type="pres">
      <dgm:prSet presAssocID="{88CED288-AE10-42D1-8C39-30EA3EE28634}" presName="sibTransNodeCircle" presStyleLbl="alignNode1" presStyleIdx="2" presStyleCnt="8">
        <dgm:presLayoutVars>
          <dgm:chMax val="0"/>
          <dgm:bulletEnabled/>
        </dgm:presLayoutVars>
      </dgm:prSet>
      <dgm:spPr/>
    </dgm:pt>
    <dgm:pt modelId="{6816AD55-5F57-4BFD-8272-8D2C6A7F86FF}" type="pres">
      <dgm:prSet presAssocID="{2D9B6BB9-4CD9-4EB1-AD54-2C5FF51EB5F2}" presName="bottomLine" presStyleLbl="alignNode1" presStyleIdx="3" presStyleCnt="8">
        <dgm:presLayoutVars/>
      </dgm:prSet>
      <dgm:spPr/>
    </dgm:pt>
    <dgm:pt modelId="{E0195EB9-55B3-4291-8390-2C97E923B2A4}" type="pres">
      <dgm:prSet presAssocID="{2D9B6BB9-4CD9-4EB1-AD54-2C5FF51EB5F2}" presName="nodeText" presStyleLbl="bgAccFollowNode1" presStyleIdx="1" presStyleCnt="4">
        <dgm:presLayoutVars>
          <dgm:bulletEnabled val="1"/>
        </dgm:presLayoutVars>
      </dgm:prSet>
      <dgm:spPr/>
    </dgm:pt>
    <dgm:pt modelId="{7C5EE4B7-E68D-49FC-AA39-D8A7F2A87938}" type="pres">
      <dgm:prSet presAssocID="{88CED288-AE10-42D1-8C39-30EA3EE28634}" presName="sibTrans" presStyleCnt="0"/>
      <dgm:spPr/>
    </dgm:pt>
    <dgm:pt modelId="{4B6C5586-5968-456E-B428-839F67F105AB}" type="pres">
      <dgm:prSet presAssocID="{EBCE47B0-E713-4432-BBBC-675F5A96CCE6}" presName="compositeNode" presStyleCnt="0">
        <dgm:presLayoutVars>
          <dgm:bulletEnabled val="1"/>
        </dgm:presLayoutVars>
      </dgm:prSet>
      <dgm:spPr/>
    </dgm:pt>
    <dgm:pt modelId="{8770EFEF-02BC-4D80-B55B-4DE816EDAED9}" type="pres">
      <dgm:prSet presAssocID="{EBCE47B0-E713-4432-BBBC-675F5A96CCE6}" presName="bgRect" presStyleLbl="bgAccFollowNode1" presStyleIdx="2" presStyleCnt="4"/>
      <dgm:spPr/>
    </dgm:pt>
    <dgm:pt modelId="{EF39D67B-C6ED-4F03-B7E0-0210E3924FD0}" type="pres">
      <dgm:prSet presAssocID="{54765AE2-709A-47E9-A463-07886C9C6E6C}" presName="sibTransNodeCircle" presStyleLbl="alignNode1" presStyleIdx="4" presStyleCnt="8">
        <dgm:presLayoutVars>
          <dgm:chMax val="0"/>
          <dgm:bulletEnabled/>
        </dgm:presLayoutVars>
      </dgm:prSet>
      <dgm:spPr/>
    </dgm:pt>
    <dgm:pt modelId="{18E8696A-C29B-4669-B353-DA2A96AED584}" type="pres">
      <dgm:prSet presAssocID="{EBCE47B0-E713-4432-BBBC-675F5A96CCE6}" presName="bottomLine" presStyleLbl="alignNode1" presStyleIdx="5" presStyleCnt="8">
        <dgm:presLayoutVars/>
      </dgm:prSet>
      <dgm:spPr/>
    </dgm:pt>
    <dgm:pt modelId="{C576FFDC-71CF-40DC-8824-DF46B8937B38}" type="pres">
      <dgm:prSet presAssocID="{EBCE47B0-E713-4432-BBBC-675F5A96CCE6}" presName="nodeText" presStyleLbl="bgAccFollowNode1" presStyleIdx="2" presStyleCnt="4">
        <dgm:presLayoutVars>
          <dgm:bulletEnabled val="1"/>
        </dgm:presLayoutVars>
      </dgm:prSet>
      <dgm:spPr/>
    </dgm:pt>
    <dgm:pt modelId="{81425AD6-0F26-4B29-96DA-601D64A3D893}" type="pres">
      <dgm:prSet presAssocID="{54765AE2-709A-47E9-A463-07886C9C6E6C}" presName="sibTrans" presStyleCnt="0"/>
      <dgm:spPr/>
    </dgm:pt>
    <dgm:pt modelId="{CC2609E3-E06C-416C-B62A-361C4D8B3D1D}" type="pres">
      <dgm:prSet presAssocID="{E52DE7DE-FAB6-4E58-A158-C53F0F999399}" presName="compositeNode" presStyleCnt="0">
        <dgm:presLayoutVars>
          <dgm:bulletEnabled val="1"/>
        </dgm:presLayoutVars>
      </dgm:prSet>
      <dgm:spPr/>
    </dgm:pt>
    <dgm:pt modelId="{3BA886EE-535C-4CF1-9979-0F8B16BB9025}" type="pres">
      <dgm:prSet presAssocID="{E52DE7DE-FAB6-4E58-A158-C53F0F999399}" presName="bgRect" presStyleLbl="bgAccFollowNode1" presStyleIdx="3" presStyleCnt="4"/>
      <dgm:spPr/>
    </dgm:pt>
    <dgm:pt modelId="{38C4B025-2D52-41F4-8083-122327B761D5}" type="pres">
      <dgm:prSet presAssocID="{A6646D30-110D-4023-A605-63EE25624F69}" presName="sibTransNodeCircle" presStyleLbl="alignNode1" presStyleIdx="6" presStyleCnt="8">
        <dgm:presLayoutVars>
          <dgm:chMax val="0"/>
          <dgm:bulletEnabled/>
        </dgm:presLayoutVars>
      </dgm:prSet>
      <dgm:spPr/>
    </dgm:pt>
    <dgm:pt modelId="{F34B0855-7030-43C8-9274-84278DE21759}" type="pres">
      <dgm:prSet presAssocID="{E52DE7DE-FAB6-4E58-A158-C53F0F999399}" presName="bottomLine" presStyleLbl="alignNode1" presStyleIdx="7" presStyleCnt="8">
        <dgm:presLayoutVars/>
      </dgm:prSet>
      <dgm:spPr/>
    </dgm:pt>
    <dgm:pt modelId="{F6CBED47-4A2A-434B-A645-17951A5D7391}" type="pres">
      <dgm:prSet presAssocID="{E52DE7DE-FAB6-4E58-A158-C53F0F999399}" presName="nodeText" presStyleLbl="bgAccFollowNode1" presStyleIdx="3" presStyleCnt="4">
        <dgm:presLayoutVars>
          <dgm:bulletEnabled val="1"/>
        </dgm:presLayoutVars>
      </dgm:prSet>
      <dgm:spPr/>
    </dgm:pt>
  </dgm:ptLst>
  <dgm:cxnLst>
    <dgm:cxn modelId="{36FC8909-BDF6-403D-8190-00D8AC09A155}" type="presOf" srcId="{96AFA7E3-4C96-4F98-98FF-D0090142EA55}" destId="{6C8746D0-3B4F-4042-9A22-8FD70DEE49D3}" srcOrd="0" destOrd="0" presId="urn:microsoft.com/office/officeart/2016/7/layout/BasicLinearProcessNumbered"/>
    <dgm:cxn modelId="{4B0E410B-6271-4EDB-9F21-9903525695C5}" srcId="{96AFA7E3-4C96-4F98-98FF-D0090142EA55}" destId="{1B15A56D-836E-4270-98E5-2AAB00221AEB}" srcOrd="0" destOrd="0" parTransId="{0B767F10-0B1E-49F1-B3A8-8832EB7526E5}" sibTransId="{5B584812-E86A-4202-9EA4-BB879683270A}"/>
    <dgm:cxn modelId="{B6E3431D-8983-49DD-ABBB-8ED7F1D336E3}" type="presOf" srcId="{5B584812-E86A-4202-9EA4-BB879683270A}" destId="{A917118B-0692-4C64-9328-8C055E6F4DC6}" srcOrd="0" destOrd="0" presId="urn:microsoft.com/office/officeart/2016/7/layout/BasicLinearProcessNumbered"/>
    <dgm:cxn modelId="{7A3CC827-89CC-46EB-8217-82F2A6D1C7F4}" type="presOf" srcId="{54765AE2-709A-47E9-A463-07886C9C6E6C}" destId="{EF39D67B-C6ED-4F03-B7E0-0210E3924FD0}" srcOrd="0" destOrd="0" presId="urn:microsoft.com/office/officeart/2016/7/layout/BasicLinearProcessNumbered"/>
    <dgm:cxn modelId="{F4E5992A-EAD3-482D-B598-4454F0E251AD}" type="presOf" srcId="{A6646D30-110D-4023-A605-63EE25624F69}" destId="{38C4B025-2D52-41F4-8083-122327B761D5}" srcOrd="0" destOrd="0" presId="urn:microsoft.com/office/officeart/2016/7/layout/BasicLinearProcessNumbered"/>
    <dgm:cxn modelId="{E535312B-0F37-4DBD-A960-0355DD76B338}" type="presOf" srcId="{2D9B6BB9-4CD9-4EB1-AD54-2C5FF51EB5F2}" destId="{E0195EB9-55B3-4291-8390-2C97E923B2A4}" srcOrd="1" destOrd="0" presId="urn:microsoft.com/office/officeart/2016/7/layout/BasicLinearProcessNumbered"/>
    <dgm:cxn modelId="{0892123B-1B1A-4BB8-B261-8E1906751190}" type="presOf" srcId="{88CED288-AE10-42D1-8C39-30EA3EE28634}" destId="{D6F1D4C7-4895-4BF7-8727-3EAD7CA225C9}" srcOrd="0" destOrd="0" presId="urn:microsoft.com/office/officeart/2016/7/layout/BasicLinearProcessNumbered"/>
    <dgm:cxn modelId="{F191215D-8913-4B5C-95A6-204519F070F0}" srcId="{96AFA7E3-4C96-4F98-98FF-D0090142EA55}" destId="{E52DE7DE-FAB6-4E58-A158-C53F0F999399}" srcOrd="3" destOrd="0" parTransId="{1625CCFB-B10F-4E46-82AE-528722DE8794}" sibTransId="{A6646D30-110D-4023-A605-63EE25624F69}"/>
    <dgm:cxn modelId="{16279566-234C-40C2-A6F3-DED6F508F293}" type="presOf" srcId="{1B15A56D-836E-4270-98E5-2AAB00221AEB}" destId="{B9EE814A-535A-41C4-BAB3-69ED73EAD269}" srcOrd="0" destOrd="0" presId="urn:microsoft.com/office/officeart/2016/7/layout/BasicLinearProcessNumbered"/>
    <dgm:cxn modelId="{DCDA0368-0927-4E71-90BF-101B55ABFBD1}" type="presOf" srcId="{EBCE47B0-E713-4432-BBBC-675F5A96CCE6}" destId="{C576FFDC-71CF-40DC-8824-DF46B8937B38}" srcOrd="1" destOrd="0" presId="urn:microsoft.com/office/officeart/2016/7/layout/BasicLinearProcessNumbered"/>
    <dgm:cxn modelId="{48FE064C-BC05-4257-BBB4-5DFB95DC68CE}" type="presOf" srcId="{EBCE47B0-E713-4432-BBBC-675F5A96CCE6}" destId="{8770EFEF-02BC-4D80-B55B-4DE816EDAED9}" srcOrd="0" destOrd="0" presId="urn:microsoft.com/office/officeart/2016/7/layout/BasicLinearProcessNumbered"/>
    <dgm:cxn modelId="{6993DF86-D71D-48EE-A266-E0E8863FABBE}" type="presOf" srcId="{E52DE7DE-FAB6-4E58-A158-C53F0F999399}" destId="{3BA886EE-535C-4CF1-9979-0F8B16BB9025}" srcOrd="0" destOrd="0" presId="urn:microsoft.com/office/officeart/2016/7/layout/BasicLinearProcessNumbered"/>
    <dgm:cxn modelId="{B550A9AE-6E48-4708-A084-581BF1C5DE8F}" type="presOf" srcId="{E52DE7DE-FAB6-4E58-A158-C53F0F999399}" destId="{F6CBED47-4A2A-434B-A645-17951A5D7391}" srcOrd="1" destOrd="0" presId="urn:microsoft.com/office/officeart/2016/7/layout/BasicLinearProcessNumbered"/>
    <dgm:cxn modelId="{FA5706B4-26CB-43E3-A995-B647196069CD}" type="presOf" srcId="{2D9B6BB9-4CD9-4EB1-AD54-2C5FF51EB5F2}" destId="{C458F39B-EB07-45B7-87EC-89BD2D7B2190}" srcOrd="0" destOrd="0" presId="urn:microsoft.com/office/officeart/2016/7/layout/BasicLinearProcessNumbered"/>
    <dgm:cxn modelId="{61224BB7-C372-4F13-8DCE-E2C9F4513CEB}" srcId="{96AFA7E3-4C96-4F98-98FF-D0090142EA55}" destId="{2D9B6BB9-4CD9-4EB1-AD54-2C5FF51EB5F2}" srcOrd="1" destOrd="0" parTransId="{AB11FB4B-EBED-4B39-AEDC-00DAE654103B}" sibTransId="{88CED288-AE10-42D1-8C39-30EA3EE28634}"/>
    <dgm:cxn modelId="{BCD055D1-B7B3-4CAB-9C05-FF6BE57BFEE9}" type="presOf" srcId="{1B15A56D-836E-4270-98E5-2AAB00221AEB}" destId="{11D045DC-FF94-4986-AEE7-A2F5E067CB19}" srcOrd="1" destOrd="0" presId="urn:microsoft.com/office/officeart/2016/7/layout/BasicLinearProcessNumbered"/>
    <dgm:cxn modelId="{0355B8E8-8F88-4AB5-855D-25698C969B99}" srcId="{96AFA7E3-4C96-4F98-98FF-D0090142EA55}" destId="{EBCE47B0-E713-4432-BBBC-675F5A96CCE6}" srcOrd="2" destOrd="0" parTransId="{ECE9CBD1-4FCD-45EA-AF8A-D709B78FD53C}" sibTransId="{54765AE2-709A-47E9-A463-07886C9C6E6C}"/>
    <dgm:cxn modelId="{67397B4D-61C4-4398-9271-FFB5FC447A5F}" type="presParOf" srcId="{6C8746D0-3B4F-4042-9A22-8FD70DEE49D3}" destId="{6C8009F1-257E-4969-B741-CC6DD6064972}" srcOrd="0" destOrd="0" presId="urn:microsoft.com/office/officeart/2016/7/layout/BasicLinearProcessNumbered"/>
    <dgm:cxn modelId="{97279FBB-50D0-4942-A000-8D73DC42319D}" type="presParOf" srcId="{6C8009F1-257E-4969-B741-CC6DD6064972}" destId="{B9EE814A-535A-41C4-BAB3-69ED73EAD269}" srcOrd="0" destOrd="0" presId="urn:microsoft.com/office/officeart/2016/7/layout/BasicLinearProcessNumbered"/>
    <dgm:cxn modelId="{C9400C70-A537-4A9D-94A7-B2B5791AA672}" type="presParOf" srcId="{6C8009F1-257E-4969-B741-CC6DD6064972}" destId="{A917118B-0692-4C64-9328-8C055E6F4DC6}" srcOrd="1" destOrd="0" presId="urn:microsoft.com/office/officeart/2016/7/layout/BasicLinearProcessNumbered"/>
    <dgm:cxn modelId="{1D9668D3-18A5-42D4-91AF-D60482719250}" type="presParOf" srcId="{6C8009F1-257E-4969-B741-CC6DD6064972}" destId="{10DE0563-22A7-495C-9363-D05629DB59C4}" srcOrd="2" destOrd="0" presId="urn:microsoft.com/office/officeart/2016/7/layout/BasicLinearProcessNumbered"/>
    <dgm:cxn modelId="{5AE4EEC9-6892-40B3-A60F-DB51D6CBE655}" type="presParOf" srcId="{6C8009F1-257E-4969-B741-CC6DD6064972}" destId="{11D045DC-FF94-4986-AEE7-A2F5E067CB19}" srcOrd="3" destOrd="0" presId="urn:microsoft.com/office/officeart/2016/7/layout/BasicLinearProcessNumbered"/>
    <dgm:cxn modelId="{CD2D3F4D-9958-4DF0-9712-F06052FAA52A}" type="presParOf" srcId="{6C8746D0-3B4F-4042-9A22-8FD70DEE49D3}" destId="{17C7DBBC-2514-4FAB-8E13-F90DA88920A8}" srcOrd="1" destOrd="0" presId="urn:microsoft.com/office/officeart/2016/7/layout/BasicLinearProcessNumbered"/>
    <dgm:cxn modelId="{6882E25B-6FD5-4306-9965-F93E032FB1F6}" type="presParOf" srcId="{6C8746D0-3B4F-4042-9A22-8FD70DEE49D3}" destId="{10EC1AFE-2259-48D7-9A96-936438053964}" srcOrd="2" destOrd="0" presId="urn:microsoft.com/office/officeart/2016/7/layout/BasicLinearProcessNumbered"/>
    <dgm:cxn modelId="{F5542FB4-AA67-4B13-A64D-D260100DA737}" type="presParOf" srcId="{10EC1AFE-2259-48D7-9A96-936438053964}" destId="{C458F39B-EB07-45B7-87EC-89BD2D7B2190}" srcOrd="0" destOrd="0" presId="urn:microsoft.com/office/officeart/2016/7/layout/BasicLinearProcessNumbered"/>
    <dgm:cxn modelId="{D32C929D-712C-462C-BCEB-011B3DCFC9BD}" type="presParOf" srcId="{10EC1AFE-2259-48D7-9A96-936438053964}" destId="{D6F1D4C7-4895-4BF7-8727-3EAD7CA225C9}" srcOrd="1" destOrd="0" presId="urn:microsoft.com/office/officeart/2016/7/layout/BasicLinearProcessNumbered"/>
    <dgm:cxn modelId="{27E6D792-E2EB-4B32-A086-D55885AC791C}" type="presParOf" srcId="{10EC1AFE-2259-48D7-9A96-936438053964}" destId="{6816AD55-5F57-4BFD-8272-8D2C6A7F86FF}" srcOrd="2" destOrd="0" presId="urn:microsoft.com/office/officeart/2016/7/layout/BasicLinearProcessNumbered"/>
    <dgm:cxn modelId="{217B3CAB-B18E-4206-A919-68909010999C}" type="presParOf" srcId="{10EC1AFE-2259-48D7-9A96-936438053964}" destId="{E0195EB9-55B3-4291-8390-2C97E923B2A4}" srcOrd="3" destOrd="0" presId="urn:microsoft.com/office/officeart/2016/7/layout/BasicLinearProcessNumbered"/>
    <dgm:cxn modelId="{0AF73AB5-9347-49B1-811D-C4BCB52972F8}" type="presParOf" srcId="{6C8746D0-3B4F-4042-9A22-8FD70DEE49D3}" destId="{7C5EE4B7-E68D-49FC-AA39-D8A7F2A87938}" srcOrd="3" destOrd="0" presId="urn:microsoft.com/office/officeart/2016/7/layout/BasicLinearProcessNumbered"/>
    <dgm:cxn modelId="{D19E8BED-38B0-48B8-BA2A-C3280D4A3258}" type="presParOf" srcId="{6C8746D0-3B4F-4042-9A22-8FD70DEE49D3}" destId="{4B6C5586-5968-456E-B428-839F67F105AB}" srcOrd="4" destOrd="0" presId="urn:microsoft.com/office/officeart/2016/7/layout/BasicLinearProcessNumbered"/>
    <dgm:cxn modelId="{766B53BE-A127-4054-93FA-A8695892067B}" type="presParOf" srcId="{4B6C5586-5968-456E-B428-839F67F105AB}" destId="{8770EFEF-02BC-4D80-B55B-4DE816EDAED9}" srcOrd="0" destOrd="0" presId="urn:microsoft.com/office/officeart/2016/7/layout/BasicLinearProcessNumbered"/>
    <dgm:cxn modelId="{819DA990-6542-4588-8281-911A957C75E4}" type="presParOf" srcId="{4B6C5586-5968-456E-B428-839F67F105AB}" destId="{EF39D67B-C6ED-4F03-B7E0-0210E3924FD0}" srcOrd="1" destOrd="0" presId="urn:microsoft.com/office/officeart/2016/7/layout/BasicLinearProcessNumbered"/>
    <dgm:cxn modelId="{B9D3D08E-3DBA-4ABC-8CC3-03E2D18E4417}" type="presParOf" srcId="{4B6C5586-5968-456E-B428-839F67F105AB}" destId="{18E8696A-C29B-4669-B353-DA2A96AED584}" srcOrd="2" destOrd="0" presId="urn:microsoft.com/office/officeart/2016/7/layout/BasicLinearProcessNumbered"/>
    <dgm:cxn modelId="{6AC717FB-0418-45AA-92A3-9E3BED70B8B7}" type="presParOf" srcId="{4B6C5586-5968-456E-B428-839F67F105AB}" destId="{C576FFDC-71CF-40DC-8824-DF46B8937B38}" srcOrd="3" destOrd="0" presId="urn:microsoft.com/office/officeart/2016/7/layout/BasicLinearProcessNumbered"/>
    <dgm:cxn modelId="{B87A75C8-4877-4DE7-B94D-A3352D45C994}" type="presParOf" srcId="{6C8746D0-3B4F-4042-9A22-8FD70DEE49D3}" destId="{81425AD6-0F26-4B29-96DA-601D64A3D893}" srcOrd="5" destOrd="0" presId="urn:microsoft.com/office/officeart/2016/7/layout/BasicLinearProcessNumbered"/>
    <dgm:cxn modelId="{2E2B6D29-5A56-4113-8BEA-94308171C267}" type="presParOf" srcId="{6C8746D0-3B4F-4042-9A22-8FD70DEE49D3}" destId="{CC2609E3-E06C-416C-B62A-361C4D8B3D1D}" srcOrd="6" destOrd="0" presId="urn:microsoft.com/office/officeart/2016/7/layout/BasicLinearProcessNumbered"/>
    <dgm:cxn modelId="{1434388C-978C-4A83-B001-FD7CD6770BD2}" type="presParOf" srcId="{CC2609E3-E06C-416C-B62A-361C4D8B3D1D}" destId="{3BA886EE-535C-4CF1-9979-0F8B16BB9025}" srcOrd="0" destOrd="0" presId="urn:microsoft.com/office/officeart/2016/7/layout/BasicLinearProcessNumbered"/>
    <dgm:cxn modelId="{F3546280-D28A-43FE-B8C4-3F28C34D4380}" type="presParOf" srcId="{CC2609E3-E06C-416C-B62A-361C4D8B3D1D}" destId="{38C4B025-2D52-41F4-8083-122327B761D5}" srcOrd="1" destOrd="0" presId="urn:microsoft.com/office/officeart/2016/7/layout/BasicLinearProcessNumbered"/>
    <dgm:cxn modelId="{3ACF4F16-BAF3-4097-8662-C2ACE0AABCEE}" type="presParOf" srcId="{CC2609E3-E06C-416C-B62A-361C4D8B3D1D}" destId="{F34B0855-7030-43C8-9274-84278DE21759}" srcOrd="2" destOrd="0" presId="urn:microsoft.com/office/officeart/2016/7/layout/BasicLinearProcessNumbered"/>
    <dgm:cxn modelId="{B0B2BE17-C367-4522-971E-6DDA15B2DFC4}" type="presParOf" srcId="{CC2609E3-E06C-416C-B62A-361C4D8B3D1D}" destId="{F6CBED47-4A2A-434B-A645-17951A5D7391}"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0F527F-4D82-4FD3-B157-97E1A208657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0626DBC-846C-4243-AA6F-15D366EE8AA9}">
      <dgm:prSet phldrT="[Text]" custT="1"/>
      <dgm:spPr>
        <a:solidFill>
          <a:schemeClr val="accent2">
            <a:lumMod val="20000"/>
            <a:lumOff val="80000"/>
          </a:schemeClr>
        </a:solidFill>
        <a:ln>
          <a:solidFill>
            <a:schemeClr val="bg1"/>
          </a:solidFill>
        </a:ln>
      </dgm:spPr>
      <dgm:t>
        <a:bodyPr/>
        <a:lstStyle/>
        <a:p>
          <a:r>
            <a:rPr lang="en-US" sz="2000" dirty="0">
              <a:solidFill>
                <a:schemeClr val="tx1"/>
              </a:solidFill>
            </a:rPr>
            <a:t>29</a:t>
          </a:r>
          <a:r>
            <a:rPr lang="en-US" sz="2000" baseline="30000" dirty="0">
              <a:solidFill>
                <a:schemeClr val="tx1"/>
              </a:solidFill>
            </a:rPr>
            <a:t>th</a:t>
          </a:r>
          <a:r>
            <a:rPr lang="en-US" sz="2000" dirty="0">
              <a:solidFill>
                <a:schemeClr val="tx1"/>
              </a:solidFill>
            </a:rPr>
            <a:t> April 2021, Domestic Abuse Act 2021 became law</a:t>
          </a:r>
        </a:p>
      </dgm:t>
    </dgm:pt>
    <dgm:pt modelId="{EC7476A6-5AAA-4FAD-9DB9-8F7801C66062}" type="parTrans" cxnId="{C66AD87D-A196-4F86-AEF4-662B681DD085}">
      <dgm:prSet/>
      <dgm:spPr/>
      <dgm:t>
        <a:bodyPr/>
        <a:lstStyle/>
        <a:p>
          <a:endParaRPr lang="en-US"/>
        </a:p>
      </dgm:t>
    </dgm:pt>
    <dgm:pt modelId="{DDB09EE4-A23E-4E6B-995B-5BF4F4A5AECC}" type="sibTrans" cxnId="{C66AD87D-A196-4F86-AEF4-662B681DD085}">
      <dgm:prSet/>
      <dgm:spPr/>
      <dgm:t>
        <a:bodyPr/>
        <a:lstStyle/>
        <a:p>
          <a:endParaRPr lang="en-US"/>
        </a:p>
      </dgm:t>
    </dgm:pt>
    <dgm:pt modelId="{1CFF2F3C-D6D5-427B-B910-D3E3485E031A}">
      <dgm:prSet phldrT="[Text]" custT="1"/>
      <dgm:spPr>
        <a:solidFill>
          <a:schemeClr val="accent2">
            <a:lumMod val="20000"/>
            <a:lumOff val="80000"/>
          </a:schemeClr>
        </a:solidFill>
        <a:ln>
          <a:solidFill>
            <a:schemeClr val="bg1"/>
          </a:solidFill>
        </a:ln>
      </dgm:spPr>
      <dgm:t>
        <a:bodyPr/>
        <a:lstStyle/>
        <a:p>
          <a:r>
            <a:rPr lang="en-US" sz="2000" dirty="0">
              <a:solidFill>
                <a:schemeClr val="tx1"/>
              </a:solidFill>
            </a:rPr>
            <a:t>Aim is to ensure that DA is properly understood &amp; that it is unacceptable &amp; will be challenged</a:t>
          </a:r>
        </a:p>
      </dgm:t>
    </dgm:pt>
    <dgm:pt modelId="{C8767F32-7CD6-44CE-B61D-33F5935740D2}" type="parTrans" cxnId="{306311EC-423E-4206-8132-993B47B760D6}">
      <dgm:prSet/>
      <dgm:spPr/>
      <dgm:t>
        <a:bodyPr/>
        <a:lstStyle/>
        <a:p>
          <a:endParaRPr lang="en-US"/>
        </a:p>
      </dgm:t>
    </dgm:pt>
    <dgm:pt modelId="{4AE6F647-E9B0-4042-8773-8113BCA02082}" type="sibTrans" cxnId="{306311EC-423E-4206-8132-993B47B760D6}">
      <dgm:prSet/>
      <dgm:spPr/>
      <dgm:t>
        <a:bodyPr/>
        <a:lstStyle/>
        <a:p>
          <a:endParaRPr lang="en-US"/>
        </a:p>
      </dgm:t>
    </dgm:pt>
    <dgm:pt modelId="{BFF470DF-C7EF-4844-8EF9-FE5EA3CAE8B8}">
      <dgm:prSet phldrT="[Text]" custT="1"/>
      <dgm:spPr>
        <a:solidFill>
          <a:schemeClr val="accent2">
            <a:lumMod val="20000"/>
            <a:lumOff val="80000"/>
          </a:schemeClr>
        </a:solidFill>
        <a:ln>
          <a:solidFill>
            <a:schemeClr val="bg1"/>
          </a:solidFill>
        </a:ln>
      </dgm:spPr>
      <dgm:t>
        <a:bodyPr/>
        <a:lstStyle/>
        <a:p>
          <a:r>
            <a:rPr lang="en-US" sz="2000" dirty="0">
              <a:solidFill>
                <a:schemeClr val="tx1"/>
              </a:solidFill>
            </a:rPr>
            <a:t>New legal definition of DA</a:t>
          </a:r>
        </a:p>
      </dgm:t>
    </dgm:pt>
    <dgm:pt modelId="{12185637-0C74-4857-93B5-212B481A1329}" type="parTrans" cxnId="{E5CD59B8-6B9B-482E-8FB6-68BB29BDF192}">
      <dgm:prSet/>
      <dgm:spPr/>
      <dgm:t>
        <a:bodyPr/>
        <a:lstStyle/>
        <a:p>
          <a:endParaRPr lang="en-US"/>
        </a:p>
      </dgm:t>
    </dgm:pt>
    <dgm:pt modelId="{346AACCE-B1B7-4894-976D-EC9185A33A11}" type="sibTrans" cxnId="{E5CD59B8-6B9B-482E-8FB6-68BB29BDF192}">
      <dgm:prSet/>
      <dgm:spPr/>
      <dgm:t>
        <a:bodyPr/>
        <a:lstStyle/>
        <a:p>
          <a:endParaRPr lang="en-US"/>
        </a:p>
      </dgm:t>
    </dgm:pt>
    <dgm:pt modelId="{15CB709A-D4C3-4B97-A2E5-42BEA13314E8}">
      <dgm:prSet phldrT="[Text]" custT="1"/>
      <dgm:spPr>
        <a:solidFill>
          <a:schemeClr val="accent2">
            <a:lumMod val="40000"/>
            <a:lumOff val="60000"/>
          </a:schemeClr>
        </a:solidFill>
        <a:ln>
          <a:solidFill>
            <a:schemeClr val="bg1"/>
          </a:solidFill>
        </a:ln>
      </dgm:spPr>
      <dgm:t>
        <a:bodyPr/>
        <a:lstStyle/>
        <a:p>
          <a:r>
            <a:rPr lang="en-US" sz="2000" dirty="0">
              <a:solidFill>
                <a:schemeClr val="tx1"/>
              </a:solidFill>
            </a:rPr>
            <a:t>Children as victims of DA</a:t>
          </a:r>
        </a:p>
      </dgm:t>
    </dgm:pt>
    <dgm:pt modelId="{89157889-815D-4F68-9BD6-383A30B38AFA}" type="parTrans" cxnId="{3F396E06-8459-4825-BAAE-4E8E2778D2E1}">
      <dgm:prSet/>
      <dgm:spPr/>
      <dgm:t>
        <a:bodyPr/>
        <a:lstStyle/>
        <a:p>
          <a:endParaRPr lang="en-US"/>
        </a:p>
      </dgm:t>
    </dgm:pt>
    <dgm:pt modelId="{9025BA2E-9F13-4620-9E91-B5583813B718}" type="sibTrans" cxnId="{3F396E06-8459-4825-BAAE-4E8E2778D2E1}">
      <dgm:prSet/>
      <dgm:spPr/>
      <dgm:t>
        <a:bodyPr/>
        <a:lstStyle/>
        <a:p>
          <a:endParaRPr lang="en-US"/>
        </a:p>
      </dgm:t>
    </dgm:pt>
    <dgm:pt modelId="{CE2A25AE-DAC5-4106-B3F1-9D39B5F52ED7}">
      <dgm:prSet phldrT="[Text]" custT="1"/>
      <dgm:spPr>
        <a:solidFill>
          <a:schemeClr val="accent2">
            <a:lumMod val="40000"/>
            <a:lumOff val="60000"/>
          </a:schemeClr>
        </a:solidFill>
        <a:ln>
          <a:solidFill>
            <a:schemeClr val="bg1"/>
          </a:solidFill>
        </a:ln>
      </dgm:spPr>
      <dgm:t>
        <a:bodyPr/>
        <a:lstStyle/>
        <a:p>
          <a:r>
            <a:rPr lang="en-US" sz="2000" dirty="0">
              <a:solidFill>
                <a:schemeClr val="tx1"/>
              </a:solidFill>
            </a:rPr>
            <a:t>Extension of coercive control offence</a:t>
          </a:r>
        </a:p>
      </dgm:t>
    </dgm:pt>
    <dgm:pt modelId="{665E839A-576F-4191-BA4E-EBFB2E1C7F12}" type="parTrans" cxnId="{D62701A3-B983-4F2D-96AE-C6E061C322BD}">
      <dgm:prSet/>
      <dgm:spPr/>
      <dgm:t>
        <a:bodyPr/>
        <a:lstStyle/>
        <a:p>
          <a:endParaRPr lang="en-US"/>
        </a:p>
      </dgm:t>
    </dgm:pt>
    <dgm:pt modelId="{1787227C-4479-4953-B3F3-418F5057C114}" type="sibTrans" cxnId="{D62701A3-B983-4F2D-96AE-C6E061C322BD}">
      <dgm:prSet/>
      <dgm:spPr/>
      <dgm:t>
        <a:bodyPr/>
        <a:lstStyle/>
        <a:p>
          <a:endParaRPr lang="en-US"/>
        </a:p>
      </dgm:t>
    </dgm:pt>
    <dgm:pt modelId="{4D84D8DD-F0F6-4FD0-9E70-D9E4C2E0F8A8}">
      <dgm:prSet phldrT="[Text]" custT="1"/>
      <dgm:spPr>
        <a:solidFill>
          <a:schemeClr val="accent2">
            <a:lumMod val="40000"/>
            <a:lumOff val="60000"/>
          </a:schemeClr>
        </a:solidFill>
        <a:ln>
          <a:solidFill>
            <a:schemeClr val="bg1"/>
          </a:solidFill>
        </a:ln>
      </dgm:spPr>
      <dgm:t>
        <a:bodyPr/>
        <a:lstStyle/>
        <a:p>
          <a:r>
            <a:rPr lang="en-US" sz="2000" dirty="0">
              <a:solidFill>
                <a:schemeClr val="tx1"/>
              </a:solidFill>
            </a:rPr>
            <a:t>Domestic Abuse Protection Orders (DAPOs)</a:t>
          </a:r>
        </a:p>
      </dgm:t>
    </dgm:pt>
    <dgm:pt modelId="{FF082A18-10BD-4B27-A4E8-37A3DE8DFF76}" type="parTrans" cxnId="{92FE9BEB-CD8E-4049-8311-321E5C91BBED}">
      <dgm:prSet/>
      <dgm:spPr/>
      <dgm:t>
        <a:bodyPr/>
        <a:lstStyle/>
        <a:p>
          <a:endParaRPr lang="en-US"/>
        </a:p>
      </dgm:t>
    </dgm:pt>
    <dgm:pt modelId="{AB839FBF-45EB-466F-A43C-2B1A283EADF7}" type="sibTrans" cxnId="{92FE9BEB-CD8E-4049-8311-321E5C91BBED}">
      <dgm:prSet/>
      <dgm:spPr/>
      <dgm:t>
        <a:bodyPr/>
        <a:lstStyle/>
        <a:p>
          <a:endParaRPr lang="en-US"/>
        </a:p>
      </dgm:t>
    </dgm:pt>
    <dgm:pt modelId="{545D3CF0-3D21-4466-B711-826018F6DF7F}">
      <dgm:prSet phldrT="[Text]" custT="1"/>
      <dgm:spPr>
        <a:solidFill>
          <a:schemeClr val="accent2">
            <a:lumMod val="60000"/>
            <a:lumOff val="40000"/>
          </a:schemeClr>
        </a:solidFill>
        <a:ln>
          <a:solidFill>
            <a:schemeClr val="bg1"/>
          </a:solidFill>
        </a:ln>
      </dgm:spPr>
      <dgm:t>
        <a:bodyPr/>
        <a:lstStyle/>
        <a:p>
          <a:r>
            <a:rPr lang="en-US" sz="2000" dirty="0">
              <a:solidFill>
                <a:schemeClr val="tx1"/>
              </a:solidFill>
            </a:rPr>
            <a:t>Domestic Violence Disclosure Scheme (Clare’s Law) now on a statutory footing</a:t>
          </a:r>
        </a:p>
      </dgm:t>
    </dgm:pt>
    <dgm:pt modelId="{F629D243-BBDD-4037-B231-BF3E8E16D4E4}" type="parTrans" cxnId="{012699CC-B913-4444-82B9-5D54C5A22C03}">
      <dgm:prSet/>
      <dgm:spPr/>
      <dgm:t>
        <a:bodyPr/>
        <a:lstStyle/>
        <a:p>
          <a:endParaRPr lang="en-US"/>
        </a:p>
      </dgm:t>
    </dgm:pt>
    <dgm:pt modelId="{82F5EF17-6A1B-4505-A756-62ABEB57CB0B}" type="sibTrans" cxnId="{012699CC-B913-4444-82B9-5D54C5A22C03}">
      <dgm:prSet/>
      <dgm:spPr/>
      <dgm:t>
        <a:bodyPr/>
        <a:lstStyle/>
        <a:p>
          <a:endParaRPr lang="en-US"/>
        </a:p>
      </dgm:t>
    </dgm:pt>
    <dgm:pt modelId="{A3E50E64-F041-48D5-B391-9E455BA97BFF}">
      <dgm:prSet phldrT="[Text]" custT="1"/>
      <dgm:spPr>
        <a:solidFill>
          <a:schemeClr val="accent2">
            <a:lumMod val="60000"/>
            <a:lumOff val="40000"/>
          </a:schemeClr>
        </a:solidFill>
        <a:ln>
          <a:solidFill>
            <a:schemeClr val="bg1"/>
          </a:solidFill>
        </a:ln>
      </dgm:spPr>
      <dgm:t>
        <a:bodyPr/>
        <a:lstStyle/>
        <a:p>
          <a:r>
            <a:rPr lang="en-US" sz="2000" dirty="0">
              <a:solidFill>
                <a:schemeClr val="tx1"/>
              </a:solidFill>
            </a:rPr>
            <a:t>Domestic Abuse Commissioner</a:t>
          </a:r>
        </a:p>
      </dgm:t>
    </dgm:pt>
    <dgm:pt modelId="{93304C64-8A46-43B5-B701-FC925D6A2A77}" type="parTrans" cxnId="{E5642BEE-AF99-4DB8-8F5C-B802144D1284}">
      <dgm:prSet/>
      <dgm:spPr/>
      <dgm:t>
        <a:bodyPr/>
        <a:lstStyle/>
        <a:p>
          <a:endParaRPr lang="en-US"/>
        </a:p>
      </dgm:t>
    </dgm:pt>
    <dgm:pt modelId="{B440FEA2-E126-4724-BE07-5A92D50778BB}" type="sibTrans" cxnId="{E5642BEE-AF99-4DB8-8F5C-B802144D1284}">
      <dgm:prSet/>
      <dgm:spPr/>
      <dgm:t>
        <a:bodyPr/>
        <a:lstStyle/>
        <a:p>
          <a:endParaRPr lang="en-US"/>
        </a:p>
      </dgm:t>
    </dgm:pt>
    <dgm:pt modelId="{88E7E59A-8464-4F2B-8952-C896D14C5C34}" type="pres">
      <dgm:prSet presAssocID="{730F527F-4D82-4FD3-B157-97E1A208657C}" presName="diagram" presStyleCnt="0">
        <dgm:presLayoutVars>
          <dgm:dir/>
          <dgm:resizeHandles val="exact"/>
        </dgm:presLayoutVars>
      </dgm:prSet>
      <dgm:spPr/>
    </dgm:pt>
    <dgm:pt modelId="{AD312DC9-35FF-4DAC-891E-6881AF9120EC}" type="pres">
      <dgm:prSet presAssocID="{A0626DBC-846C-4243-AA6F-15D366EE8AA9}" presName="node" presStyleLbl="node1" presStyleIdx="0" presStyleCnt="8">
        <dgm:presLayoutVars>
          <dgm:bulletEnabled val="1"/>
        </dgm:presLayoutVars>
      </dgm:prSet>
      <dgm:spPr/>
    </dgm:pt>
    <dgm:pt modelId="{8663E7D9-EC4A-4C59-9779-4A0F1BBDED03}" type="pres">
      <dgm:prSet presAssocID="{DDB09EE4-A23E-4E6B-995B-5BF4F4A5AECC}" presName="sibTrans" presStyleCnt="0"/>
      <dgm:spPr/>
    </dgm:pt>
    <dgm:pt modelId="{9A1161F8-79B0-4C7E-9B89-574159259531}" type="pres">
      <dgm:prSet presAssocID="{1CFF2F3C-D6D5-427B-B910-D3E3485E031A}" presName="node" presStyleLbl="node1" presStyleIdx="1" presStyleCnt="8">
        <dgm:presLayoutVars>
          <dgm:bulletEnabled val="1"/>
        </dgm:presLayoutVars>
      </dgm:prSet>
      <dgm:spPr/>
    </dgm:pt>
    <dgm:pt modelId="{54CC8458-47FE-457C-A20C-4C6743AB33D8}" type="pres">
      <dgm:prSet presAssocID="{4AE6F647-E9B0-4042-8773-8113BCA02082}" presName="sibTrans" presStyleCnt="0"/>
      <dgm:spPr/>
    </dgm:pt>
    <dgm:pt modelId="{15CA860F-F026-45BF-89C4-29C56A23405F}" type="pres">
      <dgm:prSet presAssocID="{BFF470DF-C7EF-4844-8EF9-FE5EA3CAE8B8}" presName="node" presStyleLbl="node1" presStyleIdx="2" presStyleCnt="8">
        <dgm:presLayoutVars>
          <dgm:bulletEnabled val="1"/>
        </dgm:presLayoutVars>
      </dgm:prSet>
      <dgm:spPr/>
    </dgm:pt>
    <dgm:pt modelId="{586C4494-64DC-472B-85E6-BD40935F3C21}" type="pres">
      <dgm:prSet presAssocID="{346AACCE-B1B7-4894-976D-EC9185A33A11}" presName="sibTrans" presStyleCnt="0"/>
      <dgm:spPr/>
    </dgm:pt>
    <dgm:pt modelId="{4B7CCB55-37F4-4B70-A1A9-9E3DCE9408E9}" type="pres">
      <dgm:prSet presAssocID="{15CB709A-D4C3-4B97-A2E5-42BEA13314E8}" presName="node" presStyleLbl="node1" presStyleIdx="3" presStyleCnt="8" custScaleY="68648">
        <dgm:presLayoutVars>
          <dgm:bulletEnabled val="1"/>
        </dgm:presLayoutVars>
      </dgm:prSet>
      <dgm:spPr/>
    </dgm:pt>
    <dgm:pt modelId="{17D5872E-7EF7-4A12-8C35-76491895B978}" type="pres">
      <dgm:prSet presAssocID="{9025BA2E-9F13-4620-9E91-B5583813B718}" presName="sibTrans" presStyleCnt="0"/>
      <dgm:spPr/>
    </dgm:pt>
    <dgm:pt modelId="{917A37B9-E5EB-468F-A1C6-42EF48111294}" type="pres">
      <dgm:prSet presAssocID="{CE2A25AE-DAC5-4106-B3F1-9D39B5F52ED7}" presName="node" presStyleLbl="node1" presStyleIdx="4" presStyleCnt="8" custScaleY="66622">
        <dgm:presLayoutVars>
          <dgm:bulletEnabled val="1"/>
        </dgm:presLayoutVars>
      </dgm:prSet>
      <dgm:spPr/>
    </dgm:pt>
    <dgm:pt modelId="{F25FD256-9F1E-4397-80CC-91EA7C586FCB}" type="pres">
      <dgm:prSet presAssocID="{1787227C-4479-4953-B3F3-418F5057C114}" presName="sibTrans" presStyleCnt="0"/>
      <dgm:spPr/>
    </dgm:pt>
    <dgm:pt modelId="{7FAF2CF0-EA1D-48E9-B4FE-0BDF53A62CA4}" type="pres">
      <dgm:prSet presAssocID="{4D84D8DD-F0F6-4FD0-9E70-D9E4C2E0F8A8}" presName="node" presStyleLbl="node1" presStyleIdx="5" presStyleCnt="8" custScaleY="64330">
        <dgm:presLayoutVars>
          <dgm:bulletEnabled val="1"/>
        </dgm:presLayoutVars>
      </dgm:prSet>
      <dgm:spPr/>
    </dgm:pt>
    <dgm:pt modelId="{C38EA8E1-9723-4ADC-B02C-7BA8A6CD3954}" type="pres">
      <dgm:prSet presAssocID="{AB839FBF-45EB-466F-A43C-2B1A283EADF7}" presName="sibTrans" presStyleCnt="0"/>
      <dgm:spPr/>
    </dgm:pt>
    <dgm:pt modelId="{84298D9B-6C18-49D3-A88C-4159B35CE88C}" type="pres">
      <dgm:prSet presAssocID="{545D3CF0-3D21-4466-B711-826018F6DF7F}" presName="node" presStyleLbl="node1" presStyleIdx="6" presStyleCnt="8" custScaleX="135116" custScaleY="77496">
        <dgm:presLayoutVars>
          <dgm:bulletEnabled val="1"/>
        </dgm:presLayoutVars>
      </dgm:prSet>
      <dgm:spPr/>
    </dgm:pt>
    <dgm:pt modelId="{69F772E9-C4F2-4FCB-B31B-C10A7A257BDA}" type="pres">
      <dgm:prSet presAssocID="{82F5EF17-6A1B-4505-A756-62ABEB57CB0B}" presName="sibTrans" presStyleCnt="0"/>
      <dgm:spPr/>
    </dgm:pt>
    <dgm:pt modelId="{5609D21B-DEB2-4C7A-9CDA-43964D4784FF}" type="pres">
      <dgm:prSet presAssocID="{A3E50E64-F041-48D5-B391-9E455BA97BFF}" presName="node" presStyleLbl="node1" presStyleIdx="7" presStyleCnt="8" custScaleX="132022" custScaleY="78505">
        <dgm:presLayoutVars>
          <dgm:bulletEnabled val="1"/>
        </dgm:presLayoutVars>
      </dgm:prSet>
      <dgm:spPr/>
    </dgm:pt>
  </dgm:ptLst>
  <dgm:cxnLst>
    <dgm:cxn modelId="{3F396E06-8459-4825-BAAE-4E8E2778D2E1}" srcId="{730F527F-4D82-4FD3-B157-97E1A208657C}" destId="{15CB709A-D4C3-4B97-A2E5-42BEA13314E8}" srcOrd="3" destOrd="0" parTransId="{89157889-815D-4F68-9BD6-383A30B38AFA}" sibTransId="{9025BA2E-9F13-4620-9E91-B5583813B718}"/>
    <dgm:cxn modelId="{056CA466-A428-4B08-B0B8-A1D204160C9F}" type="presOf" srcId="{15CB709A-D4C3-4B97-A2E5-42BEA13314E8}" destId="{4B7CCB55-37F4-4B70-A1A9-9E3DCE9408E9}" srcOrd="0" destOrd="0" presId="urn:microsoft.com/office/officeart/2005/8/layout/default"/>
    <dgm:cxn modelId="{70E0E368-C320-4377-B466-920BA7904094}" type="presOf" srcId="{A0626DBC-846C-4243-AA6F-15D366EE8AA9}" destId="{AD312DC9-35FF-4DAC-891E-6881AF9120EC}" srcOrd="0" destOrd="0" presId="urn:microsoft.com/office/officeart/2005/8/layout/default"/>
    <dgm:cxn modelId="{C66AD87D-A196-4F86-AEF4-662B681DD085}" srcId="{730F527F-4D82-4FD3-B157-97E1A208657C}" destId="{A0626DBC-846C-4243-AA6F-15D366EE8AA9}" srcOrd="0" destOrd="0" parTransId="{EC7476A6-5AAA-4FAD-9DB9-8F7801C66062}" sibTransId="{DDB09EE4-A23E-4E6B-995B-5BF4F4A5AECC}"/>
    <dgm:cxn modelId="{7F8E7C82-2BF6-45F4-93EE-327AA0588BAE}" type="presOf" srcId="{1CFF2F3C-D6D5-427B-B910-D3E3485E031A}" destId="{9A1161F8-79B0-4C7E-9B89-574159259531}" srcOrd="0" destOrd="0" presId="urn:microsoft.com/office/officeart/2005/8/layout/default"/>
    <dgm:cxn modelId="{D62701A3-B983-4F2D-96AE-C6E061C322BD}" srcId="{730F527F-4D82-4FD3-B157-97E1A208657C}" destId="{CE2A25AE-DAC5-4106-B3F1-9D39B5F52ED7}" srcOrd="4" destOrd="0" parTransId="{665E839A-576F-4191-BA4E-EBFB2E1C7F12}" sibTransId="{1787227C-4479-4953-B3F3-418F5057C114}"/>
    <dgm:cxn modelId="{3C4191AC-9B47-4D0D-BC44-786283D29053}" type="presOf" srcId="{A3E50E64-F041-48D5-B391-9E455BA97BFF}" destId="{5609D21B-DEB2-4C7A-9CDA-43964D4784FF}" srcOrd="0" destOrd="0" presId="urn:microsoft.com/office/officeart/2005/8/layout/default"/>
    <dgm:cxn modelId="{96E7D1B5-1A61-4151-AADF-43015B7D98DD}" type="presOf" srcId="{545D3CF0-3D21-4466-B711-826018F6DF7F}" destId="{84298D9B-6C18-49D3-A88C-4159B35CE88C}" srcOrd="0" destOrd="0" presId="urn:microsoft.com/office/officeart/2005/8/layout/default"/>
    <dgm:cxn modelId="{E5CD59B8-6B9B-482E-8FB6-68BB29BDF192}" srcId="{730F527F-4D82-4FD3-B157-97E1A208657C}" destId="{BFF470DF-C7EF-4844-8EF9-FE5EA3CAE8B8}" srcOrd="2" destOrd="0" parTransId="{12185637-0C74-4857-93B5-212B481A1329}" sibTransId="{346AACCE-B1B7-4894-976D-EC9185A33A11}"/>
    <dgm:cxn modelId="{6888F1C5-76B4-4D8A-B28A-8E2A3BD77251}" type="presOf" srcId="{730F527F-4D82-4FD3-B157-97E1A208657C}" destId="{88E7E59A-8464-4F2B-8952-C896D14C5C34}" srcOrd="0" destOrd="0" presId="urn:microsoft.com/office/officeart/2005/8/layout/default"/>
    <dgm:cxn modelId="{012699CC-B913-4444-82B9-5D54C5A22C03}" srcId="{730F527F-4D82-4FD3-B157-97E1A208657C}" destId="{545D3CF0-3D21-4466-B711-826018F6DF7F}" srcOrd="6" destOrd="0" parTransId="{F629D243-BBDD-4037-B231-BF3E8E16D4E4}" sibTransId="{82F5EF17-6A1B-4505-A756-62ABEB57CB0B}"/>
    <dgm:cxn modelId="{A970AFD6-7244-486C-AC5F-18AEB7AC3621}" type="presOf" srcId="{BFF470DF-C7EF-4844-8EF9-FE5EA3CAE8B8}" destId="{15CA860F-F026-45BF-89C4-29C56A23405F}" srcOrd="0" destOrd="0" presId="urn:microsoft.com/office/officeart/2005/8/layout/default"/>
    <dgm:cxn modelId="{92FE9BEB-CD8E-4049-8311-321E5C91BBED}" srcId="{730F527F-4D82-4FD3-B157-97E1A208657C}" destId="{4D84D8DD-F0F6-4FD0-9E70-D9E4C2E0F8A8}" srcOrd="5" destOrd="0" parTransId="{FF082A18-10BD-4B27-A4E8-37A3DE8DFF76}" sibTransId="{AB839FBF-45EB-466F-A43C-2B1A283EADF7}"/>
    <dgm:cxn modelId="{306311EC-423E-4206-8132-993B47B760D6}" srcId="{730F527F-4D82-4FD3-B157-97E1A208657C}" destId="{1CFF2F3C-D6D5-427B-B910-D3E3485E031A}" srcOrd="1" destOrd="0" parTransId="{C8767F32-7CD6-44CE-B61D-33F5935740D2}" sibTransId="{4AE6F647-E9B0-4042-8773-8113BCA02082}"/>
    <dgm:cxn modelId="{E5642BEE-AF99-4DB8-8F5C-B802144D1284}" srcId="{730F527F-4D82-4FD3-B157-97E1A208657C}" destId="{A3E50E64-F041-48D5-B391-9E455BA97BFF}" srcOrd="7" destOrd="0" parTransId="{93304C64-8A46-43B5-B701-FC925D6A2A77}" sibTransId="{B440FEA2-E126-4724-BE07-5A92D50778BB}"/>
    <dgm:cxn modelId="{57C233F9-876B-4C5B-924D-D05E9FC3E379}" type="presOf" srcId="{4D84D8DD-F0F6-4FD0-9E70-D9E4C2E0F8A8}" destId="{7FAF2CF0-EA1D-48E9-B4FE-0BDF53A62CA4}" srcOrd="0" destOrd="0" presId="urn:microsoft.com/office/officeart/2005/8/layout/default"/>
    <dgm:cxn modelId="{892AD7FF-A1C1-4731-8C8D-D296723C71AA}" type="presOf" srcId="{CE2A25AE-DAC5-4106-B3F1-9D39B5F52ED7}" destId="{917A37B9-E5EB-468F-A1C6-42EF48111294}" srcOrd="0" destOrd="0" presId="urn:microsoft.com/office/officeart/2005/8/layout/default"/>
    <dgm:cxn modelId="{A44F4C94-D8A1-495F-99EF-7C494ECFBF8B}" type="presParOf" srcId="{88E7E59A-8464-4F2B-8952-C896D14C5C34}" destId="{AD312DC9-35FF-4DAC-891E-6881AF9120EC}" srcOrd="0" destOrd="0" presId="urn:microsoft.com/office/officeart/2005/8/layout/default"/>
    <dgm:cxn modelId="{4B63B30B-CF83-40DD-AD6B-F17E30CB71AE}" type="presParOf" srcId="{88E7E59A-8464-4F2B-8952-C896D14C5C34}" destId="{8663E7D9-EC4A-4C59-9779-4A0F1BBDED03}" srcOrd="1" destOrd="0" presId="urn:microsoft.com/office/officeart/2005/8/layout/default"/>
    <dgm:cxn modelId="{8FCA223D-34FE-4AF7-8FB3-11B0622C5290}" type="presParOf" srcId="{88E7E59A-8464-4F2B-8952-C896D14C5C34}" destId="{9A1161F8-79B0-4C7E-9B89-574159259531}" srcOrd="2" destOrd="0" presId="urn:microsoft.com/office/officeart/2005/8/layout/default"/>
    <dgm:cxn modelId="{55A2DEA8-4915-4BE7-B24D-9E551660FE52}" type="presParOf" srcId="{88E7E59A-8464-4F2B-8952-C896D14C5C34}" destId="{54CC8458-47FE-457C-A20C-4C6743AB33D8}" srcOrd="3" destOrd="0" presId="urn:microsoft.com/office/officeart/2005/8/layout/default"/>
    <dgm:cxn modelId="{5A2E907A-B2C7-493E-9B69-14EFCBB331BA}" type="presParOf" srcId="{88E7E59A-8464-4F2B-8952-C896D14C5C34}" destId="{15CA860F-F026-45BF-89C4-29C56A23405F}" srcOrd="4" destOrd="0" presId="urn:microsoft.com/office/officeart/2005/8/layout/default"/>
    <dgm:cxn modelId="{EA0DDB5C-238F-443D-8CF5-4D16F891A38B}" type="presParOf" srcId="{88E7E59A-8464-4F2B-8952-C896D14C5C34}" destId="{586C4494-64DC-472B-85E6-BD40935F3C21}" srcOrd="5" destOrd="0" presId="urn:microsoft.com/office/officeart/2005/8/layout/default"/>
    <dgm:cxn modelId="{227CAE6B-1DCD-4481-B1A0-2491A96917DB}" type="presParOf" srcId="{88E7E59A-8464-4F2B-8952-C896D14C5C34}" destId="{4B7CCB55-37F4-4B70-A1A9-9E3DCE9408E9}" srcOrd="6" destOrd="0" presId="urn:microsoft.com/office/officeart/2005/8/layout/default"/>
    <dgm:cxn modelId="{5C0D93EC-19F0-42AB-A775-973179612B87}" type="presParOf" srcId="{88E7E59A-8464-4F2B-8952-C896D14C5C34}" destId="{17D5872E-7EF7-4A12-8C35-76491895B978}" srcOrd="7" destOrd="0" presId="urn:microsoft.com/office/officeart/2005/8/layout/default"/>
    <dgm:cxn modelId="{AC7EEB90-FC00-4824-AADD-AF7881B878A3}" type="presParOf" srcId="{88E7E59A-8464-4F2B-8952-C896D14C5C34}" destId="{917A37B9-E5EB-468F-A1C6-42EF48111294}" srcOrd="8" destOrd="0" presId="urn:microsoft.com/office/officeart/2005/8/layout/default"/>
    <dgm:cxn modelId="{34C8D17B-BF6B-48E0-97B9-93DA073DF984}" type="presParOf" srcId="{88E7E59A-8464-4F2B-8952-C896D14C5C34}" destId="{F25FD256-9F1E-4397-80CC-91EA7C586FCB}" srcOrd="9" destOrd="0" presId="urn:microsoft.com/office/officeart/2005/8/layout/default"/>
    <dgm:cxn modelId="{ACB2CBC2-E854-4F3D-8E96-8B509F33D053}" type="presParOf" srcId="{88E7E59A-8464-4F2B-8952-C896D14C5C34}" destId="{7FAF2CF0-EA1D-48E9-B4FE-0BDF53A62CA4}" srcOrd="10" destOrd="0" presId="urn:microsoft.com/office/officeart/2005/8/layout/default"/>
    <dgm:cxn modelId="{B8FCFA35-68ED-4B8A-9B09-53DECB1B6B10}" type="presParOf" srcId="{88E7E59A-8464-4F2B-8952-C896D14C5C34}" destId="{C38EA8E1-9723-4ADC-B02C-7BA8A6CD3954}" srcOrd="11" destOrd="0" presId="urn:microsoft.com/office/officeart/2005/8/layout/default"/>
    <dgm:cxn modelId="{3B6D7AE4-A50C-420A-9AC4-EAD524BAD3CA}" type="presParOf" srcId="{88E7E59A-8464-4F2B-8952-C896D14C5C34}" destId="{84298D9B-6C18-49D3-A88C-4159B35CE88C}" srcOrd="12" destOrd="0" presId="urn:microsoft.com/office/officeart/2005/8/layout/default"/>
    <dgm:cxn modelId="{E4E96123-F379-4F53-B220-EF2476CD653C}" type="presParOf" srcId="{88E7E59A-8464-4F2B-8952-C896D14C5C34}" destId="{69F772E9-C4F2-4FCB-B31B-C10A7A257BDA}" srcOrd="13" destOrd="0" presId="urn:microsoft.com/office/officeart/2005/8/layout/default"/>
    <dgm:cxn modelId="{D95F5BE3-BB07-42A8-9E46-E958EF55E927}" type="presParOf" srcId="{88E7E59A-8464-4F2B-8952-C896D14C5C34}" destId="{5609D21B-DEB2-4C7A-9CDA-43964D4784FF}"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4BAAEB-724B-4E70-8B2B-EBB95B0D7887}" type="doc">
      <dgm:prSet loTypeId="urn:microsoft.com/office/officeart/2005/8/layout/process2" loCatId="process" qsTypeId="urn:microsoft.com/office/officeart/2005/8/quickstyle/3d1" qsCatId="3D" csTypeId="urn:microsoft.com/office/officeart/2005/8/colors/colorful4" csCatId="colorful" phldr="1"/>
      <dgm:spPr/>
    </dgm:pt>
    <dgm:pt modelId="{F87B5696-F668-4996-97FF-D784C7A8E35F}">
      <dgm:prSet phldrT="[Text]" custT="1"/>
      <dgm:spPr/>
      <dgm:t>
        <a:bodyPr/>
        <a:lstStyle/>
        <a:p>
          <a:r>
            <a:rPr lang="en-US" sz="2400" dirty="0"/>
            <a:t>A &amp; B are each aged </a:t>
          </a:r>
          <a:r>
            <a:rPr lang="en-US" sz="2400" b="1" i="1" u="sng" dirty="0"/>
            <a:t>16 or over </a:t>
          </a:r>
          <a:r>
            <a:rPr lang="en-US" sz="2400" dirty="0"/>
            <a:t>&amp; are </a:t>
          </a:r>
          <a:r>
            <a:rPr lang="en-US" sz="2400" b="1" i="1" u="sng" dirty="0"/>
            <a:t>personally connected </a:t>
          </a:r>
          <a:r>
            <a:rPr lang="en-US" sz="2400" dirty="0"/>
            <a:t>to each other, &amp; the behavior is </a:t>
          </a:r>
          <a:r>
            <a:rPr lang="en-US" sz="2400" b="1" i="1" u="sng" dirty="0"/>
            <a:t>abusive</a:t>
          </a:r>
        </a:p>
      </dgm:t>
    </dgm:pt>
    <dgm:pt modelId="{2A4E2BDF-1B05-4215-A3C8-7F27601211F8}" type="parTrans" cxnId="{3E06A0E4-424E-4AA4-A8D4-607EDCAC3E66}">
      <dgm:prSet/>
      <dgm:spPr/>
      <dgm:t>
        <a:bodyPr/>
        <a:lstStyle/>
        <a:p>
          <a:endParaRPr lang="en-US"/>
        </a:p>
      </dgm:t>
    </dgm:pt>
    <dgm:pt modelId="{15CC476C-5960-485F-87AE-BDB41E50CE0C}" type="sibTrans" cxnId="{3E06A0E4-424E-4AA4-A8D4-607EDCAC3E66}">
      <dgm:prSet/>
      <dgm:spPr/>
      <dgm:t>
        <a:bodyPr/>
        <a:lstStyle/>
        <a:p>
          <a:endParaRPr lang="en-US"/>
        </a:p>
      </dgm:t>
    </dgm:pt>
    <dgm:pt modelId="{C589DF6F-9898-4695-A7D0-444481BEDA01}">
      <dgm:prSet phldrT="[Text]" custT="1"/>
      <dgm:spPr/>
      <dgm:t>
        <a:bodyPr/>
        <a:lstStyle/>
        <a:p>
          <a:r>
            <a:rPr lang="en-US" sz="2400" dirty="0" err="1"/>
            <a:t>Behaviour</a:t>
          </a:r>
          <a:r>
            <a:rPr lang="en-US" sz="2400" dirty="0"/>
            <a:t> is ‘abusive’ if it consists of any of the following – physical or sexual abuse, violent or threatening behavior; controlling or coercive behavior; economic abuse, psychological, emotional or other abuse;</a:t>
          </a:r>
        </a:p>
      </dgm:t>
    </dgm:pt>
    <dgm:pt modelId="{E9E223B0-E432-41A7-9E9A-C2BE03153199}" type="parTrans" cxnId="{D69E5F6A-8EAA-4B42-A14F-C5447B110EEE}">
      <dgm:prSet/>
      <dgm:spPr/>
      <dgm:t>
        <a:bodyPr/>
        <a:lstStyle/>
        <a:p>
          <a:endParaRPr lang="en-US"/>
        </a:p>
      </dgm:t>
    </dgm:pt>
    <dgm:pt modelId="{2981FD6E-37B8-48CA-AAD5-D5D09F71EB2A}" type="sibTrans" cxnId="{D69E5F6A-8EAA-4B42-A14F-C5447B110EEE}">
      <dgm:prSet/>
      <dgm:spPr/>
      <dgm:t>
        <a:bodyPr/>
        <a:lstStyle/>
        <a:p>
          <a:endParaRPr lang="en-US" dirty="0"/>
        </a:p>
      </dgm:t>
    </dgm:pt>
    <dgm:pt modelId="{A454ED7B-4679-497A-8E63-5E90F9C9E09D}">
      <dgm:prSet phldrT="[Text]" custT="1"/>
      <dgm:spPr/>
      <dgm:t>
        <a:bodyPr/>
        <a:lstStyle/>
        <a:p>
          <a:r>
            <a:rPr lang="en-US" sz="2400"/>
            <a:t>And it </a:t>
          </a:r>
          <a:r>
            <a:rPr lang="en-US" sz="2400" b="1" i="1" u="sng"/>
            <a:t>does not matter </a:t>
          </a:r>
          <a:r>
            <a:rPr lang="en-US" sz="2400"/>
            <a:t>whether the behavior consists of a </a:t>
          </a:r>
          <a:r>
            <a:rPr lang="en-US" sz="2400" b="1" i="1" u="sng"/>
            <a:t>single incident </a:t>
          </a:r>
          <a:r>
            <a:rPr lang="en-US" sz="2400"/>
            <a:t>or a </a:t>
          </a:r>
          <a:r>
            <a:rPr lang="en-US" sz="2400" b="1" i="1" u="sng"/>
            <a:t>course of conduct</a:t>
          </a:r>
          <a:endParaRPr lang="en-US" sz="2400" b="1" i="1" u="sng" dirty="0"/>
        </a:p>
      </dgm:t>
    </dgm:pt>
    <dgm:pt modelId="{6BFFFD8E-83C5-4676-83F9-E1CC8ADC4528}" type="parTrans" cxnId="{6AF8149B-547E-4C01-8186-37E4F328FEFA}">
      <dgm:prSet/>
      <dgm:spPr/>
      <dgm:t>
        <a:bodyPr/>
        <a:lstStyle/>
        <a:p>
          <a:endParaRPr lang="en-US"/>
        </a:p>
      </dgm:t>
    </dgm:pt>
    <dgm:pt modelId="{CEC4005E-48CB-4DE4-946B-B27232006DB0}" type="sibTrans" cxnId="{6AF8149B-547E-4C01-8186-37E4F328FEFA}">
      <dgm:prSet/>
      <dgm:spPr/>
      <dgm:t>
        <a:bodyPr/>
        <a:lstStyle/>
        <a:p>
          <a:endParaRPr lang="en-US"/>
        </a:p>
      </dgm:t>
    </dgm:pt>
    <dgm:pt modelId="{83CEF119-4B38-4CD9-9B43-9B3D2154A76D}" type="pres">
      <dgm:prSet presAssocID="{D84BAAEB-724B-4E70-8B2B-EBB95B0D7887}" presName="linearFlow" presStyleCnt="0">
        <dgm:presLayoutVars>
          <dgm:resizeHandles val="exact"/>
        </dgm:presLayoutVars>
      </dgm:prSet>
      <dgm:spPr/>
    </dgm:pt>
    <dgm:pt modelId="{F064D588-7962-44DC-91A9-62B25018819D}" type="pres">
      <dgm:prSet presAssocID="{F87B5696-F668-4996-97FF-D784C7A8E35F}" presName="node" presStyleLbl="node1" presStyleIdx="0" presStyleCnt="3" custScaleX="389343" custScaleY="71912">
        <dgm:presLayoutVars>
          <dgm:bulletEnabled val="1"/>
        </dgm:presLayoutVars>
      </dgm:prSet>
      <dgm:spPr/>
    </dgm:pt>
    <dgm:pt modelId="{A94A67F9-DAC3-4931-856B-51DD1076619F}" type="pres">
      <dgm:prSet presAssocID="{15CC476C-5960-485F-87AE-BDB41E50CE0C}" presName="sibTrans" presStyleLbl="sibTrans2D1" presStyleIdx="0" presStyleCnt="2"/>
      <dgm:spPr/>
    </dgm:pt>
    <dgm:pt modelId="{6E7A714A-BF5E-4FE3-8454-E6CE8028D567}" type="pres">
      <dgm:prSet presAssocID="{15CC476C-5960-485F-87AE-BDB41E50CE0C}" presName="connectorText" presStyleLbl="sibTrans2D1" presStyleIdx="0" presStyleCnt="2"/>
      <dgm:spPr/>
    </dgm:pt>
    <dgm:pt modelId="{DEBB33D3-86DC-414D-A84F-B67AF57F3CEE}" type="pres">
      <dgm:prSet presAssocID="{C589DF6F-9898-4695-A7D0-444481BEDA01}" presName="node" presStyleLbl="node1" presStyleIdx="1" presStyleCnt="3" custScaleX="389343">
        <dgm:presLayoutVars>
          <dgm:bulletEnabled val="1"/>
        </dgm:presLayoutVars>
      </dgm:prSet>
      <dgm:spPr/>
    </dgm:pt>
    <dgm:pt modelId="{ADD7E731-B06B-4D58-85C1-6D416181A83C}" type="pres">
      <dgm:prSet presAssocID="{2981FD6E-37B8-48CA-AAD5-D5D09F71EB2A}" presName="sibTrans" presStyleLbl="sibTrans2D1" presStyleIdx="1" presStyleCnt="2"/>
      <dgm:spPr/>
    </dgm:pt>
    <dgm:pt modelId="{8B3EDA57-1B37-4177-A3A4-0C525D22CDE5}" type="pres">
      <dgm:prSet presAssocID="{2981FD6E-37B8-48CA-AAD5-D5D09F71EB2A}" presName="connectorText" presStyleLbl="sibTrans2D1" presStyleIdx="1" presStyleCnt="2"/>
      <dgm:spPr/>
    </dgm:pt>
    <dgm:pt modelId="{6529C852-527D-4C10-B5FA-75FC033DAC08}" type="pres">
      <dgm:prSet presAssocID="{A454ED7B-4679-497A-8E63-5E90F9C9E09D}" presName="node" presStyleLbl="node1" presStyleIdx="2" presStyleCnt="3" custScaleX="389343">
        <dgm:presLayoutVars>
          <dgm:bulletEnabled val="1"/>
        </dgm:presLayoutVars>
      </dgm:prSet>
      <dgm:spPr/>
    </dgm:pt>
  </dgm:ptLst>
  <dgm:cxnLst>
    <dgm:cxn modelId="{E21F5D12-7924-477A-A487-08BB677996B1}" type="presOf" srcId="{F87B5696-F668-4996-97FF-D784C7A8E35F}" destId="{F064D588-7962-44DC-91A9-62B25018819D}" srcOrd="0" destOrd="0" presId="urn:microsoft.com/office/officeart/2005/8/layout/process2"/>
    <dgm:cxn modelId="{FB584525-5EC9-4AE5-9806-21DF4EE0D044}" type="presOf" srcId="{D84BAAEB-724B-4E70-8B2B-EBB95B0D7887}" destId="{83CEF119-4B38-4CD9-9B43-9B3D2154A76D}" srcOrd="0" destOrd="0" presId="urn:microsoft.com/office/officeart/2005/8/layout/process2"/>
    <dgm:cxn modelId="{14A74028-9DC4-48C4-B88E-060A209DC246}" type="presOf" srcId="{A454ED7B-4679-497A-8E63-5E90F9C9E09D}" destId="{6529C852-527D-4C10-B5FA-75FC033DAC08}" srcOrd="0" destOrd="0" presId="urn:microsoft.com/office/officeart/2005/8/layout/process2"/>
    <dgm:cxn modelId="{D69E5F6A-8EAA-4B42-A14F-C5447B110EEE}" srcId="{D84BAAEB-724B-4E70-8B2B-EBB95B0D7887}" destId="{C589DF6F-9898-4695-A7D0-444481BEDA01}" srcOrd="1" destOrd="0" parTransId="{E9E223B0-E432-41A7-9E9A-C2BE03153199}" sibTransId="{2981FD6E-37B8-48CA-AAD5-D5D09F71EB2A}"/>
    <dgm:cxn modelId="{56ACBB4A-6AA1-4FE7-8A18-AB449F538827}" type="presOf" srcId="{15CC476C-5960-485F-87AE-BDB41E50CE0C}" destId="{6E7A714A-BF5E-4FE3-8454-E6CE8028D567}" srcOrd="1" destOrd="0" presId="urn:microsoft.com/office/officeart/2005/8/layout/process2"/>
    <dgm:cxn modelId="{82A9457D-0B85-40BF-ADC6-4CB7A1473688}" type="presOf" srcId="{2981FD6E-37B8-48CA-AAD5-D5D09F71EB2A}" destId="{ADD7E731-B06B-4D58-85C1-6D416181A83C}" srcOrd="0" destOrd="0" presId="urn:microsoft.com/office/officeart/2005/8/layout/process2"/>
    <dgm:cxn modelId="{CB6AD998-D2CB-4355-BB92-5A99CA861CA2}" type="presOf" srcId="{15CC476C-5960-485F-87AE-BDB41E50CE0C}" destId="{A94A67F9-DAC3-4931-856B-51DD1076619F}" srcOrd="0" destOrd="0" presId="urn:microsoft.com/office/officeart/2005/8/layout/process2"/>
    <dgm:cxn modelId="{857DAD99-173D-40BE-A18F-1144ADED6F13}" type="presOf" srcId="{C589DF6F-9898-4695-A7D0-444481BEDA01}" destId="{DEBB33D3-86DC-414D-A84F-B67AF57F3CEE}" srcOrd="0" destOrd="0" presId="urn:microsoft.com/office/officeart/2005/8/layout/process2"/>
    <dgm:cxn modelId="{6AF8149B-547E-4C01-8186-37E4F328FEFA}" srcId="{D84BAAEB-724B-4E70-8B2B-EBB95B0D7887}" destId="{A454ED7B-4679-497A-8E63-5E90F9C9E09D}" srcOrd="2" destOrd="0" parTransId="{6BFFFD8E-83C5-4676-83F9-E1CC8ADC4528}" sibTransId="{CEC4005E-48CB-4DE4-946B-B27232006DB0}"/>
    <dgm:cxn modelId="{3E06A0E4-424E-4AA4-A8D4-607EDCAC3E66}" srcId="{D84BAAEB-724B-4E70-8B2B-EBB95B0D7887}" destId="{F87B5696-F668-4996-97FF-D784C7A8E35F}" srcOrd="0" destOrd="0" parTransId="{2A4E2BDF-1B05-4215-A3C8-7F27601211F8}" sibTransId="{15CC476C-5960-485F-87AE-BDB41E50CE0C}"/>
    <dgm:cxn modelId="{D37E22E6-92E8-4A9C-BF6F-D7629E4C3E33}" type="presOf" srcId="{2981FD6E-37B8-48CA-AAD5-D5D09F71EB2A}" destId="{8B3EDA57-1B37-4177-A3A4-0C525D22CDE5}" srcOrd="1" destOrd="0" presId="urn:microsoft.com/office/officeart/2005/8/layout/process2"/>
    <dgm:cxn modelId="{67ED7997-D046-4DB1-8A80-C80AEE9C6B6C}" type="presParOf" srcId="{83CEF119-4B38-4CD9-9B43-9B3D2154A76D}" destId="{F064D588-7962-44DC-91A9-62B25018819D}" srcOrd="0" destOrd="0" presId="urn:microsoft.com/office/officeart/2005/8/layout/process2"/>
    <dgm:cxn modelId="{670978F8-4C2C-4FBC-97CE-23BA5738F4B9}" type="presParOf" srcId="{83CEF119-4B38-4CD9-9B43-9B3D2154A76D}" destId="{A94A67F9-DAC3-4931-856B-51DD1076619F}" srcOrd="1" destOrd="0" presId="urn:microsoft.com/office/officeart/2005/8/layout/process2"/>
    <dgm:cxn modelId="{C76E097F-0704-44FB-8A21-8F557577F04E}" type="presParOf" srcId="{A94A67F9-DAC3-4931-856B-51DD1076619F}" destId="{6E7A714A-BF5E-4FE3-8454-E6CE8028D567}" srcOrd="0" destOrd="0" presId="urn:microsoft.com/office/officeart/2005/8/layout/process2"/>
    <dgm:cxn modelId="{934A93C1-139D-48A5-8819-A1575CD69A44}" type="presParOf" srcId="{83CEF119-4B38-4CD9-9B43-9B3D2154A76D}" destId="{DEBB33D3-86DC-414D-A84F-B67AF57F3CEE}" srcOrd="2" destOrd="0" presId="urn:microsoft.com/office/officeart/2005/8/layout/process2"/>
    <dgm:cxn modelId="{A0C2D7E6-CC57-4F70-BCC0-10AF5D69F36C}" type="presParOf" srcId="{83CEF119-4B38-4CD9-9B43-9B3D2154A76D}" destId="{ADD7E731-B06B-4D58-85C1-6D416181A83C}" srcOrd="3" destOrd="0" presId="urn:microsoft.com/office/officeart/2005/8/layout/process2"/>
    <dgm:cxn modelId="{1A439C64-209E-4947-A40A-B8548EE19C48}" type="presParOf" srcId="{ADD7E731-B06B-4D58-85C1-6D416181A83C}" destId="{8B3EDA57-1B37-4177-A3A4-0C525D22CDE5}" srcOrd="0" destOrd="0" presId="urn:microsoft.com/office/officeart/2005/8/layout/process2"/>
    <dgm:cxn modelId="{B7DC2BC8-9DF4-46FB-A2CF-30AD26BD2FA8}" type="presParOf" srcId="{83CEF119-4B38-4CD9-9B43-9B3D2154A76D}" destId="{6529C852-527D-4C10-B5FA-75FC033DAC08}"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7C4D58-029E-4E2B-9294-6805D0206700}"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C7EF176D-72BD-49BE-AAA7-5FD9E0F90EE5}">
      <dgm:prSet phldrT="[Text]" custT="1"/>
      <dgm:spPr>
        <a:solidFill>
          <a:schemeClr val="accent5">
            <a:lumMod val="40000"/>
            <a:lumOff val="60000"/>
          </a:schemeClr>
        </a:solidFill>
        <a:ln>
          <a:solidFill>
            <a:schemeClr val="tx1"/>
          </a:solidFill>
        </a:ln>
      </dgm:spPr>
      <dgm:t>
        <a:bodyPr/>
        <a:lstStyle/>
        <a:p>
          <a:r>
            <a:rPr lang="en-GB" sz="2800" b="1" dirty="0">
              <a:solidFill>
                <a:schemeClr val="tx1"/>
              </a:solidFill>
            </a:rPr>
            <a:t>Situational Couple Violence</a:t>
          </a:r>
        </a:p>
      </dgm:t>
    </dgm:pt>
    <dgm:pt modelId="{8D8CF7F9-42A1-4611-8EE1-B741A2B17FCD}" type="parTrans" cxnId="{FC15786E-5C4F-4D31-AAAE-020643B62933}">
      <dgm:prSet/>
      <dgm:spPr/>
      <dgm:t>
        <a:bodyPr/>
        <a:lstStyle/>
        <a:p>
          <a:endParaRPr lang="en-GB"/>
        </a:p>
      </dgm:t>
    </dgm:pt>
    <dgm:pt modelId="{C7EF7E16-EB7D-456E-A85C-500CE5032837}" type="sibTrans" cxnId="{FC15786E-5C4F-4D31-AAAE-020643B62933}">
      <dgm:prSet/>
      <dgm:spPr/>
      <dgm:t>
        <a:bodyPr/>
        <a:lstStyle/>
        <a:p>
          <a:endParaRPr lang="en-GB"/>
        </a:p>
      </dgm:t>
    </dgm:pt>
    <dgm:pt modelId="{3DE6726A-4DAB-4680-A0FD-312DB96CA8FE}">
      <dgm:prSet phldrT="[Text]" custT="1"/>
      <dgm:spPr>
        <a:solidFill>
          <a:schemeClr val="accent5">
            <a:lumMod val="40000"/>
            <a:lumOff val="60000"/>
          </a:schemeClr>
        </a:solidFill>
      </dgm:spPr>
      <dgm:t>
        <a:bodyPr/>
        <a:lstStyle/>
        <a:p>
          <a:r>
            <a:rPr lang="en-GB" sz="2100" dirty="0">
              <a:solidFill>
                <a:schemeClr val="tx1"/>
              </a:solidFill>
            </a:rPr>
            <a:t>Situation based</a:t>
          </a:r>
        </a:p>
        <a:p>
          <a:r>
            <a:rPr lang="en-GB" sz="2100" dirty="0">
              <a:solidFill>
                <a:schemeClr val="tx1"/>
              </a:solidFill>
            </a:rPr>
            <a:t>No underlying dynamic of control &amp; domination</a:t>
          </a:r>
        </a:p>
        <a:p>
          <a:r>
            <a:rPr lang="en-GB" sz="2100" dirty="0">
              <a:solidFill>
                <a:schemeClr val="tx1"/>
              </a:solidFill>
            </a:rPr>
            <a:t>Perp by both men &amp; women but men’s violence often more frequent &amp; severe</a:t>
          </a:r>
        </a:p>
        <a:p>
          <a:r>
            <a:rPr lang="en-GB" sz="2100" dirty="0">
              <a:solidFill>
                <a:schemeClr val="tx1"/>
              </a:solidFill>
            </a:rPr>
            <a:t>Many see the violence they receive not requiring police involvement</a:t>
          </a:r>
        </a:p>
        <a:p>
          <a:r>
            <a:rPr lang="en-GB" sz="2100" dirty="0">
              <a:solidFill>
                <a:schemeClr val="tx1"/>
              </a:solidFill>
            </a:rPr>
            <a:t>Can be frequent or infrequent</a:t>
          </a:r>
        </a:p>
        <a:p>
          <a:r>
            <a:rPr lang="en-GB" sz="2100" dirty="0">
              <a:solidFill>
                <a:schemeClr val="tx1"/>
              </a:solidFill>
            </a:rPr>
            <a:t>Partners </a:t>
          </a:r>
          <a:r>
            <a:rPr lang="en-GB" sz="2100" b="1" dirty="0">
              <a:solidFill>
                <a:schemeClr val="tx1"/>
              </a:solidFill>
            </a:rPr>
            <a:t>do not live in fear </a:t>
          </a:r>
          <a:r>
            <a:rPr lang="en-GB" sz="2100" dirty="0">
              <a:solidFill>
                <a:schemeClr val="tx1"/>
              </a:solidFill>
            </a:rPr>
            <a:t>of each other</a:t>
          </a:r>
        </a:p>
      </dgm:t>
    </dgm:pt>
    <dgm:pt modelId="{A55CA623-C6E8-44DB-AD7C-7E6CCF2D1F55}" type="parTrans" cxnId="{F5D29D00-0E50-4C2A-990C-90DD915E9F1F}">
      <dgm:prSet/>
      <dgm:spPr/>
      <dgm:t>
        <a:bodyPr/>
        <a:lstStyle/>
        <a:p>
          <a:endParaRPr lang="en-GB"/>
        </a:p>
      </dgm:t>
    </dgm:pt>
    <dgm:pt modelId="{61CA468C-2BAD-4A04-9A1C-0555B8CA4FE9}" type="sibTrans" cxnId="{F5D29D00-0E50-4C2A-990C-90DD915E9F1F}">
      <dgm:prSet/>
      <dgm:spPr/>
      <dgm:t>
        <a:bodyPr/>
        <a:lstStyle/>
        <a:p>
          <a:endParaRPr lang="en-GB"/>
        </a:p>
      </dgm:t>
    </dgm:pt>
    <dgm:pt modelId="{2C2FE7CF-309E-4E6D-8B78-DA115855487F}">
      <dgm:prSet phldrT="[Text]" custT="1"/>
      <dgm:spPr>
        <a:solidFill>
          <a:srgbClr val="F3FAAC"/>
        </a:solidFill>
        <a:ln>
          <a:solidFill>
            <a:schemeClr val="tx1"/>
          </a:solidFill>
        </a:ln>
      </dgm:spPr>
      <dgm:t>
        <a:bodyPr/>
        <a:lstStyle/>
        <a:p>
          <a:r>
            <a:rPr lang="en-GB" sz="2800" b="1" dirty="0">
              <a:solidFill>
                <a:schemeClr val="tx1"/>
              </a:solidFill>
            </a:rPr>
            <a:t>CCB/Intimate Terrorism</a:t>
          </a:r>
        </a:p>
      </dgm:t>
    </dgm:pt>
    <dgm:pt modelId="{B6975A41-322F-405F-AB41-7B2DEB0F7C70}" type="parTrans" cxnId="{EF54AE46-94C2-4F06-9C24-3FEB3C007572}">
      <dgm:prSet/>
      <dgm:spPr/>
      <dgm:t>
        <a:bodyPr/>
        <a:lstStyle/>
        <a:p>
          <a:endParaRPr lang="en-GB"/>
        </a:p>
      </dgm:t>
    </dgm:pt>
    <dgm:pt modelId="{2F7FBC8A-905E-4066-BBD4-0938D5244F4F}" type="sibTrans" cxnId="{EF54AE46-94C2-4F06-9C24-3FEB3C007572}">
      <dgm:prSet/>
      <dgm:spPr/>
      <dgm:t>
        <a:bodyPr/>
        <a:lstStyle/>
        <a:p>
          <a:endParaRPr lang="en-GB"/>
        </a:p>
      </dgm:t>
    </dgm:pt>
    <dgm:pt modelId="{C1B161BD-9D64-479D-A8FD-0C58F5E4F6DD}">
      <dgm:prSet phldrT="[Text]" custT="1"/>
      <dgm:spPr/>
      <dgm:t>
        <a:bodyPr/>
        <a:lstStyle/>
        <a:p>
          <a:r>
            <a:rPr lang="en-GB" sz="2100" b="0" dirty="0">
              <a:solidFill>
                <a:schemeClr val="tx1"/>
              </a:solidFill>
            </a:rPr>
            <a:t>A pattern of coercive control</a:t>
          </a:r>
        </a:p>
        <a:p>
          <a:r>
            <a:rPr lang="en-GB" sz="2100" b="1" dirty="0">
              <a:solidFill>
                <a:schemeClr val="tx1"/>
              </a:solidFill>
            </a:rPr>
            <a:t>Induces fear</a:t>
          </a:r>
        </a:p>
        <a:p>
          <a:r>
            <a:rPr lang="en-GB" sz="2100" b="0" dirty="0">
              <a:solidFill>
                <a:schemeClr val="tx1"/>
              </a:solidFill>
            </a:rPr>
            <a:t>Continues after separation</a:t>
          </a:r>
        </a:p>
        <a:p>
          <a:r>
            <a:rPr lang="en-GB" sz="2100" b="0" dirty="0">
              <a:solidFill>
                <a:schemeClr val="tx1"/>
              </a:solidFill>
            </a:rPr>
            <a:t>Typically perpetrated by men</a:t>
          </a:r>
        </a:p>
        <a:p>
          <a:r>
            <a:rPr lang="en-GB" sz="2100" b="0" dirty="0">
              <a:solidFill>
                <a:schemeClr val="tx1"/>
              </a:solidFill>
            </a:rPr>
            <a:t>Linked to homicides</a:t>
          </a:r>
        </a:p>
        <a:p>
          <a:r>
            <a:rPr lang="en-GB" sz="2100" b="0" dirty="0">
              <a:solidFill>
                <a:schemeClr val="tx1"/>
              </a:solidFill>
            </a:rPr>
            <a:t>Escalates over time</a:t>
          </a:r>
        </a:p>
        <a:p>
          <a:r>
            <a:rPr lang="en-GB" sz="2100" b="0" dirty="0">
              <a:solidFill>
                <a:schemeClr val="tx1"/>
              </a:solidFill>
            </a:rPr>
            <a:t>Produces a negative impact on victims ability to act independently &amp; in own interest</a:t>
          </a:r>
        </a:p>
      </dgm:t>
    </dgm:pt>
    <dgm:pt modelId="{33545C0F-FADE-49DB-902C-CAEA77C9D991}" type="parTrans" cxnId="{3799E0BF-866E-4AE2-9287-D1802F5D81C4}">
      <dgm:prSet/>
      <dgm:spPr/>
      <dgm:t>
        <a:bodyPr/>
        <a:lstStyle/>
        <a:p>
          <a:endParaRPr lang="en-GB"/>
        </a:p>
      </dgm:t>
    </dgm:pt>
    <dgm:pt modelId="{B4EAC848-B446-4250-853F-3DEA11E58F2F}" type="sibTrans" cxnId="{3799E0BF-866E-4AE2-9287-D1802F5D81C4}">
      <dgm:prSet/>
      <dgm:spPr/>
      <dgm:t>
        <a:bodyPr/>
        <a:lstStyle/>
        <a:p>
          <a:endParaRPr lang="en-GB"/>
        </a:p>
      </dgm:t>
    </dgm:pt>
    <dgm:pt modelId="{4F20FF04-DFFC-4476-983B-C363E23828E7}">
      <dgm:prSet phldrT="[Text]" custT="1"/>
      <dgm:spPr>
        <a:solidFill>
          <a:srgbClr val="00B050"/>
        </a:solidFill>
        <a:ln>
          <a:solidFill>
            <a:schemeClr val="tx1"/>
          </a:solidFill>
        </a:ln>
      </dgm:spPr>
      <dgm:t>
        <a:bodyPr/>
        <a:lstStyle/>
        <a:p>
          <a:r>
            <a:rPr lang="en-GB" sz="2800" b="1" dirty="0">
              <a:solidFill>
                <a:schemeClr val="tx1"/>
              </a:solidFill>
            </a:rPr>
            <a:t>Violent Resistance</a:t>
          </a:r>
        </a:p>
      </dgm:t>
    </dgm:pt>
    <dgm:pt modelId="{03A5B743-9E7D-4D6E-ACC8-7AA162D3388D}" type="parTrans" cxnId="{8A84BAE1-A290-4487-B683-B9C2C90714F4}">
      <dgm:prSet/>
      <dgm:spPr/>
      <dgm:t>
        <a:bodyPr/>
        <a:lstStyle/>
        <a:p>
          <a:endParaRPr lang="en-GB"/>
        </a:p>
      </dgm:t>
    </dgm:pt>
    <dgm:pt modelId="{BDFAD762-D71B-4B21-BDC4-29C466C714B9}" type="sibTrans" cxnId="{8A84BAE1-A290-4487-B683-B9C2C90714F4}">
      <dgm:prSet/>
      <dgm:spPr/>
      <dgm:t>
        <a:bodyPr/>
        <a:lstStyle/>
        <a:p>
          <a:endParaRPr lang="en-GB"/>
        </a:p>
      </dgm:t>
    </dgm:pt>
    <dgm:pt modelId="{6148AB6A-9AF0-4D32-8A84-6ACE4596E373}">
      <dgm:prSet phldrT="[Text]" custT="1"/>
      <dgm:spPr/>
      <dgm:t>
        <a:bodyPr/>
        <a:lstStyle/>
        <a:p>
          <a:r>
            <a:rPr lang="en-GB" sz="2100" dirty="0">
              <a:solidFill>
                <a:schemeClr val="tx1"/>
              </a:solidFill>
            </a:rPr>
            <a:t>Victim might fight in self –defence (physically or verbally)</a:t>
          </a:r>
        </a:p>
        <a:p>
          <a:r>
            <a:rPr lang="en-GB" sz="2100" dirty="0">
              <a:solidFill>
                <a:schemeClr val="tx1"/>
              </a:solidFill>
            </a:rPr>
            <a:t>Might act in revenge/retaliation</a:t>
          </a:r>
        </a:p>
        <a:p>
          <a:r>
            <a:rPr lang="en-GB" sz="2100" dirty="0">
              <a:solidFill>
                <a:schemeClr val="tx1"/>
              </a:solidFill>
            </a:rPr>
            <a:t>Might fight in self preservation (</a:t>
          </a:r>
          <a:r>
            <a:rPr lang="en-GB" sz="2100" dirty="0" err="1">
              <a:solidFill>
                <a:schemeClr val="tx1"/>
              </a:solidFill>
            </a:rPr>
            <a:t>i.e</a:t>
          </a:r>
          <a:r>
            <a:rPr lang="en-GB" sz="2100" dirty="0">
              <a:solidFill>
                <a:schemeClr val="tx1"/>
              </a:solidFill>
            </a:rPr>
            <a:t> when victim kills their abuser)</a:t>
          </a:r>
        </a:p>
        <a:p>
          <a:r>
            <a:rPr lang="en-GB" sz="2100" dirty="0">
              <a:solidFill>
                <a:schemeClr val="tx1"/>
              </a:solidFill>
            </a:rPr>
            <a:t>Victim does not seek power &amp; control</a:t>
          </a:r>
        </a:p>
        <a:p>
          <a:r>
            <a:rPr lang="en-GB" sz="2100" dirty="0">
              <a:solidFill>
                <a:schemeClr val="tx1"/>
              </a:solidFill>
            </a:rPr>
            <a:t>Typically perpetrated by women responding to CCB</a:t>
          </a:r>
        </a:p>
      </dgm:t>
    </dgm:pt>
    <dgm:pt modelId="{1B482C0B-9E1C-4890-AA9C-046E80C07880}" type="parTrans" cxnId="{B09B70DF-0FFA-4A08-9A4F-29945DAC6B6F}">
      <dgm:prSet/>
      <dgm:spPr/>
      <dgm:t>
        <a:bodyPr/>
        <a:lstStyle/>
        <a:p>
          <a:endParaRPr lang="en-GB"/>
        </a:p>
      </dgm:t>
    </dgm:pt>
    <dgm:pt modelId="{1592F037-8904-47FA-A50A-13A61B1C6599}" type="sibTrans" cxnId="{B09B70DF-0FFA-4A08-9A4F-29945DAC6B6F}">
      <dgm:prSet/>
      <dgm:spPr/>
      <dgm:t>
        <a:bodyPr/>
        <a:lstStyle/>
        <a:p>
          <a:endParaRPr lang="en-GB"/>
        </a:p>
      </dgm:t>
    </dgm:pt>
    <dgm:pt modelId="{0DE9296B-2BB2-49EB-B077-D2BABCEF5493}" type="pres">
      <dgm:prSet presAssocID="{8A7C4D58-029E-4E2B-9294-6805D0206700}" presName="Name0" presStyleCnt="0">
        <dgm:presLayoutVars>
          <dgm:dir/>
          <dgm:animLvl val="lvl"/>
          <dgm:resizeHandles val="exact"/>
        </dgm:presLayoutVars>
      </dgm:prSet>
      <dgm:spPr/>
    </dgm:pt>
    <dgm:pt modelId="{BFB41F11-6824-4476-BBAD-49D13D4581A0}" type="pres">
      <dgm:prSet presAssocID="{C7EF176D-72BD-49BE-AAA7-5FD9E0F90EE5}" presName="compositeNode" presStyleCnt="0">
        <dgm:presLayoutVars>
          <dgm:bulletEnabled val="1"/>
        </dgm:presLayoutVars>
      </dgm:prSet>
      <dgm:spPr/>
    </dgm:pt>
    <dgm:pt modelId="{349542F0-4611-420B-BFBA-E95BF65E790A}" type="pres">
      <dgm:prSet presAssocID="{C7EF176D-72BD-49BE-AAA7-5FD9E0F90EE5}" presName="bgRect" presStyleLbl="node1" presStyleIdx="0" presStyleCnt="3" custScaleY="125009"/>
      <dgm:spPr/>
    </dgm:pt>
    <dgm:pt modelId="{5505EFEC-2A7F-4A5E-BBB0-A0F96DDBEFA9}" type="pres">
      <dgm:prSet presAssocID="{C7EF176D-72BD-49BE-AAA7-5FD9E0F90EE5}" presName="parentNode" presStyleLbl="node1" presStyleIdx="0" presStyleCnt="3">
        <dgm:presLayoutVars>
          <dgm:chMax val="0"/>
          <dgm:bulletEnabled val="1"/>
        </dgm:presLayoutVars>
      </dgm:prSet>
      <dgm:spPr/>
    </dgm:pt>
    <dgm:pt modelId="{A4225A3F-A489-4DB6-96BD-123137E9083E}" type="pres">
      <dgm:prSet presAssocID="{C7EF176D-72BD-49BE-AAA7-5FD9E0F90EE5}" presName="childNode" presStyleLbl="node1" presStyleIdx="0" presStyleCnt="3">
        <dgm:presLayoutVars>
          <dgm:bulletEnabled val="1"/>
        </dgm:presLayoutVars>
      </dgm:prSet>
      <dgm:spPr/>
    </dgm:pt>
    <dgm:pt modelId="{F36F08E5-4AF1-4905-9B80-563D2B52DA1E}" type="pres">
      <dgm:prSet presAssocID="{C7EF7E16-EB7D-456E-A85C-500CE5032837}" presName="hSp" presStyleCnt="0"/>
      <dgm:spPr/>
    </dgm:pt>
    <dgm:pt modelId="{BDE13CFA-E2B1-433B-BBDE-DAF64151266F}" type="pres">
      <dgm:prSet presAssocID="{C7EF7E16-EB7D-456E-A85C-500CE5032837}" presName="vProcSp" presStyleCnt="0"/>
      <dgm:spPr/>
    </dgm:pt>
    <dgm:pt modelId="{CBDEEF8E-87A3-4E77-B0E0-4504C5AD23F3}" type="pres">
      <dgm:prSet presAssocID="{C7EF7E16-EB7D-456E-A85C-500CE5032837}" presName="vSp1" presStyleCnt="0"/>
      <dgm:spPr/>
    </dgm:pt>
    <dgm:pt modelId="{ECC30BC4-4470-4DCB-8A16-62A38B74156E}" type="pres">
      <dgm:prSet presAssocID="{C7EF7E16-EB7D-456E-A85C-500CE5032837}" presName="simulatedConn" presStyleLbl="solidFgAcc1" presStyleIdx="0" presStyleCnt="2"/>
      <dgm:spPr>
        <a:solidFill>
          <a:schemeClr val="accent2">
            <a:lumMod val="75000"/>
          </a:schemeClr>
        </a:solidFill>
        <a:ln>
          <a:solidFill>
            <a:schemeClr val="tx1"/>
          </a:solidFill>
        </a:ln>
      </dgm:spPr>
    </dgm:pt>
    <dgm:pt modelId="{D67BF945-325D-44B7-A53A-3ED26A51D66A}" type="pres">
      <dgm:prSet presAssocID="{C7EF7E16-EB7D-456E-A85C-500CE5032837}" presName="vSp2" presStyleCnt="0"/>
      <dgm:spPr/>
    </dgm:pt>
    <dgm:pt modelId="{25695D36-5EEF-4276-92EE-CDB3CFD519BA}" type="pres">
      <dgm:prSet presAssocID="{C7EF7E16-EB7D-456E-A85C-500CE5032837}" presName="sibTrans" presStyleCnt="0"/>
      <dgm:spPr/>
    </dgm:pt>
    <dgm:pt modelId="{40AEEAF2-44BD-49DA-8EE4-EA5A5D867C64}" type="pres">
      <dgm:prSet presAssocID="{2C2FE7CF-309E-4E6D-8B78-DA115855487F}" presName="compositeNode" presStyleCnt="0">
        <dgm:presLayoutVars>
          <dgm:bulletEnabled val="1"/>
        </dgm:presLayoutVars>
      </dgm:prSet>
      <dgm:spPr/>
    </dgm:pt>
    <dgm:pt modelId="{54E07D91-4D4E-4203-9DC0-1E942F18F9B9}" type="pres">
      <dgm:prSet presAssocID="{2C2FE7CF-309E-4E6D-8B78-DA115855487F}" presName="bgRect" presStyleLbl="node1" presStyleIdx="1" presStyleCnt="3" custScaleY="124939"/>
      <dgm:spPr/>
    </dgm:pt>
    <dgm:pt modelId="{D4D01B45-E1CE-421F-8219-5FC04056A954}" type="pres">
      <dgm:prSet presAssocID="{2C2FE7CF-309E-4E6D-8B78-DA115855487F}" presName="parentNode" presStyleLbl="node1" presStyleIdx="1" presStyleCnt="3">
        <dgm:presLayoutVars>
          <dgm:chMax val="0"/>
          <dgm:bulletEnabled val="1"/>
        </dgm:presLayoutVars>
      </dgm:prSet>
      <dgm:spPr/>
    </dgm:pt>
    <dgm:pt modelId="{24A3CA79-A962-477A-9461-914B98B5DEED}" type="pres">
      <dgm:prSet presAssocID="{2C2FE7CF-309E-4E6D-8B78-DA115855487F}" presName="childNode" presStyleLbl="node1" presStyleIdx="1" presStyleCnt="3">
        <dgm:presLayoutVars>
          <dgm:bulletEnabled val="1"/>
        </dgm:presLayoutVars>
      </dgm:prSet>
      <dgm:spPr/>
    </dgm:pt>
    <dgm:pt modelId="{3800CAAA-D761-41DE-AB0E-9A3C0D687056}" type="pres">
      <dgm:prSet presAssocID="{2F7FBC8A-905E-4066-BBD4-0938D5244F4F}" presName="hSp" presStyleCnt="0"/>
      <dgm:spPr/>
    </dgm:pt>
    <dgm:pt modelId="{B7BE1830-A4B1-4749-960B-CD0967E78A59}" type="pres">
      <dgm:prSet presAssocID="{2F7FBC8A-905E-4066-BBD4-0938D5244F4F}" presName="vProcSp" presStyleCnt="0"/>
      <dgm:spPr/>
    </dgm:pt>
    <dgm:pt modelId="{BB4BBDB9-4082-41BD-A2DF-4DCC5DFC3FEC}" type="pres">
      <dgm:prSet presAssocID="{2F7FBC8A-905E-4066-BBD4-0938D5244F4F}" presName="vSp1" presStyleCnt="0"/>
      <dgm:spPr/>
    </dgm:pt>
    <dgm:pt modelId="{019594F0-F5F0-43E0-ADD6-1F27008069BB}" type="pres">
      <dgm:prSet presAssocID="{2F7FBC8A-905E-4066-BBD4-0938D5244F4F}" presName="simulatedConn" presStyleLbl="solidFgAcc1" presStyleIdx="1" presStyleCnt="2"/>
      <dgm:spPr>
        <a:solidFill>
          <a:schemeClr val="accent2">
            <a:lumMod val="75000"/>
          </a:schemeClr>
        </a:solidFill>
        <a:ln>
          <a:solidFill>
            <a:schemeClr val="tx1"/>
          </a:solidFill>
        </a:ln>
      </dgm:spPr>
    </dgm:pt>
    <dgm:pt modelId="{943437CC-DFFC-4B06-91FB-262D3C34277F}" type="pres">
      <dgm:prSet presAssocID="{2F7FBC8A-905E-4066-BBD4-0938D5244F4F}" presName="vSp2" presStyleCnt="0"/>
      <dgm:spPr/>
    </dgm:pt>
    <dgm:pt modelId="{4BD8209B-A296-40EC-ABC4-4723F4D95FB7}" type="pres">
      <dgm:prSet presAssocID="{2F7FBC8A-905E-4066-BBD4-0938D5244F4F}" presName="sibTrans" presStyleCnt="0"/>
      <dgm:spPr/>
    </dgm:pt>
    <dgm:pt modelId="{A3FAE65C-59D4-4A6F-8DBC-2D51C1ADC31E}" type="pres">
      <dgm:prSet presAssocID="{4F20FF04-DFFC-4476-983B-C363E23828E7}" presName="compositeNode" presStyleCnt="0">
        <dgm:presLayoutVars>
          <dgm:bulletEnabled val="1"/>
        </dgm:presLayoutVars>
      </dgm:prSet>
      <dgm:spPr/>
    </dgm:pt>
    <dgm:pt modelId="{E5F163EC-66ED-45CA-A10A-B3186676EDC0}" type="pres">
      <dgm:prSet presAssocID="{4F20FF04-DFFC-4476-983B-C363E23828E7}" presName="bgRect" presStyleLbl="node1" presStyleIdx="2" presStyleCnt="3" custScaleY="125082"/>
      <dgm:spPr/>
    </dgm:pt>
    <dgm:pt modelId="{452A1D41-37AF-4178-945E-726310EA4841}" type="pres">
      <dgm:prSet presAssocID="{4F20FF04-DFFC-4476-983B-C363E23828E7}" presName="parentNode" presStyleLbl="node1" presStyleIdx="2" presStyleCnt="3">
        <dgm:presLayoutVars>
          <dgm:chMax val="0"/>
          <dgm:bulletEnabled val="1"/>
        </dgm:presLayoutVars>
      </dgm:prSet>
      <dgm:spPr/>
    </dgm:pt>
    <dgm:pt modelId="{2063F13F-FAA8-4B2B-9D93-C3B92BF9E690}" type="pres">
      <dgm:prSet presAssocID="{4F20FF04-DFFC-4476-983B-C363E23828E7}" presName="childNode" presStyleLbl="node1" presStyleIdx="2" presStyleCnt="3">
        <dgm:presLayoutVars>
          <dgm:bulletEnabled val="1"/>
        </dgm:presLayoutVars>
      </dgm:prSet>
      <dgm:spPr/>
    </dgm:pt>
  </dgm:ptLst>
  <dgm:cxnLst>
    <dgm:cxn modelId="{F5D29D00-0E50-4C2A-990C-90DD915E9F1F}" srcId="{C7EF176D-72BD-49BE-AAA7-5FD9E0F90EE5}" destId="{3DE6726A-4DAB-4680-A0FD-312DB96CA8FE}" srcOrd="0" destOrd="0" parTransId="{A55CA623-C6E8-44DB-AD7C-7E6CCF2D1F55}" sibTransId="{61CA468C-2BAD-4A04-9A1C-0555B8CA4FE9}"/>
    <dgm:cxn modelId="{C9BC690E-1101-4F5D-8BEC-FE9ACA03E90B}" type="presOf" srcId="{3DE6726A-4DAB-4680-A0FD-312DB96CA8FE}" destId="{A4225A3F-A489-4DB6-96BD-123137E9083E}" srcOrd="0" destOrd="0" presId="urn:microsoft.com/office/officeart/2005/8/layout/hProcess7"/>
    <dgm:cxn modelId="{EB2F4916-6DA3-47A7-A3A5-DAD51CD6116E}" type="presOf" srcId="{8A7C4D58-029E-4E2B-9294-6805D0206700}" destId="{0DE9296B-2BB2-49EB-B077-D2BABCEF5493}" srcOrd="0" destOrd="0" presId="urn:microsoft.com/office/officeart/2005/8/layout/hProcess7"/>
    <dgm:cxn modelId="{1D81B72A-BCE1-4634-AC8F-5C5D46CC913B}" type="presOf" srcId="{2C2FE7CF-309E-4E6D-8B78-DA115855487F}" destId="{54E07D91-4D4E-4203-9DC0-1E942F18F9B9}" srcOrd="0" destOrd="0" presId="urn:microsoft.com/office/officeart/2005/8/layout/hProcess7"/>
    <dgm:cxn modelId="{CF87FC2D-782D-4A2F-B496-EF29640119D5}" type="presOf" srcId="{C7EF176D-72BD-49BE-AAA7-5FD9E0F90EE5}" destId="{5505EFEC-2A7F-4A5E-BBB0-A0F96DDBEFA9}" srcOrd="1" destOrd="0" presId="urn:microsoft.com/office/officeart/2005/8/layout/hProcess7"/>
    <dgm:cxn modelId="{4C42C145-BCA1-42E4-9A32-67D2D5AF26D3}" type="presOf" srcId="{6148AB6A-9AF0-4D32-8A84-6ACE4596E373}" destId="{2063F13F-FAA8-4B2B-9D93-C3B92BF9E690}" srcOrd="0" destOrd="0" presId="urn:microsoft.com/office/officeart/2005/8/layout/hProcess7"/>
    <dgm:cxn modelId="{A4156166-8D82-4768-B384-2E35AB8D7854}" type="presOf" srcId="{2C2FE7CF-309E-4E6D-8B78-DA115855487F}" destId="{D4D01B45-E1CE-421F-8219-5FC04056A954}" srcOrd="1" destOrd="0" presId="urn:microsoft.com/office/officeart/2005/8/layout/hProcess7"/>
    <dgm:cxn modelId="{EF54AE46-94C2-4F06-9C24-3FEB3C007572}" srcId="{8A7C4D58-029E-4E2B-9294-6805D0206700}" destId="{2C2FE7CF-309E-4E6D-8B78-DA115855487F}" srcOrd="1" destOrd="0" parTransId="{B6975A41-322F-405F-AB41-7B2DEB0F7C70}" sibTransId="{2F7FBC8A-905E-4066-BBD4-0938D5244F4F}"/>
    <dgm:cxn modelId="{A6C7126A-B4F5-4F60-96BF-48F24851C68C}" type="presOf" srcId="{C1B161BD-9D64-479D-A8FD-0C58F5E4F6DD}" destId="{24A3CA79-A962-477A-9461-914B98B5DEED}" srcOrd="0" destOrd="0" presId="urn:microsoft.com/office/officeart/2005/8/layout/hProcess7"/>
    <dgm:cxn modelId="{FC15786E-5C4F-4D31-AAAE-020643B62933}" srcId="{8A7C4D58-029E-4E2B-9294-6805D0206700}" destId="{C7EF176D-72BD-49BE-AAA7-5FD9E0F90EE5}" srcOrd="0" destOrd="0" parTransId="{8D8CF7F9-42A1-4611-8EE1-B741A2B17FCD}" sibTransId="{C7EF7E16-EB7D-456E-A85C-500CE5032837}"/>
    <dgm:cxn modelId="{B1945D8C-8F6B-468D-8DF0-4BE045B83C51}" type="presOf" srcId="{C7EF176D-72BD-49BE-AAA7-5FD9E0F90EE5}" destId="{349542F0-4611-420B-BFBA-E95BF65E790A}" srcOrd="0" destOrd="0" presId="urn:microsoft.com/office/officeart/2005/8/layout/hProcess7"/>
    <dgm:cxn modelId="{6141C7A7-CFE9-484B-8E4F-FC1CB66630C6}" type="presOf" srcId="{4F20FF04-DFFC-4476-983B-C363E23828E7}" destId="{E5F163EC-66ED-45CA-A10A-B3186676EDC0}" srcOrd="0" destOrd="0" presId="urn:microsoft.com/office/officeart/2005/8/layout/hProcess7"/>
    <dgm:cxn modelId="{3799E0BF-866E-4AE2-9287-D1802F5D81C4}" srcId="{2C2FE7CF-309E-4E6D-8B78-DA115855487F}" destId="{C1B161BD-9D64-479D-A8FD-0C58F5E4F6DD}" srcOrd="0" destOrd="0" parTransId="{33545C0F-FADE-49DB-902C-CAEA77C9D991}" sibTransId="{B4EAC848-B446-4250-853F-3DEA11E58F2F}"/>
    <dgm:cxn modelId="{B09B70DF-0FFA-4A08-9A4F-29945DAC6B6F}" srcId="{4F20FF04-DFFC-4476-983B-C363E23828E7}" destId="{6148AB6A-9AF0-4D32-8A84-6ACE4596E373}" srcOrd="0" destOrd="0" parTransId="{1B482C0B-9E1C-4890-AA9C-046E80C07880}" sibTransId="{1592F037-8904-47FA-A50A-13A61B1C6599}"/>
    <dgm:cxn modelId="{8A84BAE1-A290-4487-B683-B9C2C90714F4}" srcId="{8A7C4D58-029E-4E2B-9294-6805D0206700}" destId="{4F20FF04-DFFC-4476-983B-C363E23828E7}" srcOrd="2" destOrd="0" parTransId="{03A5B743-9E7D-4D6E-ACC8-7AA162D3388D}" sibTransId="{BDFAD762-D71B-4B21-BDC4-29C466C714B9}"/>
    <dgm:cxn modelId="{821531EE-2865-4667-B63E-23D67CFB8961}" type="presOf" srcId="{4F20FF04-DFFC-4476-983B-C363E23828E7}" destId="{452A1D41-37AF-4178-945E-726310EA4841}" srcOrd="1" destOrd="0" presId="urn:microsoft.com/office/officeart/2005/8/layout/hProcess7"/>
    <dgm:cxn modelId="{CD720BFC-030A-4B0A-BD4C-93991E40ECE7}" type="presParOf" srcId="{0DE9296B-2BB2-49EB-B077-D2BABCEF5493}" destId="{BFB41F11-6824-4476-BBAD-49D13D4581A0}" srcOrd="0" destOrd="0" presId="urn:microsoft.com/office/officeart/2005/8/layout/hProcess7"/>
    <dgm:cxn modelId="{E94FECE1-7C8F-4275-83CA-9EF13FCE4F41}" type="presParOf" srcId="{BFB41F11-6824-4476-BBAD-49D13D4581A0}" destId="{349542F0-4611-420B-BFBA-E95BF65E790A}" srcOrd="0" destOrd="0" presId="urn:microsoft.com/office/officeart/2005/8/layout/hProcess7"/>
    <dgm:cxn modelId="{14122DDC-753F-4587-90DA-C539ED6B7C82}" type="presParOf" srcId="{BFB41F11-6824-4476-BBAD-49D13D4581A0}" destId="{5505EFEC-2A7F-4A5E-BBB0-A0F96DDBEFA9}" srcOrd="1" destOrd="0" presId="urn:microsoft.com/office/officeart/2005/8/layout/hProcess7"/>
    <dgm:cxn modelId="{2E9FE45A-66B1-4A00-A99B-4E031D7CC50F}" type="presParOf" srcId="{BFB41F11-6824-4476-BBAD-49D13D4581A0}" destId="{A4225A3F-A489-4DB6-96BD-123137E9083E}" srcOrd="2" destOrd="0" presId="urn:microsoft.com/office/officeart/2005/8/layout/hProcess7"/>
    <dgm:cxn modelId="{D584275D-999B-4C26-A3D7-8E120160FB62}" type="presParOf" srcId="{0DE9296B-2BB2-49EB-B077-D2BABCEF5493}" destId="{F36F08E5-4AF1-4905-9B80-563D2B52DA1E}" srcOrd="1" destOrd="0" presId="urn:microsoft.com/office/officeart/2005/8/layout/hProcess7"/>
    <dgm:cxn modelId="{47BFA103-50F7-4416-BEA1-85E4A304CB82}" type="presParOf" srcId="{0DE9296B-2BB2-49EB-B077-D2BABCEF5493}" destId="{BDE13CFA-E2B1-433B-BBDE-DAF64151266F}" srcOrd="2" destOrd="0" presId="urn:microsoft.com/office/officeart/2005/8/layout/hProcess7"/>
    <dgm:cxn modelId="{525727B6-151D-42BF-BA9B-59B35DB0087A}" type="presParOf" srcId="{BDE13CFA-E2B1-433B-BBDE-DAF64151266F}" destId="{CBDEEF8E-87A3-4E77-B0E0-4504C5AD23F3}" srcOrd="0" destOrd="0" presId="urn:microsoft.com/office/officeart/2005/8/layout/hProcess7"/>
    <dgm:cxn modelId="{4113F3DA-B11A-4584-80EE-CCC0FE4B8DA9}" type="presParOf" srcId="{BDE13CFA-E2B1-433B-BBDE-DAF64151266F}" destId="{ECC30BC4-4470-4DCB-8A16-62A38B74156E}" srcOrd="1" destOrd="0" presId="urn:microsoft.com/office/officeart/2005/8/layout/hProcess7"/>
    <dgm:cxn modelId="{47B0F881-D068-419E-A4C1-C5E838BED418}" type="presParOf" srcId="{BDE13CFA-E2B1-433B-BBDE-DAF64151266F}" destId="{D67BF945-325D-44B7-A53A-3ED26A51D66A}" srcOrd="2" destOrd="0" presId="urn:microsoft.com/office/officeart/2005/8/layout/hProcess7"/>
    <dgm:cxn modelId="{913D9B94-A550-465E-965B-78FDB400A088}" type="presParOf" srcId="{0DE9296B-2BB2-49EB-B077-D2BABCEF5493}" destId="{25695D36-5EEF-4276-92EE-CDB3CFD519BA}" srcOrd="3" destOrd="0" presId="urn:microsoft.com/office/officeart/2005/8/layout/hProcess7"/>
    <dgm:cxn modelId="{AA6CB2BC-37AE-4C87-87F0-A10F7D74C6E4}" type="presParOf" srcId="{0DE9296B-2BB2-49EB-B077-D2BABCEF5493}" destId="{40AEEAF2-44BD-49DA-8EE4-EA5A5D867C64}" srcOrd="4" destOrd="0" presId="urn:microsoft.com/office/officeart/2005/8/layout/hProcess7"/>
    <dgm:cxn modelId="{0AA42704-A0F2-4032-9455-96DDC7BB2199}" type="presParOf" srcId="{40AEEAF2-44BD-49DA-8EE4-EA5A5D867C64}" destId="{54E07D91-4D4E-4203-9DC0-1E942F18F9B9}" srcOrd="0" destOrd="0" presId="urn:microsoft.com/office/officeart/2005/8/layout/hProcess7"/>
    <dgm:cxn modelId="{9E1F19DD-D1F6-43FF-B7FD-A311FBE6A63D}" type="presParOf" srcId="{40AEEAF2-44BD-49DA-8EE4-EA5A5D867C64}" destId="{D4D01B45-E1CE-421F-8219-5FC04056A954}" srcOrd="1" destOrd="0" presId="urn:microsoft.com/office/officeart/2005/8/layout/hProcess7"/>
    <dgm:cxn modelId="{8ABF7990-00AD-4F89-BC45-18E4C5F17E5A}" type="presParOf" srcId="{40AEEAF2-44BD-49DA-8EE4-EA5A5D867C64}" destId="{24A3CA79-A962-477A-9461-914B98B5DEED}" srcOrd="2" destOrd="0" presId="urn:microsoft.com/office/officeart/2005/8/layout/hProcess7"/>
    <dgm:cxn modelId="{0EAB17C1-C164-41E6-AEB5-99AEABCDD38A}" type="presParOf" srcId="{0DE9296B-2BB2-49EB-B077-D2BABCEF5493}" destId="{3800CAAA-D761-41DE-AB0E-9A3C0D687056}" srcOrd="5" destOrd="0" presId="urn:microsoft.com/office/officeart/2005/8/layout/hProcess7"/>
    <dgm:cxn modelId="{31AA47D6-B509-44EB-B236-8FFBD4A7F0BC}" type="presParOf" srcId="{0DE9296B-2BB2-49EB-B077-D2BABCEF5493}" destId="{B7BE1830-A4B1-4749-960B-CD0967E78A59}" srcOrd="6" destOrd="0" presId="urn:microsoft.com/office/officeart/2005/8/layout/hProcess7"/>
    <dgm:cxn modelId="{BFBF9F38-CB4A-48C1-B661-A4594E0F0E34}" type="presParOf" srcId="{B7BE1830-A4B1-4749-960B-CD0967E78A59}" destId="{BB4BBDB9-4082-41BD-A2DF-4DCC5DFC3FEC}" srcOrd="0" destOrd="0" presId="urn:microsoft.com/office/officeart/2005/8/layout/hProcess7"/>
    <dgm:cxn modelId="{9D342100-8013-4F87-BDAC-0835DBE4269D}" type="presParOf" srcId="{B7BE1830-A4B1-4749-960B-CD0967E78A59}" destId="{019594F0-F5F0-43E0-ADD6-1F27008069BB}" srcOrd="1" destOrd="0" presId="urn:microsoft.com/office/officeart/2005/8/layout/hProcess7"/>
    <dgm:cxn modelId="{9063B628-831C-4362-B92D-3544D6865997}" type="presParOf" srcId="{B7BE1830-A4B1-4749-960B-CD0967E78A59}" destId="{943437CC-DFFC-4B06-91FB-262D3C34277F}" srcOrd="2" destOrd="0" presId="urn:microsoft.com/office/officeart/2005/8/layout/hProcess7"/>
    <dgm:cxn modelId="{49A68CB5-D5F4-4CAC-81E3-5DBBDDBBC1C1}" type="presParOf" srcId="{0DE9296B-2BB2-49EB-B077-D2BABCEF5493}" destId="{4BD8209B-A296-40EC-ABC4-4723F4D95FB7}" srcOrd="7" destOrd="0" presId="urn:microsoft.com/office/officeart/2005/8/layout/hProcess7"/>
    <dgm:cxn modelId="{9C965027-F904-491F-A47B-0480A23D0F2B}" type="presParOf" srcId="{0DE9296B-2BB2-49EB-B077-D2BABCEF5493}" destId="{A3FAE65C-59D4-4A6F-8DBC-2D51C1ADC31E}" srcOrd="8" destOrd="0" presId="urn:microsoft.com/office/officeart/2005/8/layout/hProcess7"/>
    <dgm:cxn modelId="{8C703E10-D8A0-4276-ADB5-61F6F166D0C2}" type="presParOf" srcId="{A3FAE65C-59D4-4A6F-8DBC-2D51C1ADC31E}" destId="{E5F163EC-66ED-45CA-A10A-B3186676EDC0}" srcOrd="0" destOrd="0" presId="urn:microsoft.com/office/officeart/2005/8/layout/hProcess7"/>
    <dgm:cxn modelId="{17C637D3-66EF-4600-BC15-0378E690957C}" type="presParOf" srcId="{A3FAE65C-59D4-4A6F-8DBC-2D51C1ADC31E}" destId="{452A1D41-37AF-4178-945E-726310EA4841}" srcOrd="1" destOrd="0" presId="urn:microsoft.com/office/officeart/2005/8/layout/hProcess7"/>
    <dgm:cxn modelId="{3570886C-904E-4DF8-9A98-A35389CB2BEF}" type="presParOf" srcId="{A3FAE65C-59D4-4A6F-8DBC-2D51C1ADC31E}" destId="{2063F13F-FAA8-4B2B-9D93-C3B92BF9E69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1B6334B-D91A-4219-844B-661AB8F426D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07248B4-A450-42EF-876C-480F9EAAEF26}">
      <dgm:prSet phldrT="[Text]" custT="1"/>
      <dgm:spPr>
        <a:solidFill>
          <a:schemeClr val="tx2">
            <a:lumMod val="20000"/>
            <a:lumOff val="80000"/>
          </a:schemeClr>
        </a:solidFill>
        <a:ln>
          <a:solidFill>
            <a:schemeClr val="bg1"/>
          </a:solidFill>
        </a:ln>
      </dgm:spPr>
      <dgm:t>
        <a:bodyPr/>
        <a:lstStyle/>
        <a:p>
          <a:r>
            <a:rPr lang="en-US" sz="2400" dirty="0">
              <a:solidFill>
                <a:schemeClr val="tx1"/>
              </a:solidFill>
            </a:rPr>
            <a:t>One off</a:t>
          </a:r>
        </a:p>
      </dgm:t>
    </dgm:pt>
    <dgm:pt modelId="{93AEBAC5-159B-4F8D-9397-7D69B3E1B88B}" type="parTrans" cxnId="{AF692B47-F9CB-4C88-BE3B-251DE70B0AF4}">
      <dgm:prSet/>
      <dgm:spPr/>
      <dgm:t>
        <a:bodyPr/>
        <a:lstStyle/>
        <a:p>
          <a:endParaRPr lang="en-US"/>
        </a:p>
      </dgm:t>
    </dgm:pt>
    <dgm:pt modelId="{1ED28CF5-B703-4A62-9C4B-A3C849FD59F4}" type="sibTrans" cxnId="{AF692B47-F9CB-4C88-BE3B-251DE70B0AF4}">
      <dgm:prSet/>
      <dgm:spPr/>
      <dgm:t>
        <a:bodyPr/>
        <a:lstStyle/>
        <a:p>
          <a:endParaRPr lang="en-US"/>
        </a:p>
      </dgm:t>
    </dgm:pt>
    <dgm:pt modelId="{D6C5EB3F-A20B-4A50-9284-2A2CA4504E71}">
      <dgm:prSet phldrT="[Text]" custT="1"/>
      <dgm:spPr>
        <a:solidFill>
          <a:schemeClr val="accent2">
            <a:lumMod val="20000"/>
            <a:lumOff val="80000"/>
          </a:schemeClr>
        </a:solidFill>
      </dgm:spPr>
      <dgm:t>
        <a:bodyPr/>
        <a:lstStyle/>
        <a:p>
          <a:r>
            <a:rPr lang="en-US" sz="2400" dirty="0">
              <a:solidFill>
                <a:schemeClr val="tx1"/>
              </a:solidFill>
            </a:rPr>
            <a:t>Public humiliation</a:t>
          </a:r>
        </a:p>
      </dgm:t>
    </dgm:pt>
    <dgm:pt modelId="{B7A620E7-F2DB-495C-8FC1-FF733BE07952}" type="parTrans" cxnId="{DB59BF05-42F9-47B2-813A-50BAD4F1DD83}">
      <dgm:prSet/>
      <dgm:spPr/>
      <dgm:t>
        <a:bodyPr/>
        <a:lstStyle/>
        <a:p>
          <a:endParaRPr lang="en-US"/>
        </a:p>
      </dgm:t>
    </dgm:pt>
    <dgm:pt modelId="{B18AC73E-B1D9-4D20-9ECC-F68419537D94}" type="sibTrans" cxnId="{DB59BF05-42F9-47B2-813A-50BAD4F1DD83}">
      <dgm:prSet/>
      <dgm:spPr/>
      <dgm:t>
        <a:bodyPr/>
        <a:lstStyle/>
        <a:p>
          <a:endParaRPr lang="en-US"/>
        </a:p>
      </dgm:t>
    </dgm:pt>
    <dgm:pt modelId="{925D3940-2472-48C5-9935-60788A4BBF24}">
      <dgm:prSet phldrT="[Text]" custT="1"/>
      <dgm:spPr>
        <a:solidFill>
          <a:schemeClr val="accent4">
            <a:lumMod val="20000"/>
            <a:lumOff val="80000"/>
          </a:schemeClr>
        </a:solidFill>
      </dgm:spPr>
      <dgm:t>
        <a:bodyPr/>
        <a:lstStyle/>
        <a:p>
          <a:r>
            <a:rPr lang="en-US" sz="2400" dirty="0">
              <a:solidFill>
                <a:schemeClr val="tx1"/>
              </a:solidFill>
            </a:rPr>
            <a:t>Not believed</a:t>
          </a:r>
        </a:p>
      </dgm:t>
    </dgm:pt>
    <dgm:pt modelId="{6E4C5477-840A-4861-9A25-CA145AD8DB18}" type="parTrans" cxnId="{C2E82827-A85D-4B6E-9726-FEB080ACA81B}">
      <dgm:prSet/>
      <dgm:spPr/>
      <dgm:t>
        <a:bodyPr/>
        <a:lstStyle/>
        <a:p>
          <a:endParaRPr lang="en-US"/>
        </a:p>
      </dgm:t>
    </dgm:pt>
    <dgm:pt modelId="{67525BC3-E365-48C6-9E97-A42198C61FB6}" type="sibTrans" cxnId="{C2E82827-A85D-4B6E-9726-FEB080ACA81B}">
      <dgm:prSet/>
      <dgm:spPr/>
      <dgm:t>
        <a:bodyPr/>
        <a:lstStyle/>
        <a:p>
          <a:endParaRPr lang="en-US"/>
        </a:p>
      </dgm:t>
    </dgm:pt>
    <dgm:pt modelId="{92F29801-36C9-4589-8983-01E996BAD451}">
      <dgm:prSet phldrT="[Text]" custT="1"/>
      <dgm:spPr>
        <a:solidFill>
          <a:schemeClr val="accent6">
            <a:lumMod val="40000"/>
            <a:lumOff val="60000"/>
          </a:schemeClr>
        </a:solidFill>
      </dgm:spPr>
      <dgm:t>
        <a:bodyPr/>
        <a:lstStyle/>
        <a:p>
          <a:r>
            <a:rPr lang="en-US" sz="2400" dirty="0">
              <a:solidFill>
                <a:schemeClr val="tx1"/>
              </a:solidFill>
            </a:rPr>
            <a:t>Loss of children</a:t>
          </a:r>
        </a:p>
      </dgm:t>
    </dgm:pt>
    <dgm:pt modelId="{85F3D205-4056-464F-8928-68010C0E1EBA}" type="parTrans" cxnId="{F76BEA20-4DA9-4B83-830B-935CF180903F}">
      <dgm:prSet/>
      <dgm:spPr/>
      <dgm:t>
        <a:bodyPr/>
        <a:lstStyle/>
        <a:p>
          <a:endParaRPr lang="en-US"/>
        </a:p>
      </dgm:t>
    </dgm:pt>
    <dgm:pt modelId="{EC6428E8-78B7-45B3-9AA8-0F7A8DD74435}" type="sibTrans" cxnId="{F76BEA20-4DA9-4B83-830B-935CF180903F}">
      <dgm:prSet/>
      <dgm:spPr/>
      <dgm:t>
        <a:bodyPr/>
        <a:lstStyle/>
        <a:p>
          <a:endParaRPr lang="en-US"/>
        </a:p>
      </dgm:t>
    </dgm:pt>
    <dgm:pt modelId="{ACB5350D-90F3-400E-8A2A-12C121C4428E}">
      <dgm:prSet phldrT="[Text]" custT="1"/>
      <dgm:spPr>
        <a:solidFill>
          <a:schemeClr val="tx2">
            <a:lumMod val="40000"/>
            <a:lumOff val="60000"/>
          </a:schemeClr>
        </a:solidFill>
      </dgm:spPr>
      <dgm:t>
        <a:bodyPr/>
        <a:lstStyle/>
        <a:p>
          <a:r>
            <a:rPr lang="en-US" sz="2400" dirty="0">
              <a:solidFill>
                <a:schemeClr val="tx1"/>
              </a:solidFill>
            </a:rPr>
            <a:t>Wrong outcome</a:t>
          </a:r>
        </a:p>
      </dgm:t>
    </dgm:pt>
    <dgm:pt modelId="{B26F594C-677B-4E1E-83AE-98BE62AE09E3}" type="parTrans" cxnId="{B709AC56-C833-4D0E-A6E5-52B0BAC35308}">
      <dgm:prSet/>
      <dgm:spPr/>
      <dgm:t>
        <a:bodyPr/>
        <a:lstStyle/>
        <a:p>
          <a:endParaRPr lang="en-US"/>
        </a:p>
      </dgm:t>
    </dgm:pt>
    <dgm:pt modelId="{8CBB1B87-3A90-44F1-85CC-27AE0AA22286}" type="sibTrans" cxnId="{B709AC56-C833-4D0E-A6E5-52B0BAC35308}">
      <dgm:prSet/>
      <dgm:spPr/>
      <dgm:t>
        <a:bodyPr/>
        <a:lstStyle/>
        <a:p>
          <a:endParaRPr lang="en-US"/>
        </a:p>
      </dgm:t>
    </dgm:pt>
    <dgm:pt modelId="{D49507CB-A0D6-4130-91C8-FE599859644B}">
      <dgm:prSet phldrT="[Text]" custT="1"/>
      <dgm:spPr>
        <a:solidFill>
          <a:schemeClr val="accent2">
            <a:lumMod val="40000"/>
            <a:lumOff val="60000"/>
          </a:schemeClr>
        </a:solidFill>
      </dgm:spPr>
      <dgm:t>
        <a:bodyPr/>
        <a:lstStyle/>
        <a:p>
          <a:r>
            <a:rPr lang="en-US" sz="2400" dirty="0">
              <a:solidFill>
                <a:schemeClr val="tx1"/>
              </a:solidFill>
            </a:rPr>
            <a:t>What happens when the Police leave?</a:t>
          </a:r>
        </a:p>
      </dgm:t>
    </dgm:pt>
    <dgm:pt modelId="{43E935A4-F7CA-47C6-99F2-0DBCD790E2C7}" type="parTrans" cxnId="{2AFD2950-2757-4EF5-BE70-3E905B9BFA0C}">
      <dgm:prSet/>
      <dgm:spPr/>
      <dgm:t>
        <a:bodyPr/>
        <a:lstStyle/>
        <a:p>
          <a:endParaRPr lang="en-US"/>
        </a:p>
      </dgm:t>
    </dgm:pt>
    <dgm:pt modelId="{30D1B2D3-53CD-48EA-8466-2F5860CA9607}" type="sibTrans" cxnId="{2AFD2950-2757-4EF5-BE70-3E905B9BFA0C}">
      <dgm:prSet/>
      <dgm:spPr/>
      <dgm:t>
        <a:bodyPr/>
        <a:lstStyle/>
        <a:p>
          <a:endParaRPr lang="en-US"/>
        </a:p>
      </dgm:t>
    </dgm:pt>
    <dgm:pt modelId="{E958ED39-CF58-4A18-A78A-FD5F586106D9}">
      <dgm:prSet phldrT="[Text]" custT="1"/>
      <dgm:spPr>
        <a:solidFill>
          <a:schemeClr val="accent4">
            <a:lumMod val="40000"/>
            <a:lumOff val="60000"/>
          </a:schemeClr>
        </a:solidFill>
      </dgm:spPr>
      <dgm:t>
        <a:bodyPr/>
        <a:lstStyle/>
        <a:p>
          <a:r>
            <a:rPr lang="en-US" sz="2400" dirty="0">
              <a:solidFill>
                <a:schemeClr val="tx1"/>
              </a:solidFill>
            </a:rPr>
            <a:t>Can’t accept it’s Domestic Violence</a:t>
          </a:r>
        </a:p>
      </dgm:t>
    </dgm:pt>
    <dgm:pt modelId="{0896EF85-F0DA-43A9-A93B-EAF24C101731}" type="parTrans" cxnId="{E8A39EE3-E5E5-4134-AB3A-69001B39679E}">
      <dgm:prSet/>
      <dgm:spPr/>
      <dgm:t>
        <a:bodyPr/>
        <a:lstStyle/>
        <a:p>
          <a:endParaRPr lang="en-US"/>
        </a:p>
      </dgm:t>
    </dgm:pt>
    <dgm:pt modelId="{551EB6A8-DACD-4722-B4CC-5C5250F2FADF}" type="sibTrans" cxnId="{E8A39EE3-E5E5-4134-AB3A-69001B39679E}">
      <dgm:prSet/>
      <dgm:spPr/>
      <dgm:t>
        <a:bodyPr/>
        <a:lstStyle/>
        <a:p>
          <a:endParaRPr lang="en-US"/>
        </a:p>
      </dgm:t>
    </dgm:pt>
    <dgm:pt modelId="{FB799FA7-077F-4FAD-9C86-C55A166D63E7}">
      <dgm:prSet phldrT="[Text]" custT="1"/>
      <dgm:spPr>
        <a:solidFill>
          <a:schemeClr val="accent6">
            <a:lumMod val="60000"/>
            <a:lumOff val="40000"/>
          </a:schemeClr>
        </a:solidFill>
      </dgm:spPr>
      <dgm:t>
        <a:bodyPr/>
        <a:lstStyle/>
        <a:p>
          <a:r>
            <a:rPr lang="en-US" sz="2400" dirty="0">
              <a:solidFill>
                <a:schemeClr val="tx1"/>
              </a:solidFill>
            </a:rPr>
            <a:t>The victim’s own fault</a:t>
          </a:r>
        </a:p>
      </dgm:t>
    </dgm:pt>
    <dgm:pt modelId="{67BC5214-1A33-4157-B72C-95DD25F470A6}" type="parTrans" cxnId="{D2A7FFE7-5308-4949-B94C-A696622AFA76}">
      <dgm:prSet/>
      <dgm:spPr/>
      <dgm:t>
        <a:bodyPr/>
        <a:lstStyle/>
        <a:p>
          <a:endParaRPr lang="en-US"/>
        </a:p>
      </dgm:t>
    </dgm:pt>
    <dgm:pt modelId="{F9295936-4D39-486A-B4F3-E1635E0D0DE2}" type="sibTrans" cxnId="{D2A7FFE7-5308-4949-B94C-A696622AFA76}">
      <dgm:prSet/>
      <dgm:spPr/>
      <dgm:t>
        <a:bodyPr/>
        <a:lstStyle/>
        <a:p>
          <a:endParaRPr lang="en-US"/>
        </a:p>
      </dgm:t>
    </dgm:pt>
    <dgm:pt modelId="{AD1C0D4B-2B74-46AF-B26A-5C82949A5C89}">
      <dgm:prSet phldrT="[Text]" custT="1"/>
      <dgm:spPr>
        <a:solidFill>
          <a:srgbClr val="00B0F0"/>
        </a:solidFill>
      </dgm:spPr>
      <dgm:t>
        <a:bodyPr/>
        <a:lstStyle/>
        <a:p>
          <a:r>
            <a:rPr lang="en-US" sz="2400" dirty="0">
              <a:solidFill>
                <a:schemeClr val="tx1"/>
              </a:solidFill>
            </a:rPr>
            <a:t>Fear, criticism, </a:t>
          </a:r>
          <a:r>
            <a:rPr lang="en-US" sz="2400" dirty="0" err="1">
              <a:solidFill>
                <a:schemeClr val="tx1"/>
              </a:solidFill>
            </a:rPr>
            <a:t>ostracised</a:t>
          </a:r>
          <a:r>
            <a:rPr lang="en-US" sz="2400" dirty="0">
              <a:solidFill>
                <a:schemeClr val="tx1"/>
              </a:solidFill>
            </a:rPr>
            <a:t>, blamed by family</a:t>
          </a:r>
        </a:p>
      </dgm:t>
    </dgm:pt>
    <dgm:pt modelId="{2F577DA0-8415-4929-B5C0-40805D01B7AA}" type="parTrans" cxnId="{3EE2EB88-AAA1-4534-8D22-F9D69613749D}">
      <dgm:prSet/>
      <dgm:spPr/>
      <dgm:t>
        <a:bodyPr/>
        <a:lstStyle/>
        <a:p>
          <a:endParaRPr lang="en-US"/>
        </a:p>
      </dgm:t>
    </dgm:pt>
    <dgm:pt modelId="{D4B28A13-0BBD-4303-A039-53CECCBB50E4}" type="sibTrans" cxnId="{3EE2EB88-AAA1-4534-8D22-F9D69613749D}">
      <dgm:prSet/>
      <dgm:spPr/>
      <dgm:t>
        <a:bodyPr/>
        <a:lstStyle/>
        <a:p>
          <a:endParaRPr lang="en-US"/>
        </a:p>
      </dgm:t>
    </dgm:pt>
    <dgm:pt modelId="{C1869EA2-D29D-40D1-8B98-DED39E11C3D4}">
      <dgm:prSet phldrT="[Text]" custT="1"/>
      <dgm:spPr>
        <a:solidFill>
          <a:schemeClr val="bg2"/>
        </a:solidFill>
      </dgm:spPr>
      <dgm:t>
        <a:bodyPr/>
        <a:lstStyle/>
        <a:p>
          <a:r>
            <a:rPr lang="en-US" sz="2400" dirty="0">
              <a:solidFill>
                <a:schemeClr val="tx1"/>
              </a:solidFill>
            </a:rPr>
            <a:t>Not a police matter</a:t>
          </a:r>
        </a:p>
      </dgm:t>
    </dgm:pt>
    <dgm:pt modelId="{DE26E1F3-93B7-403E-A937-88339CE28407}" type="parTrans" cxnId="{9BD41E77-62C8-46CD-9D28-89BB05612C1B}">
      <dgm:prSet/>
      <dgm:spPr/>
      <dgm:t>
        <a:bodyPr/>
        <a:lstStyle/>
        <a:p>
          <a:endParaRPr lang="en-US"/>
        </a:p>
      </dgm:t>
    </dgm:pt>
    <dgm:pt modelId="{3A46582D-CA08-4B31-BB4C-AA902FA97412}" type="sibTrans" cxnId="{9BD41E77-62C8-46CD-9D28-89BB05612C1B}">
      <dgm:prSet/>
      <dgm:spPr/>
      <dgm:t>
        <a:bodyPr/>
        <a:lstStyle/>
        <a:p>
          <a:endParaRPr lang="en-US"/>
        </a:p>
      </dgm:t>
    </dgm:pt>
    <dgm:pt modelId="{A0F35593-2F1D-4EC9-9ACF-B4EF08AEA9C4}" type="pres">
      <dgm:prSet presAssocID="{41B6334B-D91A-4219-844B-661AB8F426D1}" presName="diagram" presStyleCnt="0">
        <dgm:presLayoutVars>
          <dgm:dir/>
          <dgm:resizeHandles val="exact"/>
        </dgm:presLayoutVars>
      </dgm:prSet>
      <dgm:spPr/>
    </dgm:pt>
    <dgm:pt modelId="{C6AC4678-EE0D-47DF-9995-9CF5B9BBDB25}" type="pres">
      <dgm:prSet presAssocID="{A07248B4-A450-42EF-876C-480F9EAAEF26}" presName="node" presStyleLbl="node1" presStyleIdx="0" presStyleCnt="10">
        <dgm:presLayoutVars>
          <dgm:bulletEnabled val="1"/>
        </dgm:presLayoutVars>
      </dgm:prSet>
      <dgm:spPr/>
    </dgm:pt>
    <dgm:pt modelId="{C697536C-0855-4439-BAF9-AE09F71B3845}" type="pres">
      <dgm:prSet presAssocID="{1ED28CF5-B703-4A62-9C4B-A3C849FD59F4}" presName="sibTrans" presStyleCnt="0"/>
      <dgm:spPr/>
    </dgm:pt>
    <dgm:pt modelId="{D0E8B24C-FF14-4810-9CF5-3BC064085CBE}" type="pres">
      <dgm:prSet presAssocID="{D6C5EB3F-A20B-4A50-9284-2A2CA4504E71}" presName="node" presStyleLbl="node1" presStyleIdx="1" presStyleCnt="10">
        <dgm:presLayoutVars>
          <dgm:bulletEnabled val="1"/>
        </dgm:presLayoutVars>
      </dgm:prSet>
      <dgm:spPr/>
    </dgm:pt>
    <dgm:pt modelId="{1A2F536B-DDC7-4CF6-9DF8-841EDE6760B4}" type="pres">
      <dgm:prSet presAssocID="{B18AC73E-B1D9-4D20-9ECC-F68419537D94}" presName="sibTrans" presStyleCnt="0"/>
      <dgm:spPr/>
    </dgm:pt>
    <dgm:pt modelId="{71483493-FD91-4D9C-B2D9-BFC85CF9CFC8}" type="pres">
      <dgm:prSet presAssocID="{925D3940-2472-48C5-9935-60788A4BBF24}" presName="node" presStyleLbl="node1" presStyleIdx="2" presStyleCnt="10" custScaleX="94010">
        <dgm:presLayoutVars>
          <dgm:bulletEnabled val="1"/>
        </dgm:presLayoutVars>
      </dgm:prSet>
      <dgm:spPr/>
    </dgm:pt>
    <dgm:pt modelId="{D61A338D-B048-4269-A023-640BA12A009C}" type="pres">
      <dgm:prSet presAssocID="{67525BC3-E365-48C6-9E97-A42198C61FB6}" presName="sibTrans" presStyleCnt="0"/>
      <dgm:spPr/>
    </dgm:pt>
    <dgm:pt modelId="{814FD6E9-19E0-4654-928A-ACAE3D91CD7C}" type="pres">
      <dgm:prSet presAssocID="{92F29801-36C9-4589-8983-01E996BAD451}" presName="node" presStyleLbl="node1" presStyleIdx="3" presStyleCnt="10">
        <dgm:presLayoutVars>
          <dgm:bulletEnabled val="1"/>
        </dgm:presLayoutVars>
      </dgm:prSet>
      <dgm:spPr/>
    </dgm:pt>
    <dgm:pt modelId="{CFEADC9B-6F2D-423E-90A0-690FB92B438E}" type="pres">
      <dgm:prSet presAssocID="{EC6428E8-78B7-45B3-9AA8-0F7A8DD74435}" presName="sibTrans" presStyleCnt="0"/>
      <dgm:spPr/>
    </dgm:pt>
    <dgm:pt modelId="{1A9DCA4B-D155-4C46-BE1C-92D4616F972C}" type="pres">
      <dgm:prSet presAssocID="{ACB5350D-90F3-400E-8A2A-12C121C4428E}" presName="node" presStyleLbl="node1" presStyleIdx="4" presStyleCnt="10">
        <dgm:presLayoutVars>
          <dgm:bulletEnabled val="1"/>
        </dgm:presLayoutVars>
      </dgm:prSet>
      <dgm:spPr/>
    </dgm:pt>
    <dgm:pt modelId="{9C590A6E-5E32-4978-AD36-3A76D65D5E07}" type="pres">
      <dgm:prSet presAssocID="{8CBB1B87-3A90-44F1-85CC-27AE0AA22286}" presName="sibTrans" presStyleCnt="0"/>
      <dgm:spPr/>
    </dgm:pt>
    <dgm:pt modelId="{0E096F87-0781-40F5-B5F0-02355DE02ED8}" type="pres">
      <dgm:prSet presAssocID="{D49507CB-A0D6-4130-91C8-FE599859644B}" presName="node" presStyleLbl="node1" presStyleIdx="5" presStyleCnt="10">
        <dgm:presLayoutVars>
          <dgm:bulletEnabled val="1"/>
        </dgm:presLayoutVars>
      </dgm:prSet>
      <dgm:spPr/>
    </dgm:pt>
    <dgm:pt modelId="{4669DEB6-D088-454B-84F4-36508A87D9EF}" type="pres">
      <dgm:prSet presAssocID="{30D1B2D3-53CD-48EA-8466-2F5860CA9607}" presName="sibTrans" presStyleCnt="0"/>
      <dgm:spPr/>
    </dgm:pt>
    <dgm:pt modelId="{BC026F00-DA96-4485-833E-C07286DCCED0}" type="pres">
      <dgm:prSet presAssocID="{E958ED39-CF58-4A18-A78A-FD5F586106D9}" presName="node" presStyleLbl="node1" presStyleIdx="6" presStyleCnt="10">
        <dgm:presLayoutVars>
          <dgm:bulletEnabled val="1"/>
        </dgm:presLayoutVars>
      </dgm:prSet>
      <dgm:spPr/>
    </dgm:pt>
    <dgm:pt modelId="{F7EF5125-2B0B-4B0C-B1FF-7DAF3D87ADD2}" type="pres">
      <dgm:prSet presAssocID="{551EB6A8-DACD-4722-B4CC-5C5250F2FADF}" presName="sibTrans" presStyleCnt="0"/>
      <dgm:spPr/>
    </dgm:pt>
    <dgm:pt modelId="{D4FCB8A9-7458-4F76-877E-5634D213F845}" type="pres">
      <dgm:prSet presAssocID="{FB799FA7-077F-4FAD-9C86-C55A166D63E7}" presName="node" presStyleLbl="node1" presStyleIdx="7" presStyleCnt="10">
        <dgm:presLayoutVars>
          <dgm:bulletEnabled val="1"/>
        </dgm:presLayoutVars>
      </dgm:prSet>
      <dgm:spPr/>
    </dgm:pt>
    <dgm:pt modelId="{120D11FB-0F41-4D7E-B300-F5A9D72DC1DF}" type="pres">
      <dgm:prSet presAssocID="{F9295936-4D39-486A-B4F3-E1635E0D0DE2}" presName="sibTrans" presStyleCnt="0"/>
      <dgm:spPr/>
    </dgm:pt>
    <dgm:pt modelId="{2E7F1649-AC08-498C-BC45-DCE84685DFA0}" type="pres">
      <dgm:prSet presAssocID="{AD1C0D4B-2B74-46AF-B26A-5C82949A5C89}" presName="node" presStyleLbl="node1" presStyleIdx="8" presStyleCnt="10" custScaleX="98246" custScaleY="99667">
        <dgm:presLayoutVars>
          <dgm:bulletEnabled val="1"/>
        </dgm:presLayoutVars>
      </dgm:prSet>
      <dgm:spPr/>
    </dgm:pt>
    <dgm:pt modelId="{485CAB2C-E1D5-4CCE-BE28-533C7F5846D1}" type="pres">
      <dgm:prSet presAssocID="{D4B28A13-0BBD-4303-A039-53CECCBB50E4}" presName="sibTrans" presStyleCnt="0"/>
      <dgm:spPr/>
    </dgm:pt>
    <dgm:pt modelId="{DB83C3DA-707B-41AD-A7A3-DA31ACF3E4A6}" type="pres">
      <dgm:prSet presAssocID="{C1869EA2-D29D-40D1-8B98-DED39E11C3D4}" presName="node" presStyleLbl="node1" presStyleIdx="9" presStyleCnt="10" custScaleX="94010">
        <dgm:presLayoutVars>
          <dgm:bulletEnabled val="1"/>
        </dgm:presLayoutVars>
      </dgm:prSet>
      <dgm:spPr/>
    </dgm:pt>
  </dgm:ptLst>
  <dgm:cxnLst>
    <dgm:cxn modelId="{DB59BF05-42F9-47B2-813A-50BAD4F1DD83}" srcId="{41B6334B-D91A-4219-844B-661AB8F426D1}" destId="{D6C5EB3F-A20B-4A50-9284-2A2CA4504E71}" srcOrd="1" destOrd="0" parTransId="{B7A620E7-F2DB-495C-8FC1-FF733BE07952}" sibTransId="{B18AC73E-B1D9-4D20-9ECC-F68419537D94}"/>
    <dgm:cxn modelId="{92A59720-4FB6-4EBE-98F5-C87019DEA3C9}" type="presOf" srcId="{AD1C0D4B-2B74-46AF-B26A-5C82949A5C89}" destId="{2E7F1649-AC08-498C-BC45-DCE84685DFA0}" srcOrd="0" destOrd="0" presId="urn:microsoft.com/office/officeart/2005/8/layout/default"/>
    <dgm:cxn modelId="{F76BEA20-4DA9-4B83-830B-935CF180903F}" srcId="{41B6334B-D91A-4219-844B-661AB8F426D1}" destId="{92F29801-36C9-4589-8983-01E996BAD451}" srcOrd="3" destOrd="0" parTransId="{85F3D205-4056-464F-8928-68010C0E1EBA}" sibTransId="{EC6428E8-78B7-45B3-9AA8-0F7A8DD74435}"/>
    <dgm:cxn modelId="{C2E82827-A85D-4B6E-9726-FEB080ACA81B}" srcId="{41B6334B-D91A-4219-844B-661AB8F426D1}" destId="{925D3940-2472-48C5-9935-60788A4BBF24}" srcOrd="2" destOrd="0" parTransId="{6E4C5477-840A-4861-9A25-CA145AD8DB18}" sibTransId="{67525BC3-E365-48C6-9E97-A42198C61FB6}"/>
    <dgm:cxn modelId="{7F469031-53E2-4DDD-B52F-20FC14775D91}" type="presOf" srcId="{D49507CB-A0D6-4130-91C8-FE599859644B}" destId="{0E096F87-0781-40F5-B5F0-02355DE02ED8}" srcOrd="0" destOrd="0" presId="urn:microsoft.com/office/officeart/2005/8/layout/default"/>
    <dgm:cxn modelId="{AE1DD634-3EDD-4812-AED3-A142856FB9F0}" type="presOf" srcId="{41B6334B-D91A-4219-844B-661AB8F426D1}" destId="{A0F35593-2F1D-4EC9-9ACF-B4EF08AEA9C4}" srcOrd="0" destOrd="0" presId="urn:microsoft.com/office/officeart/2005/8/layout/default"/>
    <dgm:cxn modelId="{AF692B47-F9CB-4C88-BE3B-251DE70B0AF4}" srcId="{41B6334B-D91A-4219-844B-661AB8F426D1}" destId="{A07248B4-A450-42EF-876C-480F9EAAEF26}" srcOrd="0" destOrd="0" parTransId="{93AEBAC5-159B-4F8D-9397-7D69B3E1B88B}" sibTransId="{1ED28CF5-B703-4A62-9C4B-A3C849FD59F4}"/>
    <dgm:cxn modelId="{8A956D47-0D50-4E7F-9DE0-A47EACBDA835}" type="presOf" srcId="{E958ED39-CF58-4A18-A78A-FD5F586106D9}" destId="{BC026F00-DA96-4485-833E-C07286DCCED0}" srcOrd="0" destOrd="0" presId="urn:microsoft.com/office/officeart/2005/8/layout/default"/>
    <dgm:cxn modelId="{E2D1354F-3A1E-4D51-B128-301EE7F34953}" type="presOf" srcId="{D6C5EB3F-A20B-4A50-9284-2A2CA4504E71}" destId="{D0E8B24C-FF14-4810-9CF5-3BC064085CBE}" srcOrd="0" destOrd="0" presId="urn:microsoft.com/office/officeart/2005/8/layout/default"/>
    <dgm:cxn modelId="{2AFD2950-2757-4EF5-BE70-3E905B9BFA0C}" srcId="{41B6334B-D91A-4219-844B-661AB8F426D1}" destId="{D49507CB-A0D6-4130-91C8-FE599859644B}" srcOrd="5" destOrd="0" parTransId="{43E935A4-F7CA-47C6-99F2-0DBCD790E2C7}" sibTransId="{30D1B2D3-53CD-48EA-8466-2F5860CA9607}"/>
    <dgm:cxn modelId="{B709AC56-C833-4D0E-A6E5-52B0BAC35308}" srcId="{41B6334B-D91A-4219-844B-661AB8F426D1}" destId="{ACB5350D-90F3-400E-8A2A-12C121C4428E}" srcOrd="4" destOrd="0" parTransId="{B26F594C-677B-4E1E-83AE-98BE62AE09E3}" sibTransId="{8CBB1B87-3A90-44F1-85CC-27AE0AA22286}"/>
    <dgm:cxn modelId="{9BD41E77-62C8-46CD-9D28-89BB05612C1B}" srcId="{41B6334B-D91A-4219-844B-661AB8F426D1}" destId="{C1869EA2-D29D-40D1-8B98-DED39E11C3D4}" srcOrd="9" destOrd="0" parTransId="{DE26E1F3-93B7-403E-A937-88339CE28407}" sibTransId="{3A46582D-CA08-4B31-BB4C-AA902FA97412}"/>
    <dgm:cxn modelId="{6C25A757-989E-45D6-A03E-CD275CDEF385}" type="presOf" srcId="{FB799FA7-077F-4FAD-9C86-C55A166D63E7}" destId="{D4FCB8A9-7458-4F76-877E-5634D213F845}" srcOrd="0" destOrd="0" presId="urn:microsoft.com/office/officeart/2005/8/layout/default"/>
    <dgm:cxn modelId="{27C8827A-EB26-4C0A-8744-7AB6BEC1DD7D}" type="presOf" srcId="{925D3940-2472-48C5-9935-60788A4BBF24}" destId="{71483493-FD91-4D9C-B2D9-BFC85CF9CFC8}" srcOrd="0" destOrd="0" presId="urn:microsoft.com/office/officeart/2005/8/layout/default"/>
    <dgm:cxn modelId="{3EE2EB88-AAA1-4534-8D22-F9D69613749D}" srcId="{41B6334B-D91A-4219-844B-661AB8F426D1}" destId="{AD1C0D4B-2B74-46AF-B26A-5C82949A5C89}" srcOrd="8" destOrd="0" parTransId="{2F577DA0-8415-4929-B5C0-40805D01B7AA}" sibTransId="{D4B28A13-0BBD-4303-A039-53CECCBB50E4}"/>
    <dgm:cxn modelId="{C0B80F9B-DF10-46F6-B219-A6C157730804}" type="presOf" srcId="{ACB5350D-90F3-400E-8A2A-12C121C4428E}" destId="{1A9DCA4B-D155-4C46-BE1C-92D4616F972C}" srcOrd="0" destOrd="0" presId="urn:microsoft.com/office/officeart/2005/8/layout/default"/>
    <dgm:cxn modelId="{200EEFB2-441C-4DCB-8306-E6778493D5DF}" type="presOf" srcId="{A07248B4-A450-42EF-876C-480F9EAAEF26}" destId="{C6AC4678-EE0D-47DF-9995-9CF5B9BBDB25}" srcOrd="0" destOrd="0" presId="urn:microsoft.com/office/officeart/2005/8/layout/default"/>
    <dgm:cxn modelId="{C96A7BBF-641A-4246-AFB9-4617882A5CD1}" type="presOf" srcId="{92F29801-36C9-4589-8983-01E996BAD451}" destId="{814FD6E9-19E0-4654-928A-ACAE3D91CD7C}" srcOrd="0" destOrd="0" presId="urn:microsoft.com/office/officeart/2005/8/layout/default"/>
    <dgm:cxn modelId="{E8A39EE3-E5E5-4134-AB3A-69001B39679E}" srcId="{41B6334B-D91A-4219-844B-661AB8F426D1}" destId="{E958ED39-CF58-4A18-A78A-FD5F586106D9}" srcOrd="6" destOrd="0" parTransId="{0896EF85-F0DA-43A9-A93B-EAF24C101731}" sibTransId="{551EB6A8-DACD-4722-B4CC-5C5250F2FADF}"/>
    <dgm:cxn modelId="{D2A7FFE7-5308-4949-B94C-A696622AFA76}" srcId="{41B6334B-D91A-4219-844B-661AB8F426D1}" destId="{FB799FA7-077F-4FAD-9C86-C55A166D63E7}" srcOrd="7" destOrd="0" parTransId="{67BC5214-1A33-4157-B72C-95DD25F470A6}" sibTransId="{F9295936-4D39-486A-B4F3-E1635E0D0DE2}"/>
    <dgm:cxn modelId="{F5EB75E9-4BD0-408F-BEC6-A5FF37A8ED80}" type="presOf" srcId="{C1869EA2-D29D-40D1-8B98-DED39E11C3D4}" destId="{DB83C3DA-707B-41AD-A7A3-DA31ACF3E4A6}" srcOrd="0" destOrd="0" presId="urn:microsoft.com/office/officeart/2005/8/layout/default"/>
    <dgm:cxn modelId="{9B834670-6198-4B95-B4CC-5DAAA986294F}" type="presParOf" srcId="{A0F35593-2F1D-4EC9-9ACF-B4EF08AEA9C4}" destId="{C6AC4678-EE0D-47DF-9995-9CF5B9BBDB25}" srcOrd="0" destOrd="0" presId="urn:microsoft.com/office/officeart/2005/8/layout/default"/>
    <dgm:cxn modelId="{0BD7137F-70C7-4C5D-8E93-5E5B388E8003}" type="presParOf" srcId="{A0F35593-2F1D-4EC9-9ACF-B4EF08AEA9C4}" destId="{C697536C-0855-4439-BAF9-AE09F71B3845}" srcOrd="1" destOrd="0" presId="urn:microsoft.com/office/officeart/2005/8/layout/default"/>
    <dgm:cxn modelId="{13D914B8-E62E-471E-93AD-B7B334B7DA27}" type="presParOf" srcId="{A0F35593-2F1D-4EC9-9ACF-B4EF08AEA9C4}" destId="{D0E8B24C-FF14-4810-9CF5-3BC064085CBE}" srcOrd="2" destOrd="0" presId="urn:microsoft.com/office/officeart/2005/8/layout/default"/>
    <dgm:cxn modelId="{AF2A738B-681B-4CE4-BCD8-F2AA1FB3C145}" type="presParOf" srcId="{A0F35593-2F1D-4EC9-9ACF-B4EF08AEA9C4}" destId="{1A2F536B-DDC7-4CF6-9DF8-841EDE6760B4}" srcOrd="3" destOrd="0" presId="urn:microsoft.com/office/officeart/2005/8/layout/default"/>
    <dgm:cxn modelId="{26A9A035-C59D-47E5-B6FC-A79ABEFFA7A4}" type="presParOf" srcId="{A0F35593-2F1D-4EC9-9ACF-B4EF08AEA9C4}" destId="{71483493-FD91-4D9C-B2D9-BFC85CF9CFC8}" srcOrd="4" destOrd="0" presId="urn:microsoft.com/office/officeart/2005/8/layout/default"/>
    <dgm:cxn modelId="{6C48459E-8324-4911-A30C-76E142709585}" type="presParOf" srcId="{A0F35593-2F1D-4EC9-9ACF-B4EF08AEA9C4}" destId="{D61A338D-B048-4269-A023-640BA12A009C}" srcOrd="5" destOrd="0" presId="urn:microsoft.com/office/officeart/2005/8/layout/default"/>
    <dgm:cxn modelId="{B4CF063C-8534-4CC9-8522-31CDBC1D2DEF}" type="presParOf" srcId="{A0F35593-2F1D-4EC9-9ACF-B4EF08AEA9C4}" destId="{814FD6E9-19E0-4654-928A-ACAE3D91CD7C}" srcOrd="6" destOrd="0" presId="urn:microsoft.com/office/officeart/2005/8/layout/default"/>
    <dgm:cxn modelId="{01DBF7E1-66A6-4FB6-9645-E6DDE34A97BE}" type="presParOf" srcId="{A0F35593-2F1D-4EC9-9ACF-B4EF08AEA9C4}" destId="{CFEADC9B-6F2D-423E-90A0-690FB92B438E}" srcOrd="7" destOrd="0" presId="urn:microsoft.com/office/officeart/2005/8/layout/default"/>
    <dgm:cxn modelId="{8A5259EE-17EB-4251-B2B3-A0FA90C675C7}" type="presParOf" srcId="{A0F35593-2F1D-4EC9-9ACF-B4EF08AEA9C4}" destId="{1A9DCA4B-D155-4C46-BE1C-92D4616F972C}" srcOrd="8" destOrd="0" presId="urn:microsoft.com/office/officeart/2005/8/layout/default"/>
    <dgm:cxn modelId="{847D6703-3E07-403F-A190-9594FDAD84B4}" type="presParOf" srcId="{A0F35593-2F1D-4EC9-9ACF-B4EF08AEA9C4}" destId="{9C590A6E-5E32-4978-AD36-3A76D65D5E07}" srcOrd="9" destOrd="0" presId="urn:microsoft.com/office/officeart/2005/8/layout/default"/>
    <dgm:cxn modelId="{E9308F38-38EA-4982-B046-B94A9A6C8A94}" type="presParOf" srcId="{A0F35593-2F1D-4EC9-9ACF-B4EF08AEA9C4}" destId="{0E096F87-0781-40F5-B5F0-02355DE02ED8}" srcOrd="10" destOrd="0" presId="urn:microsoft.com/office/officeart/2005/8/layout/default"/>
    <dgm:cxn modelId="{A57623D6-B5F6-4F0E-B733-B55DC431D7A2}" type="presParOf" srcId="{A0F35593-2F1D-4EC9-9ACF-B4EF08AEA9C4}" destId="{4669DEB6-D088-454B-84F4-36508A87D9EF}" srcOrd="11" destOrd="0" presId="urn:microsoft.com/office/officeart/2005/8/layout/default"/>
    <dgm:cxn modelId="{3F9A77D1-1042-4DF2-9D9F-36E659931CBD}" type="presParOf" srcId="{A0F35593-2F1D-4EC9-9ACF-B4EF08AEA9C4}" destId="{BC026F00-DA96-4485-833E-C07286DCCED0}" srcOrd="12" destOrd="0" presId="urn:microsoft.com/office/officeart/2005/8/layout/default"/>
    <dgm:cxn modelId="{8484C397-273B-42CE-A2D2-9239D61A87F0}" type="presParOf" srcId="{A0F35593-2F1D-4EC9-9ACF-B4EF08AEA9C4}" destId="{F7EF5125-2B0B-4B0C-B1FF-7DAF3D87ADD2}" srcOrd="13" destOrd="0" presId="urn:microsoft.com/office/officeart/2005/8/layout/default"/>
    <dgm:cxn modelId="{6B0F6B6F-8973-4C3A-B8EC-26573A37A6D2}" type="presParOf" srcId="{A0F35593-2F1D-4EC9-9ACF-B4EF08AEA9C4}" destId="{D4FCB8A9-7458-4F76-877E-5634D213F845}" srcOrd="14" destOrd="0" presId="urn:microsoft.com/office/officeart/2005/8/layout/default"/>
    <dgm:cxn modelId="{BFF0760D-2920-4EDE-9CB6-DE0C64A66762}" type="presParOf" srcId="{A0F35593-2F1D-4EC9-9ACF-B4EF08AEA9C4}" destId="{120D11FB-0F41-4D7E-B300-F5A9D72DC1DF}" srcOrd="15" destOrd="0" presId="urn:microsoft.com/office/officeart/2005/8/layout/default"/>
    <dgm:cxn modelId="{9CBD22A3-414E-4FF6-8089-D8403069C459}" type="presParOf" srcId="{A0F35593-2F1D-4EC9-9ACF-B4EF08AEA9C4}" destId="{2E7F1649-AC08-498C-BC45-DCE84685DFA0}" srcOrd="16" destOrd="0" presId="urn:microsoft.com/office/officeart/2005/8/layout/default"/>
    <dgm:cxn modelId="{15B9604E-E8F5-4B8A-ABA8-98243A366BDE}" type="presParOf" srcId="{A0F35593-2F1D-4EC9-9ACF-B4EF08AEA9C4}" destId="{485CAB2C-E1D5-4CCE-BE28-533C7F5846D1}" srcOrd="17" destOrd="0" presId="urn:microsoft.com/office/officeart/2005/8/layout/default"/>
    <dgm:cxn modelId="{50F212F8-67E1-43D9-939B-AB7B3F2284C9}" type="presParOf" srcId="{A0F35593-2F1D-4EC9-9ACF-B4EF08AEA9C4}" destId="{DB83C3DA-707B-41AD-A7A3-DA31ACF3E4A6}"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00F4C2-14B2-4DBE-B5D0-65D30616B3C2}" type="doc">
      <dgm:prSet loTypeId="urn:microsoft.com/office/officeart/2005/8/layout/process5" loCatId="process" qsTypeId="urn:microsoft.com/office/officeart/2005/8/quickstyle/simple1" qsCatId="simple" csTypeId="urn:microsoft.com/office/officeart/2005/8/colors/colorful4" csCatId="colorful" phldr="1"/>
      <dgm:spPr/>
      <dgm:t>
        <a:bodyPr/>
        <a:lstStyle/>
        <a:p>
          <a:endParaRPr lang="en-US"/>
        </a:p>
      </dgm:t>
    </dgm:pt>
    <dgm:pt modelId="{E4EB731F-BBD3-4823-BC31-150073292BB5}">
      <dgm:prSet phldrT="[Text]" custT="1"/>
      <dgm:spPr/>
      <dgm:t>
        <a:bodyPr/>
        <a:lstStyle/>
        <a:p>
          <a:r>
            <a:rPr lang="en-US" sz="2400" dirty="0"/>
            <a:t>MARAC is a gathering of agencies who aim to:</a:t>
          </a:r>
        </a:p>
      </dgm:t>
    </dgm:pt>
    <dgm:pt modelId="{C6248D38-A7F2-4E9B-8A83-519CB0BE5767}" type="parTrans" cxnId="{75115A83-6384-4E7E-8F2F-EE6913D1B07F}">
      <dgm:prSet/>
      <dgm:spPr/>
      <dgm:t>
        <a:bodyPr/>
        <a:lstStyle/>
        <a:p>
          <a:endParaRPr lang="en-US"/>
        </a:p>
      </dgm:t>
    </dgm:pt>
    <dgm:pt modelId="{0B39D7A1-33E1-415B-8070-E098116470D4}" type="sibTrans" cxnId="{75115A83-6384-4E7E-8F2F-EE6913D1B07F}">
      <dgm:prSet/>
      <dgm:spPr/>
      <dgm:t>
        <a:bodyPr/>
        <a:lstStyle/>
        <a:p>
          <a:endParaRPr lang="en-US"/>
        </a:p>
      </dgm:t>
    </dgm:pt>
    <dgm:pt modelId="{E511C28B-5710-4426-A47E-1F0B29BB4DE7}">
      <dgm:prSet phldrT="[Text]" custT="1"/>
      <dgm:spPr/>
      <dgm:t>
        <a:bodyPr/>
        <a:lstStyle/>
        <a:p>
          <a:r>
            <a:rPr lang="en-US" sz="2400"/>
            <a:t>Safeguard adult victims</a:t>
          </a:r>
          <a:endParaRPr lang="en-US" sz="2400" dirty="0"/>
        </a:p>
      </dgm:t>
    </dgm:pt>
    <dgm:pt modelId="{97F4E8AA-6284-46C2-943D-12A15A8EEDDF}" type="parTrans" cxnId="{AF0C08DC-350C-4228-8ECC-99E72B1DEC45}">
      <dgm:prSet/>
      <dgm:spPr/>
      <dgm:t>
        <a:bodyPr/>
        <a:lstStyle/>
        <a:p>
          <a:endParaRPr lang="en-US"/>
        </a:p>
      </dgm:t>
    </dgm:pt>
    <dgm:pt modelId="{7E78427D-F8D1-4858-8640-ABBAD4D0234C}" type="sibTrans" cxnId="{AF0C08DC-350C-4228-8ECC-99E72B1DEC45}">
      <dgm:prSet/>
      <dgm:spPr/>
      <dgm:t>
        <a:bodyPr/>
        <a:lstStyle/>
        <a:p>
          <a:endParaRPr lang="en-US"/>
        </a:p>
      </dgm:t>
    </dgm:pt>
    <dgm:pt modelId="{B7DEB45C-77F6-477A-A931-41232A67B8D4}">
      <dgm:prSet phldrT="[Text]" custT="1"/>
      <dgm:spPr/>
      <dgm:t>
        <a:bodyPr/>
        <a:lstStyle/>
        <a:p>
          <a:r>
            <a:rPr lang="en-US" sz="2400"/>
            <a:t>Link with other PP Agencies in relation to children, perpetrators &amp; other VA’s</a:t>
          </a:r>
          <a:endParaRPr lang="en-US" sz="2400" dirty="0"/>
        </a:p>
      </dgm:t>
    </dgm:pt>
    <dgm:pt modelId="{D383B4EC-5924-4062-9F15-D63716E28609}" type="parTrans" cxnId="{E765C20E-52BE-4627-963A-51C54410AEDA}">
      <dgm:prSet/>
      <dgm:spPr/>
      <dgm:t>
        <a:bodyPr/>
        <a:lstStyle/>
        <a:p>
          <a:endParaRPr lang="en-US"/>
        </a:p>
      </dgm:t>
    </dgm:pt>
    <dgm:pt modelId="{F7DACCEF-C70E-47B3-8819-1A74857E184A}" type="sibTrans" cxnId="{E765C20E-52BE-4627-963A-51C54410AEDA}">
      <dgm:prSet/>
      <dgm:spPr/>
      <dgm:t>
        <a:bodyPr/>
        <a:lstStyle/>
        <a:p>
          <a:endParaRPr lang="en-US"/>
        </a:p>
      </dgm:t>
    </dgm:pt>
    <dgm:pt modelId="{56A116EC-5740-4473-9E6D-FA9D79C7C98C}">
      <dgm:prSet phldrT="[Text]" custT="1"/>
      <dgm:spPr/>
      <dgm:t>
        <a:bodyPr/>
        <a:lstStyle/>
        <a:p>
          <a:r>
            <a:rPr lang="en-US" sz="2400"/>
            <a:t>To safeguard agency staff</a:t>
          </a:r>
          <a:endParaRPr lang="en-US" sz="2400" dirty="0"/>
        </a:p>
      </dgm:t>
    </dgm:pt>
    <dgm:pt modelId="{3FA794EB-A7B5-46E4-AF17-2B559C804050}" type="parTrans" cxnId="{C105DA21-5320-4332-86F4-E21081168F11}">
      <dgm:prSet/>
      <dgm:spPr/>
      <dgm:t>
        <a:bodyPr/>
        <a:lstStyle/>
        <a:p>
          <a:endParaRPr lang="en-US"/>
        </a:p>
      </dgm:t>
    </dgm:pt>
    <dgm:pt modelId="{C6A922BF-E509-4DB2-AB85-A1BE2A7C76B9}" type="sibTrans" cxnId="{C105DA21-5320-4332-86F4-E21081168F11}">
      <dgm:prSet/>
      <dgm:spPr/>
      <dgm:t>
        <a:bodyPr/>
        <a:lstStyle/>
        <a:p>
          <a:endParaRPr lang="en-US"/>
        </a:p>
      </dgm:t>
    </dgm:pt>
    <dgm:pt modelId="{1BAE79E4-3C51-4ECD-B81D-C28894A4D679}">
      <dgm:prSet phldrT="[Text]" custT="1"/>
      <dgm:spPr/>
      <dgm:t>
        <a:bodyPr/>
        <a:lstStyle/>
        <a:p>
          <a:r>
            <a:rPr lang="en-US" sz="2400"/>
            <a:t>To address the behaviour of perpetrators</a:t>
          </a:r>
          <a:endParaRPr lang="en-US" sz="2400" dirty="0"/>
        </a:p>
      </dgm:t>
    </dgm:pt>
    <dgm:pt modelId="{80865E9B-B2AB-44D2-BF75-B2FAE0CC7CEF}" type="parTrans" cxnId="{70F4D37A-1C1A-4B36-A5CD-6B4A48DD194D}">
      <dgm:prSet/>
      <dgm:spPr/>
      <dgm:t>
        <a:bodyPr/>
        <a:lstStyle/>
        <a:p>
          <a:endParaRPr lang="en-US"/>
        </a:p>
      </dgm:t>
    </dgm:pt>
    <dgm:pt modelId="{FD6BB03D-B08E-498A-8B01-66ABD2DE0817}" type="sibTrans" cxnId="{70F4D37A-1C1A-4B36-A5CD-6B4A48DD194D}">
      <dgm:prSet/>
      <dgm:spPr/>
      <dgm:t>
        <a:bodyPr/>
        <a:lstStyle/>
        <a:p>
          <a:endParaRPr lang="en-US"/>
        </a:p>
      </dgm:t>
    </dgm:pt>
    <dgm:pt modelId="{73F85DCF-B890-4E7A-BFFC-65D84FB681FE}" type="pres">
      <dgm:prSet presAssocID="{3800F4C2-14B2-4DBE-B5D0-65D30616B3C2}" presName="diagram" presStyleCnt="0">
        <dgm:presLayoutVars>
          <dgm:dir/>
          <dgm:resizeHandles val="exact"/>
        </dgm:presLayoutVars>
      </dgm:prSet>
      <dgm:spPr/>
    </dgm:pt>
    <dgm:pt modelId="{9BED8C46-F87D-4CB6-ACEE-29FF88F73C65}" type="pres">
      <dgm:prSet presAssocID="{E4EB731F-BBD3-4823-BC31-150073292BB5}" presName="node" presStyleLbl="node1" presStyleIdx="0" presStyleCnt="5">
        <dgm:presLayoutVars>
          <dgm:bulletEnabled val="1"/>
        </dgm:presLayoutVars>
      </dgm:prSet>
      <dgm:spPr/>
    </dgm:pt>
    <dgm:pt modelId="{5117BF76-DDF7-491A-B40D-0F5D5F8AFBFE}" type="pres">
      <dgm:prSet presAssocID="{0B39D7A1-33E1-415B-8070-E098116470D4}" presName="sibTrans" presStyleLbl="sibTrans2D1" presStyleIdx="0" presStyleCnt="4"/>
      <dgm:spPr/>
    </dgm:pt>
    <dgm:pt modelId="{84AFDE61-CC08-4BCE-80F8-2814BB91F486}" type="pres">
      <dgm:prSet presAssocID="{0B39D7A1-33E1-415B-8070-E098116470D4}" presName="connectorText" presStyleLbl="sibTrans2D1" presStyleIdx="0" presStyleCnt="4"/>
      <dgm:spPr/>
    </dgm:pt>
    <dgm:pt modelId="{6EDEF75F-7AD9-49A6-BAA7-508AF8A71A95}" type="pres">
      <dgm:prSet presAssocID="{E511C28B-5710-4426-A47E-1F0B29BB4DE7}" presName="node" presStyleLbl="node1" presStyleIdx="1" presStyleCnt="5">
        <dgm:presLayoutVars>
          <dgm:bulletEnabled val="1"/>
        </dgm:presLayoutVars>
      </dgm:prSet>
      <dgm:spPr/>
    </dgm:pt>
    <dgm:pt modelId="{DB99A2BD-AF92-4F80-8421-FC28836621E4}" type="pres">
      <dgm:prSet presAssocID="{7E78427D-F8D1-4858-8640-ABBAD4D0234C}" presName="sibTrans" presStyleLbl="sibTrans2D1" presStyleIdx="1" presStyleCnt="4"/>
      <dgm:spPr/>
    </dgm:pt>
    <dgm:pt modelId="{F85B97DE-9D0C-44FF-8CBD-E045EE2D41C9}" type="pres">
      <dgm:prSet presAssocID="{7E78427D-F8D1-4858-8640-ABBAD4D0234C}" presName="connectorText" presStyleLbl="sibTrans2D1" presStyleIdx="1" presStyleCnt="4"/>
      <dgm:spPr/>
    </dgm:pt>
    <dgm:pt modelId="{59ABEF19-A8F0-4C76-A91E-170A56D8B9C6}" type="pres">
      <dgm:prSet presAssocID="{B7DEB45C-77F6-477A-A931-41232A67B8D4}" presName="node" presStyleLbl="node1" presStyleIdx="2" presStyleCnt="5">
        <dgm:presLayoutVars>
          <dgm:bulletEnabled val="1"/>
        </dgm:presLayoutVars>
      </dgm:prSet>
      <dgm:spPr/>
    </dgm:pt>
    <dgm:pt modelId="{69ED9C22-35A1-4573-9553-3BBD68F553D8}" type="pres">
      <dgm:prSet presAssocID="{F7DACCEF-C70E-47B3-8819-1A74857E184A}" presName="sibTrans" presStyleLbl="sibTrans2D1" presStyleIdx="2" presStyleCnt="4"/>
      <dgm:spPr/>
    </dgm:pt>
    <dgm:pt modelId="{D9313088-CEEC-41C4-A0B7-687433D5BE77}" type="pres">
      <dgm:prSet presAssocID="{F7DACCEF-C70E-47B3-8819-1A74857E184A}" presName="connectorText" presStyleLbl="sibTrans2D1" presStyleIdx="2" presStyleCnt="4"/>
      <dgm:spPr/>
    </dgm:pt>
    <dgm:pt modelId="{0B782093-56E5-4289-A9D9-6EDD759F836E}" type="pres">
      <dgm:prSet presAssocID="{56A116EC-5740-4473-9E6D-FA9D79C7C98C}" presName="node" presStyleLbl="node1" presStyleIdx="3" presStyleCnt="5">
        <dgm:presLayoutVars>
          <dgm:bulletEnabled val="1"/>
        </dgm:presLayoutVars>
      </dgm:prSet>
      <dgm:spPr/>
    </dgm:pt>
    <dgm:pt modelId="{6BF012FE-D9E0-44BE-9CCB-80C0A3343B3E}" type="pres">
      <dgm:prSet presAssocID="{C6A922BF-E509-4DB2-AB85-A1BE2A7C76B9}" presName="sibTrans" presStyleLbl="sibTrans2D1" presStyleIdx="3" presStyleCnt="4"/>
      <dgm:spPr/>
    </dgm:pt>
    <dgm:pt modelId="{02D21B47-E677-4E50-84E1-E9EB01AA94B8}" type="pres">
      <dgm:prSet presAssocID="{C6A922BF-E509-4DB2-AB85-A1BE2A7C76B9}" presName="connectorText" presStyleLbl="sibTrans2D1" presStyleIdx="3" presStyleCnt="4"/>
      <dgm:spPr/>
    </dgm:pt>
    <dgm:pt modelId="{4555BBF4-FD70-4376-BAE6-B808520AF0F9}" type="pres">
      <dgm:prSet presAssocID="{1BAE79E4-3C51-4ECD-B81D-C28894A4D679}" presName="node" presStyleLbl="node1" presStyleIdx="4" presStyleCnt="5">
        <dgm:presLayoutVars>
          <dgm:bulletEnabled val="1"/>
        </dgm:presLayoutVars>
      </dgm:prSet>
      <dgm:spPr/>
    </dgm:pt>
  </dgm:ptLst>
  <dgm:cxnLst>
    <dgm:cxn modelId="{E765C20E-52BE-4627-963A-51C54410AEDA}" srcId="{3800F4C2-14B2-4DBE-B5D0-65D30616B3C2}" destId="{B7DEB45C-77F6-477A-A931-41232A67B8D4}" srcOrd="2" destOrd="0" parTransId="{D383B4EC-5924-4062-9F15-D63716E28609}" sibTransId="{F7DACCEF-C70E-47B3-8819-1A74857E184A}"/>
    <dgm:cxn modelId="{AA44160F-A59B-4975-89DD-4C0B1C9CC5B6}" type="presOf" srcId="{0B39D7A1-33E1-415B-8070-E098116470D4}" destId="{84AFDE61-CC08-4BCE-80F8-2814BB91F486}" srcOrd="1" destOrd="0" presId="urn:microsoft.com/office/officeart/2005/8/layout/process5"/>
    <dgm:cxn modelId="{F7521D11-C538-4D39-BCC0-40EC92603911}" type="presOf" srcId="{0B39D7A1-33E1-415B-8070-E098116470D4}" destId="{5117BF76-DDF7-491A-B40D-0F5D5F8AFBFE}" srcOrd="0" destOrd="0" presId="urn:microsoft.com/office/officeart/2005/8/layout/process5"/>
    <dgm:cxn modelId="{C105DA21-5320-4332-86F4-E21081168F11}" srcId="{3800F4C2-14B2-4DBE-B5D0-65D30616B3C2}" destId="{56A116EC-5740-4473-9E6D-FA9D79C7C98C}" srcOrd="3" destOrd="0" parTransId="{3FA794EB-A7B5-46E4-AF17-2B559C804050}" sibTransId="{C6A922BF-E509-4DB2-AB85-A1BE2A7C76B9}"/>
    <dgm:cxn modelId="{FCBCED22-4619-4FD0-B465-AD8F5B89A90F}" type="presOf" srcId="{F7DACCEF-C70E-47B3-8819-1A74857E184A}" destId="{69ED9C22-35A1-4573-9553-3BBD68F553D8}" srcOrd="0" destOrd="0" presId="urn:microsoft.com/office/officeart/2005/8/layout/process5"/>
    <dgm:cxn modelId="{5A6D832C-51BB-4BE7-A6A9-C95A3EC6167B}" type="presOf" srcId="{7E78427D-F8D1-4858-8640-ABBAD4D0234C}" destId="{DB99A2BD-AF92-4F80-8421-FC28836621E4}" srcOrd="0" destOrd="0" presId="urn:microsoft.com/office/officeart/2005/8/layout/process5"/>
    <dgm:cxn modelId="{51DD785D-C229-48FB-91D8-A35F3675E898}" type="presOf" srcId="{F7DACCEF-C70E-47B3-8819-1A74857E184A}" destId="{D9313088-CEEC-41C4-A0B7-687433D5BE77}" srcOrd="1" destOrd="0" presId="urn:microsoft.com/office/officeart/2005/8/layout/process5"/>
    <dgm:cxn modelId="{AA817466-BCE6-4726-89B1-077CDCCEDE6B}" type="presOf" srcId="{7E78427D-F8D1-4858-8640-ABBAD4D0234C}" destId="{F85B97DE-9D0C-44FF-8CBD-E045EE2D41C9}" srcOrd="1" destOrd="0" presId="urn:microsoft.com/office/officeart/2005/8/layout/process5"/>
    <dgm:cxn modelId="{10C9B747-0BFC-49A0-98A3-5D9B31B63D19}" type="presOf" srcId="{1BAE79E4-3C51-4ECD-B81D-C28894A4D679}" destId="{4555BBF4-FD70-4376-BAE6-B808520AF0F9}" srcOrd="0" destOrd="0" presId="urn:microsoft.com/office/officeart/2005/8/layout/process5"/>
    <dgm:cxn modelId="{70F4D37A-1C1A-4B36-A5CD-6B4A48DD194D}" srcId="{3800F4C2-14B2-4DBE-B5D0-65D30616B3C2}" destId="{1BAE79E4-3C51-4ECD-B81D-C28894A4D679}" srcOrd="4" destOrd="0" parTransId="{80865E9B-B2AB-44D2-BF75-B2FAE0CC7CEF}" sibTransId="{FD6BB03D-B08E-498A-8B01-66ABD2DE0817}"/>
    <dgm:cxn modelId="{1430847F-A748-4D36-AB35-490E0E752DEF}" type="presOf" srcId="{B7DEB45C-77F6-477A-A931-41232A67B8D4}" destId="{59ABEF19-A8F0-4C76-A91E-170A56D8B9C6}" srcOrd="0" destOrd="0" presId="urn:microsoft.com/office/officeart/2005/8/layout/process5"/>
    <dgm:cxn modelId="{75115A83-6384-4E7E-8F2F-EE6913D1B07F}" srcId="{3800F4C2-14B2-4DBE-B5D0-65D30616B3C2}" destId="{E4EB731F-BBD3-4823-BC31-150073292BB5}" srcOrd="0" destOrd="0" parTransId="{C6248D38-A7F2-4E9B-8A83-519CB0BE5767}" sibTransId="{0B39D7A1-33E1-415B-8070-E098116470D4}"/>
    <dgm:cxn modelId="{17F12586-65A6-4C3F-8024-0244235F952C}" type="presOf" srcId="{C6A922BF-E509-4DB2-AB85-A1BE2A7C76B9}" destId="{6BF012FE-D9E0-44BE-9CCB-80C0A3343B3E}" srcOrd="0" destOrd="0" presId="urn:microsoft.com/office/officeart/2005/8/layout/process5"/>
    <dgm:cxn modelId="{BD80E38A-72D6-498D-8E02-346DD0B27C07}" type="presOf" srcId="{E511C28B-5710-4426-A47E-1F0B29BB4DE7}" destId="{6EDEF75F-7AD9-49A6-BAA7-508AF8A71A95}" srcOrd="0" destOrd="0" presId="urn:microsoft.com/office/officeart/2005/8/layout/process5"/>
    <dgm:cxn modelId="{27FD8A97-F89E-4E22-B47A-C7B832B0491E}" type="presOf" srcId="{C6A922BF-E509-4DB2-AB85-A1BE2A7C76B9}" destId="{02D21B47-E677-4E50-84E1-E9EB01AA94B8}" srcOrd="1" destOrd="0" presId="urn:microsoft.com/office/officeart/2005/8/layout/process5"/>
    <dgm:cxn modelId="{61E176A8-0D15-4899-B679-3812C2D107D0}" type="presOf" srcId="{56A116EC-5740-4473-9E6D-FA9D79C7C98C}" destId="{0B782093-56E5-4289-A9D9-6EDD759F836E}" srcOrd="0" destOrd="0" presId="urn:microsoft.com/office/officeart/2005/8/layout/process5"/>
    <dgm:cxn modelId="{AF0C08DC-350C-4228-8ECC-99E72B1DEC45}" srcId="{3800F4C2-14B2-4DBE-B5D0-65D30616B3C2}" destId="{E511C28B-5710-4426-A47E-1F0B29BB4DE7}" srcOrd="1" destOrd="0" parTransId="{97F4E8AA-6284-46C2-943D-12A15A8EEDDF}" sibTransId="{7E78427D-F8D1-4858-8640-ABBAD4D0234C}"/>
    <dgm:cxn modelId="{EBEB0BE5-EBFB-490C-AE1B-C9A04E5FC47D}" type="presOf" srcId="{E4EB731F-BBD3-4823-BC31-150073292BB5}" destId="{9BED8C46-F87D-4CB6-ACEE-29FF88F73C65}" srcOrd="0" destOrd="0" presId="urn:microsoft.com/office/officeart/2005/8/layout/process5"/>
    <dgm:cxn modelId="{860320F3-67BF-406C-912A-1569948985C0}" type="presOf" srcId="{3800F4C2-14B2-4DBE-B5D0-65D30616B3C2}" destId="{73F85DCF-B890-4E7A-BFFC-65D84FB681FE}" srcOrd="0" destOrd="0" presId="urn:microsoft.com/office/officeart/2005/8/layout/process5"/>
    <dgm:cxn modelId="{4732ED5B-2AF1-40DB-9A76-DB3D1196B688}" type="presParOf" srcId="{73F85DCF-B890-4E7A-BFFC-65D84FB681FE}" destId="{9BED8C46-F87D-4CB6-ACEE-29FF88F73C65}" srcOrd="0" destOrd="0" presId="urn:microsoft.com/office/officeart/2005/8/layout/process5"/>
    <dgm:cxn modelId="{F4E9B839-A75A-4E69-A320-76EF7E3F7207}" type="presParOf" srcId="{73F85DCF-B890-4E7A-BFFC-65D84FB681FE}" destId="{5117BF76-DDF7-491A-B40D-0F5D5F8AFBFE}" srcOrd="1" destOrd="0" presId="urn:microsoft.com/office/officeart/2005/8/layout/process5"/>
    <dgm:cxn modelId="{C64C8AA1-9585-4455-AAEE-F183599BD740}" type="presParOf" srcId="{5117BF76-DDF7-491A-B40D-0F5D5F8AFBFE}" destId="{84AFDE61-CC08-4BCE-80F8-2814BB91F486}" srcOrd="0" destOrd="0" presId="urn:microsoft.com/office/officeart/2005/8/layout/process5"/>
    <dgm:cxn modelId="{8B52BE82-B283-4E41-9569-498FA11979B3}" type="presParOf" srcId="{73F85DCF-B890-4E7A-BFFC-65D84FB681FE}" destId="{6EDEF75F-7AD9-49A6-BAA7-508AF8A71A95}" srcOrd="2" destOrd="0" presId="urn:microsoft.com/office/officeart/2005/8/layout/process5"/>
    <dgm:cxn modelId="{64786F50-ADBD-4465-8837-00A87F2F475C}" type="presParOf" srcId="{73F85DCF-B890-4E7A-BFFC-65D84FB681FE}" destId="{DB99A2BD-AF92-4F80-8421-FC28836621E4}" srcOrd="3" destOrd="0" presId="urn:microsoft.com/office/officeart/2005/8/layout/process5"/>
    <dgm:cxn modelId="{A69F9F1D-C8C0-4DF2-B489-611F9B768D17}" type="presParOf" srcId="{DB99A2BD-AF92-4F80-8421-FC28836621E4}" destId="{F85B97DE-9D0C-44FF-8CBD-E045EE2D41C9}" srcOrd="0" destOrd="0" presId="urn:microsoft.com/office/officeart/2005/8/layout/process5"/>
    <dgm:cxn modelId="{D81EC83A-E272-47B8-A985-8799E34A4180}" type="presParOf" srcId="{73F85DCF-B890-4E7A-BFFC-65D84FB681FE}" destId="{59ABEF19-A8F0-4C76-A91E-170A56D8B9C6}" srcOrd="4" destOrd="0" presId="urn:microsoft.com/office/officeart/2005/8/layout/process5"/>
    <dgm:cxn modelId="{D8A5B173-23D9-4A3C-9BF3-417C7008FB3D}" type="presParOf" srcId="{73F85DCF-B890-4E7A-BFFC-65D84FB681FE}" destId="{69ED9C22-35A1-4573-9553-3BBD68F553D8}" srcOrd="5" destOrd="0" presId="urn:microsoft.com/office/officeart/2005/8/layout/process5"/>
    <dgm:cxn modelId="{4417A2AE-7531-41F2-97EA-9FE39F5B0A8F}" type="presParOf" srcId="{69ED9C22-35A1-4573-9553-3BBD68F553D8}" destId="{D9313088-CEEC-41C4-A0B7-687433D5BE77}" srcOrd="0" destOrd="0" presId="urn:microsoft.com/office/officeart/2005/8/layout/process5"/>
    <dgm:cxn modelId="{B3265810-6FAC-4CD8-8FFF-1FDB0AC7C881}" type="presParOf" srcId="{73F85DCF-B890-4E7A-BFFC-65D84FB681FE}" destId="{0B782093-56E5-4289-A9D9-6EDD759F836E}" srcOrd="6" destOrd="0" presId="urn:microsoft.com/office/officeart/2005/8/layout/process5"/>
    <dgm:cxn modelId="{0AFFC085-1FB5-497E-AB71-1F09B1C3444F}" type="presParOf" srcId="{73F85DCF-B890-4E7A-BFFC-65D84FB681FE}" destId="{6BF012FE-D9E0-44BE-9CCB-80C0A3343B3E}" srcOrd="7" destOrd="0" presId="urn:microsoft.com/office/officeart/2005/8/layout/process5"/>
    <dgm:cxn modelId="{01380204-2CB4-4E27-80B3-DCAFF731E1EB}" type="presParOf" srcId="{6BF012FE-D9E0-44BE-9CCB-80C0A3343B3E}" destId="{02D21B47-E677-4E50-84E1-E9EB01AA94B8}" srcOrd="0" destOrd="0" presId="urn:microsoft.com/office/officeart/2005/8/layout/process5"/>
    <dgm:cxn modelId="{EE42D579-C0D1-4CC5-95C5-C3E2C75518DA}" type="presParOf" srcId="{73F85DCF-B890-4E7A-BFFC-65D84FB681FE}" destId="{4555BBF4-FD70-4376-BAE6-B808520AF0F9}"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4040A51-5FF1-46C4-82A3-33BC40CB9B9E}" type="doc">
      <dgm:prSet loTypeId="urn:microsoft.com/office/officeart/2005/8/layout/matrix1" loCatId="matrix" qsTypeId="urn:microsoft.com/office/officeart/2005/8/quickstyle/simple1" qsCatId="simple" csTypeId="urn:microsoft.com/office/officeart/2005/8/colors/colorful4" csCatId="colorful" phldr="1"/>
      <dgm:spPr/>
      <dgm:t>
        <a:bodyPr/>
        <a:lstStyle/>
        <a:p>
          <a:endParaRPr lang="en-US"/>
        </a:p>
      </dgm:t>
    </dgm:pt>
    <dgm:pt modelId="{53F9A38B-256F-44A9-9462-A5DECA60F24C}">
      <dgm:prSet phldrT="[Text]" custT="1"/>
      <dgm:spPr/>
      <dgm:t>
        <a:bodyPr/>
        <a:lstStyle/>
        <a:p>
          <a:r>
            <a:rPr lang="en-US" sz="2800" dirty="0"/>
            <a:t>DVPNs &amp; DVPOs</a:t>
          </a:r>
        </a:p>
      </dgm:t>
    </dgm:pt>
    <dgm:pt modelId="{8BBFA6D6-ACDF-4877-B0E2-0E7D08BB196A}" type="parTrans" cxnId="{F87652CB-3F97-4529-9426-B86868958461}">
      <dgm:prSet/>
      <dgm:spPr/>
      <dgm:t>
        <a:bodyPr/>
        <a:lstStyle/>
        <a:p>
          <a:endParaRPr lang="en-US"/>
        </a:p>
      </dgm:t>
    </dgm:pt>
    <dgm:pt modelId="{1EABE6F8-A199-42CE-A82D-C8C49D67F554}" type="sibTrans" cxnId="{F87652CB-3F97-4529-9426-B86868958461}">
      <dgm:prSet/>
      <dgm:spPr/>
      <dgm:t>
        <a:bodyPr/>
        <a:lstStyle/>
        <a:p>
          <a:endParaRPr lang="en-US"/>
        </a:p>
      </dgm:t>
    </dgm:pt>
    <dgm:pt modelId="{46133400-7AEA-41DC-B906-7A7C2A5EC758}">
      <dgm:prSet phldrT="[Text]" custT="1"/>
      <dgm:spPr/>
      <dgm:t>
        <a:bodyPr/>
        <a:lstStyle/>
        <a:p>
          <a:r>
            <a:rPr lang="en-US" sz="2400"/>
            <a:t>Introduced by the Crime &amp; Security Act 2010</a:t>
          </a:r>
          <a:endParaRPr lang="en-US" sz="2400" dirty="0"/>
        </a:p>
      </dgm:t>
    </dgm:pt>
    <dgm:pt modelId="{3136CFD9-9EB5-489D-B889-ABB4D6002254}" type="parTrans" cxnId="{8996FBB8-BE19-4EDE-9F13-AB7CDD146E6B}">
      <dgm:prSet/>
      <dgm:spPr/>
      <dgm:t>
        <a:bodyPr/>
        <a:lstStyle/>
        <a:p>
          <a:endParaRPr lang="en-US"/>
        </a:p>
      </dgm:t>
    </dgm:pt>
    <dgm:pt modelId="{A2569A8E-C80C-4727-A34B-8D684E77E92C}" type="sibTrans" cxnId="{8996FBB8-BE19-4EDE-9F13-AB7CDD146E6B}">
      <dgm:prSet/>
      <dgm:spPr/>
      <dgm:t>
        <a:bodyPr/>
        <a:lstStyle/>
        <a:p>
          <a:endParaRPr lang="en-US"/>
        </a:p>
      </dgm:t>
    </dgm:pt>
    <dgm:pt modelId="{7CBF8400-DF90-4FCC-961A-D60F88709481}">
      <dgm:prSet phldrT="[Text]" custT="1"/>
      <dgm:spPr/>
      <dgm:t>
        <a:bodyPr/>
        <a:lstStyle/>
        <a:p>
          <a:r>
            <a:rPr lang="en-US" sz="2400"/>
            <a:t>Enable Police to put protection in place for the victim in the immediate aftermath of a DV incident</a:t>
          </a:r>
          <a:endParaRPr lang="en-US" sz="2400" dirty="0"/>
        </a:p>
      </dgm:t>
    </dgm:pt>
    <dgm:pt modelId="{B08E38F8-93F7-429F-B076-57EDC4F77C19}" type="parTrans" cxnId="{8B286AB0-41A3-4B96-9C5D-AE24BD846354}">
      <dgm:prSet/>
      <dgm:spPr/>
      <dgm:t>
        <a:bodyPr/>
        <a:lstStyle/>
        <a:p>
          <a:endParaRPr lang="en-US"/>
        </a:p>
      </dgm:t>
    </dgm:pt>
    <dgm:pt modelId="{5393F899-65D2-4D0D-BF16-B28133CF4133}" type="sibTrans" cxnId="{8B286AB0-41A3-4B96-9C5D-AE24BD846354}">
      <dgm:prSet/>
      <dgm:spPr/>
      <dgm:t>
        <a:bodyPr/>
        <a:lstStyle/>
        <a:p>
          <a:endParaRPr lang="en-US"/>
        </a:p>
      </dgm:t>
    </dgm:pt>
    <dgm:pt modelId="{5803BC57-C7F9-4C57-9C60-C73238731C1F}">
      <dgm:prSet phldrT="[Text]" custT="1"/>
      <dgm:spPr/>
      <dgm:t>
        <a:bodyPr/>
        <a:lstStyle/>
        <a:p>
          <a:r>
            <a:rPr lang="en-US" sz="2400"/>
            <a:t>DVPOs can prevent the perpetrator from returning to the residence &amp; from having contact with the victim for up to 28 days</a:t>
          </a:r>
          <a:endParaRPr lang="en-US" sz="2400" dirty="0"/>
        </a:p>
      </dgm:t>
    </dgm:pt>
    <dgm:pt modelId="{782CA11B-E60F-4ACC-915A-7B0F1230F056}" type="parTrans" cxnId="{2AF8B6CF-A55E-45C2-88FE-EDAAC53595AC}">
      <dgm:prSet/>
      <dgm:spPr/>
      <dgm:t>
        <a:bodyPr/>
        <a:lstStyle/>
        <a:p>
          <a:endParaRPr lang="en-US"/>
        </a:p>
      </dgm:t>
    </dgm:pt>
    <dgm:pt modelId="{4D395531-446B-4130-80B7-5F57B3D1C710}" type="sibTrans" cxnId="{2AF8B6CF-A55E-45C2-88FE-EDAAC53595AC}">
      <dgm:prSet/>
      <dgm:spPr/>
      <dgm:t>
        <a:bodyPr/>
        <a:lstStyle/>
        <a:p>
          <a:endParaRPr lang="en-US"/>
        </a:p>
      </dgm:t>
    </dgm:pt>
    <dgm:pt modelId="{E201995F-60FB-48D8-B3E9-9CF5456BC851}">
      <dgm:prSet phldrT="[Text]" custT="1"/>
      <dgm:spPr/>
      <dgm:t>
        <a:bodyPr/>
        <a:lstStyle/>
        <a:p>
          <a:r>
            <a:rPr lang="en-US" sz="2400"/>
            <a:t>This allows the victim a level of “breathing space” to consider options, with the help of support agencies</a:t>
          </a:r>
          <a:endParaRPr lang="en-US" sz="2400" dirty="0"/>
        </a:p>
      </dgm:t>
    </dgm:pt>
    <dgm:pt modelId="{135A8F60-203C-41F1-B2F7-4381CB999EAC}" type="parTrans" cxnId="{2C2A6501-F3E5-400D-8A2E-C95855A82D46}">
      <dgm:prSet/>
      <dgm:spPr/>
      <dgm:t>
        <a:bodyPr/>
        <a:lstStyle/>
        <a:p>
          <a:endParaRPr lang="en-US"/>
        </a:p>
      </dgm:t>
    </dgm:pt>
    <dgm:pt modelId="{DA775CA6-F7AA-4D7A-BBBC-FA254C4F23C0}" type="sibTrans" cxnId="{2C2A6501-F3E5-400D-8A2E-C95855A82D46}">
      <dgm:prSet/>
      <dgm:spPr/>
      <dgm:t>
        <a:bodyPr/>
        <a:lstStyle/>
        <a:p>
          <a:endParaRPr lang="en-US"/>
        </a:p>
      </dgm:t>
    </dgm:pt>
    <dgm:pt modelId="{44DB87DF-D56A-43FF-9A90-1E93177CBA9A}" type="pres">
      <dgm:prSet presAssocID="{44040A51-5FF1-46C4-82A3-33BC40CB9B9E}" presName="diagram" presStyleCnt="0">
        <dgm:presLayoutVars>
          <dgm:chMax val="1"/>
          <dgm:dir/>
          <dgm:animLvl val="ctr"/>
          <dgm:resizeHandles val="exact"/>
        </dgm:presLayoutVars>
      </dgm:prSet>
      <dgm:spPr/>
    </dgm:pt>
    <dgm:pt modelId="{20300DF9-93F5-40A6-98E7-FC4711333507}" type="pres">
      <dgm:prSet presAssocID="{44040A51-5FF1-46C4-82A3-33BC40CB9B9E}" presName="matrix" presStyleCnt="0"/>
      <dgm:spPr/>
    </dgm:pt>
    <dgm:pt modelId="{9F9188E3-F0AB-4B3C-A3E6-8F156A728EB5}" type="pres">
      <dgm:prSet presAssocID="{44040A51-5FF1-46C4-82A3-33BC40CB9B9E}" presName="tile1" presStyleLbl="node1" presStyleIdx="0" presStyleCnt="4"/>
      <dgm:spPr/>
    </dgm:pt>
    <dgm:pt modelId="{2C22260A-AE4B-401E-9394-5098E2628FC0}" type="pres">
      <dgm:prSet presAssocID="{44040A51-5FF1-46C4-82A3-33BC40CB9B9E}" presName="tile1text" presStyleLbl="node1" presStyleIdx="0" presStyleCnt="4">
        <dgm:presLayoutVars>
          <dgm:chMax val="0"/>
          <dgm:chPref val="0"/>
          <dgm:bulletEnabled val="1"/>
        </dgm:presLayoutVars>
      </dgm:prSet>
      <dgm:spPr/>
    </dgm:pt>
    <dgm:pt modelId="{D522B565-8489-41E8-A719-3633DA50B195}" type="pres">
      <dgm:prSet presAssocID="{44040A51-5FF1-46C4-82A3-33BC40CB9B9E}" presName="tile2" presStyleLbl="node1" presStyleIdx="1" presStyleCnt="4" custLinFactNeighborX="31388"/>
      <dgm:spPr/>
    </dgm:pt>
    <dgm:pt modelId="{B5DE7CAE-735A-402E-BD19-FDC44D1BE559}" type="pres">
      <dgm:prSet presAssocID="{44040A51-5FF1-46C4-82A3-33BC40CB9B9E}" presName="tile2text" presStyleLbl="node1" presStyleIdx="1" presStyleCnt="4">
        <dgm:presLayoutVars>
          <dgm:chMax val="0"/>
          <dgm:chPref val="0"/>
          <dgm:bulletEnabled val="1"/>
        </dgm:presLayoutVars>
      </dgm:prSet>
      <dgm:spPr/>
    </dgm:pt>
    <dgm:pt modelId="{894CE869-77B6-46AE-B7C6-D70A06FA9AF7}" type="pres">
      <dgm:prSet presAssocID="{44040A51-5FF1-46C4-82A3-33BC40CB9B9E}" presName="tile3" presStyleLbl="node1" presStyleIdx="2" presStyleCnt="4"/>
      <dgm:spPr/>
    </dgm:pt>
    <dgm:pt modelId="{4FAF82C3-DBAB-4C13-8DEE-EE55481A7E1B}" type="pres">
      <dgm:prSet presAssocID="{44040A51-5FF1-46C4-82A3-33BC40CB9B9E}" presName="tile3text" presStyleLbl="node1" presStyleIdx="2" presStyleCnt="4">
        <dgm:presLayoutVars>
          <dgm:chMax val="0"/>
          <dgm:chPref val="0"/>
          <dgm:bulletEnabled val="1"/>
        </dgm:presLayoutVars>
      </dgm:prSet>
      <dgm:spPr/>
    </dgm:pt>
    <dgm:pt modelId="{8CF591FD-E0E5-4B04-AA39-FCCACF8AA402}" type="pres">
      <dgm:prSet presAssocID="{44040A51-5FF1-46C4-82A3-33BC40CB9B9E}" presName="tile4" presStyleLbl="node1" presStyleIdx="3" presStyleCnt="4"/>
      <dgm:spPr/>
    </dgm:pt>
    <dgm:pt modelId="{B833F4A0-C8DD-4A54-988C-CDF120B70C5D}" type="pres">
      <dgm:prSet presAssocID="{44040A51-5FF1-46C4-82A3-33BC40CB9B9E}" presName="tile4text" presStyleLbl="node1" presStyleIdx="3" presStyleCnt="4">
        <dgm:presLayoutVars>
          <dgm:chMax val="0"/>
          <dgm:chPref val="0"/>
          <dgm:bulletEnabled val="1"/>
        </dgm:presLayoutVars>
      </dgm:prSet>
      <dgm:spPr/>
    </dgm:pt>
    <dgm:pt modelId="{D8F06F63-1C83-4DA4-834C-75D850750FFF}" type="pres">
      <dgm:prSet presAssocID="{44040A51-5FF1-46C4-82A3-33BC40CB9B9E}" presName="centerTile" presStyleLbl="fgShp" presStyleIdx="0" presStyleCnt="1">
        <dgm:presLayoutVars>
          <dgm:chMax val="0"/>
          <dgm:chPref val="0"/>
        </dgm:presLayoutVars>
      </dgm:prSet>
      <dgm:spPr/>
    </dgm:pt>
  </dgm:ptLst>
  <dgm:cxnLst>
    <dgm:cxn modelId="{2C2A6501-F3E5-400D-8A2E-C95855A82D46}" srcId="{53F9A38B-256F-44A9-9462-A5DECA60F24C}" destId="{E201995F-60FB-48D8-B3E9-9CF5456BC851}" srcOrd="3" destOrd="0" parTransId="{135A8F60-203C-41F1-B2F7-4381CB999EAC}" sibTransId="{DA775CA6-F7AA-4D7A-BBBC-FA254C4F23C0}"/>
    <dgm:cxn modelId="{93BC4B0D-89A8-4350-A79C-A6DB7AF5DEC7}" type="presOf" srcId="{44040A51-5FF1-46C4-82A3-33BC40CB9B9E}" destId="{44DB87DF-D56A-43FF-9A90-1E93177CBA9A}" srcOrd="0" destOrd="0" presId="urn:microsoft.com/office/officeart/2005/8/layout/matrix1"/>
    <dgm:cxn modelId="{0122A030-F9C3-4B0D-96C7-C98000166E9D}" type="presOf" srcId="{7CBF8400-DF90-4FCC-961A-D60F88709481}" destId="{D522B565-8489-41E8-A719-3633DA50B195}" srcOrd="0" destOrd="0" presId="urn:microsoft.com/office/officeart/2005/8/layout/matrix1"/>
    <dgm:cxn modelId="{9715603A-7021-41F2-B7F9-2BF5C6462AE9}" type="presOf" srcId="{5803BC57-C7F9-4C57-9C60-C73238731C1F}" destId="{894CE869-77B6-46AE-B7C6-D70A06FA9AF7}" srcOrd="0" destOrd="0" presId="urn:microsoft.com/office/officeart/2005/8/layout/matrix1"/>
    <dgm:cxn modelId="{24C35441-FFD2-4554-92B1-4AABFF799450}" type="presOf" srcId="{5803BC57-C7F9-4C57-9C60-C73238731C1F}" destId="{4FAF82C3-DBAB-4C13-8DEE-EE55481A7E1B}" srcOrd="1" destOrd="0" presId="urn:microsoft.com/office/officeart/2005/8/layout/matrix1"/>
    <dgm:cxn modelId="{F682BC62-97EA-49A0-8DEC-604D423F2310}" type="presOf" srcId="{53F9A38B-256F-44A9-9462-A5DECA60F24C}" destId="{D8F06F63-1C83-4DA4-834C-75D850750FFF}" srcOrd="0" destOrd="0" presId="urn:microsoft.com/office/officeart/2005/8/layout/matrix1"/>
    <dgm:cxn modelId="{2AEF6358-3E05-4289-8942-91BDEE027CC1}" type="presOf" srcId="{E201995F-60FB-48D8-B3E9-9CF5456BC851}" destId="{B833F4A0-C8DD-4A54-988C-CDF120B70C5D}" srcOrd="1" destOrd="0" presId="urn:microsoft.com/office/officeart/2005/8/layout/matrix1"/>
    <dgm:cxn modelId="{CA6D5B7E-D376-4ED1-AE3D-A8C01790180D}" type="presOf" srcId="{46133400-7AEA-41DC-B906-7A7C2A5EC758}" destId="{2C22260A-AE4B-401E-9394-5098E2628FC0}" srcOrd="1" destOrd="0" presId="urn:microsoft.com/office/officeart/2005/8/layout/matrix1"/>
    <dgm:cxn modelId="{8B286AB0-41A3-4B96-9C5D-AE24BD846354}" srcId="{53F9A38B-256F-44A9-9462-A5DECA60F24C}" destId="{7CBF8400-DF90-4FCC-961A-D60F88709481}" srcOrd="1" destOrd="0" parTransId="{B08E38F8-93F7-429F-B076-57EDC4F77C19}" sibTransId="{5393F899-65D2-4D0D-BF16-B28133CF4133}"/>
    <dgm:cxn modelId="{8996FBB8-BE19-4EDE-9F13-AB7CDD146E6B}" srcId="{53F9A38B-256F-44A9-9462-A5DECA60F24C}" destId="{46133400-7AEA-41DC-B906-7A7C2A5EC758}" srcOrd="0" destOrd="0" parTransId="{3136CFD9-9EB5-489D-B889-ABB4D6002254}" sibTransId="{A2569A8E-C80C-4727-A34B-8D684E77E92C}"/>
    <dgm:cxn modelId="{F87652CB-3F97-4529-9426-B86868958461}" srcId="{44040A51-5FF1-46C4-82A3-33BC40CB9B9E}" destId="{53F9A38B-256F-44A9-9462-A5DECA60F24C}" srcOrd="0" destOrd="0" parTransId="{8BBFA6D6-ACDF-4877-B0E2-0E7D08BB196A}" sibTransId="{1EABE6F8-A199-42CE-A82D-C8C49D67F554}"/>
    <dgm:cxn modelId="{2AF8B6CF-A55E-45C2-88FE-EDAAC53595AC}" srcId="{53F9A38B-256F-44A9-9462-A5DECA60F24C}" destId="{5803BC57-C7F9-4C57-9C60-C73238731C1F}" srcOrd="2" destOrd="0" parTransId="{782CA11B-E60F-4ACC-915A-7B0F1230F056}" sibTransId="{4D395531-446B-4130-80B7-5F57B3D1C710}"/>
    <dgm:cxn modelId="{D6D217DC-7591-424F-AE0D-ADE65A711422}" type="presOf" srcId="{E201995F-60FB-48D8-B3E9-9CF5456BC851}" destId="{8CF591FD-E0E5-4B04-AA39-FCCACF8AA402}" srcOrd="0" destOrd="0" presId="urn:microsoft.com/office/officeart/2005/8/layout/matrix1"/>
    <dgm:cxn modelId="{A00DEFE4-1861-44AD-B2E4-C4A7F07F1764}" type="presOf" srcId="{46133400-7AEA-41DC-B906-7A7C2A5EC758}" destId="{9F9188E3-F0AB-4B3C-A3E6-8F156A728EB5}" srcOrd="0" destOrd="0" presId="urn:microsoft.com/office/officeart/2005/8/layout/matrix1"/>
    <dgm:cxn modelId="{5057B7EB-09E2-4703-BA8E-5A0B8778CF91}" type="presOf" srcId="{7CBF8400-DF90-4FCC-961A-D60F88709481}" destId="{B5DE7CAE-735A-402E-BD19-FDC44D1BE559}" srcOrd="1" destOrd="0" presId="urn:microsoft.com/office/officeart/2005/8/layout/matrix1"/>
    <dgm:cxn modelId="{6594C2D1-A496-4986-AC18-E8545A27A28B}" type="presParOf" srcId="{44DB87DF-D56A-43FF-9A90-1E93177CBA9A}" destId="{20300DF9-93F5-40A6-98E7-FC4711333507}" srcOrd="0" destOrd="0" presId="urn:microsoft.com/office/officeart/2005/8/layout/matrix1"/>
    <dgm:cxn modelId="{52496CD0-9B18-4435-8DC7-89E882C3710C}" type="presParOf" srcId="{20300DF9-93F5-40A6-98E7-FC4711333507}" destId="{9F9188E3-F0AB-4B3C-A3E6-8F156A728EB5}" srcOrd="0" destOrd="0" presId="urn:microsoft.com/office/officeart/2005/8/layout/matrix1"/>
    <dgm:cxn modelId="{672F2CDF-CE04-4939-AF60-0246C4CE38B2}" type="presParOf" srcId="{20300DF9-93F5-40A6-98E7-FC4711333507}" destId="{2C22260A-AE4B-401E-9394-5098E2628FC0}" srcOrd="1" destOrd="0" presId="urn:microsoft.com/office/officeart/2005/8/layout/matrix1"/>
    <dgm:cxn modelId="{0C9CC4D4-A9FA-46CA-9231-3472A8736D7B}" type="presParOf" srcId="{20300DF9-93F5-40A6-98E7-FC4711333507}" destId="{D522B565-8489-41E8-A719-3633DA50B195}" srcOrd="2" destOrd="0" presId="urn:microsoft.com/office/officeart/2005/8/layout/matrix1"/>
    <dgm:cxn modelId="{594BE9AD-4898-43CC-9A45-02D0E2F46DAC}" type="presParOf" srcId="{20300DF9-93F5-40A6-98E7-FC4711333507}" destId="{B5DE7CAE-735A-402E-BD19-FDC44D1BE559}" srcOrd="3" destOrd="0" presId="urn:microsoft.com/office/officeart/2005/8/layout/matrix1"/>
    <dgm:cxn modelId="{0DD64D4D-BC69-48E6-BFBD-259C1059B9DB}" type="presParOf" srcId="{20300DF9-93F5-40A6-98E7-FC4711333507}" destId="{894CE869-77B6-46AE-B7C6-D70A06FA9AF7}" srcOrd="4" destOrd="0" presId="urn:microsoft.com/office/officeart/2005/8/layout/matrix1"/>
    <dgm:cxn modelId="{9CA2811B-2722-4D83-8FA5-93F92680B0FD}" type="presParOf" srcId="{20300DF9-93F5-40A6-98E7-FC4711333507}" destId="{4FAF82C3-DBAB-4C13-8DEE-EE55481A7E1B}" srcOrd="5" destOrd="0" presId="urn:microsoft.com/office/officeart/2005/8/layout/matrix1"/>
    <dgm:cxn modelId="{C4221E56-6B16-45E3-B03D-7666485FB5B7}" type="presParOf" srcId="{20300DF9-93F5-40A6-98E7-FC4711333507}" destId="{8CF591FD-E0E5-4B04-AA39-FCCACF8AA402}" srcOrd="6" destOrd="0" presId="urn:microsoft.com/office/officeart/2005/8/layout/matrix1"/>
    <dgm:cxn modelId="{761295F2-4D51-41E0-B79A-90E5C1EC4C9D}" type="presParOf" srcId="{20300DF9-93F5-40A6-98E7-FC4711333507}" destId="{B833F4A0-C8DD-4A54-988C-CDF120B70C5D}" srcOrd="7" destOrd="0" presId="urn:microsoft.com/office/officeart/2005/8/layout/matrix1"/>
    <dgm:cxn modelId="{7104D345-EAF2-4313-BA86-CCF89EEA9B33}" type="presParOf" srcId="{44DB87DF-D56A-43FF-9A90-1E93177CBA9A}" destId="{D8F06F63-1C83-4DA4-834C-75D850750FFF}"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080A119-FD25-4C1B-A8C7-8E459ED150DB}" type="doc">
      <dgm:prSet loTypeId="urn:microsoft.com/office/officeart/2005/8/layout/process2" loCatId="process" qsTypeId="urn:microsoft.com/office/officeart/2005/8/quickstyle/simple1" qsCatId="simple" csTypeId="urn:microsoft.com/office/officeart/2005/8/colors/colorful4" csCatId="colorful" phldr="1"/>
      <dgm:spPr/>
    </dgm:pt>
    <dgm:pt modelId="{7C49651C-760B-4A4D-8823-FDC13F42B4CC}">
      <dgm:prSet phldrT="[Text]" custT="1"/>
      <dgm:spPr/>
      <dgm:t>
        <a:bodyPr/>
        <a:lstStyle/>
        <a:p>
          <a:r>
            <a:rPr lang="en-US" sz="2400"/>
            <a:t>Coercive control is a term developed by Evan STARK to help us understand domestic abuse as more than a “fight.” It is a pattern of behaviour which seeks to take away the victim’s liberty or freedom, to strip away their sense of self</a:t>
          </a:r>
          <a:endParaRPr lang="en-US" sz="2400" dirty="0"/>
        </a:p>
      </dgm:t>
    </dgm:pt>
    <dgm:pt modelId="{9DFBC000-1726-4A85-8525-EEA0F2DAFFC0}" type="parTrans" cxnId="{F66F8762-075F-4CF1-AF46-2A4331580314}">
      <dgm:prSet/>
      <dgm:spPr/>
      <dgm:t>
        <a:bodyPr/>
        <a:lstStyle/>
        <a:p>
          <a:endParaRPr lang="en-US"/>
        </a:p>
      </dgm:t>
    </dgm:pt>
    <dgm:pt modelId="{5673C0EF-6495-4549-9BBC-3DD33BD0030C}" type="sibTrans" cxnId="{F66F8762-075F-4CF1-AF46-2A4331580314}">
      <dgm:prSet/>
      <dgm:spPr/>
      <dgm:t>
        <a:bodyPr/>
        <a:lstStyle/>
        <a:p>
          <a:endParaRPr lang="en-US"/>
        </a:p>
      </dgm:t>
    </dgm:pt>
    <dgm:pt modelId="{58FC169A-51F0-4856-BA97-8171A812449A}">
      <dgm:prSet phldrT="[Text]" custT="1"/>
      <dgm:spPr/>
      <dgm:t>
        <a:bodyPr/>
        <a:lstStyle/>
        <a:p>
          <a:r>
            <a:rPr lang="en-US" sz="2400" dirty="0"/>
            <a:t>“Not only is coercive control the most common context in which women are abused, it is also the most dangerous” Stark (2007)</a:t>
          </a:r>
        </a:p>
      </dgm:t>
    </dgm:pt>
    <dgm:pt modelId="{03B9A503-3732-417B-8FBF-C9E05F0DAB46}" type="parTrans" cxnId="{D0DFC27C-7934-44FD-969D-3806573C7ACF}">
      <dgm:prSet/>
      <dgm:spPr/>
      <dgm:t>
        <a:bodyPr/>
        <a:lstStyle/>
        <a:p>
          <a:endParaRPr lang="en-US"/>
        </a:p>
      </dgm:t>
    </dgm:pt>
    <dgm:pt modelId="{FB86A775-DEDE-49E7-8157-2747E2C2D72D}" type="sibTrans" cxnId="{D0DFC27C-7934-44FD-969D-3806573C7ACF}">
      <dgm:prSet/>
      <dgm:spPr/>
      <dgm:t>
        <a:bodyPr/>
        <a:lstStyle/>
        <a:p>
          <a:endParaRPr lang="en-US"/>
        </a:p>
      </dgm:t>
    </dgm:pt>
    <dgm:pt modelId="{A1D97AA5-AC94-425E-9FB3-3C92836D5178}" type="pres">
      <dgm:prSet presAssocID="{C080A119-FD25-4C1B-A8C7-8E459ED150DB}" presName="linearFlow" presStyleCnt="0">
        <dgm:presLayoutVars>
          <dgm:resizeHandles val="exact"/>
        </dgm:presLayoutVars>
      </dgm:prSet>
      <dgm:spPr/>
    </dgm:pt>
    <dgm:pt modelId="{C521180C-F460-4158-A746-87CB5645B5C1}" type="pres">
      <dgm:prSet presAssocID="{7C49651C-760B-4A4D-8823-FDC13F42B4CC}" presName="node" presStyleLbl="node1" presStyleIdx="0" presStyleCnt="2" custScaleX="195672">
        <dgm:presLayoutVars>
          <dgm:bulletEnabled val="1"/>
        </dgm:presLayoutVars>
      </dgm:prSet>
      <dgm:spPr/>
    </dgm:pt>
    <dgm:pt modelId="{C907614A-A96C-4E96-8DA8-EF954AA7D928}" type="pres">
      <dgm:prSet presAssocID="{5673C0EF-6495-4549-9BBC-3DD33BD0030C}" presName="sibTrans" presStyleLbl="sibTrans2D1" presStyleIdx="0" presStyleCnt="1"/>
      <dgm:spPr/>
    </dgm:pt>
    <dgm:pt modelId="{23D84EAC-D92A-428D-80E1-52CF18897927}" type="pres">
      <dgm:prSet presAssocID="{5673C0EF-6495-4549-9BBC-3DD33BD0030C}" presName="connectorText" presStyleLbl="sibTrans2D1" presStyleIdx="0" presStyleCnt="1"/>
      <dgm:spPr/>
    </dgm:pt>
    <dgm:pt modelId="{5422AF66-804C-4241-94BC-B74AEB26B423}" type="pres">
      <dgm:prSet presAssocID="{58FC169A-51F0-4856-BA97-8171A812449A}" presName="node" presStyleLbl="node1" presStyleIdx="1" presStyleCnt="2" custScaleX="126974">
        <dgm:presLayoutVars>
          <dgm:bulletEnabled val="1"/>
        </dgm:presLayoutVars>
      </dgm:prSet>
      <dgm:spPr/>
    </dgm:pt>
  </dgm:ptLst>
  <dgm:cxnLst>
    <dgm:cxn modelId="{BADF6E1D-B3FA-4A1B-A765-F8E51B40845E}" type="presOf" srcId="{C080A119-FD25-4C1B-A8C7-8E459ED150DB}" destId="{A1D97AA5-AC94-425E-9FB3-3C92836D5178}" srcOrd="0" destOrd="0" presId="urn:microsoft.com/office/officeart/2005/8/layout/process2"/>
    <dgm:cxn modelId="{032AFE33-523C-44C4-9EBB-7893BD8FD6D4}" type="presOf" srcId="{58FC169A-51F0-4856-BA97-8171A812449A}" destId="{5422AF66-804C-4241-94BC-B74AEB26B423}" srcOrd="0" destOrd="0" presId="urn:microsoft.com/office/officeart/2005/8/layout/process2"/>
    <dgm:cxn modelId="{F66F8762-075F-4CF1-AF46-2A4331580314}" srcId="{C080A119-FD25-4C1B-A8C7-8E459ED150DB}" destId="{7C49651C-760B-4A4D-8823-FDC13F42B4CC}" srcOrd="0" destOrd="0" parTransId="{9DFBC000-1726-4A85-8525-EEA0F2DAFFC0}" sibTransId="{5673C0EF-6495-4549-9BBC-3DD33BD0030C}"/>
    <dgm:cxn modelId="{C6D9AF6F-6AE1-4646-B5E3-99C40B8B5644}" type="presOf" srcId="{7C49651C-760B-4A4D-8823-FDC13F42B4CC}" destId="{C521180C-F460-4158-A746-87CB5645B5C1}" srcOrd="0" destOrd="0" presId="urn:microsoft.com/office/officeart/2005/8/layout/process2"/>
    <dgm:cxn modelId="{D0DFC27C-7934-44FD-969D-3806573C7ACF}" srcId="{C080A119-FD25-4C1B-A8C7-8E459ED150DB}" destId="{58FC169A-51F0-4856-BA97-8171A812449A}" srcOrd="1" destOrd="0" parTransId="{03B9A503-3732-417B-8FBF-C9E05F0DAB46}" sibTransId="{FB86A775-DEDE-49E7-8157-2747E2C2D72D}"/>
    <dgm:cxn modelId="{6E176588-DE1B-43A6-BB99-8A4098C67A95}" type="presOf" srcId="{5673C0EF-6495-4549-9BBC-3DD33BD0030C}" destId="{23D84EAC-D92A-428D-80E1-52CF18897927}" srcOrd="1" destOrd="0" presId="urn:microsoft.com/office/officeart/2005/8/layout/process2"/>
    <dgm:cxn modelId="{E852F4D3-20A0-426B-B461-72A9A0A30277}" type="presOf" srcId="{5673C0EF-6495-4549-9BBC-3DD33BD0030C}" destId="{C907614A-A96C-4E96-8DA8-EF954AA7D928}" srcOrd="0" destOrd="0" presId="urn:microsoft.com/office/officeart/2005/8/layout/process2"/>
    <dgm:cxn modelId="{C503A10A-D5CF-4DBC-9F5E-AC0670AEECCC}" type="presParOf" srcId="{A1D97AA5-AC94-425E-9FB3-3C92836D5178}" destId="{C521180C-F460-4158-A746-87CB5645B5C1}" srcOrd="0" destOrd="0" presId="urn:microsoft.com/office/officeart/2005/8/layout/process2"/>
    <dgm:cxn modelId="{5C916BAC-E655-4B3A-B948-C32732A5D0D6}" type="presParOf" srcId="{A1D97AA5-AC94-425E-9FB3-3C92836D5178}" destId="{C907614A-A96C-4E96-8DA8-EF954AA7D928}" srcOrd="1" destOrd="0" presId="urn:microsoft.com/office/officeart/2005/8/layout/process2"/>
    <dgm:cxn modelId="{E4ED6267-BD44-44D5-8D1B-957871A1B849}" type="presParOf" srcId="{C907614A-A96C-4E96-8DA8-EF954AA7D928}" destId="{23D84EAC-D92A-428D-80E1-52CF18897927}" srcOrd="0" destOrd="0" presId="urn:microsoft.com/office/officeart/2005/8/layout/process2"/>
    <dgm:cxn modelId="{CC48E93C-EEA1-4F3B-A7AF-CA843D61B217}" type="presParOf" srcId="{A1D97AA5-AC94-425E-9FB3-3C92836D5178}" destId="{5422AF66-804C-4241-94BC-B74AEB26B423}"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7E30B4D-50F6-4765-BF31-64F61E2A5AB6}" type="doc">
      <dgm:prSet loTypeId="urn:microsoft.com/office/officeart/2005/8/layout/process2" loCatId="process" qsTypeId="urn:microsoft.com/office/officeart/2005/8/quickstyle/simple1" qsCatId="simple" csTypeId="urn:microsoft.com/office/officeart/2005/8/colors/colorful4" csCatId="colorful" phldr="1"/>
      <dgm:spPr/>
    </dgm:pt>
    <dgm:pt modelId="{315586D1-F435-4FE6-AD20-8A246950023C}">
      <dgm:prSet phldrT="[Text]" custT="1"/>
      <dgm:spPr/>
      <dgm:t>
        <a:bodyPr/>
        <a:lstStyle/>
        <a:p>
          <a:r>
            <a:rPr lang="en-US" sz="2400"/>
            <a:t>The College of Policing’s Head of Crime &amp; Criminal Justice, David Tucker said:</a:t>
          </a:r>
          <a:endParaRPr lang="en-US" sz="2400" dirty="0"/>
        </a:p>
      </dgm:t>
    </dgm:pt>
    <dgm:pt modelId="{43DB15E0-8225-48FC-A05B-13083441615A}" type="parTrans" cxnId="{95E47A03-331D-4854-A6CC-89C3D1160F0E}">
      <dgm:prSet/>
      <dgm:spPr/>
      <dgm:t>
        <a:bodyPr/>
        <a:lstStyle/>
        <a:p>
          <a:endParaRPr lang="en-US"/>
        </a:p>
      </dgm:t>
    </dgm:pt>
    <dgm:pt modelId="{172EB323-8879-4265-BE31-321FFFCD5C80}" type="sibTrans" cxnId="{95E47A03-331D-4854-A6CC-89C3D1160F0E}">
      <dgm:prSet/>
      <dgm:spPr/>
      <dgm:t>
        <a:bodyPr/>
        <a:lstStyle/>
        <a:p>
          <a:endParaRPr lang="en-US"/>
        </a:p>
      </dgm:t>
    </dgm:pt>
    <dgm:pt modelId="{5C331FBD-70B3-4A2B-860B-69FC6F7A29AD}">
      <dgm:prSet phldrT="[Text]" custT="1"/>
      <dgm:spPr/>
      <dgm:t>
        <a:bodyPr/>
        <a:lstStyle/>
        <a:p>
          <a:r>
            <a:rPr lang="en-US" sz="2400"/>
            <a:t>“The new offence of coercive control presents challenges – it demands much fuller understanding of events that led up to a call for assistance &amp; this can make evidence gathering more complex. However, more importantly, it delivers greater opportunities to safeguard victims &amp; achieve successful prosecutions…….this is a real opportunity for the police service &amp; CPS to work together to make victims &amp; potential victims of serious assaults safer”</a:t>
          </a:r>
          <a:endParaRPr lang="en-US" sz="2400" dirty="0"/>
        </a:p>
      </dgm:t>
    </dgm:pt>
    <dgm:pt modelId="{3ED12658-BDFC-4150-B8A5-5B4B01FB2CA6}" type="parTrans" cxnId="{B6A9E336-02ED-4D24-8673-ADC5FE1AE8D4}">
      <dgm:prSet/>
      <dgm:spPr/>
      <dgm:t>
        <a:bodyPr/>
        <a:lstStyle/>
        <a:p>
          <a:endParaRPr lang="en-US"/>
        </a:p>
      </dgm:t>
    </dgm:pt>
    <dgm:pt modelId="{F0DF706D-5A8B-47E6-9E99-D26879965141}" type="sibTrans" cxnId="{B6A9E336-02ED-4D24-8673-ADC5FE1AE8D4}">
      <dgm:prSet/>
      <dgm:spPr/>
      <dgm:t>
        <a:bodyPr/>
        <a:lstStyle/>
        <a:p>
          <a:endParaRPr lang="en-US"/>
        </a:p>
      </dgm:t>
    </dgm:pt>
    <dgm:pt modelId="{90CE6C33-E7CF-4596-89C0-8FC3B742680C}" type="pres">
      <dgm:prSet presAssocID="{D7E30B4D-50F6-4765-BF31-64F61E2A5AB6}" presName="linearFlow" presStyleCnt="0">
        <dgm:presLayoutVars>
          <dgm:resizeHandles val="exact"/>
        </dgm:presLayoutVars>
      </dgm:prSet>
      <dgm:spPr/>
    </dgm:pt>
    <dgm:pt modelId="{CAC21F34-4BE0-4EDF-BB43-6416894AFEB2}" type="pres">
      <dgm:prSet presAssocID="{315586D1-F435-4FE6-AD20-8A246950023C}" presName="node" presStyleLbl="node1" presStyleIdx="0" presStyleCnt="2" custScaleX="132553" custScaleY="29975">
        <dgm:presLayoutVars>
          <dgm:bulletEnabled val="1"/>
        </dgm:presLayoutVars>
      </dgm:prSet>
      <dgm:spPr/>
    </dgm:pt>
    <dgm:pt modelId="{EE82D6F2-924C-4370-9FA0-95414BCF3128}" type="pres">
      <dgm:prSet presAssocID="{172EB323-8879-4265-BE31-321FFFCD5C80}" presName="sibTrans" presStyleLbl="sibTrans2D1" presStyleIdx="0" presStyleCnt="1" custAng="71195" custLinFactNeighborX="-6525" custLinFactNeighborY="-10107"/>
      <dgm:spPr/>
    </dgm:pt>
    <dgm:pt modelId="{7DBC8C5D-48E3-4010-9B4F-81B9209BED68}" type="pres">
      <dgm:prSet presAssocID="{172EB323-8879-4265-BE31-321FFFCD5C80}" presName="connectorText" presStyleLbl="sibTrans2D1" presStyleIdx="0" presStyleCnt="1"/>
      <dgm:spPr/>
    </dgm:pt>
    <dgm:pt modelId="{4FDAF406-4AC8-4270-A512-7A6397BEB340}" type="pres">
      <dgm:prSet presAssocID="{5C331FBD-70B3-4A2B-860B-69FC6F7A29AD}" presName="node" presStyleLbl="node1" presStyleIdx="1" presStyleCnt="2" custScaleX="122798" custScaleY="72363" custLinFactNeighborX="754" custLinFactNeighborY="-18193">
        <dgm:presLayoutVars>
          <dgm:bulletEnabled val="1"/>
        </dgm:presLayoutVars>
      </dgm:prSet>
      <dgm:spPr/>
    </dgm:pt>
  </dgm:ptLst>
  <dgm:cxnLst>
    <dgm:cxn modelId="{95E47A03-331D-4854-A6CC-89C3D1160F0E}" srcId="{D7E30B4D-50F6-4765-BF31-64F61E2A5AB6}" destId="{315586D1-F435-4FE6-AD20-8A246950023C}" srcOrd="0" destOrd="0" parTransId="{43DB15E0-8225-48FC-A05B-13083441615A}" sibTransId="{172EB323-8879-4265-BE31-321FFFCD5C80}"/>
    <dgm:cxn modelId="{79D23B2F-1331-4E35-A7F8-CE04145B1724}" type="presOf" srcId="{315586D1-F435-4FE6-AD20-8A246950023C}" destId="{CAC21F34-4BE0-4EDF-BB43-6416894AFEB2}" srcOrd="0" destOrd="0" presId="urn:microsoft.com/office/officeart/2005/8/layout/process2"/>
    <dgm:cxn modelId="{B6A9E336-02ED-4D24-8673-ADC5FE1AE8D4}" srcId="{D7E30B4D-50F6-4765-BF31-64F61E2A5AB6}" destId="{5C331FBD-70B3-4A2B-860B-69FC6F7A29AD}" srcOrd="1" destOrd="0" parTransId="{3ED12658-BDFC-4150-B8A5-5B4B01FB2CA6}" sibTransId="{F0DF706D-5A8B-47E6-9E99-D26879965141}"/>
    <dgm:cxn modelId="{D19E6160-5BE6-4163-9CEB-2D6FFD1127AF}" type="presOf" srcId="{D7E30B4D-50F6-4765-BF31-64F61E2A5AB6}" destId="{90CE6C33-E7CF-4596-89C0-8FC3B742680C}" srcOrd="0" destOrd="0" presId="urn:microsoft.com/office/officeart/2005/8/layout/process2"/>
    <dgm:cxn modelId="{DCA87C46-2509-434B-ACF9-0DE99F9D03E3}" type="presOf" srcId="{172EB323-8879-4265-BE31-321FFFCD5C80}" destId="{EE82D6F2-924C-4370-9FA0-95414BCF3128}" srcOrd="0" destOrd="0" presId="urn:microsoft.com/office/officeart/2005/8/layout/process2"/>
    <dgm:cxn modelId="{09DB9B6D-CF63-4293-8C17-5F0ED10B68E5}" type="presOf" srcId="{172EB323-8879-4265-BE31-321FFFCD5C80}" destId="{7DBC8C5D-48E3-4010-9B4F-81B9209BED68}" srcOrd="1" destOrd="0" presId="urn:microsoft.com/office/officeart/2005/8/layout/process2"/>
    <dgm:cxn modelId="{5924E1F0-9F83-4DDD-89C8-FFBC9DFBDCB5}" type="presOf" srcId="{5C331FBD-70B3-4A2B-860B-69FC6F7A29AD}" destId="{4FDAF406-4AC8-4270-A512-7A6397BEB340}" srcOrd="0" destOrd="0" presId="urn:microsoft.com/office/officeart/2005/8/layout/process2"/>
    <dgm:cxn modelId="{BC6BB80B-BD89-44CF-BB62-BF6DAB28D49F}" type="presParOf" srcId="{90CE6C33-E7CF-4596-89C0-8FC3B742680C}" destId="{CAC21F34-4BE0-4EDF-BB43-6416894AFEB2}" srcOrd="0" destOrd="0" presId="urn:microsoft.com/office/officeart/2005/8/layout/process2"/>
    <dgm:cxn modelId="{251323B6-724B-4FFD-A037-A8217A02B523}" type="presParOf" srcId="{90CE6C33-E7CF-4596-89C0-8FC3B742680C}" destId="{EE82D6F2-924C-4370-9FA0-95414BCF3128}" srcOrd="1" destOrd="0" presId="urn:microsoft.com/office/officeart/2005/8/layout/process2"/>
    <dgm:cxn modelId="{35AE2977-30CF-4DE8-A733-61647B8C8850}" type="presParOf" srcId="{EE82D6F2-924C-4370-9FA0-95414BCF3128}" destId="{7DBC8C5D-48E3-4010-9B4F-81B9209BED68}" srcOrd="0" destOrd="0" presId="urn:microsoft.com/office/officeart/2005/8/layout/process2"/>
    <dgm:cxn modelId="{A12EEA42-6767-442E-B247-BC1E4A4966FA}" type="presParOf" srcId="{90CE6C33-E7CF-4596-89C0-8FC3B742680C}" destId="{4FDAF406-4AC8-4270-A512-7A6397BEB34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5EC892A-C603-4931-B702-6D25E5AD2328}" type="doc">
      <dgm:prSet loTypeId="urn:microsoft.com/office/officeart/2005/8/layout/process5" loCatId="process" qsTypeId="urn:microsoft.com/office/officeart/2005/8/quickstyle/simple1" qsCatId="simple" csTypeId="urn:microsoft.com/office/officeart/2005/8/colors/accent1_4" csCatId="accent1" phldr="1"/>
      <dgm:spPr/>
      <dgm:t>
        <a:bodyPr/>
        <a:lstStyle/>
        <a:p>
          <a:endParaRPr lang="en-US"/>
        </a:p>
      </dgm:t>
    </dgm:pt>
    <dgm:pt modelId="{334E338C-6C02-4684-98C5-DDF338B2F4E4}">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a:t>(A) </a:t>
          </a:r>
          <a:r>
            <a:rPr lang="en-US" sz="2400" b="1" i="1" u="sng"/>
            <a:t>repeatedly</a:t>
          </a:r>
          <a:r>
            <a:rPr lang="en-US" sz="2400"/>
            <a:t> or </a:t>
          </a:r>
          <a:r>
            <a:rPr lang="en-US" sz="2400" b="1" i="1" u="sng"/>
            <a:t>continuously</a:t>
          </a:r>
          <a:r>
            <a:rPr lang="en-US" sz="2400"/>
            <a:t> engages in </a:t>
          </a:r>
          <a:r>
            <a:rPr lang="en-US" sz="2400" b="1" i="1" u="sng"/>
            <a:t>behaviour </a:t>
          </a:r>
          <a:r>
            <a:rPr lang="en-US" sz="2400"/>
            <a:t>towards another person (B) that is </a:t>
          </a:r>
          <a:r>
            <a:rPr lang="en-US" sz="2400" b="1" i="1" u="sng"/>
            <a:t>coercive</a:t>
          </a:r>
          <a:r>
            <a:rPr lang="en-US" sz="2400"/>
            <a:t> or </a:t>
          </a:r>
          <a:r>
            <a:rPr lang="en-US" sz="2400" b="1" i="1" u="sng"/>
            <a:t>controlling</a:t>
          </a:r>
          <a:r>
            <a:rPr lang="en-US" sz="2400"/>
            <a:t> and </a:t>
          </a:r>
          <a:endParaRPr lang="en-US" sz="2400" b="1" i="1" u="sng" dirty="0"/>
        </a:p>
      </dgm:t>
    </dgm:pt>
    <dgm:pt modelId="{3E98884B-A990-4A24-8792-6CF3E7850495}" type="parTrans" cxnId="{F79136A9-074E-4F88-89D9-3D8867080DA9}">
      <dgm:prSet/>
      <dgm:spPr/>
      <dgm:t>
        <a:bodyPr/>
        <a:lstStyle/>
        <a:p>
          <a:endParaRPr lang="en-US"/>
        </a:p>
      </dgm:t>
    </dgm:pt>
    <dgm:pt modelId="{5305DDFC-E64E-44E3-A084-14910EE2199D}" type="sibTrans" cxnId="{F79136A9-074E-4F88-89D9-3D8867080DA9}">
      <dgm:prSet/>
      <dgm:spPr/>
      <dgm:t>
        <a:bodyPr/>
        <a:lstStyle/>
        <a:p>
          <a:endParaRPr lang="en-US">
            <a:solidFill>
              <a:schemeClr val="tx1"/>
            </a:solidFill>
          </a:endParaRPr>
        </a:p>
      </dgm:t>
    </dgm:pt>
    <dgm:pt modelId="{40D40C14-01F4-4ADE-88A7-574D55CED377}">
      <dgm:prSet phldrT="[Text]" custT="1"/>
      <dgm:spPr/>
      <dgm:t>
        <a:bodyPr/>
        <a:lstStyle/>
        <a:p>
          <a:r>
            <a:rPr lang="en-US" sz="2400"/>
            <a:t>At the time of the behaviour, (A) and (B) are </a:t>
          </a:r>
          <a:r>
            <a:rPr lang="en-US" sz="2400" b="1" i="1" u="sng"/>
            <a:t>personally connected</a:t>
          </a:r>
          <a:r>
            <a:rPr lang="en-US" sz="2400"/>
            <a:t>,</a:t>
          </a:r>
          <a:endParaRPr lang="en-US" sz="2400" dirty="0"/>
        </a:p>
      </dgm:t>
    </dgm:pt>
    <dgm:pt modelId="{F7DB8BA3-C9F9-4242-9A5D-D8CD76C04F7A}" type="parTrans" cxnId="{5D4D73D8-595A-435C-AC7D-9B9217FA3C05}">
      <dgm:prSet/>
      <dgm:spPr/>
      <dgm:t>
        <a:bodyPr/>
        <a:lstStyle/>
        <a:p>
          <a:endParaRPr lang="en-US"/>
        </a:p>
      </dgm:t>
    </dgm:pt>
    <dgm:pt modelId="{D037CF4F-0A3D-4FA2-A031-A528C4B99C67}" type="sibTrans" cxnId="{5D4D73D8-595A-435C-AC7D-9B9217FA3C05}">
      <dgm:prSet/>
      <dgm:spPr/>
      <dgm:t>
        <a:bodyPr/>
        <a:lstStyle/>
        <a:p>
          <a:endParaRPr lang="en-US"/>
        </a:p>
      </dgm:t>
    </dgm:pt>
    <dgm:pt modelId="{074CDBB6-DB87-4FAA-95F9-2FC5CA428488}">
      <dgm:prSet phldrT="[Text]" custT="1"/>
      <dgm:spPr/>
      <dgm:t>
        <a:bodyPr/>
        <a:lstStyle/>
        <a:p>
          <a:r>
            <a:rPr lang="en-US" sz="2400" b="0"/>
            <a:t>The behaviour has a </a:t>
          </a:r>
          <a:r>
            <a:rPr lang="en-US" sz="2400" b="1" i="1" u="sng"/>
            <a:t>serious effect </a:t>
          </a:r>
          <a:r>
            <a:rPr lang="en-US" sz="2400" b="0"/>
            <a:t>on (B), and</a:t>
          </a:r>
          <a:endParaRPr lang="en-US" sz="2400" b="0" dirty="0"/>
        </a:p>
      </dgm:t>
    </dgm:pt>
    <dgm:pt modelId="{138EECC9-0DC6-4838-A39B-EA0EC1D991BE}" type="parTrans" cxnId="{A26CE6CE-55FB-45D8-9AD9-D566515A2100}">
      <dgm:prSet/>
      <dgm:spPr/>
      <dgm:t>
        <a:bodyPr/>
        <a:lstStyle/>
        <a:p>
          <a:endParaRPr lang="en-US"/>
        </a:p>
      </dgm:t>
    </dgm:pt>
    <dgm:pt modelId="{3DD2C1F4-828C-4AD9-BC7C-F358DB4B10AE}" type="sibTrans" cxnId="{A26CE6CE-55FB-45D8-9AD9-D566515A2100}">
      <dgm:prSet/>
      <dgm:spPr/>
      <dgm:t>
        <a:bodyPr/>
        <a:lstStyle/>
        <a:p>
          <a:endParaRPr lang="en-US"/>
        </a:p>
      </dgm:t>
    </dgm:pt>
    <dgm:pt modelId="{CCBA6B44-5568-470B-A81A-18423AD5033B}">
      <dgm:prSet phldrT="[Text]" custT="1"/>
      <dgm:spPr/>
      <dgm:t>
        <a:bodyPr/>
        <a:lstStyle/>
        <a:p>
          <a:r>
            <a:rPr lang="en-US" sz="2400"/>
            <a:t>(A) </a:t>
          </a:r>
          <a:r>
            <a:rPr lang="en-US" sz="2400" b="1" i="1" u="sng"/>
            <a:t>knows</a:t>
          </a:r>
          <a:r>
            <a:rPr lang="en-US" sz="2400"/>
            <a:t> or </a:t>
          </a:r>
          <a:r>
            <a:rPr lang="en-US" sz="2400" b="1" i="1" u="sng"/>
            <a:t>ought to know </a:t>
          </a:r>
          <a:r>
            <a:rPr lang="en-US" sz="2400"/>
            <a:t>that the behaviour will have a serious effect on (B)</a:t>
          </a:r>
          <a:endParaRPr lang="en-US" sz="2400" dirty="0"/>
        </a:p>
      </dgm:t>
    </dgm:pt>
    <dgm:pt modelId="{5CBAF075-ED61-4326-B45D-7BAFF35329EA}" type="parTrans" cxnId="{1EFFC12E-84C0-44ED-80E3-4A997C7D72D4}">
      <dgm:prSet/>
      <dgm:spPr/>
      <dgm:t>
        <a:bodyPr/>
        <a:lstStyle/>
        <a:p>
          <a:endParaRPr lang="en-US"/>
        </a:p>
      </dgm:t>
    </dgm:pt>
    <dgm:pt modelId="{51EE079C-D141-4BC8-9AA6-A3D1AEDD465B}" type="sibTrans" cxnId="{1EFFC12E-84C0-44ED-80E3-4A997C7D72D4}">
      <dgm:prSet/>
      <dgm:spPr/>
      <dgm:t>
        <a:bodyPr/>
        <a:lstStyle/>
        <a:p>
          <a:endParaRPr lang="en-US"/>
        </a:p>
      </dgm:t>
    </dgm:pt>
    <dgm:pt modelId="{9FA57D44-9AFA-42C2-B8AE-E97D0712A6B8}" type="pres">
      <dgm:prSet presAssocID="{85EC892A-C603-4931-B702-6D25E5AD2328}" presName="diagram" presStyleCnt="0">
        <dgm:presLayoutVars>
          <dgm:dir/>
          <dgm:resizeHandles val="exact"/>
        </dgm:presLayoutVars>
      </dgm:prSet>
      <dgm:spPr/>
    </dgm:pt>
    <dgm:pt modelId="{4500FFB8-E857-4500-B2A1-EEB248AB4A12}" type="pres">
      <dgm:prSet presAssocID="{334E338C-6C02-4684-98C5-DDF338B2F4E4}" presName="node" presStyleLbl="node1" presStyleIdx="0" presStyleCnt="4" custScaleX="154225">
        <dgm:presLayoutVars>
          <dgm:bulletEnabled val="1"/>
        </dgm:presLayoutVars>
      </dgm:prSet>
      <dgm:spPr/>
    </dgm:pt>
    <dgm:pt modelId="{1E53AD96-B75F-4863-8942-85109074B5C1}" type="pres">
      <dgm:prSet presAssocID="{5305DDFC-E64E-44E3-A084-14910EE2199D}" presName="sibTrans" presStyleLbl="sibTrans2D1" presStyleIdx="0" presStyleCnt="3"/>
      <dgm:spPr/>
    </dgm:pt>
    <dgm:pt modelId="{E73361B3-3F41-403E-BD25-832373CBFE80}" type="pres">
      <dgm:prSet presAssocID="{5305DDFC-E64E-44E3-A084-14910EE2199D}" presName="connectorText" presStyleLbl="sibTrans2D1" presStyleIdx="0" presStyleCnt="3"/>
      <dgm:spPr/>
    </dgm:pt>
    <dgm:pt modelId="{AC771D00-C12D-4B51-99BF-654958DD68F7}" type="pres">
      <dgm:prSet presAssocID="{40D40C14-01F4-4ADE-88A7-574D55CED377}" presName="node" presStyleLbl="node1" presStyleIdx="1" presStyleCnt="4" custScaleX="158555">
        <dgm:presLayoutVars>
          <dgm:bulletEnabled val="1"/>
        </dgm:presLayoutVars>
      </dgm:prSet>
      <dgm:spPr/>
    </dgm:pt>
    <dgm:pt modelId="{99E26FEC-BA96-4819-9100-51D62119055B}" type="pres">
      <dgm:prSet presAssocID="{D037CF4F-0A3D-4FA2-A031-A528C4B99C67}" presName="sibTrans" presStyleLbl="sibTrans2D1" presStyleIdx="1" presStyleCnt="3"/>
      <dgm:spPr/>
    </dgm:pt>
    <dgm:pt modelId="{ED033BEF-5733-4BAE-A7E3-30F3B8FCFCA3}" type="pres">
      <dgm:prSet presAssocID="{D037CF4F-0A3D-4FA2-A031-A528C4B99C67}" presName="connectorText" presStyleLbl="sibTrans2D1" presStyleIdx="1" presStyleCnt="3"/>
      <dgm:spPr/>
    </dgm:pt>
    <dgm:pt modelId="{7ECD85DD-296A-4C49-9ACD-0B463D362F35}" type="pres">
      <dgm:prSet presAssocID="{074CDBB6-DB87-4FAA-95F9-2FC5CA428488}" presName="node" presStyleLbl="node1" presStyleIdx="2" presStyleCnt="4" custScaleX="153719" custLinFactNeighborX="-2028" custLinFactNeighborY="-845">
        <dgm:presLayoutVars>
          <dgm:bulletEnabled val="1"/>
        </dgm:presLayoutVars>
      </dgm:prSet>
      <dgm:spPr/>
    </dgm:pt>
    <dgm:pt modelId="{A42370A4-0148-4772-A0BC-321106E43F56}" type="pres">
      <dgm:prSet presAssocID="{3DD2C1F4-828C-4AD9-BC7C-F358DB4B10AE}" presName="sibTrans" presStyleLbl="sibTrans2D1" presStyleIdx="2" presStyleCnt="3"/>
      <dgm:spPr/>
    </dgm:pt>
    <dgm:pt modelId="{EC7B1323-F54E-4CBE-A86A-2DEA5CDD1B9D}" type="pres">
      <dgm:prSet presAssocID="{3DD2C1F4-828C-4AD9-BC7C-F358DB4B10AE}" presName="connectorText" presStyleLbl="sibTrans2D1" presStyleIdx="2" presStyleCnt="3"/>
      <dgm:spPr/>
    </dgm:pt>
    <dgm:pt modelId="{B60FAB35-9B2F-471D-A65C-0E46E3995C20}" type="pres">
      <dgm:prSet presAssocID="{CCBA6B44-5568-470B-A81A-18423AD5033B}" presName="node" presStyleLbl="node1" presStyleIdx="3" presStyleCnt="4" custScaleX="157180">
        <dgm:presLayoutVars>
          <dgm:bulletEnabled val="1"/>
        </dgm:presLayoutVars>
      </dgm:prSet>
      <dgm:spPr/>
    </dgm:pt>
  </dgm:ptLst>
  <dgm:cxnLst>
    <dgm:cxn modelId="{1EFFC12E-84C0-44ED-80E3-4A997C7D72D4}" srcId="{85EC892A-C603-4931-B702-6D25E5AD2328}" destId="{CCBA6B44-5568-470B-A81A-18423AD5033B}" srcOrd="3" destOrd="0" parTransId="{5CBAF075-ED61-4326-B45D-7BAFF35329EA}" sibTransId="{51EE079C-D141-4BC8-9AA6-A3D1AEDD465B}"/>
    <dgm:cxn modelId="{6662B43C-BD67-4C8B-B78C-EC612C8DA4C8}" type="presOf" srcId="{074CDBB6-DB87-4FAA-95F9-2FC5CA428488}" destId="{7ECD85DD-296A-4C49-9ACD-0B463D362F35}" srcOrd="0" destOrd="0" presId="urn:microsoft.com/office/officeart/2005/8/layout/process5"/>
    <dgm:cxn modelId="{E126B25F-5744-4EB4-B36B-0AB1FC91A866}" type="presOf" srcId="{D037CF4F-0A3D-4FA2-A031-A528C4B99C67}" destId="{ED033BEF-5733-4BAE-A7E3-30F3B8FCFCA3}" srcOrd="1" destOrd="0" presId="urn:microsoft.com/office/officeart/2005/8/layout/process5"/>
    <dgm:cxn modelId="{6384E262-C393-4A9F-A768-4562DBD1B3E5}" type="presOf" srcId="{40D40C14-01F4-4ADE-88A7-574D55CED377}" destId="{AC771D00-C12D-4B51-99BF-654958DD68F7}" srcOrd="0" destOrd="0" presId="urn:microsoft.com/office/officeart/2005/8/layout/process5"/>
    <dgm:cxn modelId="{393E2F58-DBE2-4B94-BE92-5789C49AC88B}" type="presOf" srcId="{CCBA6B44-5568-470B-A81A-18423AD5033B}" destId="{B60FAB35-9B2F-471D-A65C-0E46E3995C20}" srcOrd="0" destOrd="0" presId="urn:microsoft.com/office/officeart/2005/8/layout/process5"/>
    <dgm:cxn modelId="{26D5D08A-8F12-4D47-9766-FFDE28D2A190}" type="presOf" srcId="{85EC892A-C603-4931-B702-6D25E5AD2328}" destId="{9FA57D44-9AFA-42C2-B8AE-E97D0712A6B8}" srcOrd="0" destOrd="0" presId="urn:microsoft.com/office/officeart/2005/8/layout/process5"/>
    <dgm:cxn modelId="{E341D790-D069-49DC-AD11-F4B1A34D3F4F}" type="presOf" srcId="{5305DDFC-E64E-44E3-A084-14910EE2199D}" destId="{1E53AD96-B75F-4863-8942-85109074B5C1}" srcOrd="0" destOrd="0" presId="urn:microsoft.com/office/officeart/2005/8/layout/process5"/>
    <dgm:cxn modelId="{22E83AA8-264E-4C7E-BF1A-90CE02396B29}" type="presOf" srcId="{5305DDFC-E64E-44E3-A084-14910EE2199D}" destId="{E73361B3-3F41-403E-BD25-832373CBFE80}" srcOrd="1" destOrd="0" presId="urn:microsoft.com/office/officeart/2005/8/layout/process5"/>
    <dgm:cxn modelId="{F79136A9-074E-4F88-89D9-3D8867080DA9}" srcId="{85EC892A-C603-4931-B702-6D25E5AD2328}" destId="{334E338C-6C02-4684-98C5-DDF338B2F4E4}" srcOrd="0" destOrd="0" parTransId="{3E98884B-A990-4A24-8792-6CF3E7850495}" sibTransId="{5305DDFC-E64E-44E3-A084-14910EE2199D}"/>
    <dgm:cxn modelId="{A26CE6CE-55FB-45D8-9AD9-D566515A2100}" srcId="{85EC892A-C603-4931-B702-6D25E5AD2328}" destId="{074CDBB6-DB87-4FAA-95F9-2FC5CA428488}" srcOrd="2" destOrd="0" parTransId="{138EECC9-0DC6-4838-A39B-EA0EC1D991BE}" sibTransId="{3DD2C1F4-828C-4AD9-BC7C-F358DB4B10AE}"/>
    <dgm:cxn modelId="{5D4D73D8-595A-435C-AC7D-9B9217FA3C05}" srcId="{85EC892A-C603-4931-B702-6D25E5AD2328}" destId="{40D40C14-01F4-4ADE-88A7-574D55CED377}" srcOrd="1" destOrd="0" parTransId="{F7DB8BA3-C9F9-4242-9A5D-D8CD76C04F7A}" sibTransId="{D037CF4F-0A3D-4FA2-A031-A528C4B99C67}"/>
    <dgm:cxn modelId="{CE1B89D9-7A3B-4154-BE30-907E69ED80CD}" type="presOf" srcId="{3DD2C1F4-828C-4AD9-BC7C-F358DB4B10AE}" destId="{A42370A4-0148-4772-A0BC-321106E43F56}" srcOrd="0" destOrd="0" presId="urn:microsoft.com/office/officeart/2005/8/layout/process5"/>
    <dgm:cxn modelId="{AE77A6E3-8906-41A0-AE1F-F7E5F9D492E1}" type="presOf" srcId="{334E338C-6C02-4684-98C5-DDF338B2F4E4}" destId="{4500FFB8-E857-4500-B2A1-EEB248AB4A12}" srcOrd="0" destOrd="0" presId="urn:microsoft.com/office/officeart/2005/8/layout/process5"/>
    <dgm:cxn modelId="{0ADC92E4-AFAD-441F-837E-70099659FCDA}" type="presOf" srcId="{3DD2C1F4-828C-4AD9-BC7C-F358DB4B10AE}" destId="{EC7B1323-F54E-4CBE-A86A-2DEA5CDD1B9D}" srcOrd="1" destOrd="0" presId="urn:microsoft.com/office/officeart/2005/8/layout/process5"/>
    <dgm:cxn modelId="{2D83FCED-3C06-4F8C-8652-9344D4F28D2B}" type="presOf" srcId="{D037CF4F-0A3D-4FA2-A031-A528C4B99C67}" destId="{99E26FEC-BA96-4819-9100-51D62119055B}" srcOrd="0" destOrd="0" presId="urn:microsoft.com/office/officeart/2005/8/layout/process5"/>
    <dgm:cxn modelId="{9EDBFBFE-2AB3-4D8B-A6B5-AC8FAFBEF6FF}" type="presParOf" srcId="{9FA57D44-9AFA-42C2-B8AE-E97D0712A6B8}" destId="{4500FFB8-E857-4500-B2A1-EEB248AB4A12}" srcOrd="0" destOrd="0" presId="urn:microsoft.com/office/officeart/2005/8/layout/process5"/>
    <dgm:cxn modelId="{44628CC8-2FB1-4554-9CCD-8CD1335CA623}" type="presParOf" srcId="{9FA57D44-9AFA-42C2-B8AE-E97D0712A6B8}" destId="{1E53AD96-B75F-4863-8942-85109074B5C1}" srcOrd="1" destOrd="0" presId="urn:microsoft.com/office/officeart/2005/8/layout/process5"/>
    <dgm:cxn modelId="{932E5E27-CAE2-46FD-A333-A6F84DF86AC1}" type="presParOf" srcId="{1E53AD96-B75F-4863-8942-85109074B5C1}" destId="{E73361B3-3F41-403E-BD25-832373CBFE80}" srcOrd="0" destOrd="0" presId="urn:microsoft.com/office/officeart/2005/8/layout/process5"/>
    <dgm:cxn modelId="{46F9D80C-4234-4547-969F-F0C2345DE494}" type="presParOf" srcId="{9FA57D44-9AFA-42C2-B8AE-E97D0712A6B8}" destId="{AC771D00-C12D-4B51-99BF-654958DD68F7}" srcOrd="2" destOrd="0" presId="urn:microsoft.com/office/officeart/2005/8/layout/process5"/>
    <dgm:cxn modelId="{483351DB-5BFD-45E4-9938-BA1981138AA4}" type="presParOf" srcId="{9FA57D44-9AFA-42C2-B8AE-E97D0712A6B8}" destId="{99E26FEC-BA96-4819-9100-51D62119055B}" srcOrd="3" destOrd="0" presId="urn:microsoft.com/office/officeart/2005/8/layout/process5"/>
    <dgm:cxn modelId="{7A9384BB-1A50-45A4-91DD-75084CFDE344}" type="presParOf" srcId="{99E26FEC-BA96-4819-9100-51D62119055B}" destId="{ED033BEF-5733-4BAE-A7E3-30F3B8FCFCA3}" srcOrd="0" destOrd="0" presId="urn:microsoft.com/office/officeart/2005/8/layout/process5"/>
    <dgm:cxn modelId="{116549A1-607E-425D-A75B-0377EC205179}" type="presParOf" srcId="{9FA57D44-9AFA-42C2-B8AE-E97D0712A6B8}" destId="{7ECD85DD-296A-4C49-9ACD-0B463D362F35}" srcOrd="4" destOrd="0" presId="urn:microsoft.com/office/officeart/2005/8/layout/process5"/>
    <dgm:cxn modelId="{A85EF027-3283-4276-AC74-477A9EBF317C}" type="presParOf" srcId="{9FA57D44-9AFA-42C2-B8AE-E97D0712A6B8}" destId="{A42370A4-0148-4772-A0BC-321106E43F56}" srcOrd="5" destOrd="0" presId="urn:microsoft.com/office/officeart/2005/8/layout/process5"/>
    <dgm:cxn modelId="{C14FCDB5-2328-4BAA-95CD-A0A81E55C9B8}" type="presParOf" srcId="{A42370A4-0148-4772-A0BC-321106E43F56}" destId="{EC7B1323-F54E-4CBE-A86A-2DEA5CDD1B9D}" srcOrd="0" destOrd="0" presId="urn:microsoft.com/office/officeart/2005/8/layout/process5"/>
    <dgm:cxn modelId="{338DED03-754C-4FAB-983A-FBBB82376F6F}" type="presParOf" srcId="{9FA57D44-9AFA-42C2-B8AE-E97D0712A6B8}" destId="{B60FAB35-9B2F-471D-A65C-0E46E3995C20}"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EE7A8D4-FCCE-40B3-9DD4-7793C50FBEE2}" type="doc">
      <dgm:prSet loTypeId="urn:microsoft.com/office/officeart/2005/8/layout/process1" loCatId="process" qsTypeId="urn:microsoft.com/office/officeart/2005/8/quickstyle/simple1" qsCatId="simple" csTypeId="urn:microsoft.com/office/officeart/2005/8/colors/accent5_3" csCatId="accent5" phldr="1"/>
      <dgm:spPr/>
      <dgm:t>
        <a:bodyPr/>
        <a:lstStyle/>
        <a:p>
          <a:endParaRPr lang="en-US"/>
        </a:p>
      </dgm:t>
    </dgm:pt>
    <dgm:pt modelId="{D6743891-C301-47FC-BCBE-288C816BE7B1}">
      <dgm:prSet phldrT="[Text]" custT="1"/>
      <dgm:spPr/>
      <dgm:t>
        <a:bodyPr/>
        <a:lstStyle/>
        <a:p>
          <a:r>
            <a:rPr lang="en-US" sz="2000"/>
            <a:t>Dependent/ Subordinate</a:t>
          </a:r>
          <a:endParaRPr lang="en-US" sz="2000" dirty="0"/>
        </a:p>
      </dgm:t>
    </dgm:pt>
    <dgm:pt modelId="{7F368B74-30B7-4017-AA1A-2635E2CFA519}" type="parTrans" cxnId="{74AC676C-67A8-421C-9DB5-3905635C8837}">
      <dgm:prSet/>
      <dgm:spPr/>
      <dgm:t>
        <a:bodyPr/>
        <a:lstStyle/>
        <a:p>
          <a:endParaRPr lang="en-US"/>
        </a:p>
      </dgm:t>
    </dgm:pt>
    <dgm:pt modelId="{CE1E8233-BB89-479D-AB5D-9AD6EA3D6A4E}" type="sibTrans" cxnId="{74AC676C-67A8-421C-9DB5-3905635C8837}">
      <dgm:prSet/>
      <dgm:spPr/>
      <dgm:t>
        <a:bodyPr/>
        <a:lstStyle/>
        <a:p>
          <a:endParaRPr lang="en-US"/>
        </a:p>
      </dgm:t>
    </dgm:pt>
    <dgm:pt modelId="{96FCAB61-9DFC-46B9-A7BE-272D24B14DFF}">
      <dgm:prSet phldrT="[Text]" custT="1"/>
      <dgm:spPr/>
      <dgm:t>
        <a:bodyPr/>
        <a:lstStyle/>
        <a:p>
          <a:r>
            <a:rPr lang="en-US" sz="2000"/>
            <a:t>Isolating</a:t>
          </a:r>
          <a:endParaRPr lang="en-US" sz="2000" dirty="0"/>
        </a:p>
      </dgm:t>
    </dgm:pt>
    <dgm:pt modelId="{6A1B2B99-E5A2-41DA-8C92-7C819EA81AEC}" type="parTrans" cxnId="{A1DD5EFD-F623-4B05-A36D-B9277D002C5D}">
      <dgm:prSet/>
      <dgm:spPr/>
      <dgm:t>
        <a:bodyPr/>
        <a:lstStyle/>
        <a:p>
          <a:endParaRPr lang="en-US"/>
        </a:p>
      </dgm:t>
    </dgm:pt>
    <dgm:pt modelId="{A63EB1BC-63FD-4C80-B672-0CCBD30F5F1A}" type="sibTrans" cxnId="{A1DD5EFD-F623-4B05-A36D-B9277D002C5D}">
      <dgm:prSet/>
      <dgm:spPr/>
      <dgm:t>
        <a:bodyPr/>
        <a:lstStyle/>
        <a:p>
          <a:endParaRPr lang="en-US"/>
        </a:p>
      </dgm:t>
    </dgm:pt>
    <dgm:pt modelId="{884E112C-BE88-49E0-AD96-9D1F7111763F}">
      <dgm:prSet phldrT="[Text]" custT="1"/>
      <dgm:spPr/>
      <dgm:t>
        <a:bodyPr/>
        <a:lstStyle/>
        <a:p>
          <a:r>
            <a:rPr lang="en-US" sz="2000"/>
            <a:t>Fear of/ or actual violence</a:t>
          </a:r>
          <a:endParaRPr lang="en-US" sz="2000" dirty="0"/>
        </a:p>
      </dgm:t>
    </dgm:pt>
    <dgm:pt modelId="{0DC87A52-8C28-4BDC-949D-F448E7C38782}" type="parTrans" cxnId="{BC102ABA-F8F5-4BF7-9D15-7CE677AD459C}">
      <dgm:prSet/>
      <dgm:spPr/>
      <dgm:t>
        <a:bodyPr/>
        <a:lstStyle/>
        <a:p>
          <a:endParaRPr lang="en-US"/>
        </a:p>
      </dgm:t>
    </dgm:pt>
    <dgm:pt modelId="{FEF3207C-EAA9-46AE-BF98-F6709385A4F8}" type="sibTrans" cxnId="{BC102ABA-F8F5-4BF7-9D15-7CE677AD459C}">
      <dgm:prSet/>
      <dgm:spPr/>
      <dgm:t>
        <a:bodyPr/>
        <a:lstStyle/>
        <a:p>
          <a:endParaRPr lang="en-US"/>
        </a:p>
      </dgm:t>
    </dgm:pt>
    <dgm:pt modelId="{17FAD290-E280-4D95-8552-B4D09C639D28}">
      <dgm:prSet phldrT="[Text]" custT="1"/>
      <dgm:spPr/>
      <dgm:t>
        <a:bodyPr/>
        <a:lstStyle/>
        <a:p>
          <a:r>
            <a:rPr lang="en-US" sz="2000"/>
            <a:t>Fear consequences of Victim’s behaviour</a:t>
          </a:r>
          <a:endParaRPr lang="en-US" sz="2000" dirty="0"/>
        </a:p>
      </dgm:t>
    </dgm:pt>
    <dgm:pt modelId="{5C63A125-8957-4167-8CBE-3497C8CEB484}" type="parTrans" cxnId="{0AE1B8E5-6515-4252-B281-5D49F5B836B3}">
      <dgm:prSet/>
      <dgm:spPr/>
      <dgm:t>
        <a:bodyPr/>
        <a:lstStyle/>
        <a:p>
          <a:endParaRPr lang="en-US"/>
        </a:p>
      </dgm:t>
    </dgm:pt>
    <dgm:pt modelId="{581E3809-C2C8-4D63-8419-DD5CE32556C6}" type="sibTrans" cxnId="{0AE1B8E5-6515-4252-B281-5D49F5B836B3}">
      <dgm:prSet/>
      <dgm:spPr/>
      <dgm:t>
        <a:bodyPr/>
        <a:lstStyle/>
        <a:p>
          <a:endParaRPr lang="en-US"/>
        </a:p>
      </dgm:t>
    </dgm:pt>
    <dgm:pt modelId="{091EC8C0-8373-481D-BD11-924AB596B954}">
      <dgm:prSet phldrT="[Text]" custT="1"/>
      <dgm:spPr/>
      <dgm:t>
        <a:bodyPr/>
        <a:lstStyle/>
        <a:p>
          <a:r>
            <a:rPr lang="en-US" sz="2000"/>
            <a:t>Humiliate, harm, punish, frighten</a:t>
          </a:r>
          <a:endParaRPr lang="en-US" sz="2000" dirty="0"/>
        </a:p>
      </dgm:t>
    </dgm:pt>
    <dgm:pt modelId="{870E6EC5-CBD0-4B59-936E-98AFBEDFCDAC}" type="parTrans" cxnId="{CFD765B8-8658-4FF2-BB83-D83E3C9551A1}">
      <dgm:prSet/>
      <dgm:spPr/>
      <dgm:t>
        <a:bodyPr/>
        <a:lstStyle/>
        <a:p>
          <a:endParaRPr lang="en-US"/>
        </a:p>
      </dgm:t>
    </dgm:pt>
    <dgm:pt modelId="{08FAA1B7-9B82-467D-8955-1EB6BEC216F3}" type="sibTrans" cxnId="{CFD765B8-8658-4FF2-BB83-D83E3C9551A1}">
      <dgm:prSet/>
      <dgm:spPr/>
      <dgm:t>
        <a:bodyPr/>
        <a:lstStyle/>
        <a:p>
          <a:endParaRPr lang="en-US"/>
        </a:p>
      </dgm:t>
    </dgm:pt>
    <dgm:pt modelId="{E3E537FD-4612-44BF-9AF8-98F81939042D}" type="pres">
      <dgm:prSet presAssocID="{9EE7A8D4-FCCE-40B3-9DD4-7793C50FBEE2}" presName="Name0" presStyleCnt="0">
        <dgm:presLayoutVars>
          <dgm:dir/>
          <dgm:resizeHandles val="exact"/>
        </dgm:presLayoutVars>
      </dgm:prSet>
      <dgm:spPr/>
    </dgm:pt>
    <dgm:pt modelId="{07D82E25-68C8-4DAE-B48A-2E287FFD925D}" type="pres">
      <dgm:prSet presAssocID="{D6743891-C301-47FC-BCBE-288C816BE7B1}" presName="node" presStyleLbl="node1" presStyleIdx="0" presStyleCnt="5">
        <dgm:presLayoutVars>
          <dgm:bulletEnabled val="1"/>
        </dgm:presLayoutVars>
      </dgm:prSet>
      <dgm:spPr/>
    </dgm:pt>
    <dgm:pt modelId="{8B7B6B7B-1033-48D6-AD4B-C09207AF618F}" type="pres">
      <dgm:prSet presAssocID="{CE1E8233-BB89-479D-AB5D-9AD6EA3D6A4E}" presName="sibTrans" presStyleLbl="sibTrans2D1" presStyleIdx="0" presStyleCnt="4"/>
      <dgm:spPr/>
    </dgm:pt>
    <dgm:pt modelId="{587D0A40-896B-43AF-9A9A-927A65588202}" type="pres">
      <dgm:prSet presAssocID="{CE1E8233-BB89-479D-AB5D-9AD6EA3D6A4E}" presName="connectorText" presStyleLbl="sibTrans2D1" presStyleIdx="0" presStyleCnt="4"/>
      <dgm:spPr/>
    </dgm:pt>
    <dgm:pt modelId="{65960839-F50C-41B3-A46C-2F1000A7FFF1}" type="pres">
      <dgm:prSet presAssocID="{96FCAB61-9DFC-46B9-A7BE-272D24B14DFF}" presName="node" presStyleLbl="node1" presStyleIdx="1" presStyleCnt="5">
        <dgm:presLayoutVars>
          <dgm:bulletEnabled val="1"/>
        </dgm:presLayoutVars>
      </dgm:prSet>
      <dgm:spPr/>
    </dgm:pt>
    <dgm:pt modelId="{251BC726-2EB4-4BE1-9064-2AA0E656919E}" type="pres">
      <dgm:prSet presAssocID="{A63EB1BC-63FD-4C80-B672-0CCBD30F5F1A}" presName="sibTrans" presStyleLbl="sibTrans2D1" presStyleIdx="1" presStyleCnt="4"/>
      <dgm:spPr/>
    </dgm:pt>
    <dgm:pt modelId="{449BF447-6977-4FDB-B8A8-63E8CA127B91}" type="pres">
      <dgm:prSet presAssocID="{A63EB1BC-63FD-4C80-B672-0CCBD30F5F1A}" presName="connectorText" presStyleLbl="sibTrans2D1" presStyleIdx="1" presStyleCnt="4"/>
      <dgm:spPr/>
    </dgm:pt>
    <dgm:pt modelId="{B0224E95-DA86-484E-9A7D-45126306BCBD}" type="pres">
      <dgm:prSet presAssocID="{884E112C-BE88-49E0-AD96-9D1F7111763F}" presName="node" presStyleLbl="node1" presStyleIdx="2" presStyleCnt="5">
        <dgm:presLayoutVars>
          <dgm:bulletEnabled val="1"/>
        </dgm:presLayoutVars>
      </dgm:prSet>
      <dgm:spPr/>
    </dgm:pt>
    <dgm:pt modelId="{3A34299E-49DD-45E1-A035-476CDFF99E9A}" type="pres">
      <dgm:prSet presAssocID="{FEF3207C-EAA9-46AE-BF98-F6709385A4F8}" presName="sibTrans" presStyleLbl="sibTrans2D1" presStyleIdx="2" presStyleCnt="4"/>
      <dgm:spPr/>
    </dgm:pt>
    <dgm:pt modelId="{EA46C081-AF8A-4379-9818-6860042BB476}" type="pres">
      <dgm:prSet presAssocID="{FEF3207C-EAA9-46AE-BF98-F6709385A4F8}" presName="connectorText" presStyleLbl="sibTrans2D1" presStyleIdx="2" presStyleCnt="4"/>
      <dgm:spPr/>
    </dgm:pt>
    <dgm:pt modelId="{D533AF66-1B87-4FAB-97F5-FE225DAD61BB}" type="pres">
      <dgm:prSet presAssocID="{17FAD290-E280-4D95-8552-B4D09C639D28}" presName="node" presStyleLbl="node1" presStyleIdx="3" presStyleCnt="5">
        <dgm:presLayoutVars>
          <dgm:bulletEnabled val="1"/>
        </dgm:presLayoutVars>
      </dgm:prSet>
      <dgm:spPr/>
    </dgm:pt>
    <dgm:pt modelId="{3C265039-D74C-43B3-B397-08F86F67EAD5}" type="pres">
      <dgm:prSet presAssocID="{581E3809-C2C8-4D63-8419-DD5CE32556C6}" presName="sibTrans" presStyleLbl="sibTrans2D1" presStyleIdx="3" presStyleCnt="4"/>
      <dgm:spPr/>
    </dgm:pt>
    <dgm:pt modelId="{51AE29CB-F6C8-4866-9639-C6C35A0A5D4D}" type="pres">
      <dgm:prSet presAssocID="{581E3809-C2C8-4D63-8419-DD5CE32556C6}" presName="connectorText" presStyleLbl="sibTrans2D1" presStyleIdx="3" presStyleCnt="4"/>
      <dgm:spPr/>
    </dgm:pt>
    <dgm:pt modelId="{79E4F1ED-7ABF-4E71-B674-8441F47810DE}" type="pres">
      <dgm:prSet presAssocID="{091EC8C0-8373-481D-BD11-924AB596B954}" presName="node" presStyleLbl="node1" presStyleIdx="4" presStyleCnt="5">
        <dgm:presLayoutVars>
          <dgm:bulletEnabled val="1"/>
        </dgm:presLayoutVars>
      </dgm:prSet>
      <dgm:spPr/>
    </dgm:pt>
  </dgm:ptLst>
  <dgm:cxnLst>
    <dgm:cxn modelId="{83A4141D-CA38-4E48-93AB-E118EAD343FC}" type="presOf" srcId="{FEF3207C-EAA9-46AE-BF98-F6709385A4F8}" destId="{3A34299E-49DD-45E1-A035-476CDFF99E9A}" srcOrd="0" destOrd="0" presId="urn:microsoft.com/office/officeart/2005/8/layout/process1"/>
    <dgm:cxn modelId="{977FF521-0C74-4FBF-A443-D4841BA40DA4}" type="presOf" srcId="{CE1E8233-BB89-479D-AB5D-9AD6EA3D6A4E}" destId="{587D0A40-896B-43AF-9A9A-927A65588202}" srcOrd="1" destOrd="0" presId="urn:microsoft.com/office/officeart/2005/8/layout/process1"/>
    <dgm:cxn modelId="{6AECA82C-5286-409D-9C92-FD61CB5199F8}" type="presOf" srcId="{D6743891-C301-47FC-BCBE-288C816BE7B1}" destId="{07D82E25-68C8-4DAE-B48A-2E287FFD925D}" srcOrd="0" destOrd="0" presId="urn:microsoft.com/office/officeart/2005/8/layout/process1"/>
    <dgm:cxn modelId="{74AC676C-67A8-421C-9DB5-3905635C8837}" srcId="{9EE7A8D4-FCCE-40B3-9DD4-7793C50FBEE2}" destId="{D6743891-C301-47FC-BCBE-288C816BE7B1}" srcOrd="0" destOrd="0" parTransId="{7F368B74-30B7-4017-AA1A-2635E2CFA519}" sibTransId="{CE1E8233-BB89-479D-AB5D-9AD6EA3D6A4E}"/>
    <dgm:cxn modelId="{79268A76-D096-4CCB-9B24-AA696D2C986D}" type="presOf" srcId="{884E112C-BE88-49E0-AD96-9D1F7111763F}" destId="{B0224E95-DA86-484E-9A7D-45126306BCBD}" srcOrd="0" destOrd="0" presId="urn:microsoft.com/office/officeart/2005/8/layout/process1"/>
    <dgm:cxn modelId="{47493D5A-702E-4045-9155-503EBF7CDA33}" type="presOf" srcId="{9EE7A8D4-FCCE-40B3-9DD4-7793C50FBEE2}" destId="{E3E537FD-4612-44BF-9AF8-98F81939042D}" srcOrd="0" destOrd="0" presId="urn:microsoft.com/office/officeart/2005/8/layout/process1"/>
    <dgm:cxn modelId="{8389BF95-3DBB-4C9C-98B0-2FD162A4528E}" type="presOf" srcId="{17FAD290-E280-4D95-8552-B4D09C639D28}" destId="{D533AF66-1B87-4FAB-97F5-FE225DAD61BB}" srcOrd="0" destOrd="0" presId="urn:microsoft.com/office/officeart/2005/8/layout/process1"/>
    <dgm:cxn modelId="{9AFE93A0-FEFC-40E8-9C98-7F5409619F28}" type="presOf" srcId="{091EC8C0-8373-481D-BD11-924AB596B954}" destId="{79E4F1ED-7ABF-4E71-B674-8441F47810DE}" srcOrd="0" destOrd="0" presId="urn:microsoft.com/office/officeart/2005/8/layout/process1"/>
    <dgm:cxn modelId="{C2636EB1-8AED-45B9-A494-BF84B52BFDF2}" type="presOf" srcId="{581E3809-C2C8-4D63-8419-DD5CE32556C6}" destId="{3C265039-D74C-43B3-B397-08F86F67EAD5}" srcOrd="0" destOrd="0" presId="urn:microsoft.com/office/officeart/2005/8/layout/process1"/>
    <dgm:cxn modelId="{1F04B1B5-68B8-4833-842A-9CA40AC737EA}" type="presOf" srcId="{FEF3207C-EAA9-46AE-BF98-F6709385A4F8}" destId="{EA46C081-AF8A-4379-9818-6860042BB476}" srcOrd="1" destOrd="0" presId="urn:microsoft.com/office/officeart/2005/8/layout/process1"/>
    <dgm:cxn modelId="{CFD765B8-8658-4FF2-BB83-D83E3C9551A1}" srcId="{9EE7A8D4-FCCE-40B3-9DD4-7793C50FBEE2}" destId="{091EC8C0-8373-481D-BD11-924AB596B954}" srcOrd="4" destOrd="0" parTransId="{870E6EC5-CBD0-4B59-936E-98AFBEDFCDAC}" sibTransId="{08FAA1B7-9B82-467D-8955-1EB6BEC216F3}"/>
    <dgm:cxn modelId="{BC102ABA-F8F5-4BF7-9D15-7CE677AD459C}" srcId="{9EE7A8D4-FCCE-40B3-9DD4-7793C50FBEE2}" destId="{884E112C-BE88-49E0-AD96-9D1F7111763F}" srcOrd="2" destOrd="0" parTransId="{0DC87A52-8C28-4BDC-949D-F448E7C38782}" sibTransId="{FEF3207C-EAA9-46AE-BF98-F6709385A4F8}"/>
    <dgm:cxn modelId="{B0ABAED3-2FA6-40B9-B823-D41CBC9BF115}" type="presOf" srcId="{96FCAB61-9DFC-46B9-A7BE-272D24B14DFF}" destId="{65960839-F50C-41B3-A46C-2F1000A7FFF1}" srcOrd="0" destOrd="0" presId="urn:microsoft.com/office/officeart/2005/8/layout/process1"/>
    <dgm:cxn modelId="{765265D9-E98A-4581-8180-7882C1E86DB6}" type="presOf" srcId="{A63EB1BC-63FD-4C80-B672-0CCBD30F5F1A}" destId="{251BC726-2EB4-4BE1-9064-2AA0E656919E}" srcOrd="0" destOrd="0" presId="urn:microsoft.com/office/officeart/2005/8/layout/process1"/>
    <dgm:cxn modelId="{0AE1B8E5-6515-4252-B281-5D49F5B836B3}" srcId="{9EE7A8D4-FCCE-40B3-9DD4-7793C50FBEE2}" destId="{17FAD290-E280-4D95-8552-B4D09C639D28}" srcOrd="3" destOrd="0" parTransId="{5C63A125-8957-4167-8CBE-3497C8CEB484}" sibTransId="{581E3809-C2C8-4D63-8419-DD5CE32556C6}"/>
    <dgm:cxn modelId="{AE6E94F6-1AFE-415A-B161-A2DCC4C2981B}" type="presOf" srcId="{581E3809-C2C8-4D63-8419-DD5CE32556C6}" destId="{51AE29CB-F6C8-4866-9639-C6C35A0A5D4D}" srcOrd="1" destOrd="0" presId="urn:microsoft.com/office/officeart/2005/8/layout/process1"/>
    <dgm:cxn modelId="{D85493F9-6CAD-4E2A-AC42-012F74AF097A}" type="presOf" srcId="{A63EB1BC-63FD-4C80-B672-0CCBD30F5F1A}" destId="{449BF447-6977-4FDB-B8A8-63E8CA127B91}" srcOrd="1" destOrd="0" presId="urn:microsoft.com/office/officeart/2005/8/layout/process1"/>
    <dgm:cxn modelId="{D92E87FB-0ABA-44FA-AD95-E086DDDBBCE2}" type="presOf" srcId="{CE1E8233-BB89-479D-AB5D-9AD6EA3D6A4E}" destId="{8B7B6B7B-1033-48D6-AD4B-C09207AF618F}" srcOrd="0" destOrd="0" presId="urn:microsoft.com/office/officeart/2005/8/layout/process1"/>
    <dgm:cxn modelId="{A1DD5EFD-F623-4B05-A36D-B9277D002C5D}" srcId="{9EE7A8D4-FCCE-40B3-9DD4-7793C50FBEE2}" destId="{96FCAB61-9DFC-46B9-A7BE-272D24B14DFF}" srcOrd="1" destOrd="0" parTransId="{6A1B2B99-E5A2-41DA-8C92-7C819EA81AEC}" sibTransId="{A63EB1BC-63FD-4C80-B672-0CCBD30F5F1A}"/>
    <dgm:cxn modelId="{E31C701A-C0C3-4E58-90FB-8A49E2A4CB8C}" type="presParOf" srcId="{E3E537FD-4612-44BF-9AF8-98F81939042D}" destId="{07D82E25-68C8-4DAE-B48A-2E287FFD925D}" srcOrd="0" destOrd="0" presId="urn:microsoft.com/office/officeart/2005/8/layout/process1"/>
    <dgm:cxn modelId="{7BC09477-1B2B-4C90-A66A-F9338BAD4F47}" type="presParOf" srcId="{E3E537FD-4612-44BF-9AF8-98F81939042D}" destId="{8B7B6B7B-1033-48D6-AD4B-C09207AF618F}" srcOrd="1" destOrd="0" presId="urn:microsoft.com/office/officeart/2005/8/layout/process1"/>
    <dgm:cxn modelId="{5B106191-BF26-4D27-AEA1-9C4802D3A7B6}" type="presParOf" srcId="{8B7B6B7B-1033-48D6-AD4B-C09207AF618F}" destId="{587D0A40-896B-43AF-9A9A-927A65588202}" srcOrd="0" destOrd="0" presId="urn:microsoft.com/office/officeart/2005/8/layout/process1"/>
    <dgm:cxn modelId="{65D14554-A1B6-4E35-B5F0-C5F0F7B8664A}" type="presParOf" srcId="{E3E537FD-4612-44BF-9AF8-98F81939042D}" destId="{65960839-F50C-41B3-A46C-2F1000A7FFF1}" srcOrd="2" destOrd="0" presId="urn:microsoft.com/office/officeart/2005/8/layout/process1"/>
    <dgm:cxn modelId="{724401FB-A4EB-44EB-B846-901B29CC22A4}" type="presParOf" srcId="{E3E537FD-4612-44BF-9AF8-98F81939042D}" destId="{251BC726-2EB4-4BE1-9064-2AA0E656919E}" srcOrd="3" destOrd="0" presId="urn:microsoft.com/office/officeart/2005/8/layout/process1"/>
    <dgm:cxn modelId="{05E91161-DCC3-4FBE-9B55-AF776E5B9270}" type="presParOf" srcId="{251BC726-2EB4-4BE1-9064-2AA0E656919E}" destId="{449BF447-6977-4FDB-B8A8-63E8CA127B91}" srcOrd="0" destOrd="0" presId="urn:microsoft.com/office/officeart/2005/8/layout/process1"/>
    <dgm:cxn modelId="{AB017A26-19DB-4B8B-A9D4-CF92E5B921BA}" type="presParOf" srcId="{E3E537FD-4612-44BF-9AF8-98F81939042D}" destId="{B0224E95-DA86-484E-9A7D-45126306BCBD}" srcOrd="4" destOrd="0" presId="urn:microsoft.com/office/officeart/2005/8/layout/process1"/>
    <dgm:cxn modelId="{210E8268-B717-4B71-9F1A-815DFA0E3049}" type="presParOf" srcId="{E3E537FD-4612-44BF-9AF8-98F81939042D}" destId="{3A34299E-49DD-45E1-A035-476CDFF99E9A}" srcOrd="5" destOrd="0" presId="urn:microsoft.com/office/officeart/2005/8/layout/process1"/>
    <dgm:cxn modelId="{27C3AA40-875E-4B5B-B202-47B0154904C4}" type="presParOf" srcId="{3A34299E-49DD-45E1-A035-476CDFF99E9A}" destId="{EA46C081-AF8A-4379-9818-6860042BB476}" srcOrd="0" destOrd="0" presId="urn:microsoft.com/office/officeart/2005/8/layout/process1"/>
    <dgm:cxn modelId="{81FD9714-AD3F-4B7F-B58D-46D47A6F7446}" type="presParOf" srcId="{E3E537FD-4612-44BF-9AF8-98F81939042D}" destId="{D533AF66-1B87-4FAB-97F5-FE225DAD61BB}" srcOrd="6" destOrd="0" presId="urn:microsoft.com/office/officeart/2005/8/layout/process1"/>
    <dgm:cxn modelId="{ED1C0902-4736-4004-B2D5-7A7792B05BA5}" type="presParOf" srcId="{E3E537FD-4612-44BF-9AF8-98F81939042D}" destId="{3C265039-D74C-43B3-B397-08F86F67EAD5}" srcOrd="7" destOrd="0" presId="urn:microsoft.com/office/officeart/2005/8/layout/process1"/>
    <dgm:cxn modelId="{BA72461D-24B6-4122-8FEE-7524F7204DD8}" type="presParOf" srcId="{3C265039-D74C-43B3-B397-08F86F67EAD5}" destId="{51AE29CB-F6C8-4866-9639-C6C35A0A5D4D}" srcOrd="0" destOrd="0" presId="urn:microsoft.com/office/officeart/2005/8/layout/process1"/>
    <dgm:cxn modelId="{FA73B08E-6532-4EEB-9D9A-D45711A98EE5}" type="presParOf" srcId="{E3E537FD-4612-44BF-9AF8-98F81939042D}" destId="{79E4F1ED-7ABF-4E71-B674-8441F47810DE}"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2" csCatId="accent1" phldr="1"/>
      <dgm:spPr/>
    </dgm:pt>
    <dgm:pt modelId="{9EDA9EB1-C23C-4A53-847D-8AA0E9A56BA7}">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Intimidation</a:t>
          </a:r>
        </a:p>
      </dgm:t>
    </dgm:pt>
    <dgm:pt modelId="{225B28A8-98F3-4355-B385-7A509C702040}" type="parTrans" cxnId="{6500765C-8B3E-43C3-86DB-C805C0E142AA}">
      <dgm:prSet/>
      <dgm:spPr/>
      <dgm:t>
        <a:bodyPr/>
        <a:lstStyle/>
        <a:p>
          <a:endParaRPr lang="en-US"/>
        </a:p>
      </dgm:t>
    </dgm:pt>
    <dgm:pt modelId="{CD0E9235-9CE4-447E-AFF7-8CD40BB7931B}" type="sibTrans" cxnId="{6500765C-8B3E-43C3-86DB-C805C0E142AA}">
      <dgm:prSet/>
      <dgm:spPr/>
      <dgm:t>
        <a:bodyPr/>
        <a:lstStyle/>
        <a:p>
          <a:endParaRPr lang="en-US"/>
        </a:p>
      </dgm:t>
    </dgm:pt>
    <dgm:pt modelId="{418CA041-CE3E-4B10-8B33-0DFEB95442C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Degradation &amp; Humiliation</a:t>
          </a:r>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Surveillance</a:t>
          </a:r>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NeighborX="-2411" custLinFactNeighborY="1656"/>
      <dgm:spPr>
        <a:solidFill>
          <a:schemeClr val="accent2">
            <a:lumMod val="60000"/>
            <a:lumOff val="40000"/>
            <a:alpha val="90000"/>
          </a:schemeClr>
        </a:solidFill>
        <a:ln>
          <a:solidFill>
            <a:schemeClr val="tx1">
              <a:alpha val="90000"/>
            </a:schemeClr>
          </a:solidFill>
        </a:ln>
      </dgm:spPr>
    </dgm:pt>
    <dgm:pt modelId="{A167D648-4BE0-4227-A5D7-05249566D5F4}" type="pres">
      <dgm:prSet presAssocID="{54B190D9-8FD9-4C56-8E91-47B39D350F8F}" presName="linComp" presStyleCnt="0"/>
      <dgm:spPr/>
    </dgm:pt>
    <dgm:pt modelId="{EB79F4E6-1BC1-4D90-8F0E-9B0FDCA3917B}" type="pres">
      <dgm:prSet presAssocID="{9EDA9EB1-C23C-4A53-847D-8AA0E9A56BA7}" presName="compNode" presStyleCnt="0"/>
      <dgm:spPr/>
    </dgm:pt>
    <dgm:pt modelId="{1777B3BF-58F8-4B59-8F67-1ABA925EC6A6}" type="pres">
      <dgm:prSet presAssocID="{9EDA9EB1-C23C-4A53-847D-8AA0E9A56BA7}" presName="node" presStyleLbl="node1" presStyleIdx="0" presStyleCnt="3">
        <dgm:presLayoutVars>
          <dgm:bulletEnabled val="1"/>
        </dgm:presLayoutVars>
      </dgm:prSet>
      <dgm:spPr/>
    </dgm:pt>
    <dgm:pt modelId="{CD502B90-02A4-4E1D-ADCE-7E6730A6F8D1}" type="pres">
      <dgm:prSet presAssocID="{9EDA9EB1-C23C-4A53-847D-8AA0E9A56BA7}" presName="invisiNode" presStyleLbl="node1" presStyleIdx="0" presStyleCnt="3"/>
      <dgm:spPr/>
    </dgm:pt>
    <dgm:pt modelId="{8B63A88B-1864-4B1D-8875-AAFC8A9F2922}" type="pres">
      <dgm:prSet presAssocID="{9EDA9EB1-C23C-4A53-847D-8AA0E9A56BA7}"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E7BB614F-98A5-4738-A33B-7A40A5EEE10C}" type="pres">
      <dgm:prSet presAssocID="{CD0E9235-9CE4-447E-AFF7-8CD40BB7931B}" presName="sibTrans" presStyleLbl="sibTrans2D1" presStyleIdx="0"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1" presStyleCnt="3">
        <dgm:presLayoutVars>
          <dgm:bulletEnabled val="1"/>
        </dgm:presLayoutVars>
      </dgm:prSet>
      <dgm:spPr/>
    </dgm:pt>
    <dgm:pt modelId="{6B5F5A8F-09DE-4CAA-8064-95D47F72F797}" type="pres">
      <dgm:prSet presAssocID="{418CA041-CE3E-4B10-8B33-0DFEB95442C5}" presName="invisiNode" presStyleLbl="node1" presStyleIdx="1" presStyleCnt="3"/>
      <dgm:spPr/>
    </dgm:pt>
    <dgm:pt modelId="{23DC17A0-BB55-46E6-9153-EDBA10826467}" type="pres">
      <dgm:prSet presAssocID="{418CA041-CE3E-4B10-8B33-0DFEB95442C5}"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2" presStyleCnt="3">
        <dgm:presLayoutVars>
          <dgm:bulletEnabled val="1"/>
        </dgm:presLayoutVars>
      </dgm:prSet>
      <dgm:spPr/>
    </dgm:pt>
    <dgm:pt modelId="{FAE6ED8F-EC8E-441A-874C-05470900223C}" type="pres">
      <dgm:prSet presAssocID="{2CE2A00C-2353-4BF0-92FD-30E012D8F874}" presName="invisiNode" presStyleLbl="node1" presStyleIdx="2" presStyleCnt="3"/>
      <dgm:spPr/>
    </dgm:pt>
    <dgm:pt modelId="{59274B8E-9335-4D5E-A578-F5B4282FBAC2}" type="pres">
      <dgm:prSet presAssocID="{2CE2A00C-2353-4BF0-92FD-30E012D8F874}"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28B39C1E-31ED-471F-9D60-08EE241023A5}" type="presOf" srcId="{CD0E9235-9CE4-447E-AFF7-8CD40BB7931B}" destId="{E7BB614F-98A5-4738-A33B-7A40A5EEE10C}" srcOrd="0" destOrd="0" presId="urn:microsoft.com/office/officeart/2005/8/layout/pList2"/>
    <dgm:cxn modelId="{6500765C-8B3E-43C3-86DB-C805C0E142AA}" srcId="{54B190D9-8FD9-4C56-8E91-47B39D350F8F}" destId="{9EDA9EB1-C23C-4A53-847D-8AA0E9A56BA7}" srcOrd="0" destOrd="0" parTransId="{225B28A8-98F3-4355-B385-7A509C702040}" sibTransId="{CD0E9235-9CE4-447E-AFF7-8CD40BB7931B}"/>
    <dgm:cxn modelId="{DF2AA94C-CB10-408B-B6C4-66FEEA6C3890}" type="presOf" srcId="{418CA041-CE3E-4B10-8B33-0DFEB95442C5}" destId="{ABC2270F-32CF-41D0-B42F-2B4451DD4C3F}" srcOrd="0" destOrd="0" presId="urn:microsoft.com/office/officeart/2005/8/layout/pList2"/>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2"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1" destOrd="0" parTransId="{CFA95809-4935-40CD-B1E8-E48546ACACB7}" sibTransId="{69AC8028-0CAF-4FFA-8D21-BC04B674D2A0}"/>
    <dgm:cxn modelId="{921A86D6-93D4-4D9E-A0AE-C8B7166FDE9E}" type="presOf" srcId="{9EDA9EB1-C23C-4A53-847D-8AA0E9A56BA7}" destId="{1777B3BF-58F8-4B59-8F67-1ABA925EC6A6}" srcOrd="0" destOrd="0" presId="urn:microsoft.com/office/officeart/2005/8/layout/pList2"/>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CBF65FFD-F11C-4E29-8C18-0B255A0CF5AE}" type="presParOf" srcId="{A167D648-4BE0-4227-A5D7-05249566D5F4}" destId="{EB79F4E6-1BC1-4D90-8F0E-9B0FDCA3917B}" srcOrd="0" destOrd="0" presId="urn:microsoft.com/office/officeart/2005/8/layout/pList2"/>
    <dgm:cxn modelId="{65649385-A359-489A-BA9B-8FAA25B4EE52}" type="presParOf" srcId="{EB79F4E6-1BC1-4D90-8F0E-9B0FDCA3917B}" destId="{1777B3BF-58F8-4B59-8F67-1ABA925EC6A6}" srcOrd="0" destOrd="0" presId="urn:microsoft.com/office/officeart/2005/8/layout/pList2"/>
    <dgm:cxn modelId="{D22B8A20-A1D9-4B67-9A8A-7A4009BE00E7}" type="presParOf" srcId="{EB79F4E6-1BC1-4D90-8F0E-9B0FDCA3917B}" destId="{CD502B90-02A4-4E1D-ADCE-7E6730A6F8D1}" srcOrd="1" destOrd="0" presId="urn:microsoft.com/office/officeart/2005/8/layout/pList2"/>
    <dgm:cxn modelId="{1360C1B7-E970-4AC3-B8BC-41DE52E1E87B}" type="presParOf" srcId="{EB79F4E6-1BC1-4D90-8F0E-9B0FDCA3917B}" destId="{8B63A88B-1864-4B1D-8875-AAFC8A9F2922}" srcOrd="2" destOrd="0" presId="urn:microsoft.com/office/officeart/2005/8/layout/pList2"/>
    <dgm:cxn modelId="{DEC8BADC-786C-40D1-B4E1-C66FF9FB01B8}" type="presParOf" srcId="{A167D648-4BE0-4227-A5D7-05249566D5F4}" destId="{E7BB614F-98A5-4738-A33B-7A40A5EEE10C}" srcOrd="1" destOrd="0" presId="urn:microsoft.com/office/officeart/2005/8/layout/pList2"/>
    <dgm:cxn modelId="{A089D50F-C403-4F33-A81C-E30A4989EF3A}" type="presParOf" srcId="{A167D648-4BE0-4227-A5D7-05249566D5F4}" destId="{45889C05-BD24-41B4-AD7A-21B5E456BB2A}" srcOrd="2"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3" destOrd="0" presId="urn:microsoft.com/office/officeart/2005/8/layout/pList2"/>
    <dgm:cxn modelId="{FCFCB876-FDB1-4B3E-9E08-C2E2866243AF}" type="presParOf" srcId="{A167D648-4BE0-4227-A5D7-05249566D5F4}" destId="{99FEC75B-5341-468A-9DCB-6364E018AD03}" srcOrd="4"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2" csCatId="accent1" phldr="1"/>
      <dgm:spPr/>
    </dgm:pt>
    <dgm:pt modelId="{418CA041-CE3E-4B10-8B33-0DFEB95442C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Control</a:t>
          </a:r>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Violence</a:t>
          </a:r>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Y="-41577" custLinFactNeighborX="32841" custLinFactNeighborY="-100000"/>
      <dgm:spPr>
        <a:solidFill>
          <a:schemeClr val="accent2">
            <a:lumMod val="60000"/>
            <a:lumOff val="40000"/>
            <a:alpha val="90000"/>
          </a:schemeClr>
        </a:solidFill>
        <a:ln>
          <a:solidFill>
            <a:schemeClr val="tx1">
              <a:alpha val="90000"/>
            </a:schemeClr>
          </a:solidFill>
        </a:ln>
      </dgm:spPr>
    </dgm:pt>
    <dgm:pt modelId="{A167D648-4BE0-4227-A5D7-05249566D5F4}" type="pres">
      <dgm:prSet presAssocID="{54B190D9-8FD9-4C56-8E91-47B39D350F8F}" presName="linComp"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0" presStyleCnt="2">
        <dgm:presLayoutVars>
          <dgm:bulletEnabled val="1"/>
        </dgm:presLayoutVars>
      </dgm:prSet>
      <dgm:spPr/>
    </dgm:pt>
    <dgm:pt modelId="{6B5F5A8F-09DE-4CAA-8064-95D47F72F797}" type="pres">
      <dgm:prSet presAssocID="{418CA041-CE3E-4B10-8B33-0DFEB95442C5}" presName="invisiNode" presStyleLbl="node1" presStyleIdx="0" presStyleCnt="2"/>
      <dgm:spPr/>
    </dgm:pt>
    <dgm:pt modelId="{23DC17A0-BB55-46E6-9153-EDBA10826467}" type="pres">
      <dgm:prSet presAssocID="{418CA041-CE3E-4B10-8B33-0DFEB95442C5}" presName="imagNode" presStyleLbl="fgImgPlace1" presStyleIdx="0" presStyleCnt="2"/>
      <dgm:spPr>
        <a:blipFill rotWithShape="1">
          <a:blip xmlns:r="http://schemas.openxmlformats.org/officeDocument/2006/relationships" r:embed="rId1"/>
          <a:stretch>
            <a:fillRect/>
          </a:stretch>
        </a:blipFill>
        <a:ln>
          <a:solidFill>
            <a:schemeClr val="tx1"/>
          </a:solidFill>
        </a:ln>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1" presStyleCnt="2">
        <dgm:presLayoutVars>
          <dgm:bulletEnabled val="1"/>
        </dgm:presLayoutVars>
      </dgm:prSet>
      <dgm:spPr/>
    </dgm:pt>
    <dgm:pt modelId="{FAE6ED8F-EC8E-441A-874C-05470900223C}" type="pres">
      <dgm:prSet presAssocID="{2CE2A00C-2353-4BF0-92FD-30E012D8F874}" presName="invisiNode" presStyleLbl="node1" presStyleIdx="1" presStyleCnt="2"/>
      <dgm:spPr/>
    </dgm:pt>
    <dgm:pt modelId="{59274B8E-9335-4D5E-A578-F5B4282FBAC2}" type="pres">
      <dgm:prSet presAssocID="{2CE2A00C-2353-4BF0-92FD-30E012D8F874}" presName="imagNode" presStyleLbl="fgImgPlace1" presStyleIdx="1" presStyleCnt="2"/>
      <dgm:spPr>
        <a:blipFill rotWithShape="1">
          <a:blip xmlns:r="http://schemas.openxmlformats.org/officeDocument/2006/relationships" r:embed="rId2"/>
          <a:stretch>
            <a:fillRect/>
          </a:stretch>
        </a:blipFill>
        <a:ln>
          <a:solidFill>
            <a:schemeClr val="tx1"/>
          </a:solidFill>
        </a:ln>
      </dgm:spPr>
    </dgm:pt>
  </dgm:ptLst>
  <dgm:cxnLst>
    <dgm:cxn modelId="{DF2AA94C-CB10-408B-B6C4-66FEEA6C3890}" type="presOf" srcId="{418CA041-CE3E-4B10-8B33-0DFEB95442C5}" destId="{ABC2270F-32CF-41D0-B42F-2B4451DD4C3F}" srcOrd="0" destOrd="0" presId="urn:microsoft.com/office/officeart/2005/8/layout/pList2"/>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1"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0" destOrd="0" parTransId="{CFA95809-4935-40CD-B1E8-E48546ACACB7}" sibTransId="{69AC8028-0CAF-4FFA-8D21-BC04B674D2A0}"/>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A089D50F-C403-4F33-A81C-E30A4989EF3A}" type="presParOf" srcId="{A167D648-4BE0-4227-A5D7-05249566D5F4}" destId="{45889C05-BD24-41B4-AD7A-21B5E456BB2A}" srcOrd="0"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1" destOrd="0" presId="urn:microsoft.com/office/officeart/2005/8/layout/pList2"/>
    <dgm:cxn modelId="{FCFCB876-FDB1-4B3E-9E08-C2E2866243AF}" type="presParOf" srcId="{A167D648-4BE0-4227-A5D7-05249566D5F4}" destId="{99FEC75B-5341-468A-9DCB-6364E018AD03}" srcOrd="2"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E814A-535A-41C4-BAB3-69ED73EAD269}">
      <dsp:nvSpPr>
        <dsp:cNvPr id="0" name=""/>
        <dsp:cNvSpPr/>
      </dsp:nvSpPr>
      <dsp:spPr>
        <a:xfrm>
          <a:off x="3201" y="66795"/>
          <a:ext cx="2539866" cy="355581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77900">
            <a:lnSpc>
              <a:spcPct val="90000"/>
            </a:lnSpc>
            <a:spcBef>
              <a:spcPct val="0"/>
            </a:spcBef>
            <a:spcAft>
              <a:spcPct val="35000"/>
            </a:spcAft>
            <a:buNone/>
          </a:pPr>
          <a:r>
            <a:rPr lang="en-GB" sz="2200" kern="1200"/>
            <a:t>Define domestic abuse</a:t>
          </a:r>
          <a:endParaRPr lang="en-US" sz="2200" kern="1200"/>
        </a:p>
      </dsp:txBody>
      <dsp:txXfrm>
        <a:off x="3201" y="1418004"/>
        <a:ext cx="2539866" cy="2133487"/>
      </dsp:txXfrm>
    </dsp:sp>
    <dsp:sp modelId="{A917118B-0692-4C64-9328-8C055E6F4DC6}">
      <dsp:nvSpPr>
        <dsp:cNvPr id="0" name=""/>
        <dsp:cNvSpPr/>
      </dsp:nvSpPr>
      <dsp:spPr>
        <a:xfrm>
          <a:off x="739762" y="422377"/>
          <a:ext cx="1066743" cy="106674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578598"/>
        <a:ext cx="754301" cy="754301"/>
      </dsp:txXfrm>
    </dsp:sp>
    <dsp:sp modelId="{10DE0563-22A7-495C-9363-D05629DB59C4}">
      <dsp:nvSpPr>
        <dsp:cNvPr id="0" name=""/>
        <dsp:cNvSpPr/>
      </dsp:nvSpPr>
      <dsp:spPr>
        <a:xfrm>
          <a:off x="3201" y="3622537"/>
          <a:ext cx="2539866"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58F39B-EB07-45B7-87EC-89BD2D7B2190}">
      <dsp:nvSpPr>
        <dsp:cNvPr id="0" name=""/>
        <dsp:cNvSpPr/>
      </dsp:nvSpPr>
      <dsp:spPr>
        <a:xfrm>
          <a:off x="2797054" y="66795"/>
          <a:ext cx="2539866" cy="3555813"/>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77900">
            <a:lnSpc>
              <a:spcPct val="90000"/>
            </a:lnSpc>
            <a:spcBef>
              <a:spcPct val="0"/>
            </a:spcBef>
            <a:spcAft>
              <a:spcPct val="35000"/>
            </a:spcAft>
            <a:buNone/>
          </a:pPr>
          <a:r>
            <a:rPr lang="en-GB" sz="2200" kern="1200"/>
            <a:t>Identify key legislation surround DA</a:t>
          </a:r>
          <a:endParaRPr lang="en-US" sz="2200" kern="1200"/>
        </a:p>
      </dsp:txBody>
      <dsp:txXfrm>
        <a:off x="2797054" y="1418004"/>
        <a:ext cx="2539866" cy="2133487"/>
      </dsp:txXfrm>
    </dsp:sp>
    <dsp:sp modelId="{D6F1D4C7-4895-4BF7-8727-3EAD7CA225C9}">
      <dsp:nvSpPr>
        <dsp:cNvPr id="0" name=""/>
        <dsp:cNvSpPr/>
      </dsp:nvSpPr>
      <dsp:spPr>
        <a:xfrm>
          <a:off x="3533615" y="422377"/>
          <a:ext cx="1066743" cy="1066743"/>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578598"/>
        <a:ext cx="754301" cy="754301"/>
      </dsp:txXfrm>
    </dsp:sp>
    <dsp:sp modelId="{6816AD55-5F57-4BFD-8272-8D2C6A7F86FF}">
      <dsp:nvSpPr>
        <dsp:cNvPr id="0" name=""/>
        <dsp:cNvSpPr/>
      </dsp:nvSpPr>
      <dsp:spPr>
        <a:xfrm>
          <a:off x="2797054" y="3622537"/>
          <a:ext cx="2539866"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70EFEF-02BC-4D80-B55B-4DE816EDAED9}">
      <dsp:nvSpPr>
        <dsp:cNvPr id="0" name=""/>
        <dsp:cNvSpPr/>
      </dsp:nvSpPr>
      <dsp:spPr>
        <a:xfrm>
          <a:off x="5590907" y="66795"/>
          <a:ext cx="2539866" cy="355581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77900">
            <a:lnSpc>
              <a:spcPct val="90000"/>
            </a:lnSpc>
            <a:spcBef>
              <a:spcPct val="0"/>
            </a:spcBef>
            <a:spcAft>
              <a:spcPct val="35000"/>
            </a:spcAft>
            <a:buNone/>
          </a:pPr>
          <a:r>
            <a:rPr lang="en-GB" sz="2200" kern="1200"/>
            <a:t>Differentiate between domestic abuse and coercive control</a:t>
          </a:r>
          <a:endParaRPr lang="en-US" sz="2200" kern="1200"/>
        </a:p>
      </dsp:txBody>
      <dsp:txXfrm>
        <a:off x="5590907" y="1418004"/>
        <a:ext cx="2539866" cy="2133487"/>
      </dsp:txXfrm>
    </dsp:sp>
    <dsp:sp modelId="{EF39D67B-C6ED-4F03-B7E0-0210E3924FD0}">
      <dsp:nvSpPr>
        <dsp:cNvPr id="0" name=""/>
        <dsp:cNvSpPr/>
      </dsp:nvSpPr>
      <dsp:spPr>
        <a:xfrm>
          <a:off x="6327469" y="422377"/>
          <a:ext cx="1066743" cy="1066743"/>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578598"/>
        <a:ext cx="754301" cy="754301"/>
      </dsp:txXfrm>
    </dsp:sp>
    <dsp:sp modelId="{18E8696A-C29B-4669-B353-DA2A96AED584}">
      <dsp:nvSpPr>
        <dsp:cNvPr id="0" name=""/>
        <dsp:cNvSpPr/>
      </dsp:nvSpPr>
      <dsp:spPr>
        <a:xfrm>
          <a:off x="5590907" y="3622537"/>
          <a:ext cx="2539866"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A886EE-535C-4CF1-9979-0F8B16BB9025}">
      <dsp:nvSpPr>
        <dsp:cNvPr id="0" name=""/>
        <dsp:cNvSpPr/>
      </dsp:nvSpPr>
      <dsp:spPr>
        <a:xfrm>
          <a:off x="8384760" y="66795"/>
          <a:ext cx="2539866" cy="3555813"/>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77900">
            <a:lnSpc>
              <a:spcPct val="90000"/>
            </a:lnSpc>
            <a:spcBef>
              <a:spcPct val="0"/>
            </a:spcBef>
            <a:spcAft>
              <a:spcPct val="35000"/>
            </a:spcAft>
            <a:buNone/>
          </a:pPr>
          <a:r>
            <a:rPr lang="en-GB" sz="2200" kern="1200"/>
            <a:t>Explain some of the current challenges facing domestic abuse</a:t>
          </a:r>
          <a:endParaRPr lang="en-US" sz="2200" kern="1200"/>
        </a:p>
      </dsp:txBody>
      <dsp:txXfrm>
        <a:off x="8384760" y="1418004"/>
        <a:ext cx="2539866" cy="2133487"/>
      </dsp:txXfrm>
    </dsp:sp>
    <dsp:sp modelId="{38C4B025-2D52-41F4-8083-122327B761D5}">
      <dsp:nvSpPr>
        <dsp:cNvPr id="0" name=""/>
        <dsp:cNvSpPr/>
      </dsp:nvSpPr>
      <dsp:spPr>
        <a:xfrm>
          <a:off x="9121322" y="422377"/>
          <a:ext cx="1066743" cy="1066743"/>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578598"/>
        <a:ext cx="754301" cy="754301"/>
      </dsp:txXfrm>
    </dsp:sp>
    <dsp:sp modelId="{F34B0855-7030-43C8-9274-84278DE21759}">
      <dsp:nvSpPr>
        <dsp:cNvPr id="0" name=""/>
        <dsp:cNvSpPr/>
      </dsp:nvSpPr>
      <dsp:spPr>
        <a:xfrm>
          <a:off x="8384760" y="3622537"/>
          <a:ext cx="2539866"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12DC9-35FF-4DAC-891E-6881AF9120EC}">
      <dsp:nvSpPr>
        <dsp:cNvPr id="0" name=""/>
        <dsp:cNvSpPr/>
      </dsp:nvSpPr>
      <dsp:spPr>
        <a:xfrm>
          <a:off x="618243" y="2134"/>
          <a:ext cx="3096658" cy="1857995"/>
        </a:xfrm>
        <a:prstGeom prst="rect">
          <a:avLst/>
        </a:prstGeom>
        <a:solidFill>
          <a:schemeClr val="accent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29</a:t>
          </a:r>
          <a:r>
            <a:rPr lang="en-US" sz="2000" kern="1200" baseline="30000" dirty="0">
              <a:solidFill>
                <a:schemeClr val="tx1"/>
              </a:solidFill>
            </a:rPr>
            <a:t>th</a:t>
          </a:r>
          <a:r>
            <a:rPr lang="en-US" sz="2000" kern="1200" dirty="0">
              <a:solidFill>
                <a:schemeClr val="tx1"/>
              </a:solidFill>
            </a:rPr>
            <a:t> April 2021, Domestic Abuse Act 2021 became law</a:t>
          </a:r>
        </a:p>
      </dsp:txBody>
      <dsp:txXfrm>
        <a:off x="618243" y="2134"/>
        <a:ext cx="3096658" cy="1857995"/>
      </dsp:txXfrm>
    </dsp:sp>
    <dsp:sp modelId="{9A1161F8-79B0-4C7E-9B89-574159259531}">
      <dsp:nvSpPr>
        <dsp:cNvPr id="0" name=""/>
        <dsp:cNvSpPr/>
      </dsp:nvSpPr>
      <dsp:spPr>
        <a:xfrm>
          <a:off x="4024567" y="2134"/>
          <a:ext cx="3096658" cy="1857995"/>
        </a:xfrm>
        <a:prstGeom prst="rect">
          <a:avLst/>
        </a:prstGeom>
        <a:solidFill>
          <a:schemeClr val="accent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Aim is to ensure that DA is properly understood &amp; that it is unacceptable &amp; will be challenged</a:t>
          </a:r>
        </a:p>
      </dsp:txBody>
      <dsp:txXfrm>
        <a:off x="4024567" y="2134"/>
        <a:ext cx="3096658" cy="1857995"/>
      </dsp:txXfrm>
    </dsp:sp>
    <dsp:sp modelId="{15CA860F-F026-45BF-89C4-29C56A23405F}">
      <dsp:nvSpPr>
        <dsp:cNvPr id="0" name=""/>
        <dsp:cNvSpPr/>
      </dsp:nvSpPr>
      <dsp:spPr>
        <a:xfrm>
          <a:off x="7430892" y="2134"/>
          <a:ext cx="3096658" cy="1857995"/>
        </a:xfrm>
        <a:prstGeom prst="rect">
          <a:avLst/>
        </a:prstGeom>
        <a:solidFill>
          <a:schemeClr val="accent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New legal definition of DA</a:t>
          </a:r>
        </a:p>
      </dsp:txBody>
      <dsp:txXfrm>
        <a:off x="7430892" y="2134"/>
        <a:ext cx="3096658" cy="1857995"/>
      </dsp:txXfrm>
    </dsp:sp>
    <dsp:sp modelId="{4B7CCB55-37F4-4B70-A1A9-9E3DCE9408E9}">
      <dsp:nvSpPr>
        <dsp:cNvPr id="0" name=""/>
        <dsp:cNvSpPr/>
      </dsp:nvSpPr>
      <dsp:spPr>
        <a:xfrm>
          <a:off x="618243" y="2169795"/>
          <a:ext cx="3096658" cy="1275476"/>
        </a:xfrm>
        <a:prstGeom prst="rect">
          <a:avLst/>
        </a:prstGeom>
        <a:solidFill>
          <a:schemeClr val="accent2">
            <a:lumMod val="40000"/>
            <a:lumOff val="6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Children as victims of DA</a:t>
          </a:r>
        </a:p>
      </dsp:txBody>
      <dsp:txXfrm>
        <a:off x="618243" y="2169795"/>
        <a:ext cx="3096658" cy="1275476"/>
      </dsp:txXfrm>
    </dsp:sp>
    <dsp:sp modelId="{917A37B9-E5EB-468F-A1C6-42EF48111294}">
      <dsp:nvSpPr>
        <dsp:cNvPr id="0" name=""/>
        <dsp:cNvSpPr/>
      </dsp:nvSpPr>
      <dsp:spPr>
        <a:xfrm>
          <a:off x="4024567" y="2188616"/>
          <a:ext cx="3096658" cy="1237833"/>
        </a:xfrm>
        <a:prstGeom prst="rect">
          <a:avLst/>
        </a:prstGeom>
        <a:solidFill>
          <a:schemeClr val="accent2">
            <a:lumMod val="40000"/>
            <a:lumOff val="6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Extension of coercive control offence</a:t>
          </a:r>
        </a:p>
      </dsp:txBody>
      <dsp:txXfrm>
        <a:off x="4024567" y="2188616"/>
        <a:ext cx="3096658" cy="1237833"/>
      </dsp:txXfrm>
    </dsp:sp>
    <dsp:sp modelId="{7FAF2CF0-EA1D-48E9-B4FE-0BDF53A62CA4}">
      <dsp:nvSpPr>
        <dsp:cNvPr id="0" name=""/>
        <dsp:cNvSpPr/>
      </dsp:nvSpPr>
      <dsp:spPr>
        <a:xfrm>
          <a:off x="7430892" y="2209909"/>
          <a:ext cx="3096658" cy="1195248"/>
        </a:xfrm>
        <a:prstGeom prst="rect">
          <a:avLst/>
        </a:prstGeom>
        <a:solidFill>
          <a:schemeClr val="accent2">
            <a:lumMod val="40000"/>
            <a:lumOff val="6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Domestic Abuse Protection Orders (DAPOs)</a:t>
          </a:r>
        </a:p>
      </dsp:txBody>
      <dsp:txXfrm>
        <a:off x="7430892" y="2209909"/>
        <a:ext cx="3096658" cy="1195248"/>
      </dsp:txXfrm>
    </dsp:sp>
    <dsp:sp modelId="{84298D9B-6C18-49D3-A88C-4159B35CE88C}">
      <dsp:nvSpPr>
        <dsp:cNvPr id="0" name=""/>
        <dsp:cNvSpPr/>
      </dsp:nvSpPr>
      <dsp:spPr>
        <a:xfrm>
          <a:off x="1281888" y="3764311"/>
          <a:ext cx="4184081" cy="1439871"/>
        </a:xfrm>
        <a:prstGeom prst="rect">
          <a:avLst/>
        </a:prstGeom>
        <a:solidFill>
          <a:schemeClr val="accent2">
            <a:lumMod val="60000"/>
            <a:lumOff val="4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Domestic Violence Disclosure Scheme (Clare’s Law) now on a statutory footing</a:t>
          </a:r>
        </a:p>
      </dsp:txBody>
      <dsp:txXfrm>
        <a:off x="1281888" y="3764311"/>
        <a:ext cx="4184081" cy="1439871"/>
      </dsp:txXfrm>
    </dsp:sp>
    <dsp:sp modelId="{5609D21B-DEB2-4C7A-9CDA-43964D4784FF}">
      <dsp:nvSpPr>
        <dsp:cNvPr id="0" name=""/>
        <dsp:cNvSpPr/>
      </dsp:nvSpPr>
      <dsp:spPr>
        <a:xfrm>
          <a:off x="5775635" y="3754937"/>
          <a:ext cx="4088270" cy="1458619"/>
        </a:xfrm>
        <a:prstGeom prst="rect">
          <a:avLst/>
        </a:prstGeom>
        <a:solidFill>
          <a:schemeClr val="accent2">
            <a:lumMod val="60000"/>
            <a:lumOff val="4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Domestic Abuse Commissioner</a:t>
          </a:r>
        </a:p>
      </dsp:txBody>
      <dsp:txXfrm>
        <a:off x="5775635" y="3754937"/>
        <a:ext cx="4088270" cy="14586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4D588-7962-44DC-91A9-62B25018819D}">
      <dsp:nvSpPr>
        <dsp:cNvPr id="0" name=""/>
        <dsp:cNvSpPr/>
      </dsp:nvSpPr>
      <dsp:spPr>
        <a:xfrm>
          <a:off x="0" y="3942"/>
          <a:ext cx="10827605" cy="695192"/>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&amp; B are each aged </a:t>
          </a:r>
          <a:r>
            <a:rPr lang="en-US" sz="2400" b="1" i="1" u="sng" kern="1200" dirty="0"/>
            <a:t>16 or over </a:t>
          </a:r>
          <a:r>
            <a:rPr lang="en-US" sz="2400" kern="1200" dirty="0"/>
            <a:t>&amp; are </a:t>
          </a:r>
          <a:r>
            <a:rPr lang="en-US" sz="2400" b="1" i="1" u="sng" kern="1200" dirty="0"/>
            <a:t>personally connected </a:t>
          </a:r>
          <a:r>
            <a:rPr lang="en-US" sz="2400" kern="1200" dirty="0"/>
            <a:t>to each other, &amp; the behavior is </a:t>
          </a:r>
          <a:r>
            <a:rPr lang="en-US" sz="2400" b="1" i="1" u="sng" kern="1200" dirty="0"/>
            <a:t>abusive</a:t>
          </a:r>
        </a:p>
      </dsp:txBody>
      <dsp:txXfrm>
        <a:off x="20361" y="24303"/>
        <a:ext cx="10786883" cy="654470"/>
      </dsp:txXfrm>
    </dsp:sp>
    <dsp:sp modelId="{A94A67F9-DAC3-4931-856B-51DD1076619F}">
      <dsp:nvSpPr>
        <dsp:cNvPr id="0" name=""/>
        <dsp:cNvSpPr/>
      </dsp:nvSpPr>
      <dsp:spPr>
        <a:xfrm rot="5400000">
          <a:off x="5232541" y="723303"/>
          <a:ext cx="362522" cy="435026"/>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5283295" y="759555"/>
        <a:ext cx="261016" cy="253765"/>
      </dsp:txXfrm>
    </dsp:sp>
    <dsp:sp modelId="{DEBB33D3-86DC-414D-A84F-B67AF57F3CEE}">
      <dsp:nvSpPr>
        <dsp:cNvPr id="0" name=""/>
        <dsp:cNvSpPr/>
      </dsp:nvSpPr>
      <dsp:spPr>
        <a:xfrm>
          <a:off x="0" y="1182498"/>
          <a:ext cx="10827605" cy="966726"/>
        </a:xfrm>
        <a:prstGeom prst="roundRect">
          <a:avLst>
            <a:gd name="adj" fmla="val 10000"/>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t>Behaviour</a:t>
          </a:r>
          <a:r>
            <a:rPr lang="en-US" sz="2400" kern="1200" dirty="0"/>
            <a:t> is ‘abusive’ if it consists of any of the following – physical or sexual abuse, violent or threatening behavior; controlling or coercive behavior; economic abuse, psychological, emotional or other abuse;</a:t>
          </a:r>
        </a:p>
      </dsp:txBody>
      <dsp:txXfrm>
        <a:off x="28314" y="1210812"/>
        <a:ext cx="10770977" cy="910098"/>
      </dsp:txXfrm>
    </dsp:sp>
    <dsp:sp modelId="{ADD7E731-B06B-4D58-85C1-6D416181A83C}">
      <dsp:nvSpPr>
        <dsp:cNvPr id="0" name=""/>
        <dsp:cNvSpPr/>
      </dsp:nvSpPr>
      <dsp:spPr>
        <a:xfrm rot="5400000">
          <a:off x="5232541" y="2173392"/>
          <a:ext cx="362522" cy="435026"/>
        </a:xfrm>
        <a:prstGeom prst="rightArrow">
          <a:avLst>
            <a:gd name="adj1" fmla="val 60000"/>
            <a:gd name="adj2" fmla="val 50000"/>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rot="-5400000">
        <a:off x="5283295" y="2209644"/>
        <a:ext cx="261016" cy="253765"/>
      </dsp:txXfrm>
    </dsp:sp>
    <dsp:sp modelId="{6529C852-527D-4C10-B5FA-75FC033DAC08}">
      <dsp:nvSpPr>
        <dsp:cNvPr id="0" name=""/>
        <dsp:cNvSpPr/>
      </dsp:nvSpPr>
      <dsp:spPr>
        <a:xfrm>
          <a:off x="0" y="2632587"/>
          <a:ext cx="10827605" cy="966726"/>
        </a:xfrm>
        <a:prstGeom prst="roundRect">
          <a:avLst>
            <a:gd name="adj" fmla="val 10000"/>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And it </a:t>
          </a:r>
          <a:r>
            <a:rPr lang="en-US" sz="2400" b="1" i="1" u="sng" kern="1200"/>
            <a:t>does not matter </a:t>
          </a:r>
          <a:r>
            <a:rPr lang="en-US" sz="2400" kern="1200"/>
            <a:t>whether the behavior consists of a </a:t>
          </a:r>
          <a:r>
            <a:rPr lang="en-US" sz="2400" b="1" i="1" u="sng" kern="1200"/>
            <a:t>single incident </a:t>
          </a:r>
          <a:r>
            <a:rPr lang="en-US" sz="2400" kern="1200"/>
            <a:t>or a </a:t>
          </a:r>
          <a:r>
            <a:rPr lang="en-US" sz="2400" b="1" i="1" u="sng" kern="1200"/>
            <a:t>course of conduct</a:t>
          </a:r>
          <a:endParaRPr lang="en-US" sz="2400" b="1" i="1" u="sng" kern="1200" dirty="0"/>
        </a:p>
      </dsp:txBody>
      <dsp:txXfrm>
        <a:off x="28314" y="2660901"/>
        <a:ext cx="10770977" cy="9100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542F0-4611-420B-BFBA-E95BF65E790A}">
      <dsp:nvSpPr>
        <dsp:cNvPr id="0" name=""/>
        <dsp:cNvSpPr/>
      </dsp:nvSpPr>
      <dsp:spPr>
        <a:xfrm>
          <a:off x="821" y="155920"/>
          <a:ext cx="3533666" cy="5300882"/>
        </a:xfrm>
        <a:prstGeom prst="roundRect">
          <a:avLst>
            <a:gd name="adj" fmla="val 5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Situational Couple Violence</a:t>
          </a:r>
        </a:p>
      </dsp:txBody>
      <dsp:txXfrm rot="16200000">
        <a:off x="-1819173" y="1975915"/>
        <a:ext cx="4346723" cy="706733"/>
      </dsp:txXfrm>
    </dsp:sp>
    <dsp:sp modelId="{A4225A3F-A489-4DB6-96BD-123137E9083E}">
      <dsp:nvSpPr>
        <dsp:cNvPr id="0" name=""/>
        <dsp:cNvSpPr/>
      </dsp:nvSpPr>
      <dsp:spPr>
        <a:xfrm>
          <a:off x="707554" y="155920"/>
          <a:ext cx="2632581" cy="530088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Situation based</a:t>
          </a:r>
        </a:p>
        <a:p>
          <a:pPr marL="0" lvl="0" indent="0" algn="l" defTabSz="933450">
            <a:lnSpc>
              <a:spcPct val="90000"/>
            </a:lnSpc>
            <a:spcBef>
              <a:spcPct val="0"/>
            </a:spcBef>
            <a:spcAft>
              <a:spcPct val="35000"/>
            </a:spcAft>
            <a:buNone/>
          </a:pPr>
          <a:r>
            <a:rPr lang="en-GB" sz="2100" kern="1200" dirty="0">
              <a:solidFill>
                <a:schemeClr val="tx1"/>
              </a:solidFill>
            </a:rPr>
            <a:t>No underlying dynamic of control &amp; domination</a:t>
          </a:r>
        </a:p>
        <a:p>
          <a:pPr marL="0" lvl="0" indent="0" algn="l" defTabSz="933450">
            <a:lnSpc>
              <a:spcPct val="90000"/>
            </a:lnSpc>
            <a:spcBef>
              <a:spcPct val="0"/>
            </a:spcBef>
            <a:spcAft>
              <a:spcPct val="35000"/>
            </a:spcAft>
            <a:buNone/>
          </a:pPr>
          <a:r>
            <a:rPr lang="en-GB" sz="2100" kern="1200" dirty="0">
              <a:solidFill>
                <a:schemeClr val="tx1"/>
              </a:solidFill>
            </a:rPr>
            <a:t>Perp by both men &amp; women but men’s violence often more frequent &amp; severe</a:t>
          </a:r>
        </a:p>
        <a:p>
          <a:pPr marL="0" lvl="0" indent="0" algn="l" defTabSz="933450">
            <a:lnSpc>
              <a:spcPct val="90000"/>
            </a:lnSpc>
            <a:spcBef>
              <a:spcPct val="0"/>
            </a:spcBef>
            <a:spcAft>
              <a:spcPct val="35000"/>
            </a:spcAft>
            <a:buNone/>
          </a:pPr>
          <a:r>
            <a:rPr lang="en-GB" sz="2100" kern="1200" dirty="0">
              <a:solidFill>
                <a:schemeClr val="tx1"/>
              </a:solidFill>
            </a:rPr>
            <a:t>Many see the violence they receive not requiring police involvement</a:t>
          </a:r>
        </a:p>
        <a:p>
          <a:pPr marL="0" lvl="0" indent="0" algn="l" defTabSz="933450">
            <a:lnSpc>
              <a:spcPct val="90000"/>
            </a:lnSpc>
            <a:spcBef>
              <a:spcPct val="0"/>
            </a:spcBef>
            <a:spcAft>
              <a:spcPct val="35000"/>
            </a:spcAft>
            <a:buNone/>
          </a:pPr>
          <a:r>
            <a:rPr lang="en-GB" sz="2100" kern="1200" dirty="0">
              <a:solidFill>
                <a:schemeClr val="tx1"/>
              </a:solidFill>
            </a:rPr>
            <a:t>Can be frequent or infrequent</a:t>
          </a:r>
        </a:p>
        <a:p>
          <a:pPr marL="0" lvl="0" indent="0" algn="l" defTabSz="933450">
            <a:lnSpc>
              <a:spcPct val="90000"/>
            </a:lnSpc>
            <a:spcBef>
              <a:spcPct val="0"/>
            </a:spcBef>
            <a:spcAft>
              <a:spcPct val="35000"/>
            </a:spcAft>
            <a:buNone/>
          </a:pPr>
          <a:r>
            <a:rPr lang="en-GB" sz="2100" kern="1200" dirty="0">
              <a:solidFill>
                <a:schemeClr val="tx1"/>
              </a:solidFill>
            </a:rPr>
            <a:t>Partners </a:t>
          </a:r>
          <a:r>
            <a:rPr lang="en-GB" sz="2100" b="1" kern="1200" dirty="0">
              <a:solidFill>
                <a:schemeClr val="tx1"/>
              </a:solidFill>
            </a:rPr>
            <a:t>do not live in fear </a:t>
          </a:r>
          <a:r>
            <a:rPr lang="en-GB" sz="2100" kern="1200" dirty="0">
              <a:solidFill>
                <a:schemeClr val="tx1"/>
              </a:solidFill>
            </a:rPr>
            <a:t>of each other</a:t>
          </a:r>
        </a:p>
      </dsp:txBody>
      <dsp:txXfrm>
        <a:off x="707554" y="155920"/>
        <a:ext cx="2632581" cy="5300882"/>
      </dsp:txXfrm>
    </dsp:sp>
    <dsp:sp modelId="{54E07D91-4D4E-4203-9DC0-1E942F18F9B9}">
      <dsp:nvSpPr>
        <dsp:cNvPr id="0" name=""/>
        <dsp:cNvSpPr/>
      </dsp:nvSpPr>
      <dsp:spPr>
        <a:xfrm>
          <a:off x="3658166" y="155920"/>
          <a:ext cx="3533666" cy="5297913"/>
        </a:xfrm>
        <a:prstGeom prst="roundRect">
          <a:avLst>
            <a:gd name="adj" fmla="val 5000"/>
          </a:avLst>
        </a:prstGeom>
        <a:solidFill>
          <a:srgbClr val="F3FAAC"/>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CCB/Intimate Terrorism</a:t>
          </a:r>
        </a:p>
      </dsp:txBody>
      <dsp:txXfrm rot="16200000">
        <a:off x="1839388" y="1974698"/>
        <a:ext cx="4344289" cy="706733"/>
      </dsp:txXfrm>
    </dsp:sp>
    <dsp:sp modelId="{ECC30BC4-4470-4DCB-8A16-62A38B74156E}">
      <dsp:nvSpPr>
        <dsp:cNvPr id="0" name=""/>
        <dsp:cNvSpPr/>
      </dsp:nvSpPr>
      <dsp:spPr>
        <a:xfrm rot="5400000">
          <a:off x="3364089" y="3527919"/>
          <a:ext cx="623489" cy="530050"/>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4A3CA79-A962-477A-9461-914B98B5DEED}">
      <dsp:nvSpPr>
        <dsp:cNvPr id="0" name=""/>
        <dsp:cNvSpPr/>
      </dsp:nvSpPr>
      <dsp:spPr>
        <a:xfrm>
          <a:off x="4364899" y="155920"/>
          <a:ext cx="2632581" cy="5297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b="0" kern="1200" dirty="0">
              <a:solidFill>
                <a:schemeClr val="tx1"/>
              </a:solidFill>
            </a:rPr>
            <a:t>A pattern of coercive control</a:t>
          </a:r>
        </a:p>
        <a:p>
          <a:pPr marL="0" lvl="0" indent="0" algn="l" defTabSz="933450">
            <a:lnSpc>
              <a:spcPct val="90000"/>
            </a:lnSpc>
            <a:spcBef>
              <a:spcPct val="0"/>
            </a:spcBef>
            <a:spcAft>
              <a:spcPct val="35000"/>
            </a:spcAft>
            <a:buNone/>
          </a:pPr>
          <a:r>
            <a:rPr lang="en-GB" sz="2100" b="1" kern="1200" dirty="0">
              <a:solidFill>
                <a:schemeClr val="tx1"/>
              </a:solidFill>
            </a:rPr>
            <a:t>Induces fear</a:t>
          </a:r>
        </a:p>
        <a:p>
          <a:pPr marL="0" lvl="0" indent="0" algn="l" defTabSz="933450">
            <a:lnSpc>
              <a:spcPct val="90000"/>
            </a:lnSpc>
            <a:spcBef>
              <a:spcPct val="0"/>
            </a:spcBef>
            <a:spcAft>
              <a:spcPct val="35000"/>
            </a:spcAft>
            <a:buNone/>
          </a:pPr>
          <a:r>
            <a:rPr lang="en-GB" sz="2100" b="0" kern="1200" dirty="0">
              <a:solidFill>
                <a:schemeClr val="tx1"/>
              </a:solidFill>
            </a:rPr>
            <a:t>Continues after separation</a:t>
          </a:r>
        </a:p>
        <a:p>
          <a:pPr marL="0" lvl="0" indent="0" algn="l" defTabSz="933450">
            <a:lnSpc>
              <a:spcPct val="90000"/>
            </a:lnSpc>
            <a:spcBef>
              <a:spcPct val="0"/>
            </a:spcBef>
            <a:spcAft>
              <a:spcPct val="35000"/>
            </a:spcAft>
            <a:buNone/>
          </a:pPr>
          <a:r>
            <a:rPr lang="en-GB" sz="2100" b="0" kern="1200" dirty="0">
              <a:solidFill>
                <a:schemeClr val="tx1"/>
              </a:solidFill>
            </a:rPr>
            <a:t>Typically perpetrated by men</a:t>
          </a:r>
        </a:p>
        <a:p>
          <a:pPr marL="0" lvl="0" indent="0" algn="l" defTabSz="933450">
            <a:lnSpc>
              <a:spcPct val="90000"/>
            </a:lnSpc>
            <a:spcBef>
              <a:spcPct val="0"/>
            </a:spcBef>
            <a:spcAft>
              <a:spcPct val="35000"/>
            </a:spcAft>
            <a:buNone/>
          </a:pPr>
          <a:r>
            <a:rPr lang="en-GB" sz="2100" b="0" kern="1200" dirty="0">
              <a:solidFill>
                <a:schemeClr val="tx1"/>
              </a:solidFill>
            </a:rPr>
            <a:t>Linked to homicides</a:t>
          </a:r>
        </a:p>
        <a:p>
          <a:pPr marL="0" lvl="0" indent="0" algn="l" defTabSz="933450">
            <a:lnSpc>
              <a:spcPct val="90000"/>
            </a:lnSpc>
            <a:spcBef>
              <a:spcPct val="0"/>
            </a:spcBef>
            <a:spcAft>
              <a:spcPct val="35000"/>
            </a:spcAft>
            <a:buNone/>
          </a:pPr>
          <a:r>
            <a:rPr lang="en-GB" sz="2100" b="0" kern="1200" dirty="0">
              <a:solidFill>
                <a:schemeClr val="tx1"/>
              </a:solidFill>
            </a:rPr>
            <a:t>Escalates over time</a:t>
          </a:r>
        </a:p>
        <a:p>
          <a:pPr marL="0" lvl="0" indent="0" algn="l" defTabSz="933450">
            <a:lnSpc>
              <a:spcPct val="90000"/>
            </a:lnSpc>
            <a:spcBef>
              <a:spcPct val="0"/>
            </a:spcBef>
            <a:spcAft>
              <a:spcPct val="35000"/>
            </a:spcAft>
            <a:buNone/>
          </a:pPr>
          <a:r>
            <a:rPr lang="en-GB" sz="2100" b="0" kern="1200" dirty="0">
              <a:solidFill>
                <a:schemeClr val="tx1"/>
              </a:solidFill>
            </a:rPr>
            <a:t>Produces a negative impact on victims ability to act independently &amp; in own interest</a:t>
          </a:r>
        </a:p>
      </dsp:txBody>
      <dsp:txXfrm>
        <a:off x="4364899" y="155920"/>
        <a:ext cx="2632581" cy="5297913"/>
      </dsp:txXfrm>
    </dsp:sp>
    <dsp:sp modelId="{E5F163EC-66ED-45CA-A10A-B3186676EDC0}">
      <dsp:nvSpPr>
        <dsp:cNvPr id="0" name=""/>
        <dsp:cNvSpPr/>
      </dsp:nvSpPr>
      <dsp:spPr>
        <a:xfrm>
          <a:off x="7315511" y="155920"/>
          <a:ext cx="3533666" cy="5303977"/>
        </a:xfrm>
        <a:prstGeom prst="roundRect">
          <a:avLst>
            <a:gd name="adj" fmla="val 5000"/>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Violent Resistance</a:t>
          </a:r>
        </a:p>
      </dsp:txBody>
      <dsp:txXfrm rot="16200000">
        <a:off x="5494247" y="1977184"/>
        <a:ext cx="4349261" cy="706733"/>
      </dsp:txXfrm>
    </dsp:sp>
    <dsp:sp modelId="{019594F0-F5F0-43E0-ADD6-1F27008069BB}">
      <dsp:nvSpPr>
        <dsp:cNvPr id="0" name=""/>
        <dsp:cNvSpPr/>
      </dsp:nvSpPr>
      <dsp:spPr>
        <a:xfrm rot="5400000">
          <a:off x="7021435" y="3527919"/>
          <a:ext cx="623489" cy="530050"/>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063F13F-FAA8-4B2B-9D93-C3B92BF9E690}">
      <dsp:nvSpPr>
        <dsp:cNvPr id="0" name=""/>
        <dsp:cNvSpPr/>
      </dsp:nvSpPr>
      <dsp:spPr>
        <a:xfrm>
          <a:off x="8022245" y="155920"/>
          <a:ext cx="2632581" cy="53039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Victim might fight in self –defence (physically or verbally)</a:t>
          </a:r>
        </a:p>
        <a:p>
          <a:pPr marL="0" lvl="0" indent="0" algn="l" defTabSz="933450">
            <a:lnSpc>
              <a:spcPct val="90000"/>
            </a:lnSpc>
            <a:spcBef>
              <a:spcPct val="0"/>
            </a:spcBef>
            <a:spcAft>
              <a:spcPct val="35000"/>
            </a:spcAft>
            <a:buNone/>
          </a:pPr>
          <a:r>
            <a:rPr lang="en-GB" sz="2100" kern="1200" dirty="0">
              <a:solidFill>
                <a:schemeClr val="tx1"/>
              </a:solidFill>
            </a:rPr>
            <a:t>Might act in revenge/retaliation</a:t>
          </a:r>
        </a:p>
        <a:p>
          <a:pPr marL="0" lvl="0" indent="0" algn="l" defTabSz="933450">
            <a:lnSpc>
              <a:spcPct val="90000"/>
            </a:lnSpc>
            <a:spcBef>
              <a:spcPct val="0"/>
            </a:spcBef>
            <a:spcAft>
              <a:spcPct val="35000"/>
            </a:spcAft>
            <a:buNone/>
          </a:pPr>
          <a:r>
            <a:rPr lang="en-GB" sz="2100" kern="1200" dirty="0">
              <a:solidFill>
                <a:schemeClr val="tx1"/>
              </a:solidFill>
            </a:rPr>
            <a:t>Might fight in self preservation (</a:t>
          </a:r>
          <a:r>
            <a:rPr lang="en-GB" sz="2100" kern="1200" dirty="0" err="1">
              <a:solidFill>
                <a:schemeClr val="tx1"/>
              </a:solidFill>
            </a:rPr>
            <a:t>i.e</a:t>
          </a:r>
          <a:r>
            <a:rPr lang="en-GB" sz="2100" kern="1200" dirty="0">
              <a:solidFill>
                <a:schemeClr val="tx1"/>
              </a:solidFill>
            </a:rPr>
            <a:t> when victim kills their abuser)</a:t>
          </a:r>
        </a:p>
        <a:p>
          <a:pPr marL="0" lvl="0" indent="0" algn="l" defTabSz="933450">
            <a:lnSpc>
              <a:spcPct val="90000"/>
            </a:lnSpc>
            <a:spcBef>
              <a:spcPct val="0"/>
            </a:spcBef>
            <a:spcAft>
              <a:spcPct val="35000"/>
            </a:spcAft>
            <a:buNone/>
          </a:pPr>
          <a:r>
            <a:rPr lang="en-GB" sz="2100" kern="1200" dirty="0">
              <a:solidFill>
                <a:schemeClr val="tx1"/>
              </a:solidFill>
            </a:rPr>
            <a:t>Victim does not seek power &amp; control</a:t>
          </a:r>
        </a:p>
        <a:p>
          <a:pPr marL="0" lvl="0" indent="0" algn="l" defTabSz="933450">
            <a:lnSpc>
              <a:spcPct val="90000"/>
            </a:lnSpc>
            <a:spcBef>
              <a:spcPct val="0"/>
            </a:spcBef>
            <a:spcAft>
              <a:spcPct val="35000"/>
            </a:spcAft>
            <a:buNone/>
          </a:pPr>
          <a:r>
            <a:rPr lang="en-GB" sz="2100" kern="1200" dirty="0">
              <a:solidFill>
                <a:schemeClr val="tx1"/>
              </a:solidFill>
            </a:rPr>
            <a:t>Typically perpetrated by women responding to CCB</a:t>
          </a:r>
        </a:p>
      </dsp:txBody>
      <dsp:txXfrm>
        <a:off x="8022245" y="155920"/>
        <a:ext cx="2632581" cy="53039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C4678-EE0D-47DF-9995-9CF5B9BBDB25}">
      <dsp:nvSpPr>
        <dsp:cNvPr id="0" name=""/>
        <dsp:cNvSpPr/>
      </dsp:nvSpPr>
      <dsp:spPr>
        <a:xfrm>
          <a:off x="165798" y="1923"/>
          <a:ext cx="2210064" cy="1326038"/>
        </a:xfrm>
        <a:prstGeom prst="rect">
          <a:avLst/>
        </a:prstGeom>
        <a:solidFill>
          <a:schemeClr val="tx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One off</a:t>
          </a:r>
        </a:p>
      </dsp:txBody>
      <dsp:txXfrm>
        <a:off x="165798" y="1923"/>
        <a:ext cx="2210064" cy="1326038"/>
      </dsp:txXfrm>
    </dsp:sp>
    <dsp:sp modelId="{D0E8B24C-FF14-4810-9CF5-3BC064085CBE}">
      <dsp:nvSpPr>
        <dsp:cNvPr id="0" name=""/>
        <dsp:cNvSpPr/>
      </dsp:nvSpPr>
      <dsp:spPr>
        <a:xfrm>
          <a:off x="2596869" y="1923"/>
          <a:ext cx="2210064" cy="1326038"/>
        </a:xfrm>
        <a:prstGeom prst="rect">
          <a:avLst/>
        </a:prstGeom>
        <a:solidFill>
          <a:schemeClr val="accent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Public humiliation</a:t>
          </a:r>
        </a:p>
      </dsp:txBody>
      <dsp:txXfrm>
        <a:off x="2596869" y="1923"/>
        <a:ext cx="2210064" cy="1326038"/>
      </dsp:txXfrm>
    </dsp:sp>
    <dsp:sp modelId="{71483493-FD91-4D9C-B2D9-BFC85CF9CFC8}">
      <dsp:nvSpPr>
        <dsp:cNvPr id="0" name=""/>
        <dsp:cNvSpPr/>
      </dsp:nvSpPr>
      <dsp:spPr>
        <a:xfrm>
          <a:off x="5027941" y="1923"/>
          <a:ext cx="2077682" cy="1326038"/>
        </a:xfrm>
        <a:prstGeom prst="rect">
          <a:avLst/>
        </a:prstGeom>
        <a:solidFill>
          <a:schemeClr val="accent4">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Not believed</a:t>
          </a:r>
        </a:p>
      </dsp:txBody>
      <dsp:txXfrm>
        <a:off x="5027941" y="1923"/>
        <a:ext cx="2077682" cy="1326038"/>
      </dsp:txXfrm>
    </dsp:sp>
    <dsp:sp modelId="{814FD6E9-19E0-4654-928A-ACAE3D91CD7C}">
      <dsp:nvSpPr>
        <dsp:cNvPr id="0" name=""/>
        <dsp:cNvSpPr/>
      </dsp:nvSpPr>
      <dsp:spPr>
        <a:xfrm>
          <a:off x="7326629" y="1923"/>
          <a:ext cx="2210064" cy="1326038"/>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Loss of children</a:t>
          </a:r>
        </a:p>
      </dsp:txBody>
      <dsp:txXfrm>
        <a:off x="7326629" y="1923"/>
        <a:ext cx="2210064" cy="1326038"/>
      </dsp:txXfrm>
    </dsp:sp>
    <dsp:sp modelId="{1A9DCA4B-D155-4C46-BE1C-92D4616F972C}">
      <dsp:nvSpPr>
        <dsp:cNvPr id="0" name=""/>
        <dsp:cNvSpPr/>
      </dsp:nvSpPr>
      <dsp:spPr>
        <a:xfrm>
          <a:off x="99606" y="1548968"/>
          <a:ext cx="2210064" cy="1326038"/>
        </a:xfrm>
        <a:prstGeom prst="rect">
          <a:avLst/>
        </a:prstGeom>
        <a:solidFill>
          <a:schemeClr val="tx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Wrong outcome</a:t>
          </a:r>
        </a:p>
      </dsp:txBody>
      <dsp:txXfrm>
        <a:off x="99606" y="1548968"/>
        <a:ext cx="2210064" cy="1326038"/>
      </dsp:txXfrm>
    </dsp:sp>
    <dsp:sp modelId="{0E096F87-0781-40F5-B5F0-02355DE02ED8}">
      <dsp:nvSpPr>
        <dsp:cNvPr id="0" name=""/>
        <dsp:cNvSpPr/>
      </dsp:nvSpPr>
      <dsp:spPr>
        <a:xfrm>
          <a:off x="2530678" y="1548968"/>
          <a:ext cx="2210064" cy="1326038"/>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happens when the Police leave?</a:t>
          </a:r>
        </a:p>
      </dsp:txBody>
      <dsp:txXfrm>
        <a:off x="2530678" y="1548968"/>
        <a:ext cx="2210064" cy="1326038"/>
      </dsp:txXfrm>
    </dsp:sp>
    <dsp:sp modelId="{BC026F00-DA96-4485-833E-C07286DCCED0}">
      <dsp:nvSpPr>
        <dsp:cNvPr id="0" name=""/>
        <dsp:cNvSpPr/>
      </dsp:nvSpPr>
      <dsp:spPr>
        <a:xfrm>
          <a:off x="4961749" y="1548968"/>
          <a:ext cx="2210064" cy="1326038"/>
        </a:xfrm>
        <a:prstGeom prst="rect">
          <a:avLst/>
        </a:prstGeom>
        <a:solidFill>
          <a:schemeClr val="accent4">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Can’t accept it’s Domestic Violence</a:t>
          </a:r>
        </a:p>
      </dsp:txBody>
      <dsp:txXfrm>
        <a:off x="4961749" y="1548968"/>
        <a:ext cx="2210064" cy="1326038"/>
      </dsp:txXfrm>
    </dsp:sp>
    <dsp:sp modelId="{D4FCB8A9-7458-4F76-877E-5634D213F845}">
      <dsp:nvSpPr>
        <dsp:cNvPr id="0" name=""/>
        <dsp:cNvSpPr/>
      </dsp:nvSpPr>
      <dsp:spPr>
        <a:xfrm>
          <a:off x="7392821" y="1548968"/>
          <a:ext cx="2210064" cy="1326038"/>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victim’s own fault</a:t>
          </a:r>
        </a:p>
      </dsp:txBody>
      <dsp:txXfrm>
        <a:off x="7392821" y="1548968"/>
        <a:ext cx="2210064" cy="1326038"/>
      </dsp:txXfrm>
    </dsp:sp>
    <dsp:sp modelId="{2E7F1649-AC08-498C-BC45-DCE84685DFA0}">
      <dsp:nvSpPr>
        <dsp:cNvPr id="0" name=""/>
        <dsp:cNvSpPr/>
      </dsp:nvSpPr>
      <dsp:spPr>
        <a:xfrm>
          <a:off x="2616252" y="3098221"/>
          <a:ext cx="2171300" cy="1321623"/>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Fear, criticism, </a:t>
          </a:r>
          <a:r>
            <a:rPr lang="en-US" sz="2400" kern="1200" dirty="0" err="1">
              <a:solidFill>
                <a:schemeClr val="tx1"/>
              </a:solidFill>
            </a:rPr>
            <a:t>ostracised</a:t>
          </a:r>
          <a:r>
            <a:rPr lang="en-US" sz="2400" kern="1200" dirty="0">
              <a:solidFill>
                <a:schemeClr val="tx1"/>
              </a:solidFill>
            </a:rPr>
            <a:t>, blamed by family</a:t>
          </a:r>
        </a:p>
      </dsp:txBody>
      <dsp:txXfrm>
        <a:off x="2616252" y="3098221"/>
        <a:ext cx="2171300" cy="1321623"/>
      </dsp:txXfrm>
    </dsp:sp>
    <dsp:sp modelId="{DB83C3DA-707B-41AD-A7A3-DA31ACF3E4A6}">
      <dsp:nvSpPr>
        <dsp:cNvPr id="0" name=""/>
        <dsp:cNvSpPr/>
      </dsp:nvSpPr>
      <dsp:spPr>
        <a:xfrm>
          <a:off x="5008558" y="3096013"/>
          <a:ext cx="2077682" cy="1326038"/>
        </a:xfrm>
        <a:prstGeom prst="rect">
          <a:avLst/>
        </a:prstGeom>
        <a:solidFill>
          <a:schemeClr val="bg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Not a police matter</a:t>
          </a:r>
        </a:p>
      </dsp:txBody>
      <dsp:txXfrm>
        <a:off x="5008558" y="3096013"/>
        <a:ext cx="2077682" cy="13260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D8C46-F87D-4CB6-ACEE-29FF88F73C65}">
      <dsp:nvSpPr>
        <dsp:cNvPr id="0" name=""/>
        <dsp:cNvSpPr/>
      </dsp:nvSpPr>
      <dsp:spPr>
        <a:xfrm>
          <a:off x="9492" y="348358"/>
          <a:ext cx="2837058" cy="170223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MARAC is a gathering of agencies who aim to:</a:t>
          </a:r>
        </a:p>
      </dsp:txBody>
      <dsp:txXfrm>
        <a:off x="59349" y="398215"/>
        <a:ext cx="2737344" cy="1602520"/>
      </dsp:txXfrm>
    </dsp:sp>
    <dsp:sp modelId="{5117BF76-DDF7-491A-B40D-0F5D5F8AFBFE}">
      <dsp:nvSpPr>
        <dsp:cNvPr id="0" name=""/>
        <dsp:cNvSpPr/>
      </dsp:nvSpPr>
      <dsp:spPr>
        <a:xfrm>
          <a:off x="3096211" y="847681"/>
          <a:ext cx="601456" cy="70359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096211" y="988399"/>
        <a:ext cx="421019" cy="422154"/>
      </dsp:txXfrm>
    </dsp:sp>
    <dsp:sp modelId="{6EDEF75F-7AD9-49A6-BAA7-508AF8A71A95}">
      <dsp:nvSpPr>
        <dsp:cNvPr id="0" name=""/>
        <dsp:cNvSpPr/>
      </dsp:nvSpPr>
      <dsp:spPr>
        <a:xfrm>
          <a:off x="3981373" y="348358"/>
          <a:ext cx="2837058" cy="1702234"/>
        </a:xfrm>
        <a:prstGeom prst="roundRect">
          <a:avLst>
            <a:gd name="adj" fmla="val 10000"/>
          </a:avLst>
        </a:prstGeom>
        <a:solidFill>
          <a:schemeClr val="accent4">
            <a:hueOff val="2450223"/>
            <a:satOff val="-10194"/>
            <a:lumOff val="24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Safeguard adult victims</a:t>
          </a:r>
          <a:endParaRPr lang="en-US" sz="2400" kern="1200" dirty="0"/>
        </a:p>
      </dsp:txBody>
      <dsp:txXfrm>
        <a:off x="4031230" y="398215"/>
        <a:ext cx="2737344" cy="1602520"/>
      </dsp:txXfrm>
    </dsp:sp>
    <dsp:sp modelId="{DB99A2BD-AF92-4F80-8421-FC28836621E4}">
      <dsp:nvSpPr>
        <dsp:cNvPr id="0" name=""/>
        <dsp:cNvSpPr/>
      </dsp:nvSpPr>
      <dsp:spPr>
        <a:xfrm>
          <a:off x="7068092" y="847681"/>
          <a:ext cx="601456" cy="703590"/>
        </a:xfrm>
        <a:prstGeom prst="rightArrow">
          <a:avLst>
            <a:gd name="adj1" fmla="val 60000"/>
            <a:gd name="adj2" fmla="val 50000"/>
          </a:avLst>
        </a:prstGeom>
        <a:solidFill>
          <a:schemeClr val="accent4">
            <a:hueOff val="3266964"/>
            <a:satOff val="-13592"/>
            <a:lumOff val="320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068092" y="988399"/>
        <a:ext cx="421019" cy="422154"/>
      </dsp:txXfrm>
    </dsp:sp>
    <dsp:sp modelId="{59ABEF19-A8F0-4C76-A91E-170A56D8B9C6}">
      <dsp:nvSpPr>
        <dsp:cNvPr id="0" name=""/>
        <dsp:cNvSpPr/>
      </dsp:nvSpPr>
      <dsp:spPr>
        <a:xfrm>
          <a:off x="7953254" y="348358"/>
          <a:ext cx="2837058" cy="1702234"/>
        </a:xfrm>
        <a:prstGeom prst="roundRect">
          <a:avLst>
            <a:gd name="adj" fmla="val 100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Link with other PP Agencies in relation to children, perpetrators &amp; other VA’s</a:t>
          </a:r>
          <a:endParaRPr lang="en-US" sz="2400" kern="1200" dirty="0"/>
        </a:p>
      </dsp:txBody>
      <dsp:txXfrm>
        <a:off x="8003111" y="398215"/>
        <a:ext cx="2737344" cy="1602520"/>
      </dsp:txXfrm>
    </dsp:sp>
    <dsp:sp modelId="{69ED9C22-35A1-4573-9553-3BBD68F553D8}">
      <dsp:nvSpPr>
        <dsp:cNvPr id="0" name=""/>
        <dsp:cNvSpPr/>
      </dsp:nvSpPr>
      <dsp:spPr>
        <a:xfrm rot="5400000">
          <a:off x="9071055" y="2249187"/>
          <a:ext cx="601456" cy="703590"/>
        </a:xfrm>
        <a:prstGeom prst="rightArrow">
          <a:avLst>
            <a:gd name="adj1" fmla="val 60000"/>
            <a:gd name="adj2" fmla="val 50000"/>
          </a:avLst>
        </a:prstGeom>
        <a:solidFill>
          <a:schemeClr val="accent4">
            <a:hueOff val="6533927"/>
            <a:satOff val="-27185"/>
            <a:lumOff val="640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9160707" y="2300254"/>
        <a:ext cx="422154" cy="421019"/>
      </dsp:txXfrm>
    </dsp:sp>
    <dsp:sp modelId="{0B782093-56E5-4289-A9D9-6EDD759F836E}">
      <dsp:nvSpPr>
        <dsp:cNvPr id="0" name=""/>
        <dsp:cNvSpPr/>
      </dsp:nvSpPr>
      <dsp:spPr>
        <a:xfrm>
          <a:off x="7953254" y="3185417"/>
          <a:ext cx="2837058" cy="1702234"/>
        </a:xfrm>
        <a:prstGeom prst="roundRect">
          <a:avLst>
            <a:gd name="adj" fmla="val 10000"/>
          </a:avLst>
        </a:prstGeom>
        <a:solidFill>
          <a:schemeClr val="accent4">
            <a:hueOff val="7350668"/>
            <a:satOff val="-30583"/>
            <a:lumOff val="72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safeguard agency staff</a:t>
          </a:r>
          <a:endParaRPr lang="en-US" sz="2400" kern="1200" dirty="0"/>
        </a:p>
      </dsp:txBody>
      <dsp:txXfrm>
        <a:off x="8003111" y="3235274"/>
        <a:ext cx="2737344" cy="1602520"/>
      </dsp:txXfrm>
    </dsp:sp>
    <dsp:sp modelId="{6BF012FE-D9E0-44BE-9CCB-80C0A3343B3E}">
      <dsp:nvSpPr>
        <dsp:cNvPr id="0" name=""/>
        <dsp:cNvSpPr/>
      </dsp:nvSpPr>
      <dsp:spPr>
        <a:xfrm rot="10800000">
          <a:off x="7102137" y="3684739"/>
          <a:ext cx="601456" cy="703590"/>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7282574" y="3825457"/>
        <a:ext cx="421019" cy="422154"/>
      </dsp:txXfrm>
    </dsp:sp>
    <dsp:sp modelId="{4555BBF4-FD70-4376-BAE6-B808520AF0F9}">
      <dsp:nvSpPr>
        <dsp:cNvPr id="0" name=""/>
        <dsp:cNvSpPr/>
      </dsp:nvSpPr>
      <dsp:spPr>
        <a:xfrm>
          <a:off x="3981373" y="3185417"/>
          <a:ext cx="2837058" cy="1702234"/>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address the behaviour of perpetrators</a:t>
          </a:r>
          <a:endParaRPr lang="en-US" sz="2400" kern="1200" dirty="0"/>
        </a:p>
      </dsp:txBody>
      <dsp:txXfrm>
        <a:off x="4031230" y="3235274"/>
        <a:ext cx="2737344" cy="16025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188E3-F0AB-4B3C-A3E6-8F156A728EB5}">
      <dsp:nvSpPr>
        <dsp:cNvPr id="0" name=""/>
        <dsp:cNvSpPr/>
      </dsp:nvSpPr>
      <dsp:spPr>
        <a:xfrm rot="16200000">
          <a:off x="1499000" y="-1499000"/>
          <a:ext cx="2167123" cy="5165124"/>
        </a:xfrm>
        <a:prstGeom prst="round1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Introduced by the Crime &amp; Security Act 2010</a:t>
          </a:r>
          <a:endParaRPr lang="en-US" sz="2400" kern="1200" dirty="0"/>
        </a:p>
      </dsp:txBody>
      <dsp:txXfrm rot="5400000">
        <a:off x="0" y="0"/>
        <a:ext cx="5165124" cy="1625342"/>
      </dsp:txXfrm>
    </dsp:sp>
    <dsp:sp modelId="{D522B565-8489-41E8-A719-3633DA50B195}">
      <dsp:nvSpPr>
        <dsp:cNvPr id="0" name=""/>
        <dsp:cNvSpPr/>
      </dsp:nvSpPr>
      <dsp:spPr>
        <a:xfrm>
          <a:off x="5165124" y="0"/>
          <a:ext cx="5165124" cy="2167123"/>
        </a:xfrm>
        <a:prstGeom prst="round1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Enable Police to put protection in place for the victim in the immediate aftermath of a DV incident</a:t>
          </a:r>
          <a:endParaRPr lang="en-US" sz="2400" kern="1200" dirty="0"/>
        </a:p>
      </dsp:txBody>
      <dsp:txXfrm>
        <a:off x="5165124" y="0"/>
        <a:ext cx="5165124" cy="1625342"/>
      </dsp:txXfrm>
    </dsp:sp>
    <dsp:sp modelId="{894CE869-77B6-46AE-B7C6-D70A06FA9AF7}">
      <dsp:nvSpPr>
        <dsp:cNvPr id="0" name=""/>
        <dsp:cNvSpPr/>
      </dsp:nvSpPr>
      <dsp:spPr>
        <a:xfrm rot="10800000">
          <a:off x="0" y="2167123"/>
          <a:ext cx="5165124" cy="2167123"/>
        </a:xfrm>
        <a:prstGeom prst="round1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DVPOs can prevent the perpetrator from returning to the residence &amp; from having contact with the victim for up to 28 days</a:t>
          </a:r>
          <a:endParaRPr lang="en-US" sz="2400" kern="1200" dirty="0"/>
        </a:p>
      </dsp:txBody>
      <dsp:txXfrm rot="10800000">
        <a:off x="0" y="2708903"/>
        <a:ext cx="5165124" cy="1625342"/>
      </dsp:txXfrm>
    </dsp:sp>
    <dsp:sp modelId="{8CF591FD-E0E5-4B04-AA39-FCCACF8AA402}">
      <dsp:nvSpPr>
        <dsp:cNvPr id="0" name=""/>
        <dsp:cNvSpPr/>
      </dsp:nvSpPr>
      <dsp:spPr>
        <a:xfrm rot="5400000">
          <a:off x="6664125" y="668122"/>
          <a:ext cx="2167123" cy="5165124"/>
        </a:xfrm>
        <a:prstGeom prst="round1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This allows the victim a level of “breathing space” to consider options, with the help of support agencies</a:t>
          </a:r>
          <a:endParaRPr lang="en-US" sz="2400" kern="1200" dirty="0"/>
        </a:p>
      </dsp:txBody>
      <dsp:txXfrm rot="-5400000">
        <a:off x="5165124" y="2708903"/>
        <a:ext cx="5165124" cy="1625342"/>
      </dsp:txXfrm>
    </dsp:sp>
    <dsp:sp modelId="{D8F06F63-1C83-4DA4-834C-75D850750FFF}">
      <dsp:nvSpPr>
        <dsp:cNvPr id="0" name=""/>
        <dsp:cNvSpPr/>
      </dsp:nvSpPr>
      <dsp:spPr>
        <a:xfrm>
          <a:off x="3615587" y="1625342"/>
          <a:ext cx="3099074" cy="1083561"/>
        </a:xfrm>
        <a:prstGeom prst="roundRect">
          <a:avLst/>
        </a:prstGeom>
        <a:solidFill>
          <a:schemeClr val="accent4">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DVPNs &amp; DVPOs</a:t>
          </a:r>
        </a:p>
      </dsp:txBody>
      <dsp:txXfrm>
        <a:off x="3668482" y="1678237"/>
        <a:ext cx="2993284" cy="9777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1180C-F460-4158-A746-87CB5645B5C1}">
      <dsp:nvSpPr>
        <dsp:cNvPr id="0" name=""/>
        <dsp:cNvSpPr/>
      </dsp:nvSpPr>
      <dsp:spPr>
        <a:xfrm>
          <a:off x="157050" y="2052"/>
          <a:ext cx="10519640" cy="134404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Coercive control is a term developed by Evan STARK to help us understand domestic abuse as more than a “fight.” It is a pattern of behaviour which seeks to take away the victim’s liberty or freedom, to strip away their sense of self</a:t>
          </a:r>
          <a:endParaRPr lang="en-US" sz="2400" kern="1200" dirty="0"/>
        </a:p>
      </dsp:txBody>
      <dsp:txXfrm>
        <a:off x="196416" y="41418"/>
        <a:ext cx="10440908" cy="1265308"/>
      </dsp:txXfrm>
    </dsp:sp>
    <dsp:sp modelId="{C907614A-A96C-4E96-8DA8-EF954AA7D928}">
      <dsp:nvSpPr>
        <dsp:cNvPr id="0" name=""/>
        <dsp:cNvSpPr/>
      </dsp:nvSpPr>
      <dsp:spPr>
        <a:xfrm rot="5400000">
          <a:off x="5164862" y="1379693"/>
          <a:ext cx="504015" cy="604818"/>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35425" y="1430094"/>
        <a:ext cx="362890" cy="352811"/>
      </dsp:txXfrm>
    </dsp:sp>
    <dsp:sp modelId="{5422AF66-804C-4241-94BC-B74AEB26B423}">
      <dsp:nvSpPr>
        <dsp:cNvPr id="0" name=""/>
        <dsp:cNvSpPr/>
      </dsp:nvSpPr>
      <dsp:spPr>
        <a:xfrm>
          <a:off x="2003707" y="2018113"/>
          <a:ext cx="6826325" cy="1344040"/>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“Not only is coercive control the most common context in which women are abused, it is also the most dangerous” Stark (2007)</a:t>
          </a:r>
        </a:p>
      </dsp:txBody>
      <dsp:txXfrm>
        <a:off x="2043073" y="2057479"/>
        <a:ext cx="6747593" cy="126530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C21F34-4BE0-4EDF-BB43-6416894AFEB2}">
      <dsp:nvSpPr>
        <dsp:cNvPr id="0" name=""/>
        <dsp:cNvSpPr/>
      </dsp:nvSpPr>
      <dsp:spPr>
        <a:xfrm>
          <a:off x="0" y="3264"/>
          <a:ext cx="11406797" cy="101984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College of Policing’s Head of Crime &amp; Criminal Justice, David Tucker said:</a:t>
          </a:r>
          <a:endParaRPr lang="en-US" sz="2400" kern="1200" dirty="0"/>
        </a:p>
      </dsp:txBody>
      <dsp:txXfrm>
        <a:off x="29870" y="33134"/>
        <a:ext cx="11347057" cy="960107"/>
      </dsp:txXfrm>
    </dsp:sp>
    <dsp:sp modelId="{EE82D6F2-924C-4370-9FA0-95414BCF3128}">
      <dsp:nvSpPr>
        <dsp:cNvPr id="0" name=""/>
        <dsp:cNvSpPr/>
      </dsp:nvSpPr>
      <dsp:spPr>
        <a:xfrm rot="5400000">
          <a:off x="5138265" y="798680"/>
          <a:ext cx="1043976" cy="1531046"/>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311400">
            <a:lnSpc>
              <a:spcPct val="90000"/>
            </a:lnSpc>
            <a:spcBef>
              <a:spcPct val="0"/>
            </a:spcBef>
            <a:spcAft>
              <a:spcPct val="35000"/>
            </a:spcAft>
            <a:buNone/>
          </a:pPr>
          <a:endParaRPr lang="en-US" sz="5200" kern="1200"/>
        </a:p>
      </dsp:txBody>
      <dsp:txXfrm rot="-5400000">
        <a:off x="5200940" y="1042215"/>
        <a:ext cx="918628" cy="730783"/>
      </dsp:txXfrm>
    </dsp:sp>
    <dsp:sp modelId="{4FDAF406-4AC8-4270-A512-7A6397BEB340}">
      <dsp:nvSpPr>
        <dsp:cNvPr id="0" name=""/>
        <dsp:cNvSpPr/>
      </dsp:nvSpPr>
      <dsp:spPr>
        <a:xfrm>
          <a:off x="484616" y="2414782"/>
          <a:ext cx="10567334" cy="2462025"/>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new offence of coercive control presents challenges – it demands much fuller understanding of events that led up to a call for assistance &amp; this can make evidence gathering more complex. However, more importantly, it delivers greater opportunities to safeguard victims &amp; achieve successful prosecutions…….this is a real opportunity for the police service &amp; CPS to work together to make victims &amp; potential victims of serious assaults safer”</a:t>
          </a:r>
          <a:endParaRPr lang="en-US" sz="2400" kern="1200" dirty="0"/>
        </a:p>
      </dsp:txBody>
      <dsp:txXfrm>
        <a:off x="556726" y="2486892"/>
        <a:ext cx="10423114" cy="231780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0FFB8-E857-4500-B2A1-EEB248AB4A12}">
      <dsp:nvSpPr>
        <dsp:cNvPr id="0" name=""/>
        <dsp:cNvSpPr/>
      </dsp:nvSpPr>
      <dsp:spPr>
        <a:xfrm>
          <a:off x="797856" y="1046"/>
          <a:ext cx="4150596" cy="1614756"/>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2400" kern="1200"/>
            <a:t>(A) </a:t>
          </a:r>
          <a:r>
            <a:rPr lang="en-US" sz="2400" b="1" i="1" u="sng" kern="1200"/>
            <a:t>repeatedly</a:t>
          </a:r>
          <a:r>
            <a:rPr lang="en-US" sz="2400" kern="1200"/>
            <a:t> or </a:t>
          </a:r>
          <a:r>
            <a:rPr lang="en-US" sz="2400" b="1" i="1" u="sng" kern="1200"/>
            <a:t>continuously</a:t>
          </a:r>
          <a:r>
            <a:rPr lang="en-US" sz="2400" kern="1200"/>
            <a:t> engages in </a:t>
          </a:r>
          <a:r>
            <a:rPr lang="en-US" sz="2400" b="1" i="1" u="sng" kern="1200"/>
            <a:t>behaviour </a:t>
          </a:r>
          <a:r>
            <a:rPr lang="en-US" sz="2400" kern="1200"/>
            <a:t>towards another person (B) that is </a:t>
          </a:r>
          <a:r>
            <a:rPr lang="en-US" sz="2400" b="1" i="1" u="sng" kern="1200"/>
            <a:t>coercive</a:t>
          </a:r>
          <a:r>
            <a:rPr lang="en-US" sz="2400" kern="1200"/>
            <a:t> or </a:t>
          </a:r>
          <a:r>
            <a:rPr lang="en-US" sz="2400" b="1" i="1" u="sng" kern="1200"/>
            <a:t>controlling</a:t>
          </a:r>
          <a:r>
            <a:rPr lang="en-US" sz="2400" kern="1200"/>
            <a:t> and </a:t>
          </a:r>
          <a:endParaRPr lang="en-US" sz="2400" b="1" i="1" u="sng" kern="1200" dirty="0"/>
        </a:p>
      </dsp:txBody>
      <dsp:txXfrm>
        <a:off x="845151" y="48341"/>
        <a:ext cx="4056006" cy="1520166"/>
      </dsp:txXfrm>
    </dsp:sp>
    <dsp:sp modelId="{1E53AD96-B75F-4863-8942-85109074B5C1}">
      <dsp:nvSpPr>
        <dsp:cNvPr id="0" name=""/>
        <dsp:cNvSpPr/>
      </dsp:nvSpPr>
      <dsp:spPr>
        <a:xfrm>
          <a:off x="5185284" y="474707"/>
          <a:ext cx="570547" cy="66743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solidFill>
              <a:schemeClr val="tx1"/>
            </a:solidFill>
          </a:endParaRPr>
        </a:p>
      </dsp:txBody>
      <dsp:txXfrm>
        <a:off x="5185284" y="608193"/>
        <a:ext cx="399383" cy="400460"/>
      </dsp:txXfrm>
    </dsp:sp>
    <dsp:sp modelId="{AC771D00-C12D-4B51-99BF-654958DD68F7}">
      <dsp:nvSpPr>
        <dsp:cNvPr id="0" name=""/>
        <dsp:cNvSpPr/>
      </dsp:nvSpPr>
      <dsp:spPr>
        <a:xfrm>
          <a:off x="6024957" y="1046"/>
          <a:ext cx="4267128" cy="1614756"/>
        </a:xfrm>
        <a:prstGeom prst="roundRect">
          <a:avLst>
            <a:gd name="adj" fmla="val 10000"/>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At the time of the behaviour, (A) and (B) are </a:t>
          </a:r>
          <a:r>
            <a:rPr lang="en-US" sz="2400" b="1" i="1" u="sng" kern="1200"/>
            <a:t>personally connected</a:t>
          </a:r>
          <a:r>
            <a:rPr lang="en-US" sz="2400" kern="1200"/>
            <a:t>,</a:t>
          </a:r>
          <a:endParaRPr lang="en-US" sz="2400" kern="1200" dirty="0"/>
        </a:p>
      </dsp:txBody>
      <dsp:txXfrm>
        <a:off x="6072252" y="48341"/>
        <a:ext cx="4172538" cy="1520166"/>
      </dsp:txXfrm>
    </dsp:sp>
    <dsp:sp modelId="{99E26FEC-BA96-4819-9100-51D62119055B}">
      <dsp:nvSpPr>
        <dsp:cNvPr id="0" name=""/>
        <dsp:cNvSpPr/>
      </dsp:nvSpPr>
      <dsp:spPr>
        <a:xfrm rot="5386525">
          <a:off x="7882047" y="1797572"/>
          <a:ext cx="563319" cy="667432"/>
        </a:xfrm>
        <a:prstGeom prst="righ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7963146" y="1849629"/>
        <a:ext cx="400460" cy="394323"/>
      </dsp:txXfrm>
    </dsp:sp>
    <dsp:sp modelId="{7ECD85DD-296A-4C49-9ACD-0B463D362F35}">
      <dsp:nvSpPr>
        <dsp:cNvPr id="0" name=""/>
        <dsp:cNvSpPr/>
      </dsp:nvSpPr>
      <dsp:spPr>
        <a:xfrm>
          <a:off x="6100528" y="2678661"/>
          <a:ext cx="4136978" cy="1614756"/>
        </a:xfrm>
        <a:prstGeom prst="roundRect">
          <a:avLst>
            <a:gd name="adj" fmla="val 10000"/>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The behaviour has a </a:t>
          </a:r>
          <a:r>
            <a:rPr lang="en-US" sz="2400" b="1" i="1" u="sng" kern="1200"/>
            <a:t>serious effect </a:t>
          </a:r>
          <a:r>
            <a:rPr lang="en-US" sz="2400" b="0" kern="1200"/>
            <a:t>on (B), and</a:t>
          </a:r>
          <a:endParaRPr lang="en-US" sz="2400" b="0" kern="1200" dirty="0"/>
        </a:p>
      </dsp:txBody>
      <dsp:txXfrm>
        <a:off x="6147823" y="2725956"/>
        <a:ext cx="4042388" cy="1520166"/>
      </dsp:txXfrm>
    </dsp:sp>
    <dsp:sp modelId="{A42370A4-0148-4772-A0BC-321106E43F56}">
      <dsp:nvSpPr>
        <dsp:cNvPr id="0" name=""/>
        <dsp:cNvSpPr/>
      </dsp:nvSpPr>
      <dsp:spPr>
        <a:xfrm rot="10790989">
          <a:off x="5334083" y="3159044"/>
          <a:ext cx="541622" cy="667432"/>
        </a:xfrm>
        <a:prstGeom prst="righ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10800000">
        <a:off x="5496570" y="3292317"/>
        <a:ext cx="379135" cy="400460"/>
      </dsp:txXfrm>
    </dsp:sp>
    <dsp:sp modelId="{B60FAB35-9B2F-471D-A65C-0E46E3995C20}">
      <dsp:nvSpPr>
        <dsp:cNvPr id="0" name=""/>
        <dsp:cNvSpPr/>
      </dsp:nvSpPr>
      <dsp:spPr>
        <a:xfrm>
          <a:off x="848479" y="2692306"/>
          <a:ext cx="4230123" cy="1614756"/>
        </a:xfrm>
        <a:prstGeom prst="roundRect">
          <a:avLst>
            <a:gd name="adj" fmla="val 10000"/>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a:t>
          </a:r>
          <a:r>
            <a:rPr lang="en-US" sz="2400" b="1" i="1" u="sng" kern="1200"/>
            <a:t>knows</a:t>
          </a:r>
          <a:r>
            <a:rPr lang="en-US" sz="2400" kern="1200"/>
            <a:t> or </a:t>
          </a:r>
          <a:r>
            <a:rPr lang="en-US" sz="2400" b="1" i="1" u="sng" kern="1200"/>
            <a:t>ought to know </a:t>
          </a:r>
          <a:r>
            <a:rPr lang="en-US" sz="2400" kern="1200"/>
            <a:t>that the behaviour will have a serious effect on (B)</a:t>
          </a:r>
          <a:endParaRPr lang="en-US" sz="2400" kern="1200" dirty="0"/>
        </a:p>
      </dsp:txBody>
      <dsp:txXfrm>
        <a:off x="895774" y="2739601"/>
        <a:ext cx="4135533" cy="15201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82E25-68C8-4DAE-B48A-2E287FFD925D}">
      <dsp:nvSpPr>
        <dsp:cNvPr id="0" name=""/>
        <dsp:cNvSpPr/>
      </dsp:nvSpPr>
      <dsp:spPr>
        <a:xfrm>
          <a:off x="5526" y="2045036"/>
          <a:ext cx="1713256" cy="1356216"/>
        </a:xfrm>
        <a:prstGeom prst="roundRect">
          <a:avLst>
            <a:gd name="adj" fmla="val 10000"/>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Dependent/ Subordinate</a:t>
          </a:r>
          <a:endParaRPr lang="en-US" sz="2000" kern="1200" dirty="0"/>
        </a:p>
      </dsp:txBody>
      <dsp:txXfrm>
        <a:off x="45248" y="2084758"/>
        <a:ext cx="1633812" cy="1276772"/>
      </dsp:txXfrm>
    </dsp:sp>
    <dsp:sp modelId="{8B7B6B7B-1033-48D6-AD4B-C09207AF618F}">
      <dsp:nvSpPr>
        <dsp:cNvPr id="0" name=""/>
        <dsp:cNvSpPr/>
      </dsp:nvSpPr>
      <dsp:spPr>
        <a:xfrm>
          <a:off x="1890108" y="2510700"/>
          <a:ext cx="363210" cy="424887"/>
        </a:xfrm>
        <a:prstGeom prst="rightArrow">
          <a:avLst>
            <a:gd name="adj1" fmla="val 60000"/>
            <a:gd name="adj2" fmla="val 50000"/>
          </a:avLst>
        </a:prstGeom>
        <a:solidFill>
          <a:schemeClr val="accent5">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890108" y="2595677"/>
        <a:ext cx="254247" cy="254933"/>
      </dsp:txXfrm>
    </dsp:sp>
    <dsp:sp modelId="{65960839-F50C-41B3-A46C-2F1000A7FFF1}">
      <dsp:nvSpPr>
        <dsp:cNvPr id="0" name=""/>
        <dsp:cNvSpPr/>
      </dsp:nvSpPr>
      <dsp:spPr>
        <a:xfrm>
          <a:off x="2404085" y="2045036"/>
          <a:ext cx="1713256" cy="1356216"/>
        </a:xfrm>
        <a:prstGeom prst="roundRect">
          <a:avLst>
            <a:gd name="adj" fmla="val 10000"/>
          </a:avLst>
        </a:prstGeom>
        <a:solidFill>
          <a:schemeClr val="accent5">
            <a:shade val="80000"/>
            <a:hueOff val="67816"/>
            <a:satOff val="1294"/>
            <a:lumOff val="57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Isolating</a:t>
          </a:r>
          <a:endParaRPr lang="en-US" sz="2000" kern="1200" dirty="0"/>
        </a:p>
      </dsp:txBody>
      <dsp:txXfrm>
        <a:off x="2443807" y="2084758"/>
        <a:ext cx="1633812" cy="1276772"/>
      </dsp:txXfrm>
    </dsp:sp>
    <dsp:sp modelId="{251BC726-2EB4-4BE1-9064-2AA0E656919E}">
      <dsp:nvSpPr>
        <dsp:cNvPr id="0" name=""/>
        <dsp:cNvSpPr/>
      </dsp:nvSpPr>
      <dsp:spPr>
        <a:xfrm>
          <a:off x="4288666" y="2510700"/>
          <a:ext cx="363210" cy="424887"/>
        </a:xfrm>
        <a:prstGeom prst="rightArrow">
          <a:avLst>
            <a:gd name="adj1" fmla="val 60000"/>
            <a:gd name="adj2" fmla="val 50000"/>
          </a:avLst>
        </a:prstGeom>
        <a:solidFill>
          <a:schemeClr val="accent5">
            <a:shade val="90000"/>
            <a:hueOff val="90432"/>
            <a:satOff val="-209"/>
            <a:lumOff val="66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288666" y="2595677"/>
        <a:ext cx="254247" cy="254933"/>
      </dsp:txXfrm>
    </dsp:sp>
    <dsp:sp modelId="{B0224E95-DA86-484E-9A7D-45126306BCBD}">
      <dsp:nvSpPr>
        <dsp:cNvPr id="0" name=""/>
        <dsp:cNvSpPr/>
      </dsp:nvSpPr>
      <dsp:spPr>
        <a:xfrm>
          <a:off x="4802643" y="2045036"/>
          <a:ext cx="1713256" cy="1356216"/>
        </a:xfrm>
        <a:prstGeom prst="roundRect">
          <a:avLst>
            <a:gd name="adj" fmla="val 10000"/>
          </a:avLst>
        </a:prstGeom>
        <a:solidFill>
          <a:schemeClr val="accent5">
            <a:shade val="80000"/>
            <a:hueOff val="135632"/>
            <a:satOff val="2588"/>
            <a:lumOff val="114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Fear of/ or actual violence</a:t>
          </a:r>
          <a:endParaRPr lang="en-US" sz="2000" kern="1200" dirty="0"/>
        </a:p>
      </dsp:txBody>
      <dsp:txXfrm>
        <a:off x="4842365" y="2084758"/>
        <a:ext cx="1633812" cy="1276772"/>
      </dsp:txXfrm>
    </dsp:sp>
    <dsp:sp modelId="{3A34299E-49DD-45E1-A035-476CDFF99E9A}">
      <dsp:nvSpPr>
        <dsp:cNvPr id="0" name=""/>
        <dsp:cNvSpPr/>
      </dsp:nvSpPr>
      <dsp:spPr>
        <a:xfrm>
          <a:off x="6687225" y="2510700"/>
          <a:ext cx="363210" cy="424887"/>
        </a:xfrm>
        <a:prstGeom prst="rightArrow">
          <a:avLst>
            <a:gd name="adj1" fmla="val 60000"/>
            <a:gd name="adj2" fmla="val 50000"/>
          </a:avLst>
        </a:prstGeom>
        <a:solidFill>
          <a:schemeClr val="accent5">
            <a:shade val="90000"/>
            <a:hueOff val="180863"/>
            <a:satOff val="-417"/>
            <a:lumOff val="1324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687225" y="2595677"/>
        <a:ext cx="254247" cy="254933"/>
      </dsp:txXfrm>
    </dsp:sp>
    <dsp:sp modelId="{D533AF66-1B87-4FAB-97F5-FE225DAD61BB}">
      <dsp:nvSpPr>
        <dsp:cNvPr id="0" name=""/>
        <dsp:cNvSpPr/>
      </dsp:nvSpPr>
      <dsp:spPr>
        <a:xfrm>
          <a:off x="7201201" y="2045036"/>
          <a:ext cx="1713256" cy="1356216"/>
        </a:xfrm>
        <a:prstGeom prst="roundRect">
          <a:avLst>
            <a:gd name="adj" fmla="val 10000"/>
          </a:avLst>
        </a:prstGeom>
        <a:solidFill>
          <a:schemeClr val="accent5">
            <a:shade val="80000"/>
            <a:hueOff val="203448"/>
            <a:satOff val="3881"/>
            <a:lumOff val="171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Fear consequences of Victim’s behaviour</a:t>
          </a:r>
          <a:endParaRPr lang="en-US" sz="2000" kern="1200" dirty="0"/>
        </a:p>
      </dsp:txBody>
      <dsp:txXfrm>
        <a:off x="7240923" y="2084758"/>
        <a:ext cx="1633812" cy="1276772"/>
      </dsp:txXfrm>
    </dsp:sp>
    <dsp:sp modelId="{3C265039-D74C-43B3-B397-08F86F67EAD5}">
      <dsp:nvSpPr>
        <dsp:cNvPr id="0" name=""/>
        <dsp:cNvSpPr/>
      </dsp:nvSpPr>
      <dsp:spPr>
        <a:xfrm>
          <a:off x="9085783" y="2510700"/>
          <a:ext cx="363210" cy="424887"/>
        </a:xfrm>
        <a:prstGeom prst="rightArrow">
          <a:avLst>
            <a:gd name="adj1" fmla="val 60000"/>
            <a:gd name="adj2" fmla="val 50000"/>
          </a:avLst>
        </a:prstGeom>
        <a:solidFill>
          <a:schemeClr val="accent5">
            <a:shade val="90000"/>
            <a:hueOff val="271295"/>
            <a:satOff val="-626"/>
            <a:lumOff val="1987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085783" y="2595677"/>
        <a:ext cx="254247" cy="254933"/>
      </dsp:txXfrm>
    </dsp:sp>
    <dsp:sp modelId="{79E4F1ED-7ABF-4E71-B674-8441F47810DE}">
      <dsp:nvSpPr>
        <dsp:cNvPr id="0" name=""/>
        <dsp:cNvSpPr/>
      </dsp:nvSpPr>
      <dsp:spPr>
        <a:xfrm>
          <a:off x="9599760" y="2045036"/>
          <a:ext cx="1713256" cy="1356216"/>
        </a:xfrm>
        <a:prstGeom prst="roundRect">
          <a:avLst>
            <a:gd name="adj" fmla="val 10000"/>
          </a:avLst>
        </a:prstGeom>
        <a:solidFill>
          <a:schemeClr val="accent5">
            <a:shade val="80000"/>
            <a:hueOff val="271263"/>
            <a:satOff val="5175"/>
            <a:lumOff val="228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Humiliate, harm, punish, frighten</a:t>
          </a:r>
          <a:endParaRPr lang="en-US" sz="2000" kern="1200" dirty="0"/>
        </a:p>
      </dsp:txBody>
      <dsp:txXfrm>
        <a:off x="9639482" y="2084758"/>
        <a:ext cx="1633812" cy="127677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38015"/>
          <a:ext cx="6274425" cy="2899177"/>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8B63A88B-1864-4B1D-8875-AAFC8A9F2922}">
      <dsp:nvSpPr>
        <dsp:cNvPr id="0" name=""/>
        <dsp:cNvSpPr/>
      </dsp:nvSpPr>
      <dsp:spPr>
        <a:xfrm>
          <a:off x="188232" y="511743"/>
          <a:ext cx="1843112"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777B3BF-58F8-4B59-8F67-1ABA925EC6A6}">
      <dsp:nvSpPr>
        <dsp:cNvPr id="0" name=""/>
        <dsp:cNvSpPr/>
      </dsp:nvSpPr>
      <dsp:spPr>
        <a:xfrm rot="10800000">
          <a:off x="188232" y="2094406"/>
          <a:ext cx="1843112"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Intimidation</a:t>
          </a:r>
        </a:p>
      </dsp:txBody>
      <dsp:txXfrm rot="10800000">
        <a:off x="244914" y="2094406"/>
        <a:ext cx="1729748" cy="2175279"/>
      </dsp:txXfrm>
    </dsp:sp>
    <dsp:sp modelId="{23DC17A0-BB55-46E6-9153-EDBA10826467}">
      <dsp:nvSpPr>
        <dsp:cNvPr id="0" name=""/>
        <dsp:cNvSpPr/>
      </dsp:nvSpPr>
      <dsp:spPr>
        <a:xfrm>
          <a:off x="2215656" y="511743"/>
          <a:ext cx="1843112"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2215656" y="2094406"/>
          <a:ext cx="1843112"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Degradation &amp; Humiliation</a:t>
          </a:r>
        </a:p>
      </dsp:txBody>
      <dsp:txXfrm rot="10800000">
        <a:off x="2272338" y="2094406"/>
        <a:ext cx="1729748" cy="2175279"/>
      </dsp:txXfrm>
    </dsp:sp>
    <dsp:sp modelId="{59274B8E-9335-4D5E-A578-F5B4282FBAC2}">
      <dsp:nvSpPr>
        <dsp:cNvPr id="0" name=""/>
        <dsp:cNvSpPr/>
      </dsp:nvSpPr>
      <dsp:spPr>
        <a:xfrm>
          <a:off x="4243079" y="511743"/>
          <a:ext cx="1843112" cy="1339176"/>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4243079" y="2094406"/>
          <a:ext cx="1843112"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Surveillance</a:t>
          </a:r>
        </a:p>
      </dsp:txBody>
      <dsp:txXfrm rot="10800000">
        <a:off x="4299761" y="2094406"/>
        <a:ext cx="1729748" cy="217527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68256"/>
          <a:ext cx="3961232" cy="2899177"/>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23DC17A0-BB55-46E6-9153-EDBA10826467}">
      <dsp:nvSpPr>
        <dsp:cNvPr id="0" name=""/>
        <dsp:cNvSpPr/>
      </dsp:nvSpPr>
      <dsp:spPr>
        <a:xfrm>
          <a:off x="119291" y="511743"/>
          <a:ext cx="1772690"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119291" y="2094406"/>
          <a:ext cx="1772690"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Control</a:t>
          </a:r>
        </a:p>
      </dsp:txBody>
      <dsp:txXfrm rot="10800000">
        <a:off x="173807" y="2094406"/>
        <a:ext cx="1663658" cy="2177445"/>
      </dsp:txXfrm>
    </dsp:sp>
    <dsp:sp modelId="{59274B8E-9335-4D5E-A578-F5B4282FBAC2}">
      <dsp:nvSpPr>
        <dsp:cNvPr id="0" name=""/>
        <dsp:cNvSpPr/>
      </dsp:nvSpPr>
      <dsp:spPr>
        <a:xfrm>
          <a:off x="2069250" y="511743"/>
          <a:ext cx="1772690"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2069250" y="2094406"/>
          <a:ext cx="1772690"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Violence</a:t>
          </a:r>
        </a:p>
      </dsp:txBody>
      <dsp:txXfrm rot="10800000">
        <a:off x="2123766" y="2094406"/>
        <a:ext cx="1663658" cy="2177445"/>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427" cy="513508"/>
          </a:xfrm>
          <a:prstGeom prst="rect">
            <a:avLst/>
          </a:prstGeom>
        </p:spPr>
        <p:txBody>
          <a:bodyPr vert="horz" lIns="99075" tIns="49538" rIns="99075" bIns="49538" rtlCol="0"/>
          <a:lstStyle>
            <a:lvl1pPr algn="l">
              <a:defRPr sz="1300"/>
            </a:lvl1pPr>
          </a:lstStyle>
          <a:p>
            <a:endParaRPr lang="en-GB"/>
          </a:p>
        </p:txBody>
      </p:sp>
      <p:sp>
        <p:nvSpPr>
          <p:cNvPr id="3" name="Date Placeholder 2"/>
          <p:cNvSpPr>
            <a:spLocks noGrp="1"/>
          </p:cNvSpPr>
          <p:nvPr>
            <p:ph type="dt" idx="1"/>
          </p:nvPr>
        </p:nvSpPr>
        <p:spPr>
          <a:xfrm>
            <a:off x="4023992" y="0"/>
            <a:ext cx="3078427" cy="513508"/>
          </a:xfrm>
          <a:prstGeom prst="rect">
            <a:avLst/>
          </a:prstGeom>
        </p:spPr>
        <p:txBody>
          <a:bodyPr vert="horz" lIns="99075" tIns="49538" rIns="99075" bIns="49538" rtlCol="0"/>
          <a:lstStyle>
            <a:lvl1pPr algn="r">
              <a:defRPr sz="1300"/>
            </a:lvl1pPr>
          </a:lstStyle>
          <a:p>
            <a:fld id="{76037995-2A47-4267-A0DC-C39544F2306B}" type="datetimeFigureOut">
              <a:rPr lang="en-GB" smtClean="0"/>
              <a:t>09/10/2024</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9075" tIns="49538" rIns="99075" bIns="49538" rtlCol="0" anchor="ctr"/>
          <a:lstStyle/>
          <a:p>
            <a:endParaRPr lang="en-GB"/>
          </a:p>
        </p:txBody>
      </p:sp>
      <p:sp>
        <p:nvSpPr>
          <p:cNvPr id="5" name="Notes Placeholder 4"/>
          <p:cNvSpPr>
            <a:spLocks noGrp="1"/>
          </p:cNvSpPr>
          <p:nvPr>
            <p:ph type="body" sz="quarter" idx="3"/>
          </p:nvPr>
        </p:nvSpPr>
        <p:spPr>
          <a:xfrm>
            <a:off x="710407" y="4925407"/>
            <a:ext cx="568325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7"/>
            <a:ext cx="3078427" cy="513507"/>
          </a:xfrm>
          <a:prstGeom prst="rect">
            <a:avLst/>
          </a:prstGeom>
        </p:spPr>
        <p:txBody>
          <a:bodyPr vert="horz" lIns="99075" tIns="49538" rIns="99075" bIns="49538" rtlCol="0" anchor="b"/>
          <a:lstStyle>
            <a:lvl1pPr algn="l">
              <a:defRPr sz="1300"/>
            </a:lvl1pPr>
          </a:lstStyle>
          <a:p>
            <a:endParaRPr lang="en-GB"/>
          </a:p>
        </p:txBody>
      </p:sp>
      <p:sp>
        <p:nvSpPr>
          <p:cNvPr id="7" name="Slide Number Placeholder 6"/>
          <p:cNvSpPr>
            <a:spLocks noGrp="1"/>
          </p:cNvSpPr>
          <p:nvPr>
            <p:ph type="sldNum" sz="quarter" idx="5"/>
          </p:nvPr>
        </p:nvSpPr>
        <p:spPr>
          <a:xfrm>
            <a:off x="4023992" y="9721107"/>
            <a:ext cx="3078427" cy="513507"/>
          </a:xfrm>
          <a:prstGeom prst="rect">
            <a:avLst/>
          </a:prstGeom>
        </p:spPr>
        <p:txBody>
          <a:bodyPr vert="horz" lIns="99075" tIns="49538" rIns="99075" bIns="49538" rtlCol="0" anchor="b"/>
          <a:lstStyle>
            <a:lvl1pPr algn="r">
              <a:defRPr sz="1300"/>
            </a:lvl1pPr>
          </a:lstStyle>
          <a:p>
            <a:fld id="{946BCFA2-18AA-4589-B101-CE80421124F9}" type="slidenum">
              <a:rPr lang="en-GB" smtClean="0"/>
              <a:t>‹#›</a:t>
            </a:fld>
            <a:endParaRPr lang="en-GB"/>
          </a:p>
        </p:txBody>
      </p:sp>
    </p:spTree>
    <p:extLst>
      <p:ext uri="{BB962C8B-B14F-4D97-AF65-F5344CB8AC3E}">
        <p14:creationId xmlns:p14="http://schemas.microsoft.com/office/powerpoint/2010/main" val="2334846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Zu4rP9wureY&amp;t=1460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BCFA2-18AA-4589-B101-CE80421124F9}" type="slidenum">
              <a:rPr lang="en-GB" smtClean="0"/>
              <a:t>1</a:t>
            </a:fld>
            <a:endParaRPr lang="en-GB"/>
          </a:p>
        </p:txBody>
      </p:sp>
    </p:spTree>
    <p:extLst>
      <p:ext uri="{BB962C8B-B14F-4D97-AF65-F5344CB8AC3E}">
        <p14:creationId xmlns:p14="http://schemas.microsoft.com/office/powerpoint/2010/main" val="4264302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BCFA2-18AA-4589-B101-CE80421124F9}" type="slidenum">
              <a:rPr lang="en-GB" smtClean="0"/>
              <a:t>2</a:t>
            </a:fld>
            <a:endParaRPr lang="en-GB"/>
          </a:p>
        </p:txBody>
      </p:sp>
    </p:spTree>
    <p:extLst>
      <p:ext uri="{BB962C8B-B14F-4D97-AF65-F5344CB8AC3E}">
        <p14:creationId xmlns:p14="http://schemas.microsoft.com/office/powerpoint/2010/main" val="3888186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BCFA2-18AA-4589-B101-CE80421124F9}" type="slidenum">
              <a:rPr lang="en-GB" smtClean="0"/>
              <a:t>3</a:t>
            </a:fld>
            <a:endParaRPr lang="en-GB"/>
          </a:p>
        </p:txBody>
      </p:sp>
    </p:spTree>
    <p:extLst>
      <p:ext uri="{BB962C8B-B14F-4D97-AF65-F5344CB8AC3E}">
        <p14:creationId xmlns:p14="http://schemas.microsoft.com/office/powerpoint/2010/main" val="35341358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a:t>
            </a:fld>
            <a:endParaRPr lang="en-GB"/>
          </a:p>
        </p:txBody>
      </p:sp>
    </p:spTree>
    <p:extLst>
      <p:ext uri="{BB962C8B-B14F-4D97-AF65-F5344CB8AC3E}">
        <p14:creationId xmlns:p14="http://schemas.microsoft.com/office/powerpoint/2010/main" val="15795125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5</a:t>
            </a:fld>
            <a:endParaRPr lang="en-GB"/>
          </a:p>
        </p:txBody>
      </p:sp>
    </p:spTree>
    <p:extLst>
      <p:ext uri="{BB962C8B-B14F-4D97-AF65-F5344CB8AC3E}">
        <p14:creationId xmlns:p14="http://schemas.microsoft.com/office/powerpoint/2010/main" val="16462811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300" b="1" dirty="0"/>
              <a:t>QTS- why is our response to DA so important?</a:t>
            </a:r>
          </a:p>
          <a:p>
            <a:pPr rtl="0"/>
            <a:endParaRPr lang="en-GB" sz="1300" b="1" dirty="0"/>
          </a:p>
          <a:p>
            <a:pPr rtl="0"/>
            <a:r>
              <a:rPr lang="en-GB" sz="1300" b="1" dirty="0"/>
              <a:t>DA is first and foremost about murder prevention. </a:t>
            </a:r>
          </a:p>
          <a:p>
            <a:pPr rtl="0"/>
            <a:endParaRPr lang="en-GB" sz="1300" dirty="0"/>
          </a:p>
        </p:txBody>
      </p:sp>
      <p:sp>
        <p:nvSpPr>
          <p:cNvPr id="4" name="Slide Number Placeholder 3"/>
          <p:cNvSpPr>
            <a:spLocks noGrp="1"/>
          </p:cNvSpPr>
          <p:nvPr>
            <p:ph type="sldNum" sz="quarter" idx="10"/>
          </p:nvPr>
        </p:nvSpPr>
        <p:spPr/>
        <p:txBody>
          <a:bodyPr/>
          <a:lstStyle/>
          <a:p>
            <a:fld id="{90624A2F-DD43-4DAE-A951-B73727F214F4}" type="slidenum">
              <a:rPr lang="en-GB" smtClean="0"/>
              <a:t>6</a:t>
            </a:fld>
            <a:endParaRPr lang="en-GB"/>
          </a:p>
        </p:txBody>
      </p:sp>
    </p:spTree>
    <p:extLst>
      <p:ext uri="{BB962C8B-B14F-4D97-AF65-F5344CB8AC3E}">
        <p14:creationId xmlns:p14="http://schemas.microsoft.com/office/powerpoint/2010/main" val="3365636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BCFA2-18AA-4589-B101-CE80421124F9}" type="slidenum">
              <a:rPr lang="en-GB" smtClean="0"/>
              <a:t>7</a:t>
            </a:fld>
            <a:endParaRPr lang="en-GB"/>
          </a:p>
        </p:txBody>
      </p:sp>
    </p:spTree>
    <p:extLst>
      <p:ext uri="{BB962C8B-B14F-4D97-AF65-F5344CB8AC3E}">
        <p14:creationId xmlns:p14="http://schemas.microsoft.com/office/powerpoint/2010/main" val="2820711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8</a:t>
            </a:fld>
            <a:endParaRPr lang="en-GB"/>
          </a:p>
        </p:txBody>
      </p:sp>
    </p:spTree>
    <p:extLst>
      <p:ext uri="{BB962C8B-B14F-4D97-AF65-F5344CB8AC3E}">
        <p14:creationId xmlns:p14="http://schemas.microsoft.com/office/powerpoint/2010/main" val="4097239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9</a:t>
            </a:fld>
            <a:endParaRPr lang="en-GB"/>
          </a:p>
        </p:txBody>
      </p:sp>
    </p:spTree>
    <p:extLst>
      <p:ext uri="{BB962C8B-B14F-4D97-AF65-F5344CB8AC3E}">
        <p14:creationId xmlns:p14="http://schemas.microsoft.com/office/powerpoint/2010/main" val="21984991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10</a:t>
            </a:fld>
            <a:endParaRPr lang="en-GB"/>
          </a:p>
        </p:txBody>
      </p:sp>
    </p:spTree>
    <p:extLst>
      <p:ext uri="{BB962C8B-B14F-4D97-AF65-F5344CB8AC3E}">
        <p14:creationId xmlns:p14="http://schemas.microsoft.com/office/powerpoint/2010/main" val="40539378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11</a:t>
            </a:fld>
            <a:endParaRPr lang="en-GB"/>
          </a:p>
        </p:txBody>
      </p:sp>
    </p:spTree>
    <p:extLst>
      <p:ext uri="{BB962C8B-B14F-4D97-AF65-F5344CB8AC3E}">
        <p14:creationId xmlns:p14="http://schemas.microsoft.com/office/powerpoint/2010/main" val="41474186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12</a:t>
            </a:fld>
            <a:endParaRPr lang="en-GB"/>
          </a:p>
        </p:txBody>
      </p:sp>
    </p:spTree>
    <p:extLst>
      <p:ext uri="{BB962C8B-B14F-4D97-AF65-F5344CB8AC3E}">
        <p14:creationId xmlns:p14="http://schemas.microsoft.com/office/powerpoint/2010/main" val="39417906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13</a:t>
            </a:fld>
            <a:endParaRPr lang="en-GB"/>
          </a:p>
        </p:txBody>
      </p:sp>
    </p:spTree>
    <p:extLst>
      <p:ext uri="{BB962C8B-B14F-4D97-AF65-F5344CB8AC3E}">
        <p14:creationId xmlns:p14="http://schemas.microsoft.com/office/powerpoint/2010/main" val="32531713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r>
              <a:rPr lang="en-GB" sz="1700" dirty="0">
                <a:hlinkClick r:id="rId3"/>
              </a:rPr>
              <a:t>Domestic Abuse: Caught on Camera: Panorama - YouTube</a:t>
            </a:r>
            <a:endParaRPr lang="en-GB" dirty="0">
              <a:latin typeface="Arial" panose="020B0604020202020204" pitchFamily="34" charset="0"/>
              <a:cs typeface="Arial" panose="020B0604020202020204" pitchFamily="34" charset="0"/>
            </a:endParaRPr>
          </a:p>
          <a:p>
            <a:pPr algn="l">
              <a:lnSpc>
                <a:spcPct val="100000"/>
              </a:lnSpc>
            </a:pPr>
            <a:endParaRPr lang="en-GB" dirty="0">
              <a:latin typeface="Arial" panose="020B0604020202020204" pitchFamily="34" charset="0"/>
              <a:cs typeface="Arial" panose="020B0604020202020204" pitchFamily="34" charset="0"/>
            </a:endParaRPr>
          </a:p>
          <a:p>
            <a:pPr algn="l">
              <a:lnSpc>
                <a:spcPct val="100000"/>
              </a:lnSpc>
            </a:pPr>
            <a:r>
              <a:rPr lang="en-GB" dirty="0">
                <a:latin typeface="Arial" panose="020B0604020202020204" pitchFamily="34" charset="0"/>
                <a:cs typeface="Arial" panose="020B0604020202020204" pitchFamily="34" charset="0"/>
              </a:rPr>
              <a:t>28 minutes</a:t>
            </a:r>
          </a:p>
          <a:p>
            <a:pPr algn="l">
              <a:lnSpc>
                <a:spcPct val="100000"/>
              </a:lnSpc>
            </a:pPr>
            <a:r>
              <a:rPr lang="en-GB" dirty="0">
                <a:latin typeface="Arial" panose="020B0604020202020204" pitchFamily="34" charset="0"/>
                <a:cs typeface="Arial" panose="020B0604020202020204" pitchFamily="34" charset="0"/>
              </a:rPr>
              <a:t>*** The perpetrator was released from prison in 2020 with a 5 year licence including conditions not to contact Dawn or enter the Isle of Wight***</a:t>
            </a:r>
          </a:p>
          <a:p>
            <a:pPr algn="l"/>
            <a:endParaRPr lang="en-GB" baseline="0" dirty="0"/>
          </a:p>
          <a:p>
            <a:pPr algn="l"/>
            <a:endParaRPr lang="en-GB" dirty="0"/>
          </a:p>
          <a:p>
            <a:pPr algn="l">
              <a:lnSpc>
                <a:spcPct val="90000"/>
              </a:lnSpc>
            </a:pPr>
            <a:endParaRPr lang="en-GB" sz="1300" b="1" dirty="0">
              <a:solidFill>
                <a:srgbClr val="0000FF"/>
              </a:solidFill>
            </a:endParaRPr>
          </a:p>
          <a:p>
            <a:pPr defTabSz="990752" eaLnBrk="0" fontAlgn="base" hangingPunct="0">
              <a:spcBef>
                <a:spcPct val="20000"/>
              </a:spcBef>
              <a:spcAft>
                <a:spcPct val="0"/>
              </a:spcAft>
              <a:defRPr/>
            </a:pPr>
            <a:endParaRPr lang="en-GB" sz="1300" kern="0" dirty="0">
              <a:solidFill>
                <a:schemeClr val="accent5">
                  <a:lumMod val="50000"/>
                </a:schemeClr>
              </a:solidFill>
              <a:latin typeface="Arial"/>
            </a:endParaRPr>
          </a:p>
        </p:txBody>
      </p:sp>
      <p:sp>
        <p:nvSpPr>
          <p:cNvPr id="4" name="Slide Number Placeholder 3"/>
          <p:cNvSpPr>
            <a:spLocks noGrp="1"/>
          </p:cNvSpPr>
          <p:nvPr>
            <p:ph type="sldNum" sz="quarter" idx="10"/>
          </p:nvPr>
        </p:nvSpPr>
        <p:spPr/>
        <p:txBody>
          <a:bodyPr/>
          <a:lstStyle/>
          <a:p>
            <a:fld id="{90624A2F-DD43-4DAE-A951-B73727F214F4}" type="slidenum">
              <a:rPr lang="en-GB" smtClean="0"/>
              <a:t>14</a:t>
            </a:fld>
            <a:endParaRPr lang="en-GB"/>
          </a:p>
        </p:txBody>
      </p:sp>
    </p:spTree>
    <p:extLst>
      <p:ext uri="{BB962C8B-B14F-4D97-AF65-F5344CB8AC3E}">
        <p14:creationId xmlns:p14="http://schemas.microsoft.com/office/powerpoint/2010/main" val="6871166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15</a:t>
            </a:fld>
            <a:endParaRPr lang="en-GB"/>
          </a:p>
        </p:txBody>
      </p:sp>
    </p:spTree>
    <p:extLst>
      <p:ext uri="{BB962C8B-B14F-4D97-AF65-F5344CB8AC3E}">
        <p14:creationId xmlns:p14="http://schemas.microsoft.com/office/powerpoint/2010/main" val="41915221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3.5 mins</a:t>
            </a:r>
          </a:p>
        </p:txBody>
      </p:sp>
      <p:sp>
        <p:nvSpPr>
          <p:cNvPr id="4" name="Slide Number Placeholder 3"/>
          <p:cNvSpPr>
            <a:spLocks noGrp="1"/>
          </p:cNvSpPr>
          <p:nvPr>
            <p:ph type="sldNum" sz="quarter" idx="5"/>
          </p:nvPr>
        </p:nvSpPr>
        <p:spPr/>
        <p:txBody>
          <a:bodyPr/>
          <a:lstStyle/>
          <a:p>
            <a:fld id="{946BCFA2-18AA-4589-B101-CE80421124F9}" type="slidenum">
              <a:rPr lang="en-GB" smtClean="0"/>
              <a:t>16</a:t>
            </a:fld>
            <a:endParaRPr lang="en-GB"/>
          </a:p>
        </p:txBody>
      </p:sp>
    </p:spTree>
    <p:extLst>
      <p:ext uri="{BB962C8B-B14F-4D97-AF65-F5344CB8AC3E}">
        <p14:creationId xmlns:p14="http://schemas.microsoft.com/office/powerpoint/2010/main" val="30888052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BCFA2-18AA-4589-B101-CE80421124F9}" type="slidenum">
              <a:rPr lang="en-GB" smtClean="0"/>
              <a:t>17</a:t>
            </a:fld>
            <a:endParaRPr lang="en-GB"/>
          </a:p>
        </p:txBody>
      </p:sp>
    </p:spTree>
    <p:extLst>
      <p:ext uri="{BB962C8B-B14F-4D97-AF65-F5344CB8AC3E}">
        <p14:creationId xmlns:p14="http://schemas.microsoft.com/office/powerpoint/2010/main" val="28634283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18</a:t>
            </a:fld>
            <a:endParaRPr lang="en-GB"/>
          </a:p>
        </p:txBody>
      </p:sp>
    </p:spTree>
    <p:extLst>
      <p:ext uri="{BB962C8B-B14F-4D97-AF65-F5344CB8AC3E}">
        <p14:creationId xmlns:p14="http://schemas.microsoft.com/office/powerpoint/2010/main" val="35322416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19</a:t>
            </a:fld>
            <a:endParaRPr lang="en-GB"/>
          </a:p>
        </p:txBody>
      </p:sp>
    </p:spTree>
    <p:extLst>
      <p:ext uri="{BB962C8B-B14F-4D97-AF65-F5344CB8AC3E}">
        <p14:creationId xmlns:p14="http://schemas.microsoft.com/office/powerpoint/2010/main" val="21232567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BCFA2-18AA-4589-B101-CE80421124F9}" type="slidenum">
              <a:rPr lang="en-GB" smtClean="0"/>
              <a:t>20</a:t>
            </a:fld>
            <a:endParaRPr lang="en-GB"/>
          </a:p>
        </p:txBody>
      </p:sp>
    </p:spTree>
    <p:extLst>
      <p:ext uri="{BB962C8B-B14F-4D97-AF65-F5344CB8AC3E}">
        <p14:creationId xmlns:p14="http://schemas.microsoft.com/office/powerpoint/2010/main" val="19641901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21</a:t>
            </a:fld>
            <a:endParaRPr lang="en-GB"/>
          </a:p>
        </p:txBody>
      </p:sp>
    </p:spTree>
    <p:extLst>
      <p:ext uri="{BB962C8B-B14F-4D97-AF65-F5344CB8AC3E}">
        <p14:creationId xmlns:p14="http://schemas.microsoft.com/office/powerpoint/2010/main" val="11657750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71532" indent="-371532" defTabSz="990752" eaLnBrk="0" fontAlgn="base" hangingPunct="0">
              <a:spcBef>
                <a:spcPct val="20000"/>
              </a:spcBef>
              <a:spcAft>
                <a:spcPct val="0"/>
              </a:spcAft>
              <a:buFontTx/>
              <a:buChar char="•"/>
              <a:defRPr/>
            </a:pPr>
            <a:endParaRPr lang="en-GB" kern="0" dirty="0">
              <a:solidFill>
                <a:schemeClr val="accent5">
                  <a:lumMod val="50000"/>
                </a:schemeClr>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22</a:t>
            </a:fld>
            <a:endParaRPr lang="en-GB"/>
          </a:p>
        </p:txBody>
      </p:sp>
    </p:spTree>
    <p:extLst>
      <p:ext uri="{BB962C8B-B14F-4D97-AF65-F5344CB8AC3E}">
        <p14:creationId xmlns:p14="http://schemas.microsoft.com/office/powerpoint/2010/main" val="34691796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23</a:t>
            </a:fld>
            <a:endParaRPr lang="en-GB"/>
          </a:p>
        </p:txBody>
      </p:sp>
    </p:spTree>
    <p:extLst>
      <p:ext uri="{BB962C8B-B14F-4D97-AF65-F5344CB8AC3E}">
        <p14:creationId xmlns:p14="http://schemas.microsoft.com/office/powerpoint/2010/main" val="31185913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range of existing orders that can be used in domestic abuse cases, including Non-Molestation Orders, Occupation Orders, Restraining Orders and DVPOs. These orders vary widely in terms of who can apply for them, the conditions that can be attached to them and the consequences of breach. In addition, there is currently no single order that is accessible across the criminal, family and civil courts. This can lead to confusion for victims and practitioners in domestic abuse cases and problems with enforcement.</a:t>
            </a:r>
          </a:p>
          <a:p>
            <a:endParaRPr lang="en-GB" dirty="0"/>
          </a:p>
          <a:p>
            <a:r>
              <a:rPr lang="en-GB" dirty="0"/>
              <a:t>We have also heard from the police, practitioners and organisations representing victims that the effectiveness of the current DVPO is limited due to the absence of criminal sanctions if the order is breached, and the fact that it has a maximum duration of just 28 days.</a:t>
            </a:r>
          </a:p>
          <a:p>
            <a:endParaRPr lang="en-GB" dirty="0"/>
          </a:p>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24</a:t>
            </a:fld>
            <a:endParaRPr lang="en-GB"/>
          </a:p>
        </p:txBody>
      </p:sp>
    </p:spTree>
    <p:extLst>
      <p:ext uri="{BB962C8B-B14F-4D97-AF65-F5344CB8AC3E}">
        <p14:creationId xmlns:p14="http://schemas.microsoft.com/office/powerpoint/2010/main" val="19350594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BCFA2-18AA-4589-B101-CE80421124F9}" type="slidenum">
              <a:rPr lang="en-GB" smtClean="0"/>
              <a:t>25</a:t>
            </a:fld>
            <a:endParaRPr lang="en-GB"/>
          </a:p>
        </p:txBody>
      </p:sp>
    </p:spTree>
    <p:extLst>
      <p:ext uri="{BB962C8B-B14F-4D97-AF65-F5344CB8AC3E}">
        <p14:creationId xmlns:p14="http://schemas.microsoft.com/office/powerpoint/2010/main" val="16146105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BCFA2-18AA-4589-B101-CE80421124F9}" type="slidenum">
              <a:rPr lang="en-GB" smtClean="0"/>
              <a:t>26</a:t>
            </a:fld>
            <a:endParaRPr lang="en-GB"/>
          </a:p>
        </p:txBody>
      </p:sp>
    </p:spTree>
    <p:extLst>
      <p:ext uri="{BB962C8B-B14F-4D97-AF65-F5344CB8AC3E}">
        <p14:creationId xmlns:p14="http://schemas.microsoft.com/office/powerpoint/2010/main" val="21129427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900" dirty="0">
                <a:latin typeface="Arial" panose="020B060402020202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6629665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16627805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BCFA2-18AA-4589-B101-CE80421124F9}" type="slidenum">
              <a:rPr lang="en-GB" smtClean="0"/>
              <a:t>29</a:t>
            </a:fld>
            <a:endParaRPr lang="en-GB"/>
          </a:p>
        </p:txBody>
      </p:sp>
    </p:spTree>
    <p:extLst>
      <p:ext uri="{BB962C8B-B14F-4D97-AF65-F5344CB8AC3E}">
        <p14:creationId xmlns:p14="http://schemas.microsoft.com/office/powerpoint/2010/main" val="32840377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baseline="0"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27380367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5356227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11201141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36826959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BCFA2-18AA-4589-B101-CE80421124F9}" type="slidenum">
              <a:rPr lang="en-GB" smtClean="0"/>
              <a:t>34</a:t>
            </a:fld>
            <a:endParaRPr lang="en-GB"/>
          </a:p>
        </p:txBody>
      </p:sp>
    </p:spTree>
    <p:extLst>
      <p:ext uri="{BB962C8B-B14F-4D97-AF65-F5344CB8AC3E}">
        <p14:creationId xmlns:p14="http://schemas.microsoft.com/office/powerpoint/2010/main" val="301018112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35</a:t>
            </a:fld>
            <a:endParaRPr lang="en-GB"/>
          </a:p>
        </p:txBody>
      </p:sp>
    </p:spTree>
    <p:extLst>
      <p:ext uri="{BB962C8B-B14F-4D97-AF65-F5344CB8AC3E}">
        <p14:creationId xmlns:p14="http://schemas.microsoft.com/office/powerpoint/2010/main" val="32020286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5"/>
          </p:nvPr>
        </p:nvSpPr>
        <p:spPr/>
        <p:txBody>
          <a:bodyPr/>
          <a:lstStyle/>
          <a:p>
            <a:fld id="{946BCFA2-18AA-4589-B101-CE80421124F9}" type="slidenum">
              <a:rPr lang="en-GB" smtClean="0"/>
              <a:t>36</a:t>
            </a:fld>
            <a:endParaRPr lang="en-GB"/>
          </a:p>
        </p:txBody>
      </p:sp>
    </p:spTree>
    <p:extLst>
      <p:ext uri="{BB962C8B-B14F-4D97-AF65-F5344CB8AC3E}">
        <p14:creationId xmlns:p14="http://schemas.microsoft.com/office/powerpoint/2010/main" val="316575688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37</a:t>
            </a:fld>
            <a:endParaRPr lang="en-GB"/>
          </a:p>
        </p:txBody>
      </p:sp>
    </p:spTree>
    <p:extLst>
      <p:ext uri="{BB962C8B-B14F-4D97-AF65-F5344CB8AC3E}">
        <p14:creationId xmlns:p14="http://schemas.microsoft.com/office/powerpoint/2010/main" val="113668428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BCFA2-18AA-4589-B101-CE80421124F9}" type="slidenum">
              <a:rPr lang="en-GB" smtClean="0"/>
              <a:t>38</a:t>
            </a:fld>
            <a:endParaRPr lang="en-GB"/>
          </a:p>
        </p:txBody>
      </p:sp>
    </p:spTree>
    <p:extLst>
      <p:ext uri="{BB962C8B-B14F-4D97-AF65-F5344CB8AC3E}">
        <p14:creationId xmlns:p14="http://schemas.microsoft.com/office/powerpoint/2010/main" val="40049290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BCFA2-18AA-4589-B101-CE80421124F9}" type="slidenum">
              <a:rPr lang="en-GB" smtClean="0"/>
              <a:t>39</a:t>
            </a:fld>
            <a:endParaRPr lang="en-GB"/>
          </a:p>
        </p:txBody>
      </p:sp>
    </p:spTree>
    <p:extLst>
      <p:ext uri="{BB962C8B-B14F-4D97-AF65-F5344CB8AC3E}">
        <p14:creationId xmlns:p14="http://schemas.microsoft.com/office/powerpoint/2010/main" val="327872427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BCFA2-18AA-4589-B101-CE80421124F9}" type="slidenum">
              <a:rPr lang="en-GB" smtClean="0"/>
              <a:t>40</a:t>
            </a:fld>
            <a:endParaRPr lang="en-GB"/>
          </a:p>
        </p:txBody>
      </p:sp>
    </p:spTree>
    <p:extLst>
      <p:ext uri="{BB962C8B-B14F-4D97-AF65-F5344CB8AC3E}">
        <p14:creationId xmlns:p14="http://schemas.microsoft.com/office/powerpoint/2010/main" val="29846661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BCFA2-18AA-4589-B101-CE80421124F9}" type="slidenum">
              <a:rPr lang="en-GB" smtClean="0"/>
              <a:t>41</a:t>
            </a:fld>
            <a:endParaRPr lang="en-GB"/>
          </a:p>
        </p:txBody>
      </p:sp>
    </p:spTree>
    <p:extLst>
      <p:ext uri="{BB962C8B-B14F-4D97-AF65-F5344CB8AC3E}">
        <p14:creationId xmlns:p14="http://schemas.microsoft.com/office/powerpoint/2010/main" val="368643681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42</a:t>
            </a:fld>
            <a:endParaRPr lang="en-GB"/>
          </a:p>
        </p:txBody>
      </p:sp>
    </p:spTree>
    <p:extLst>
      <p:ext uri="{BB962C8B-B14F-4D97-AF65-F5344CB8AC3E}">
        <p14:creationId xmlns:p14="http://schemas.microsoft.com/office/powerpoint/2010/main" val="235965841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43</a:t>
            </a:fld>
            <a:endParaRPr lang="en-GB"/>
          </a:p>
        </p:txBody>
      </p:sp>
    </p:spTree>
    <p:extLst>
      <p:ext uri="{BB962C8B-B14F-4D97-AF65-F5344CB8AC3E}">
        <p14:creationId xmlns:p14="http://schemas.microsoft.com/office/powerpoint/2010/main" val="223585273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BCFA2-18AA-4589-B101-CE80421124F9}" type="slidenum">
              <a:rPr lang="en-GB" smtClean="0"/>
              <a:t>44</a:t>
            </a:fld>
            <a:endParaRPr lang="en-GB"/>
          </a:p>
        </p:txBody>
      </p:sp>
    </p:spTree>
    <p:extLst>
      <p:ext uri="{BB962C8B-B14F-4D97-AF65-F5344CB8AC3E}">
        <p14:creationId xmlns:p14="http://schemas.microsoft.com/office/powerpoint/2010/main" val="236632332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45</a:t>
            </a:fld>
            <a:endParaRPr lang="en-GB"/>
          </a:p>
        </p:txBody>
      </p:sp>
    </p:spTree>
    <p:extLst>
      <p:ext uri="{BB962C8B-B14F-4D97-AF65-F5344CB8AC3E}">
        <p14:creationId xmlns:p14="http://schemas.microsoft.com/office/powerpoint/2010/main" val="2614564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A5DFD-A380-4B0D-3297-A60D3D0846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DD5D25D-3868-B738-2D1B-B8D80E2404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506860-6E4A-79D7-97FA-994154A0A7E8}"/>
              </a:ext>
            </a:extLst>
          </p:cNvPr>
          <p:cNvSpPr>
            <a:spLocks noGrp="1"/>
          </p:cNvSpPr>
          <p:nvPr>
            <p:ph type="dt" sz="half" idx="10"/>
          </p:nvPr>
        </p:nvSpPr>
        <p:spPr/>
        <p:txBody>
          <a:bodyPr/>
          <a:lstStyle/>
          <a:p>
            <a:fld id="{56883EFD-B19C-49FA-A654-0467787335C7}" type="datetimeFigureOut">
              <a:rPr lang="en-GB" smtClean="0"/>
              <a:t>09/10/2024</a:t>
            </a:fld>
            <a:endParaRPr lang="en-GB"/>
          </a:p>
        </p:txBody>
      </p:sp>
      <p:sp>
        <p:nvSpPr>
          <p:cNvPr id="5" name="Footer Placeholder 4">
            <a:extLst>
              <a:ext uri="{FF2B5EF4-FFF2-40B4-BE49-F238E27FC236}">
                <a16:creationId xmlns:a16="http://schemas.microsoft.com/office/drawing/2014/main" id="{F7F29B4D-4745-5932-7CF7-081EC743A6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42AD71-A978-5487-56AD-8C2167C273A9}"/>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1934651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8B305-3A84-A919-31DA-D6FBEE3FFE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88E4DE-01C1-58C8-F857-77D535F5B8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858A9D-25A7-B655-A6EA-176B200F9B23}"/>
              </a:ext>
            </a:extLst>
          </p:cNvPr>
          <p:cNvSpPr>
            <a:spLocks noGrp="1"/>
          </p:cNvSpPr>
          <p:nvPr>
            <p:ph type="dt" sz="half" idx="10"/>
          </p:nvPr>
        </p:nvSpPr>
        <p:spPr/>
        <p:txBody>
          <a:bodyPr/>
          <a:lstStyle/>
          <a:p>
            <a:fld id="{56883EFD-B19C-49FA-A654-0467787335C7}" type="datetimeFigureOut">
              <a:rPr lang="en-GB" smtClean="0"/>
              <a:t>09/10/2024</a:t>
            </a:fld>
            <a:endParaRPr lang="en-GB"/>
          </a:p>
        </p:txBody>
      </p:sp>
      <p:sp>
        <p:nvSpPr>
          <p:cNvPr id="5" name="Footer Placeholder 4">
            <a:extLst>
              <a:ext uri="{FF2B5EF4-FFF2-40B4-BE49-F238E27FC236}">
                <a16:creationId xmlns:a16="http://schemas.microsoft.com/office/drawing/2014/main" id="{08C81A9C-4AC1-93C3-6257-0F86A2ED88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C5F198-E92F-E68B-1D04-B82B181B97D7}"/>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982285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03BFF-7F2B-73C6-AC1E-743A34CBBC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65E445-F163-8C39-B870-4DFB76DD70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5F000E-6E71-A56C-12AB-D6DE568420A5}"/>
              </a:ext>
            </a:extLst>
          </p:cNvPr>
          <p:cNvSpPr>
            <a:spLocks noGrp="1"/>
          </p:cNvSpPr>
          <p:nvPr>
            <p:ph type="dt" sz="half" idx="10"/>
          </p:nvPr>
        </p:nvSpPr>
        <p:spPr/>
        <p:txBody>
          <a:bodyPr/>
          <a:lstStyle/>
          <a:p>
            <a:fld id="{56883EFD-B19C-49FA-A654-0467787335C7}" type="datetimeFigureOut">
              <a:rPr lang="en-GB" smtClean="0"/>
              <a:t>09/10/2024</a:t>
            </a:fld>
            <a:endParaRPr lang="en-GB"/>
          </a:p>
        </p:txBody>
      </p:sp>
      <p:sp>
        <p:nvSpPr>
          <p:cNvPr id="5" name="Footer Placeholder 4">
            <a:extLst>
              <a:ext uri="{FF2B5EF4-FFF2-40B4-BE49-F238E27FC236}">
                <a16:creationId xmlns:a16="http://schemas.microsoft.com/office/drawing/2014/main" id="{6F4D80A3-DE4B-1B9E-CEB1-D2A76A7BC4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317193-83C0-C250-96C1-E05A702ACE81}"/>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1833446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4B9C4-5D9E-F6E7-D4DF-4F6E2188A2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19B750C-5EBF-5AAE-B2BF-956E940A76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E4B419-B3B0-27A3-4F23-BD27AAD1DF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CC3937-AA5B-984E-2B6D-C5AF8EEAB28E}"/>
              </a:ext>
            </a:extLst>
          </p:cNvPr>
          <p:cNvSpPr>
            <a:spLocks noGrp="1"/>
          </p:cNvSpPr>
          <p:nvPr>
            <p:ph type="dt" sz="half" idx="10"/>
          </p:nvPr>
        </p:nvSpPr>
        <p:spPr/>
        <p:txBody>
          <a:bodyPr/>
          <a:lstStyle/>
          <a:p>
            <a:fld id="{56883EFD-B19C-49FA-A654-0467787335C7}" type="datetimeFigureOut">
              <a:rPr lang="en-GB" smtClean="0"/>
              <a:t>09/10/2024</a:t>
            </a:fld>
            <a:endParaRPr lang="en-GB"/>
          </a:p>
        </p:txBody>
      </p:sp>
      <p:sp>
        <p:nvSpPr>
          <p:cNvPr id="6" name="Footer Placeholder 5">
            <a:extLst>
              <a:ext uri="{FF2B5EF4-FFF2-40B4-BE49-F238E27FC236}">
                <a16:creationId xmlns:a16="http://schemas.microsoft.com/office/drawing/2014/main" id="{0AAC0CA4-3C30-4F24-7801-ABF832A44E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E29342-579D-CCEA-4EDA-2C8DD39E44BC}"/>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3072415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33892-988E-7CCA-D697-792A8261F7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F43F74-D843-CB47-4CDB-518285988D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653FA9-900A-B0A2-EB95-A71C783ED4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E29267-EC59-B925-818D-C45CB0F07A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6C6983-79EE-45BE-B699-C11BD8541B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485BD0E-BA70-BA5D-3720-E273CCCBE6DE}"/>
              </a:ext>
            </a:extLst>
          </p:cNvPr>
          <p:cNvSpPr>
            <a:spLocks noGrp="1"/>
          </p:cNvSpPr>
          <p:nvPr>
            <p:ph type="dt" sz="half" idx="10"/>
          </p:nvPr>
        </p:nvSpPr>
        <p:spPr/>
        <p:txBody>
          <a:bodyPr/>
          <a:lstStyle/>
          <a:p>
            <a:fld id="{56883EFD-B19C-49FA-A654-0467787335C7}" type="datetimeFigureOut">
              <a:rPr lang="en-GB" smtClean="0"/>
              <a:t>09/10/2024</a:t>
            </a:fld>
            <a:endParaRPr lang="en-GB"/>
          </a:p>
        </p:txBody>
      </p:sp>
      <p:sp>
        <p:nvSpPr>
          <p:cNvPr id="8" name="Footer Placeholder 7">
            <a:extLst>
              <a:ext uri="{FF2B5EF4-FFF2-40B4-BE49-F238E27FC236}">
                <a16:creationId xmlns:a16="http://schemas.microsoft.com/office/drawing/2014/main" id="{A67CDE0A-721F-D6C7-7BF2-64341E1E4A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DAA8BE-0A9A-0BFE-E7A5-23F190CDBE6A}"/>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474807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7DA78-B67A-3224-B95C-79811FB368E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135D5A-7246-0573-6E68-FC6D653C7502}"/>
              </a:ext>
            </a:extLst>
          </p:cNvPr>
          <p:cNvSpPr>
            <a:spLocks noGrp="1"/>
          </p:cNvSpPr>
          <p:nvPr>
            <p:ph type="dt" sz="half" idx="10"/>
          </p:nvPr>
        </p:nvSpPr>
        <p:spPr/>
        <p:txBody>
          <a:bodyPr/>
          <a:lstStyle/>
          <a:p>
            <a:fld id="{56883EFD-B19C-49FA-A654-0467787335C7}" type="datetimeFigureOut">
              <a:rPr lang="en-GB" smtClean="0"/>
              <a:t>09/10/2024</a:t>
            </a:fld>
            <a:endParaRPr lang="en-GB"/>
          </a:p>
        </p:txBody>
      </p:sp>
      <p:sp>
        <p:nvSpPr>
          <p:cNvPr id="4" name="Footer Placeholder 3">
            <a:extLst>
              <a:ext uri="{FF2B5EF4-FFF2-40B4-BE49-F238E27FC236}">
                <a16:creationId xmlns:a16="http://schemas.microsoft.com/office/drawing/2014/main" id="{3F1D2E23-89F7-09C0-0146-9D4ED793E5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701223-95E2-C096-E1B5-9054B547BB9A}"/>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2874443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E42BCD-DBED-2F01-B8F2-C7D0C54406D3}"/>
              </a:ext>
            </a:extLst>
          </p:cNvPr>
          <p:cNvSpPr>
            <a:spLocks noGrp="1"/>
          </p:cNvSpPr>
          <p:nvPr>
            <p:ph type="dt" sz="half" idx="10"/>
          </p:nvPr>
        </p:nvSpPr>
        <p:spPr/>
        <p:txBody>
          <a:bodyPr/>
          <a:lstStyle/>
          <a:p>
            <a:fld id="{56883EFD-B19C-49FA-A654-0467787335C7}" type="datetimeFigureOut">
              <a:rPr lang="en-GB" smtClean="0"/>
              <a:t>09/10/2024</a:t>
            </a:fld>
            <a:endParaRPr lang="en-GB"/>
          </a:p>
        </p:txBody>
      </p:sp>
      <p:sp>
        <p:nvSpPr>
          <p:cNvPr id="3" name="Footer Placeholder 2">
            <a:extLst>
              <a:ext uri="{FF2B5EF4-FFF2-40B4-BE49-F238E27FC236}">
                <a16:creationId xmlns:a16="http://schemas.microsoft.com/office/drawing/2014/main" id="{463A234D-44F0-CA0F-352F-0D05B8CB43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E90B7F1-E328-E3C2-9761-3A913CBE27E9}"/>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459817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2D32A-4959-67EE-36C1-2D301C7FCE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9CB3F9-5AAE-1B97-18FA-F184D2F8DA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73B845-1F55-CDD8-4693-26CF58DE6D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11C3B4-EB80-0CE2-5999-1441BA5E2C6D}"/>
              </a:ext>
            </a:extLst>
          </p:cNvPr>
          <p:cNvSpPr>
            <a:spLocks noGrp="1"/>
          </p:cNvSpPr>
          <p:nvPr>
            <p:ph type="dt" sz="half" idx="10"/>
          </p:nvPr>
        </p:nvSpPr>
        <p:spPr/>
        <p:txBody>
          <a:bodyPr/>
          <a:lstStyle/>
          <a:p>
            <a:fld id="{56883EFD-B19C-49FA-A654-0467787335C7}" type="datetimeFigureOut">
              <a:rPr lang="en-GB" smtClean="0"/>
              <a:t>09/10/2024</a:t>
            </a:fld>
            <a:endParaRPr lang="en-GB"/>
          </a:p>
        </p:txBody>
      </p:sp>
      <p:sp>
        <p:nvSpPr>
          <p:cNvPr id="6" name="Footer Placeholder 5">
            <a:extLst>
              <a:ext uri="{FF2B5EF4-FFF2-40B4-BE49-F238E27FC236}">
                <a16:creationId xmlns:a16="http://schemas.microsoft.com/office/drawing/2014/main" id="{74B0D877-DEE3-5D8E-0CD2-388F874616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C0621B-44B7-85E8-6F43-DFB43D0D2311}"/>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3333094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26CE6-5B29-FDEE-C319-CCC58893A9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BF8AA1-A0DE-AD31-DC55-9B8DF9FC99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B52D96-D761-015A-2AF3-6D15EFBDD3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64FE9A-8DCD-DF49-4796-BE8C230F9730}"/>
              </a:ext>
            </a:extLst>
          </p:cNvPr>
          <p:cNvSpPr>
            <a:spLocks noGrp="1"/>
          </p:cNvSpPr>
          <p:nvPr>
            <p:ph type="dt" sz="half" idx="10"/>
          </p:nvPr>
        </p:nvSpPr>
        <p:spPr/>
        <p:txBody>
          <a:bodyPr/>
          <a:lstStyle/>
          <a:p>
            <a:fld id="{56883EFD-B19C-49FA-A654-0467787335C7}" type="datetimeFigureOut">
              <a:rPr lang="en-GB" smtClean="0"/>
              <a:t>09/10/2024</a:t>
            </a:fld>
            <a:endParaRPr lang="en-GB"/>
          </a:p>
        </p:txBody>
      </p:sp>
      <p:sp>
        <p:nvSpPr>
          <p:cNvPr id="6" name="Footer Placeholder 5">
            <a:extLst>
              <a:ext uri="{FF2B5EF4-FFF2-40B4-BE49-F238E27FC236}">
                <a16:creationId xmlns:a16="http://schemas.microsoft.com/office/drawing/2014/main" id="{4B20F966-086A-FB9B-5BE2-D366C6D537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2B5231-8854-9A08-1630-FCF234861746}"/>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4249195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8C193-7E92-2FA5-25F5-DD8BF0197E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7E9EA8-5249-F7A4-57D3-6903BCFA1F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F4BC74-C46A-12A2-257A-54AC6EF38E7E}"/>
              </a:ext>
            </a:extLst>
          </p:cNvPr>
          <p:cNvSpPr>
            <a:spLocks noGrp="1"/>
          </p:cNvSpPr>
          <p:nvPr>
            <p:ph type="dt" sz="half" idx="10"/>
          </p:nvPr>
        </p:nvSpPr>
        <p:spPr/>
        <p:txBody>
          <a:bodyPr/>
          <a:lstStyle/>
          <a:p>
            <a:fld id="{56883EFD-B19C-49FA-A654-0467787335C7}" type="datetimeFigureOut">
              <a:rPr lang="en-GB" smtClean="0"/>
              <a:t>09/10/2024</a:t>
            </a:fld>
            <a:endParaRPr lang="en-GB"/>
          </a:p>
        </p:txBody>
      </p:sp>
      <p:sp>
        <p:nvSpPr>
          <p:cNvPr id="5" name="Footer Placeholder 4">
            <a:extLst>
              <a:ext uri="{FF2B5EF4-FFF2-40B4-BE49-F238E27FC236}">
                <a16:creationId xmlns:a16="http://schemas.microsoft.com/office/drawing/2014/main" id="{28CEB241-5AAD-01C8-FA13-AB4056165A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75D601-6605-D785-C70B-C2D398F27D15}"/>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73461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32D5F2-DDBC-F3F5-ED1B-A3FDB2B8FD7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AF9E81-0A50-6672-301E-75844E415B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9334FB-5CAA-CAE8-4898-AC993CDA4D01}"/>
              </a:ext>
            </a:extLst>
          </p:cNvPr>
          <p:cNvSpPr>
            <a:spLocks noGrp="1"/>
          </p:cNvSpPr>
          <p:nvPr>
            <p:ph type="dt" sz="half" idx="10"/>
          </p:nvPr>
        </p:nvSpPr>
        <p:spPr/>
        <p:txBody>
          <a:bodyPr/>
          <a:lstStyle/>
          <a:p>
            <a:fld id="{56883EFD-B19C-49FA-A654-0467787335C7}" type="datetimeFigureOut">
              <a:rPr lang="en-GB" smtClean="0"/>
              <a:t>09/10/2024</a:t>
            </a:fld>
            <a:endParaRPr lang="en-GB"/>
          </a:p>
        </p:txBody>
      </p:sp>
      <p:sp>
        <p:nvSpPr>
          <p:cNvPr id="5" name="Footer Placeholder 4">
            <a:extLst>
              <a:ext uri="{FF2B5EF4-FFF2-40B4-BE49-F238E27FC236}">
                <a16:creationId xmlns:a16="http://schemas.microsoft.com/office/drawing/2014/main" id="{A69295F3-E3C9-6746-494E-64144A17CC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D508EF-CA25-8721-F9A6-E48B9574BA58}"/>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2022530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54D810-E578-2907-0085-E01A49E986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8C06DF-57B5-D0C6-8C9F-AFFFB6212F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4C0157-1FC8-14EF-DB38-EB81253745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883EFD-B19C-49FA-A654-0467787335C7}" type="datetimeFigureOut">
              <a:rPr lang="en-GB" smtClean="0"/>
              <a:t>09/10/2024</a:t>
            </a:fld>
            <a:endParaRPr lang="en-GB"/>
          </a:p>
        </p:txBody>
      </p:sp>
      <p:sp>
        <p:nvSpPr>
          <p:cNvPr id="5" name="Footer Placeholder 4">
            <a:extLst>
              <a:ext uri="{FF2B5EF4-FFF2-40B4-BE49-F238E27FC236}">
                <a16:creationId xmlns:a16="http://schemas.microsoft.com/office/drawing/2014/main" id="{680D9CAD-D9D4-08E7-BED8-3AB02FAB7D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C92A60-F30B-048D-569A-66135487D5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21319B-E0BB-49C6-B04E-95EA0020B99C}" type="slidenum">
              <a:rPr lang="en-GB" smtClean="0"/>
              <a:t>‹#›</a:t>
            </a:fld>
            <a:endParaRPr lang="en-GB"/>
          </a:p>
        </p:txBody>
      </p:sp>
    </p:spTree>
    <p:extLst>
      <p:ext uri="{BB962C8B-B14F-4D97-AF65-F5344CB8AC3E}">
        <p14:creationId xmlns:p14="http://schemas.microsoft.com/office/powerpoint/2010/main" val="933998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domesticabuseprevalenceandtrendsenglandandwales/yearendingmarch2023"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VFWa2s2xK1k?feature=oembed" TargetMode="Externa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hyperlink" Target="https://www.rhyljournal.co.uk/news/20092974.hsbc-offer-safe-place-domestic-abuse-victims-denbigh-rhyl-branches/" TargetMode="External"/><Relationship Id="rId4" Type="http://schemas.openxmlformats.org/officeDocument/2006/relationships/hyperlink" Target="https://www.thenational.wales/news/20033871.liz-saville-roberts-criticises-stance-domestic-abuse-register/"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Zu4rP9wureY?start=1460&amp;feature=oembed" TargetMode="Externa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120kSXCUDic?feature=oembed" TargetMode="Externa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KYrG-JgZsc0?feature=oembed" TargetMode="Externa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safelives.org.uk/wp-content/uploads/Dash-without-guidance.pdf" TargetMode="External"/><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video" Target="https://www.youtube.com/embed/clqsw9SXRUU?feature=oembed" TargetMode="External"/><Relationship Id="rId5" Type="http://schemas.openxmlformats.org/officeDocument/2006/relationships/image" Target="../media/image19.jpeg"/><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4.png"/><Relationship Id="rId7" Type="http://schemas.openxmlformats.org/officeDocument/2006/relationships/diagramColors" Target="../diagrams/colors8.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video" Target="https://www.youtube.com/embed/ACEzm8v1FGM?feature=oembed" TargetMode="External"/><Relationship Id="rId4" Type="http://schemas.openxmlformats.org/officeDocument/2006/relationships/image" Target="../media/image25.jpeg"/></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1.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6.png"/><Relationship Id="rId7" Type="http://schemas.openxmlformats.org/officeDocument/2006/relationships/diagramColors" Target="../diagrams/colors11.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32.xml.rels><?xml version="1.0" encoding="UTF-8" standalone="yes"?>
<Relationships xmlns="http://schemas.openxmlformats.org/package/2006/relationships"><Relationship Id="rId8" Type="http://schemas.openxmlformats.org/officeDocument/2006/relationships/diagramData" Target="../diagrams/data13.xml"/><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hyperlink" Target="https://domesticabusecommissioner.uk/wp-content/uploads/2023/03/DAC-Strategic-Plan-2023.pdf"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domesticabusecommissioner.uk/wp-content/uploads/2022/11/DAC_Mapping-Abuse-Suvivors_Long-Policy-Report_Nov2022_FA.pdf"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3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hyperlink" Target="https://domesticabusecommissioner.uk/wp-content/uploads/2021/10/Safety-Before-Status-Report-2021.pdf"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hyperlink" Target="https://domesticabusecommissioner.uk/wp-content/uploads/2021/11/CAPVA-Rapid-Literature-Review-Exec-Summary-November-2021-Baker-and-Bonnick.pdf"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hyperlink" Target="https://domesticabusecommissioner.uk/wp-content/uploads/2021/11/Galop-LGBT-Domestic-Abuse-Service-Provision-Mapping-Study-Final.pdf"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hyperlink" Target="https://domesticabusecommissioner.uk/wp-content/uploads/2021/06/Court-Support-Mapping-Report-DAC-Office-and-SafeLives.pdf"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domesticabusecommissioner.uk/wp-content/uploads/2022/11/DAC_Mapping-Abuse-Suvivors_Long-Policy-Report_Nov2022_FA.pdf" TargetMode="External"/><Relationship Id="rId2" Type="http://schemas.openxmlformats.org/officeDocument/2006/relationships/notesSlide" Target="../notesSlides/notesSlide42.xml"/><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43.png"/></Relationships>
</file>

<file path=ppt/slides/_rels/slide43.xml.rels><?xml version="1.0" encoding="UTF-8" standalone="yes"?>
<Relationships xmlns="http://schemas.openxmlformats.org/package/2006/relationships"><Relationship Id="rId3" Type="http://schemas.openxmlformats.org/officeDocument/2006/relationships/hyperlink" Target="http://www.welshwomensaid.org.uk/" TargetMode="Externa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hyperlink" Target="http://livefearfree.gov.wales/" TargetMode="External"/><Relationship Id="rId4" Type="http://schemas.openxmlformats.org/officeDocument/2006/relationships/hyperlink" Target="http://www.mensadviceline.org.uk/"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n8prp.org.uk/wp-content/uploads/2018/06/Police-responses-to-coercive-control.pdf"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bing.com/videos/search?q=clare+wood+murder&amp;&amp;view=detail&amp;mid=20D1C947832F23D9B60C20D1C947832F23D9B60C&amp;&amp;FORM=VRDGAR&amp;ru=%2Fvideos%2Fsearch%3Fq%3Dclare%2Bwood%2Bmurder%26FORM%3DHDRSC4"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8242BB-D0F9-9D50-B5D8-62A481307A73}"/>
              </a:ext>
            </a:extLst>
          </p:cNvPr>
          <p:cNvPicPr>
            <a:picLocks noChangeAspect="1"/>
          </p:cNvPicPr>
          <p:nvPr/>
        </p:nvPicPr>
        <p:blipFill>
          <a:blip r:embed="rId3"/>
          <a:stretch>
            <a:fillRect/>
          </a:stretch>
        </p:blipFill>
        <p:spPr>
          <a:xfrm>
            <a:off x="50673" y="0"/>
            <a:ext cx="12090654" cy="6858000"/>
          </a:xfrm>
          <a:prstGeom prst="rect">
            <a:avLst/>
          </a:prstGeom>
        </p:spPr>
      </p:pic>
      <p:sp>
        <p:nvSpPr>
          <p:cNvPr id="2" name="Title 1">
            <a:extLst>
              <a:ext uri="{FF2B5EF4-FFF2-40B4-BE49-F238E27FC236}">
                <a16:creationId xmlns:a16="http://schemas.microsoft.com/office/drawing/2014/main" id="{FA55CA13-D8C8-D9E2-2A84-36BD5921C2D8}"/>
              </a:ext>
            </a:extLst>
          </p:cNvPr>
          <p:cNvSpPr>
            <a:spLocks noGrp="1"/>
          </p:cNvSpPr>
          <p:nvPr>
            <p:ph type="ctrTitle"/>
          </p:nvPr>
        </p:nvSpPr>
        <p:spPr>
          <a:xfrm>
            <a:off x="1138493" y="4259700"/>
            <a:ext cx="9144000" cy="2387600"/>
          </a:xfrm>
        </p:spPr>
        <p:txBody>
          <a:bodyPr>
            <a:normAutofit/>
          </a:bodyPr>
          <a:lstStyle/>
          <a:p>
            <a:r>
              <a:rPr lang="en-GB" sz="8000" b="1" dirty="0">
                <a:solidFill>
                  <a:schemeClr val="bg1"/>
                </a:solidFill>
              </a:rPr>
              <a:t>Domestic abuse and coercive control</a:t>
            </a:r>
          </a:p>
        </p:txBody>
      </p:sp>
    </p:spTree>
    <p:extLst>
      <p:ext uri="{BB962C8B-B14F-4D97-AF65-F5344CB8AC3E}">
        <p14:creationId xmlns:p14="http://schemas.microsoft.com/office/powerpoint/2010/main" val="2335193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B07173-C9EA-8EAE-E9DE-829CD37C3CF1}"/>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Learning objectives</a:t>
            </a:r>
          </a:p>
        </p:txBody>
      </p:sp>
      <p:graphicFrame>
        <p:nvGraphicFramePr>
          <p:cNvPr id="16" name="Content Placeholder 2">
            <a:extLst>
              <a:ext uri="{FF2B5EF4-FFF2-40B4-BE49-F238E27FC236}">
                <a16:creationId xmlns:a16="http://schemas.microsoft.com/office/drawing/2014/main" id="{C8BFCDE3-3276-F505-CC7D-79F598419B4D}"/>
              </a:ext>
            </a:extLst>
          </p:cNvPr>
          <p:cNvGraphicFramePr>
            <a:graphicFrameLocks noGrp="1"/>
          </p:cNvGraphicFramePr>
          <p:nvPr>
            <p:ph idx="1"/>
            <p:extLst>
              <p:ext uri="{D42A27DB-BD31-4B8C-83A1-F6EECF244321}">
                <p14:modId xmlns:p14="http://schemas.microsoft.com/office/powerpoint/2010/main" val="127291863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4687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xt&#10;&#10;Description automatically generated with medium confidence">
            <a:extLst>
              <a:ext uri="{FF2B5EF4-FFF2-40B4-BE49-F238E27FC236}">
                <a16:creationId xmlns:a16="http://schemas.microsoft.com/office/drawing/2014/main" id="{D71DA93F-1EEA-49A7-B11F-83CE64C8F9BE}"/>
              </a:ext>
            </a:extLst>
          </p:cNvPr>
          <p:cNvPicPr>
            <a:picLocks noChangeAspect="1"/>
          </p:cNvPicPr>
          <p:nvPr/>
        </p:nvPicPr>
        <p:blipFill rotWithShape="1">
          <a:blip r:embed="rId3"/>
          <a:srcRect l="968" t="9091" r="2233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461D66-6340-D981-51E6-672802A0CC99}"/>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Task</a:t>
            </a:r>
          </a:p>
        </p:txBody>
      </p:sp>
      <p:sp>
        <p:nvSpPr>
          <p:cNvPr id="3" name="Content Placeholder 2">
            <a:extLst>
              <a:ext uri="{FF2B5EF4-FFF2-40B4-BE49-F238E27FC236}">
                <a16:creationId xmlns:a16="http://schemas.microsoft.com/office/drawing/2014/main" id="{73CD6536-8D06-6511-8D66-0AB3DD69126C}"/>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t>How would you define Domestic Abuse?</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06843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inVertical)">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8CE0CB-928C-CFB2-DF8C-EBE838AF0C97}"/>
              </a:ext>
            </a:extLst>
          </p:cNvPr>
          <p:cNvPicPr>
            <a:picLocks noChangeAspect="1"/>
          </p:cNvPicPr>
          <p:nvPr/>
        </p:nvPicPr>
        <p:blipFill>
          <a:blip r:embed="rId3"/>
          <a:stretch>
            <a:fillRect/>
          </a:stretch>
        </p:blipFill>
        <p:spPr>
          <a:xfrm>
            <a:off x="1017037" y="44824"/>
            <a:ext cx="10161036" cy="6770424"/>
          </a:xfrm>
          <a:prstGeom prst="rect">
            <a:avLst/>
          </a:prstGeom>
        </p:spPr>
      </p:pic>
      <p:graphicFrame>
        <p:nvGraphicFramePr>
          <p:cNvPr id="3" name="Diagram 2"/>
          <p:cNvGraphicFramePr/>
          <p:nvPr/>
        </p:nvGraphicFramePr>
        <p:xfrm>
          <a:off x="523103" y="821154"/>
          <a:ext cx="11145794" cy="52156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7784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graphicEl>
                                              <a:dgm id="{AD312DC9-35FF-4DAC-891E-6881AF9120EC}"/>
                                            </p:graphicEl>
                                          </p:spTgt>
                                        </p:tgtEl>
                                        <p:attrNameLst>
                                          <p:attrName>style.visibility</p:attrName>
                                        </p:attrNameLst>
                                      </p:cBhvr>
                                      <p:to>
                                        <p:strVal val="visible"/>
                                      </p:to>
                                    </p:set>
                                    <p:animEffect transition="in" filter="fade">
                                      <p:cBhvr>
                                        <p:cTn id="13" dur="500"/>
                                        <p:tgtEl>
                                          <p:spTgt spid="3">
                                            <p:graphicEl>
                                              <a:dgm id="{AD312DC9-35FF-4DAC-891E-6881AF9120EC}"/>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graphicEl>
                                              <a:dgm id="{9A1161F8-79B0-4C7E-9B89-574159259531}"/>
                                            </p:graphicEl>
                                          </p:spTgt>
                                        </p:tgtEl>
                                        <p:attrNameLst>
                                          <p:attrName>style.visibility</p:attrName>
                                        </p:attrNameLst>
                                      </p:cBhvr>
                                      <p:to>
                                        <p:strVal val="visible"/>
                                      </p:to>
                                    </p:set>
                                    <p:animEffect transition="in" filter="fade">
                                      <p:cBhvr>
                                        <p:cTn id="18" dur="500"/>
                                        <p:tgtEl>
                                          <p:spTgt spid="3">
                                            <p:graphicEl>
                                              <a:dgm id="{9A1161F8-79B0-4C7E-9B89-57415925953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graphicEl>
                                              <a:dgm id="{15CA860F-F026-45BF-89C4-29C56A23405F}"/>
                                            </p:graphicEl>
                                          </p:spTgt>
                                        </p:tgtEl>
                                        <p:attrNameLst>
                                          <p:attrName>style.visibility</p:attrName>
                                        </p:attrNameLst>
                                      </p:cBhvr>
                                      <p:to>
                                        <p:strVal val="visible"/>
                                      </p:to>
                                    </p:set>
                                    <p:animEffect transition="in" filter="fade">
                                      <p:cBhvr>
                                        <p:cTn id="23" dur="500"/>
                                        <p:tgtEl>
                                          <p:spTgt spid="3">
                                            <p:graphicEl>
                                              <a:dgm id="{15CA860F-F026-45BF-89C4-29C56A23405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4B7CCB55-37F4-4B70-A1A9-9E3DCE9408E9}"/>
                                            </p:graphicEl>
                                          </p:spTgt>
                                        </p:tgtEl>
                                        <p:attrNameLst>
                                          <p:attrName>style.visibility</p:attrName>
                                        </p:attrNameLst>
                                      </p:cBhvr>
                                      <p:to>
                                        <p:strVal val="visible"/>
                                      </p:to>
                                    </p:set>
                                    <p:animEffect transition="in" filter="fade">
                                      <p:cBhvr>
                                        <p:cTn id="28" dur="500"/>
                                        <p:tgtEl>
                                          <p:spTgt spid="3">
                                            <p:graphicEl>
                                              <a:dgm id="{4B7CCB55-37F4-4B70-A1A9-9E3DCE9408E9}"/>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917A37B9-E5EB-468F-A1C6-42EF48111294}"/>
                                            </p:graphicEl>
                                          </p:spTgt>
                                        </p:tgtEl>
                                        <p:attrNameLst>
                                          <p:attrName>style.visibility</p:attrName>
                                        </p:attrNameLst>
                                      </p:cBhvr>
                                      <p:to>
                                        <p:strVal val="visible"/>
                                      </p:to>
                                    </p:set>
                                    <p:animEffect transition="in" filter="fade">
                                      <p:cBhvr>
                                        <p:cTn id="33" dur="500"/>
                                        <p:tgtEl>
                                          <p:spTgt spid="3">
                                            <p:graphicEl>
                                              <a:dgm id="{917A37B9-E5EB-468F-A1C6-42EF48111294}"/>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7FAF2CF0-EA1D-48E9-B4FE-0BDF53A62CA4}"/>
                                            </p:graphicEl>
                                          </p:spTgt>
                                        </p:tgtEl>
                                        <p:attrNameLst>
                                          <p:attrName>style.visibility</p:attrName>
                                        </p:attrNameLst>
                                      </p:cBhvr>
                                      <p:to>
                                        <p:strVal val="visible"/>
                                      </p:to>
                                    </p:set>
                                    <p:animEffect transition="in" filter="fade">
                                      <p:cBhvr>
                                        <p:cTn id="38" dur="500"/>
                                        <p:tgtEl>
                                          <p:spTgt spid="3">
                                            <p:graphicEl>
                                              <a:dgm id="{7FAF2CF0-EA1D-48E9-B4FE-0BDF53A62CA4}"/>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graphicEl>
                                              <a:dgm id="{84298D9B-6C18-49D3-A88C-4159B35CE88C}"/>
                                            </p:graphicEl>
                                          </p:spTgt>
                                        </p:tgtEl>
                                        <p:attrNameLst>
                                          <p:attrName>style.visibility</p:attrName>
                                        </p:attrNameLst>
                                      </p:cBhvr>
                                      <p:to>
                                        <p:strVal val="visible"/>
                                      </p:to>
                                    </p:set>
                                    <p:animEffect transition="in" filter="fade">
                                      <p:cBhvr>
                                        <p:cTn id="43" dur="500"/>
                                        <p:tgtEl>
                                          <p:spTgt spid="3">
                                            <p:graphicEl>
                                              <a:dgm id="{84298D9B-6C18-49D3-A88C-4159B35CE88C}"/>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graphicEl>
                                              <a:dgm id="{5609D21B-DEB2-4C7A-9CDA-43964D4784FF}"/>
                                            </p:graphicEl>
                                          </p:spTgt>
                                        </p:tgtEl>
                                        <p:attrNameLst>
                                          <p:attrName>style.visibility</p:attrName>
                                        </p:attrNameLst>
                                      </p:cBhvr>
                                      <p:to>
                                        <p:strVal val="visible"/>
                                      </p:to>
                                    </p:set>
                                    <p:animEffect transition="in" filter="fade">
                                      <p:cBhvr>
                                        <p:cTn id="48" dur="500"/>
                                        <p:tgtEl>
                                          <p:spTgt spid="3">
                                            <p:graphicEl>
                                              <a:dgm id="{5609D21B-DEB2-4C7A-9CDA-43964D4784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5540" y="208682"/>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Definition of Domestic Abuse </a:t>
            </a:r>
          </a:p>
        </p:txBody>
      </p:sp>
      <p:sp>
        <p:nvSpPr>
          <p:cNvPr id="3" name="TextBox 2"/>
          <p:cNvSpPr txBox="1"/>
          <p:nvPr/>
        </p:nvSpPr>
        <p:spPr>
          <a:xfrm>
            <a:off x="1336969" y="922642"/>
            <a:ext cx="9242854" cy="461665"/>
          </a:xfrm>
          <a:prstGeom prst="rect">
            <a:avLst/>
          </a:prstGeom>
          <a:solidFill>
            <a:schemeClr val="bg1"/>
          </a:solidFill>
          <a:ln>
            <a:solidFill>
              <a:schemeClr val="tx1"/>
            </a:solidFill>
          </a:ln>
        </p:spPr>
        <p:txBody>
          <a:bodyPr wrap="square" rtlCol="0">
            <a:spAutoFit/>
          </a:bodyPr>
          <a:lstStyle/>
          <a:p>
            <a:r>
              <a:rPr lang="en-GB" sz="2400" dirty="0"/>
              <a:t>Behaviour of person A towards another person B is domestic abuse if -</a:t>
            </a:r>
          </a:p>
        </p:txBody>
      </p:sp>
      <p:graphicFrame>
        <p:nvGraphicFramePr>
          <p:cNvPr id="4" name="Diagram 3"/>
          <p:cNvGraphicFramePr/>
          <p:nvPr>
            <p:extLst>
              <p:ext uri="{D42A27DB-BD31-4B8C-83A1-F6EECF244321}">
                <p14:modId xmlns:p14="http://schemas.microsoft.com/office/powerpoint/2010/main" val="3737939009"/>
              </p:ext>
            </p:extLst>
          </p:nvPr>
        </p:nvGraphicFramePr>
        <p:xfrm>
          <a:off x="592667" y="1513492"/>
          <a:ext cx="10827605" cy="36032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0890600F-8BEC-A1A2-7E73-D440338C6BEE}"/>
              </a:ext>
            </a:extLst>
          </p:cNvPr>
          <p:cNvSpPr txBox="1"/>
          <p:nvPr/>
        </p:nvSpPr>
        <p:spPr>
          <a:xfrm>
            <a:off x="175098" y="6053576"/>
            <a:ext cx="11828834" cy="369332"/>
          </a:xfrm>
          <a:prstGeom prst="rect">
            <a:avLst/>
          </a:prstGeom>
          <a:noFill/>
        </p:spPr>
        <p:txBody>
          <a:bodyPr wrap="square" rtlCol="0">
            <a:spAutoFit/>
          </a:bodyPr>
          <a:lstStyle/>
          <a:p>
            <a:r>
              <a:rPr lang="en-GB" dirty="0"/>
              <a:t>High risk victim		Standard risk victim		Repeat perpetrator		Serial perpetrator</a:t>
            </a:r>
          </a:p>
        </p:txBody>
      </p:sp>
    </p:spTree>
    <p:extLst>
      <p:ext uri="{BB962C8B-B14F-4D97-AF65-F5344CB8AC3E}">
        <p14:creationId xmlns:p14="http://schemas.microsoft.com/office/powerpoint/2010/main" val="3533747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064D588-7962-44DC-91A9-62B25018819D}"/>
                                            </p:graphicEl>
                                          </p:spTgt>
                                        </p:tgtEl>
                                        <p:attrNameLst>
                                          <p:attrName>style.visibility</p:attrName>
                                        </p:attrNameLst>
                                      </p:cBhvr>
                                      <p:to>
                                        <p:strVal val="visible"/>
                                      </p:to>
                                    </p:set>
                                    <p:animEffect transition="in" filter="fade">
                                      <p:cBhvr>
                                        <p:cTn id="12" dur="500"/>
                                        <p:tgtEl>
                                          <p:spTgt spid="4">
                                            <p:graphicEl>
                                              <a:dgm id="{F064D588-7962-44DC-91A9-62B2501881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94A67F9-DAC3-4931-856B-51DD1076619F}"/>
                                            </p:graphicEl>
                                          </p:spTgt>
                                        </p:tgtEl>
                                        <p:attrNameLst>
                                          <p:attrName>style.visibility</p:attrName>
                                        </p:attrNameLst>
                                      </p:cBhvr>
                                      <p:to>
                                        <p:strVal val="visible"/>
                                      </p:to>
                                    </p:set>
                                    <p:animEffect transition="in" filter="fade">
                                      <p:cBhvr>
                                        <p:cTn id="17" dur="500"/>
                                        <p:tgtEl>
                                          <p:spTgt spid="4">
                                            <p:graphicEl>
                                              <a:dgm id="{A94A67F9-DAC3-4931-856B-51DD1076619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DEBB33D3-86DC-414D-A84F-B67AF57F3CEE}"/>
                                            </p:graphicEl>
                                          </p:spTgt>
                                        </p:tgtEl>
                                        <p:attrNameLst>
                                          <p:attrName>style.visibility</p:attrName>
                                        </p:attrNameLst>
                                      </p:cBhvr>
                                      <p:to>
                                        <p:strVal val="visible"/>
                                      </p:to>
                                    </p:set>
                                    <p:animEffect transition="in" filter="fade">
                                      <p:cBhvr>
                                        <p:cTn id="20" dur="500"/>
                                        <p:tgtEl>
                                          <p:spTgt spid="4">
                                            <p:graphicEl>
                                              <a:dgm id="{DEBB33D3-86DC-414D-A84F-B67AF57F3CE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DD7E731-B06B-4D58-85C1-6D416181A83C}"/>
                                            </p:graphicEl>
                                          </p:spTgt>
                                        </p:tgtEl>
                                        <p:attrNameLst>
                                          <p:attrName>style.visibility</p:attrName>
                                        </p:attrNameLst>
                                      </p:cBhvr>
                                      <p:to>
                                        <p:strVal val="visible"/>
                                      </p:to>
                                    </p:set>
                                    <p:animEffect transition="in" filter="fade">
                                      <p:cBhvr>
                                        <p:cTn id="25" dur="500"/>
                                        <p:tgtEl>
                                          <p:spTgt spid="4">
                                            <p:graphicEl>
                                              <a:dgm id="{ADD7E731-B06B-4D58-85C1-6D416181A83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6529C852-527D-4C10-B5FA-75FC033DAC08}"/>
                                            </p:graphicEl>
                                          </p:spTgt>
                                        </p:tgtEl>
                                        <p:attrNameLst>
                                          <p:attrName>style.visibility</p:attrName>
                                        </p:attrNameLst>
                                      </p:cBhvr>
                                      <p:to>
                                        <p:strVal val="visible"/>
                                      </p:to>
                                    </p:set>
                                    <p:animEffect transition="in" filter="fade">
                                      <p:cBhvr>
                                        <p:cTn id="28" dur="500"/>
                                        <p:tgtEl>
                                          <p:spTgt spid="4">
                                            <p:graphicEl>
                                              <a:dgm id="{6529C852-527D-4C10-B5FA-75FC033DAC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2A7C481-2DED-25E4-50A9-1A3DAFD21200}"/>
              </a:ext>
            </a:extLst>
          </p:cNvPr>
          <p:cNvSpPr>
            <a:spLocks noGrp="1"/>
          </p:cNvSpPr>
          <p:nvPr>
            <p:ph type="title"/>
          </p:nvPr>
        </p:nvSpPr>
        <p:spPr>
          <a:xfrm>
            <a:off x="838200" y="1641752"/>
            <a:ext cx="4391025" cy="1323439"/>
          </a:xfrm>
        </p:spPr>
        <p:txBody>
          <a:bodyPr vert="horz" lIns="91440" tIns="45720" rIns="91440" bIns="45720" rtlCol="0" anchor="t">
            <a:normAutofit/>
          </a:bodyPr>
          <a:lstStyle/>
          <a:p>
            <a:r>
              <a:rPr lang="en-US" sz="4000" kern="1200">
                <a:solidFill>
                  <a:schemeClr val="bg1"/>
                </a:solidFill>
                <a:latin typeface="+mj-lt"/>
                <a:ea typeface="+mj-ea"/>
                <a:cs typeface="+mj-cs"/>
              </a:rPr>
              <a:t>Some stats . . . . . . </a:t>
            </a:r>
          </a:p>
        </p:txBody>
      </p:sp>
      <p:pic>
        <p:nvPicPr>
          <p:cNvPr id="3" name="Graphic 2" descr="Document with solid fill">
            <a:hlinkClick r:id="rId3"/>
            <a:extLst>
              <a:ext uri="{FF2B5EF4-FFF2-40B4-BE49-F238E27FC236}">
                <a16:creationId xmlns:a16="http://schemas.microsoft.com/office/drawing/2014/main" id="{A466103E-1B5C-F21A-C83A-AB33E86C615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56545" y="5625790"/>
            <a:ext cx="914400" cy="914400"/>
          </a:xfrm>
          <a:prstGeom prst="rect">
            <a:avLst/>
          </a:prstGeom>
        </p:spPr>
      </p:pic>
      <p:pic>
        <p:nvPicPr>
          <p:cNvPr id="4" name="Picture 3">
            <a:extLst>
              <a:ext uri="{FF2B5EF4-FFF2-40B4-BE49-F238E27FC236}">
                <a16:creationId xmlns:a16="http://schemas.microsoft.com/office/drawing/2014/main" id="{2DE15CF2-F65E-1C0D-FB93-BC146642CCC1}"/>
              </a:ext>
            </a:extLst>
          </p:cNvPr>
          <p:cNvPicPr>
            <a:picLocks noChangeAspect="1"/>
          </p:cNvPicPr>
          <p:nvPr/>
        </p:nvPicPr>
        <p:blipFill>
          <a:blip r:embed="rId6"/>
          <a:stretch>
            <a:fillRect/>
          </a:stretch>
        </p:blipFill>
        <p:spPr>
          <a:xfrm>
            <a:off x="4867275" y="804862"/>
            <a:ext cx="6486525" cy="52482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5277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03ABC56-FBD4-CA8A-DECA-530C8D13562B}"/>
              </a:ext>
            </a:extLst>
          </p:cNvPr>
          <p:cNvPicPr>
            <a:picLocks noChangeAspect="1"/>
          </p:cNvPicPr>
          <p:nvPr/>
        </p:nvPicPr>
        <p:blipFill rotWithShape="1">
          <a:blip r:embed="rId3"/>
          <a:srcRect t="9620" b="5794"/>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DCB108-F4A2-B492-86D6-5FCF95D2FD3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a:solidFill>
                  <a:srgbClr val="FFFFFF"/>
                </a:solidFill>
              </a:rPr>
              <a:t>Domestic abuse vs Stranger abuse</a:t>
            </a:r>
          </a:p>
        </p:txBody>
      </p:sp>
      <p:sp>
        <p:nvSpPr>
          <p:cNvPr id="3" name="Content Placeholder 2">
            <a:extLst>
              <a:ext uri="{FF2B5EF4-FFF2-40B4-BE49-F238E27FC236}">
                <a16:creationId xmlns:a16="http://schemas.microsoft.com/office/drawing/2014/main" id="{EE61F3F8-E011-B94E-6491-A0AA827E9D5E}"/>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b="1">
                <a:solidFill>
                  <a:srgbClr val="FFFFFF"/>
                </a:solidFill>
              </a:rPr>
              <a:t>What’s the difference?</a:t>
            </a:r>
          </a:p>
        </p:txBody>
      </p:sp>
    </p:spTree>
    <p:extLst>
      <p:ext uri="{BB962C8B-B14F-4D97-AF65-F5344CB8AC3E}">
        <p14:creationId xmlns:p14="http://schemas.microsoft.com/office/powerpoint/2010/main" val="758465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down)">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wipe(down)">
                                      <p:cBhvr>
                                        <p:cTn id="1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650385" y="522515"/>
            <a:ext cx="8556830" cy="5094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lvl="0" indent="0" algn="ctr">
              <a:buNone/>
              <a:defRPr/>
            </a:pPr>
            <a:endParaRPr lang="en-GB" altLang="en-US" sz="4400" b="1" kern="0" dirty="0">
              <a:solidFill>
                <a:schemeClr val="accent5">
                  <a:lumMod val="50000"/>
                </a:schemeClr>
              </a:solidFill>
              <a:latin typeface="Arial"/>
            </a:endParaRPr>
          </a:p>
        </p:txBody>
      </p:sp>
      <p:sp>
        <p:nvSpPr>
          <p:cNvPr id="4" name="Rectangle 5"/>
          <p:cNvSpPr txBox="1">
            <a:spLocks noChangeArrowheads="1"/>
          </p:cNvSpPr>
          <p:nvPr/>
        </p:nvSpPr>
        <p:spPr bwMode="auto">
          <a:xfrm>
            <a:off x="1650385" y="1097280"/>
            <a:ext cx="3810000" cy="5043488"/>
          </a:xfrm>
          <a:prstGeom prst="rect">
            <a:avLst/>
          </a:prstGeom>
          <a:solidFill>
            <a:srgbClr val="92D050"/>
          </a:solidFill>
          <a:ln>
            <a:no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1800">
                <a:solidFill>
                  <a:schemeClr val="tx1"/>
                </a:solidFill>
                <a:latin typeface="Arial" charset="0"/>
                <a:ea typeface="+mn-ea"/>
              </a:defRPr>
            </a:lvl4pPr>
            <a:lvl5pPr marL="2057400" indent="-228600" algn="l" rtl="0" eaLnBrk="0" fontAlgn="base" hangingPunct="0">
              <a:spcBef>
                <a:spcPct val="20000"/>
              </a:spcBef>
              <a:spcAft>
                <a:spcPct val="0"/>
              </a:spcAft>
              <a:buChar char="»"/>
              <a:defRPr sz="1800">
                <a:solidFill>
                  <a:schemeClr val="tx1"/>
                </a:solidFill>
                <a:latin typeface="Arial" charset="0"/>
                <a:ea typeface="+mn-ea"/>
              </a:defRPr>
            </a:lvl5pPr>
            <a:lvl6pPr marL="2514600" indent="-228600" algn="l" rtl="0" fontAlgn="base">
              <a:spcBef>
                <a:spcPct val="20000"/>
              </a:spcBef>
              <a:spcAft>
                <a:spcPct val="0"/>
              </a:spcAft>
              <a:buChar char="»"/>
              <a:defRPr sz="1800">
                <a:solidFill>
                  <a:schemeClr val="tx1"/>
                </a:solidFill>
                <a:latin typeface="Arial" charset="0"/>
                <a:ea typeface="+mn-ea"/>
              </a:defRPr>
            </a:lvl6pPr>
            <a:lvl7pPr marL="2971800" indent="-228600" algn="l" rtl="0" fontAlgn="base">
              <a:spcBef>
                <a:spcPct val="20000"/>
              </a:spcBef>
              <a:spcAft>
                <a:spcPct val="0"/>
              </a:spcAft>
              <a:buChar char="»"/>
              <a:defRPr sz="1800">
                <a:solidFill>
                  <a:schemeClr val="tx1"/>
                </a:solidFill>
                <a:latin typeface="Arial" charset="0"/>
                <a:ea typeface="+mn-ea"/>
              </a:defRPr>
            </a:lvl7pPr>
            <a:lvl8pPr marL="3429000" indent="-228600" algn="l" rtl="0" fontAlgn="base">
              <a:spcBef>
                <a:spcPct val="20000"/>
              </a:spcBef>
              <a:spcAft>
                <a:spcPct val="0"/>
              </a:spcAft>
              <a:buChar char="»"/>
              <a:defRPr sz="1800">
                <a:solidFill>
                  <a:schemeClr val="tx1"/>
                </a:solidFill>
                <a:latin typeface="Arial" charset="0"/>
                <a:ea typeface="+mn-ea"/>
              </a:defRPr>
            </a:lvl8pPr>
            <a:lvl9pPr marL="3886200" indent="-228600" algn="l" rtl="0" fontAlgn="base">
              <a:spcBef>
                <a:spcPct val="20000"/>
              </a:spcBef>
              <a:spcAft>
                <a:spcPct val="0"/>
              </a:spcAft>
              <a:buChar char="»"/>
              <a:defRPr sz="1800">
                <a:solidFill>
                  <a:schemeClr val="tx1"/>
                </a:solidFill>
                <a:latin typeface="Arial" charset="0"/>
                <a:ea typeface="+mn-ea"/>
              </a:defRPr>
            </a:lvl9pPr>
          </a:lstStyle>
          <a:p>
            <a:pPr eaLnBrk="1" hangingPunct="1"/>
            <a:r>
              <a:rPr lang="en-GB" altLang="en-US" sz="2400" b="0" kern="0" dirty="0">
                <a:solidFill>
                  <a:schemeClr val="tx1"/>
                </a:solidFill>
                <a:cs typeface="Arial" panose="020B0604020202020204" pitchFamily="34" charset="0"/>
              </a:rPr>
              <a:t>Victim and abuser known to each other</a:t>
            </a:r>
          </a:p>
          <a:p>
            <a:pPr eaLnBrk="1" hangingPunct="1"/>
            <a:r>
              <a:rPr lang="en-GB" altLang="en-US" sz="2400" b="0" kern="0" dirty="0">
                <a:solidFill>
                  <a:schemeClr val="tx1"/>
                </a:solidFill>
                <a:cs typeface="Arial" panose="020B0604020202020204" pitchFamily="34" charset="0"/>
              </a:rPr>
              <a:t>Domestic abuse behind closed doors</a:t>
            </a:r>
          </a:p>
          <a:p>
            <a:pPr eaLnBrk="1" hangingPunct="1"/>
            <a:r>
              <a:rPr lang="en-GB" altLang="en-US" sz="2400" b="0" kern="0" dirty="0">
                <a:solidFill>
                  <a:schemeClr val="tx1"/>
                </a:solidFill>
                <a:cs typeface="Arial" panose="020B0604020202020204" pitchFamily="34" charset="0"/>
              </a:rPr>
              <a:t>Lack of evidence</a:t>
            </a:r>
          </a:p>
          <a:p>
            <a:pPr eaLnBrk="1" hangingPunct="1"/>
            <a:r>
              <a:rPr lang="en-GB" altLang="en-US" sz="2400" b="0" kern="0" dirty="0">
                <a:solidFill>
                  <a:schemeClr val="tx1"/>
                </a:solidFill>
                <a:cs typeface="Arial" panose="020B0604020202020204" pitchFamily="34" charset="0"/>
              </a:rPr>
              <a:t>Domestic abuse gives the offender  access to the victim</a:t>
            </a:r>
          </a:p>
          <a:p>
            <a:pPr eaLnBrk="1" hangingPunct="1"/>
            <a:r>
              <a:rPr lang="en-GB" altLang="en-US" sz="2400" b="0" kern="0" dirty="0">
                <a:solidFill>
                  <a:schemeClr val="tx1"/>
                </a:solidFill>
                <a:cs typeface="Arial" panose="020B0604020202020204" pitchFamily="34" charset="0"/>
              </a:rPr>
              <a:t>Might not report abuse</a:t>
            </a:r>
          </a:p>
          <a:p>
            <a:pPr eaLnBrk="1" hangingPunct="1"/>
            <a:r>
              <a:rPr lang="en-GB" altLang="en-US" sz="2400" b="0" kern="0" dirty="0">
                <a:solidFill>
                  <a:schemeClr val="tx1"/>
                </a:solidFill>
                <a:cs typeface="Arial" panose="020B0604020202020204" pitchFamily="34" charset="0"/>
              </a:rPr>
              <a:t>Blame </a:t>
            </a:r>
            <a:r>
              <a:rPr lang="en-GB" altLang="en-US" sz="2400" b="0" kern="0" dirty="0" err="1">
                <a:solidFill>
                  <a:schemeClr val="tx1"/>
                </a:solidFill>
                <a:cs typeface="Arial" panose="020B0604020202020204" pitchFamily="34" charset="0"/>
              </a:rPr>
              <a:t>themself</a:t>
            </a:r>
            <a:endParaRPr lang="en-GB" altLang="en-US" sz="2400" b="0" kern="0" dirty="0">
              <a:solidFill>
                <a:schemeClr val="tx1"/>
              </a:solidFill>
              <a:cs typeface="Arial" panose="020B0604020202020204" pitchFamily="34" charset="0"/>
            </a:endParaRPr>
          </a:p>
          <a:p>
            <a:pPr eaLnBrk="1" hangingPunct="1"/>
            <a:r>
              <a:rPr lang="en-GB" altLang="en-US" sz="2400" b="0" kern="0" dirty="0">
                <a:solidFill>
                  <a:schemeClr val="tx1"/>
                </a:solidFill>
                <a:cs typeface="Arial" panose="020B0604020202020204" pitchFamily="34" charset="0"/>
              </a:rPr>
              <a:t>Children maybe abused</a:t>
            </a:r>
          </a:p>
          <a:p>
            <a:pPr eaLnBrk="1" hangingPunct="1"/>
            <a:r>
              <a:rPr lang="en-GB" altLang="en-US" sz="2400" b="0" kern="0" dirty="0">
                <a:solidFill>
                  <a:schemeClr val="tx1"/>
                </a:solidFill>
                <a:cs typeface="Arial" panose="020B0604020202020204" pitchFamily="34" charset="0"/>
              </a:rPr>
              <a:t>Breach of trust</a:t>
            </a:r>
          </a:p>
        </p:txBody>
      </p:sp>
      <p:sp>
        <p:nvSpPr>
          <p:cNvPr id="5" name="Rectangle 6"/>
          <p:cNvSpPr txBox="1">
            <a:spLocks noChangeArrowheads="1"/>
          </p:cNvSpPr>
          <p:nvPr/>
        </p:nvSpPr>
        <p:spPr bwMode="auto">
          <a:xfrm>
            <a:off x="6707084" y="1105424"/>
            <a:ext cx="3810000" cy="5040313"/>
          </a:xfrm>
          <a:prstGeom prst="rect">
            <a:avLst/>
          </a:prstGeom>
          <a:solidFill>
            <a:schemeClr val="accent5">
              <a:lumMod val="20000"/>
              <a:lumOff val="80000"/>
            </a:schemeClr>
          </a:solidFill>
          <a:ln>
            <a:no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1800">
                <a:solidFill>
                  <a:schemeClr val="tx1"/>
                </a:solidFill>
                <a:latin typeface="Arial" charset="0"/>
                <a:ea typeface="+mn-ea"/>
              </a:defRPr>
            </a:lvl4pPr>
            <a:lvl5pPr marL="2057400" indent="-228600" algn="l" rtl="0" eaLnBrk="0" fontAlgn="base" hangingPunct="0">
              <a:spcBef>
                <a:spcPct val="20000"/>
              </a:spcBef>
              <a:spcAft>
                <a:spcPct val="0"/>
              </a:spcAft>
              <a:buChar char="»"/>
              <a:defRPr sz="1800">
                <a:solidFill>
                  <a:schemeClr val="tx1"/>
                </a:solidFill>
                <a:latin typeface="Arial" charset="0"/>
                <a:ea typeface="+mn-ea"/>
              </a:defRPr>
            </a:lvl5pPr>
            <a:lvl6pPr marL="2514600" indent="-228600" algn="l" rtl="0" fontAlgn="base">
              <a:spcBef>
                <a:spcPct val="20000"/>
              </a:spcBef>
              <a:spcAft>
                <a:spcPct val="0"/>
              </a:spcAft>
              <a:buChar char="»"/>
              <a:defRPr sz="1800">
                <a:solidFill>
                  <a:schemeClr val="tx1"/>
                </a:solidFill>
                <a:latin typeface="Arial" charset="0"/>
                <a:ea typeface="+mn-ea"/>
              </a:defRPr>
            </a:lvl6pPr>
            <a:lvl7pPr marL="2971800" indent="-228600" algn="l" rtl="0" fontAlgn="base">
              <a:spcBef>
                <a:spcPct val="20000"/>
              </a:spcBef>
              <a:spcAft>
                <a:spcPct val="0"/>
              </a:spcAft>
              <a:buChar char="»"/>
              <a:defRPr sz="1800">
                <a:solidFill>
                  <a:schemeClr val="tx1"/>
                </a:solidFill>
                <a:latin typeface="Arial" charset="0"/>
                <a:ea typeface="+mn-ea"/>
              </a:defRPr>
            </a:lvl7pPr>
            <a:lvl8pPr marL="3429000" indent="-228600" algn="l" rtl="0" fontAlgn="base">
              <a:spcBef>
                <a:spcPct val="20000"/>
              </a:spcBef>
              <a:spcAft>
                <a:spcPct val="0"/>
              </a:spcAft>
              <a:buChar char="»"/>
              <a:defRPr sz="1800">
                <a:solidFill>
                  <a:schemeClr val="tx1"/>
                </a:solidFill>
                <a:latin typeface="Arial" charset="0"/>
                <a:ea typeface="+mn-ea"/>
              </a:defRPr>
            </a:lvl8pPr>
            <a:lvl9pPr marL="3886200" indent="-228600" algn="l" rtl="0" fontAlgn="base">
              <a:spcBef>
                <a:spcPct val="20000"/>
              </a:spcBef>
              <a:spcAft>
                <a:spcPct val="0"/>
              </a:spcAft>
              <a:buChar char="»"/>
              <a:defRPr sz="1800">
                <a:solidFill>
                  <a:schemeClr val="tx1"/>
                </a:solidFill>
                <a:latin typeface="Arial" charset="0"/>
                <a:ea typeface="+mn-ea"/>
              </a:defRPr>
            </a:lvl9pPr>
          </a:lstStyle>
          <a:p>
            <a:pPr eaLnBrk="1" hangingPunct="1"/>
            <a:r>
              <a:rPr lang="en-GB" altLang="en-US" sz="2400" b="0" kern="0" dirty="0">
                <a:solidFill>
                  <a:schemeClr val="tx1"/>
                </a:solidFill>
                <a:cs typeface="Arial" panose="020B0604020202020204" pitchFamily="34" charset="0"/>
              </a:rPr>
              <a:t>Stranger violence treated more seriously</a:t>
            </a:r>
          </a:p>
          <a:p>
            <a:pPr eaLnBrk="1" hangingPunct="1"/>
            <a:r>
              <a:rPr lang="en-GB" altLang="en-US" sz="2400" b="0" kern="0" dirty="0">
                <a:solidFill>
                  <a:schemeClr val="tx1"/>
                </a:solidFill>
                <a:cs typeface="Arial" panose="020B0604020202020204" pitchFamily="34" charset="0"/>
              </a:rPr>
              <a:t>Stranger violence usually a one off</a:t>
            </a:r>
          </a:p>
          <a:p>
            <a:pPr eaLnBrk="1" hangingPunct="1"/>
            <a:r>
              <a:rPr lang="en-GB" altLang="en-US" sz="2400" b="0" kern="0" dirty="0">
                <a:solidFill>
                  <a:schemeClr val="tx1"/>
                </a:solidFill>
                <a:cs typeface="Arial" panose="020B0604020202020204" pitchFamily="34" charset="0"/>
              </a:rPr>
              <a:t>Stranger violence gives the victim a place of safety - home</a:t>
            </a:r>
          </a:p>
        </p:txBody>
      </p:sp>
      <p:sp>
        <p:nvSpPr>
          <p:cNvPr id="3" name="Title 2"/>
          <p:cNvSpPr>
            <a:spLocks noGrp="1"/>
          </p:cNvSpPr>
          <p:nvPr>
            <p:ph type="title"/>
          </p:nvPr>
        </p:nvSpPr>
        <p:spPr>
          <a:xfrm>
            <a:off x="838200" y="365126"/>
            <a:ext cx="10515600" cy="470898"/>
          </a:xfrm>
          <a:solidFill>
            <a:srgbClr val="002060"/>
          </a:solidFill>
        </p:spPr>
        <p:txBody>
          <a:bodyPr>
            <a:noAutofit/>
          </a:bodyPr>
          <a:lstStyle/>
          <a:p>
            <a:r>
              <a:rPr lang="en-GB" sz="3600" b="1" dirty="0">
                <a:solidFill>
                  <a:schemeClr val="bg1"/>
                </a:solidFill>
                <a:latin typeface="+mn-lt"/>
              </a:rPr>
              <a:t>         Domestic Abuse          vs         Stranger Abuse           </a:t>
            </a:r>
          </a:p>
        </p:txBody>
      </p:sp>
    </p:spTree>
    <p:extLst>
      <p:ext uri="{BB962C8B-B14F-4D97-AF65-F5344CB8AC3E}">
        <p14:creationId xmlns:p14="http://schemas.microsoft.com/office/powerpoint/2010/main" val="2876595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650385" y="522515"/>
            <a:ext cx="8556830" cy="5094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lvl="0" indent="0" algn="ctr">
              <a:buNone/>
              <a:defRPr/>
            </a:pPr>
            <a:endParaRPr lang="en-GB" altLang="en-US" sz="4400" b="1" kern="0" dirty="0">
              <a:solidFill>
                <a:schemeClr val="accent5">
                  <a:lumMod val="50000"/>
                </a:schemeClr>
              </a:solidFill>
              <a:latin typeface="Arial"/>
            </a:endParaRPr>
          </a:p>
        </p:txBody>
      </p:sp>
      <p:sp>
        <p:nvSpPr>
          <p:cNvPr id="3" name="Title 2"/>
          <p:cNvSpPr>
            <a:spLocks noGrp="1"/>
          </p:cNvSpPr>
          <p:nvPr>
            <p:ph type="title"/>
          </p:nvPr>
        </p:nvSpPr>
        <p:spPr>
          <a:xfrm>
            <a:off x="838200" y="51617"/>
            <a:ext cx="10515600" cy="470898"/>
          </a:xfrm>
          <a:solidFill>
            <a:srgbClr val="00B0F0"/>
          </a:solidFill>
        </p:spPr>
        <p:txBody>
          <a:bodyPr>
            <a:noAutofit/>
          </a:bodyPr>
          <a:lstStyle/>
          <a:p>
            <a:pPr algn="ctr"/>
            <a:r>
              <a:rPr lang="en-GB" sz="3600" b="1" dirty="0">
                <a:solidFill>
                  <a:schemeClr val="bg1"/>
                </a:solidFill>
                <a:latin typeface="+mn-lt"/>
              </a:rPr>
              <a:t>         </a:t>
            </a:r>
            <a:r>
              <a:rPr lang="en-GB" sz="3200" b="1" dirty="0">
                <a:solidFill>
                  <a:schemeClr val="bg1"/>
                </a:solidFill>
                <a:latin typeface="+mn-lt"/>
              </a:rPr>
              <a:t>Relationship Violence</a:t>
            </a:r>
          </a:p>
        </p:txBody>
      </p:sp>
      <p:graphicFrame>
        <p:nvGraphicFramePr>
          <p:cNvPr id="7" name="Diagram 6">
            <a:extLst>
              <a:ext uri="{FF2B5EF4-FFF2-40B4-BE49-F238E27FC236}">
                <a16:creationId xmlns:a16="http://schemas.microsoft.com/office/drawing/2014/main" id="{FF9141CD-EBCC-47C7-815A-9450FC136AE0}"/>
              </a:ext>
            </a:extLst>
          </p:cNvPr>
          <p:cNvGraphicFramePr/>
          <p:nvPr>
            <p:extLst>
              <p:ext uri="{D42A27DB-BD31-4B8C-83A1-F6EECF244321}">
                <p14:modId xmlns:p14="http://schemas.microsoft.com/office/powerpoint/2010/main" val="2990711999"/>
              </p:ext>
            </p:extLst>
          </p:nvPr>
        </p:nvGraphicFramePr>
        <p:xfrm>
          <a:off x="671000" y="522515"/>
          <a:ext cx="10850000" cy="56158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764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349542F0-4611-420B-BFBA-E95BF65E790A}"/>
                                            </p:graphicEl>
                                          </p:spTgt>
                                        </p:tgtEl>
                                        <p:attrNameLst>
                                          <p:attrName>style.visibility</p:attrName>
                                        </p:attrNameLst>
                                      </p:cBhvr>
                                      <p:to>
                                        <p:strVal val="visible"/>
                                      </p:to>
                                    </p:set>
                                    <p:animEffect transition="in" filter="fade">
                                      <p:cBhvr>
                                        <p:cTn id="12" dur="500"/>
                                        <p:tgtEl>
                                          <p:spTgt spid="7">
                                            <p:graphicEl>
                                              <a:dgm id="{349542F0-4611-420B-BFBA-E95BF65E790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A4225A3F-A489-4DB6-96BD-123137E9083E}"/>
                                            </p:graphicEl>
                                          </p:spTgt>
                                        </p:tgtEl>
                                        <p:attrNameLst>
                                          <p:attrName>style.visibility</p:attrName>
                                        </p:attrNameLst>
                                      </p:cBhvr>
                                      <p:to>
                                        <p:strVal val="visible"/>
                                      </p:to>
                                    </p:set>
                                    <p:animEffect transition="in" filter="fade">
                                      <p:cBhvr>
                                        <p:cTn id="17" dur="500"/>
                                        <p:tgtEl>
                                          <p:spTgt spid="7">
                                            <p:graphicEl>
                                              <a:dgm id="{A4225A3F-A489-4DB6-96BD-123137E9083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ECC30BC4-4470-4DCB-8A16-62A38B74156E}"/>
                                            </p:graphicEl>
                                          </p:spTgt>
                                        </p:tgtEl>
                                        <p:attrNameLst>
                                          <p:attrName>style.visibility</p:attrName>
                                        </p:attrNameLst>
                                      </p:cBhvr>
                                      <p:to>
                                        <p:strVal val="visible"/>
                                      </p:to>
                                    </p:set>
                                    <p:animEffect transition="in" filter="fade">
                                      <p:cBhvr>
                                        <p:cTn id="22" dur="500"/>
                                        <p:tgtEl>
                                          <p:spTgt spid="7">
                                            <p:graphicEl>
                                              <a:dgm id="{ECC30BC4-4470-4DCB-8A16-62A38B74156E}"/>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
                                            <p:graphicEl>
                                              <a:dgm id="{54E07D91-4D4E-4203-9DC0-1E942F18F9B9}"/>
                                            </p:graphicEl>
                                          </p:spTgt>
                                        </p:tgtEl>
                                        <p:attrNameLst>
                                          <p:attrName>style.visibility</p:attrName>
                                        </p:attrNameLst>
                                      </p:cBhvr>
                                      <p:to>
                                        <p:strVal val="visible"/>
                                      </p:to>
                                    </p:set>
                                    <p:animEffect transition="in" filter="fade">
                                      <p:cBhvr>
                                        <p:cTn id="25" dur="500"/>
                                        <p:tgtEl>
                                          <p:spTgt spid="7">
                                            <p:graphicEl>
                                              <a:dgm id="{54E07D91-4D4E-4203-9DC0-1E942F18F9B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24A3CA79-A962-477A-9461-914B98B5DEED}"/>
                                            </p:graphicEl>
                                          </p:spTgt>
                                        </p:tgtEl>
                                        <p:attrNameLst>
                                          <p:attrName>style.visibility</p:attrName>
                                        </p:attrNameLst>
                                      </p:cBhvr>
                                      <p:to>
                                        <p:strVal val="visible"/>
                                      </p:to>
                                    </p:set>
                                    <p:animEffect transition="in" filter="fade">
                                      <p:cBhvr>
                                        <p:cTn id="30" dur="500"/>
                                        <p:tgtEl>
                                          <p:spTgt spid="7">
                                            <p:graphicEl>
                                              <a:dgm id="{24A3CA79-A962-477A-9461-914B98B5DEED}"/>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graphicEl>
                                              <a:dgm id="{019594F0-F5F0-43E0-ADD6-1F27008069BB}"/>
                                            </p:graphicEl>
                                          </p:spTgt>
                                        </p:tgtEl>
                                        <p:attrNameLst>
                                          <p:attrName>style.visibility</p:attrName>
                                        </p:attrNameLst>
                                      </p:cBhvr>
                                      <p:to>
                                        <p:strVal val="visible"/>
                                      </p:to>
                                    </p:set>
                                    <p:animEffect transition="in" filter="fade">
                                      <p:cBhvr>
                                        <p:cTn id="35" dur="500"/>
                                        <p:tgtEl>
                                          <p:spTgt spid="7">
                                            <p:graphicEl>
                                              <a:dgm id="{019594F0-F5F0-43E0-ADD6-1F27008069BB}"/>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
                                            <p:graphicEl>
                                              <a:dgm id="{E5F163EC-66ED-45CA-A10A-B3186676EDC0}"/>
                                            </p:graphicEl>
                                          </p:spTgt>
                                        </p:tgtEl>
                                        <p:attrNameLst>
                                          <p:attrName>style.visibility</p:attrName>
                                        </p:attrNameLst>
                                      </p:cBhvr>
                                      <p:to>
                                        <p:strVal val="visible"/>
                                      </p:to>
                                    </p:set>
                                    <p:animEffect transition="in" filter="fade">
                                      <p:cBhvr>
                                        <p:cTn id="38" dur="500"/>
                                        <p:tgtEl>
                                          <p:spTgt spid="7">
                                            <p:graphicEl>
                                              <a:dgm id="{E5F163EC-66ED-45CA-A10A-B3186676EDC0}"/>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graphicEl>
                                              <a:dgm id="{2063F13F-FAA8-4B2B-9D93-C3B92BF9E690}"/>
                                            </p:graphicEl>
                                          </p:spTgt>
                                        </p:tgtEl>
                                        <p:attrNameLst>
                                          <p:attrName>style.visibility</p:attrName>
                                        </p:attrNameLst>
                                      </p:cBhvr>
                                      <p:to>
                                        <p:strVal val="visible"/>
                                      </p:to>
                                    </p:set>
                                    <p:animEffect transition="in" filter="fade">
                                      <p:cBhvr>
                                        <p:cTn id="43" dur="500"/>
                                        <p:tgtEl>
                                          <p:spTgt spid="7">
                                            <p:graphicEl>
                                              <a:dgm id="{2063F13F-FAA8-4B2B-9D93-C3B92BF9E69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817936" y="195031"/>
            <a:ext cx="8280920" cy="646331"/>
          </a:xfrm>
          <a:prstGeom prst="rect">
            <a:avLst/>
          </a:prstGeom>
          <a:solidFill>
            <a:srgbClr val="002060"/>
          </a:solidFill>
        </p:spPr>
        <p:txBody>
          <a:bodyPr wrap="square" rtlCol="0">
            <a:spAutoFit/>
          </a:bodyPr>
          <a:lstStyle/>
          <a:p>
            <a:pPr algn="ctr"/>
            <a:r>
              <a:rPr lang="en-GB" sz="3600" b="1" dirty="0">
                <a:solidFill>
                  <a:schemeClr val="bg1"/>
                </a:solidFill>
              </a:rPr>
              <a:t>What are the barriers to Reporting?</a:t>
            </a:r>
          </a:p>
        </p:txBody>
      </p:sp>
      <p:graphicFrame>
        <p:nvGraphicFramePr>
          <p:cNvPr id="3" name="Diagram 2"/>
          <p:cNvGraphicFramePr/>
          <p:nvPr>
            <p:extLst>
              <p:ext uri="{D42A27DB-BD31-4B8C-83A1-F6EECF244321}">
                <p14:modId xmlns:p14="http://schemas.microsoft.com/office/powerpoint/2010/main" val="3864792749"/>
              </p:ext>
            </p:extLst>
          </p:nvPr>
        </p:nvGraphicFramePr>
        <p:xfrm>
          <a:off x="914400" y="1081384"/>
          <a:ext cx="9702493" cy="4423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9194799" y="4185681"/>
            <a:ext cx="2573867" cy="1544990"/>
          </a:xfrm>
          <a:prstGeom prst="rect">
            <a:avLst/>
          </a:prstGeom>
        </p:spPr>
      </p:pic>
    </p:spTree>
    <p:extLst>
      <p:ext uri="{BB962C8B-B14F-4D97-AF65-F5344CB8AC3E}">
        <p14:creationId xmlns:p14="http://schemas.microsoft.com/office/powerpoint/2010/main" val="3890979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graphicEl>
                                              <a:dgm id="{C6AC4678-EE0D-47DF-9995-9CF5B9BBDB25}"/>
                                            </p:graphicEl>
                                          </p:spTgt>
                                        </p:tgtEl>
                                        <p:attrNameLst>
                                          <p:attrName>style.visibility</p:attrName>
                                        </p:attrNameLst>
                                      </p:cBhvr>
                                      <p:to>
                                        <p:strVal val="visible"/>
                                      </p:to>
                                    </p:set>
                                    <p:animEffect transition="in" filter="fade">
                                      <p:cBhvr>
                                        <p:cTn id="14" dur="500"/>
                                        <p:tgtEl>
                                          <p:spTgt spid="3">
                                            <p:graphicEl>
                                              <a:dgm id="{C6AC4678-EE0D-47DF-9995-9CF5B9BBDB25}"/>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graphicEl>
                                              <a:dgm id="{D0E8B24C-FF14-4810-9CF5-3BC064085CBE}"/>
                                            </p:graphicEl>
                                          </p:spTgt>
                                        </p:tgtEl>
                                        <p:attrNameLst>
                                          <p:attrName>style.visibility</p:attrName>
                                        </p:attrNameLst>
                                      </p:cBhvr>
                                      <p:to>
                                        <p:strVal val="visible"/>
                                      </p:to>
                                    </p:set>
                                    <p:animEffect transition="in" filter="fade">
                                      <p:cBhvr>
                                        <p:cTn id="19" dur="500"/>
                                        <p:tgtEl>
                                          <p:spTgt spid="3">
                                            <p:graphicEl>
                                              <a:dgm id="{D0E8B24C-FF14-4810-9CF5-3BC064085CBE}"/>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graphicEl>
                                              <a:dgm id="{71483493-FD91-4D9C-B2D9-BFC85CF9CFC8}"/>
                                            </p:graphicEl>
                                          </p:spTgt>
                                        </p:tgtEl>
                                        <p:attrNameLst>
                                          <p:attrName>style.visibility</p:attrName>
                                        </p:attrNameLst>
                                      </p:cBhvr>
                                      <p:to>
                                        <p:strVal val="visible"/>
                                      </p:to>
                                    </p:set>
                                    <p:animEffect transition="in" filter="fade">
                                      <p:cBhvr>
                                        <p:cTn id="24" dur="500"/>
                                        <p:tgtEl>
                                          <p:spTgt spid="3">
                                            <p:graphicEl>
                                              <a:dgm id="{71483493-FD91-4D9C-B2D9-BFC85CF9CFC8}"/>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graphicEl>
                                              <a:dgm id="{814FD6E9-19E0-4654-928A-ACAE3D91CD7C}"/>
                                            </p:graphicEl>
                                          </p:spTgt>
                                        </p:tgtEl>
                                        <p:attrNameLst>
                                          <p:attrName>style.visibility</p:attrName>
                                        </p:attrNameLst>
                                      </p:cBhvr>
                                      <p:to>
                                        <p:strVal val="visible"/>
                                      </p:to>
                                    </p:set>
                                    <p:animEffect transition="in" filter="fade">
                                      <p:cBhvr>
                                        <p:cTn id="29" dur="500"/>
                                        <p:tgtEl>
                                          <p:spTgt spid="3">
                                            <p:graphicEl>
                                              <a:dgm id="{814FD6E9-19E0-4654-928A-ACAE3D91CD7C}"/>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graphicEl>
                                              <a:dgm id="{1A9DCA4B-D155-4C46-BE1C-92D4616F972C}"/>
                                            </p:graphicEl>
                                          </p:spTgt>
                                        </p:tgtEl>
                                        <p:attrNameLst>
                                          <p:attrName>style.visibility</p:attrName>
                                        </p:attrNameLst>
                                      </p:cBhvr>
                                      <p:to>
                                        <p:strVal val="visible"/>
                                      </p:to>
                                    </p:set>
                                    <p:animEffect transition="in" filter="fade">
                                      <p:cBhvr>
                                        <p:cTn id="34" dur="500"/>
                                        <p:tgtEl>
                                          <p:spTgt spid="3">
                                            <p:graphicEl>
                                              <a:dgm id="{1A9DCA4B-D155-4C46-BE1C-92D4616F972C}"/>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graphicEl>
                                              <a:dgm id="{0E096F87-0781-40F5-B5F0-02355DE02ED8}"/>
                                            </p:graphicEl>
                                          </p:spTgt>
                                        </p:tgtEl>
                                        <p:attrNameLst>
                                          <p:attrName>style.visibility</p:attrName>
                                        </p:attrNameLst>
                                      </p:cBhvr>
                                      <p:to>
                                        <p:strVal val="visible"/>
                                      </p:to>
                                    </p:set>
                                    <p:animEffect transition="in" filter="fade">
                                      <p:cBhvr>
                                        <p:cTn id="39" dur="500"/>
                                        <p:tgtEl>
                                          <p:spTgt spid="3">
                                            <p:graphicEl>
                                              <a:dgm id="{0E096F87-0781-40F5-B5F0-02355DE02ED8}"/>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BC026F00-DA96-4485-833E-C07286DCCED0}"/>
                                            </p:graphicEl>
                                          </p:spTgt>
                                        </p:tgtEl>
                                        <p:attrNameLst>
                                          <p:attrName>style.visibility</p:attrName>
                                        </p:attrNameLst>
                                      </p:cBhvr>
                                      <p:to>
                                        <p:strVal val="visible"/>
                                      </p:to>
                                    </p:set>
                                    <p:animEffect transition="in" filter="fade">
                                      <p:cBhvr>
                                        <p:cTn id="44" dur="500"/>
                                        <p:tgtEl>
                                          <p:spTgt spid="3">
                                            <p:graphicEl>
                                              <a:dgm id="{BC026F00-DA96-4485-833E-C07286DCCED0}"/>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graphicEl>
                                              <a:dgm id="{D4FCB8A9-7458-4F76-877E-5634D213F845}"/>
                                            </p:graphicEl>
                                          </p:spTgt>
                                        </p:tgtEl>
                                        <p:attrNameLst>
                                          <p:attrName>style.visibility</p:attrName>
                                        </p:attrNameLst>
                                      </p:cBhvr>
                                      <p:to>
                                        <p:strVal val="visible"/>
                                      </p:to>
                                    </p:set>
                                    <p:animEffect transition="in" filter="fade">
                                      <p:cBhvr>
                                        <p:cTn id="49" dur="500"/>
                                        <p:tgtEl>
                                          <p:spTgt spid="3">
                                            <p:graphicEl>
                                              <a:dgm id="{D4FCB8A9-7458-4F76-877E-5634D213F845}"/>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3">
                                            <p:graphicEl>
                                              <a:dgm id="{2E7F1649-AC08-498C-BC45-DCE84685DFA0}"/>
                                            </p:graphicEl>
                                          </p:spTgt>
                                        </p:tgtEl>
                                        <p:attrNameLst>
                                          <p:attrName>style.visibility</p:attrName>
                                        </p:attrNameLst>
                                      </p:cBhvr>
                                      <p:to>
                                        <p:strVal val="visible"/>
                                      </p:to>
                                    </p:set>
                                    <p:animEffect transition="in" filter="fade">
                                      <p:cBhvr>
                                        <p:cTn id="54" dur="500"/>
                                        <p:tgtEl>
                                          <p:spTgt spid="3">
                                            <p:graphicEl>
                                              <a:dgm id="{2E7F1649-AC08-498C-BC45-DCE84685DFA0}"/>
                                            </p:graphic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3">
                                            <p:graphicEl>
                                              <a:dgm id="{DB83C3DA-707B-41AD-A7A3-DA31ACF3E4A6}"/>
                                            </p:graphicEl>
                                          </p:spTgt>
                                        </p:tgtEl>
                                        <p:attrNameLst>
                                          <p:attrName>style.visibility</p:attrName>
                                        </p:attrNameLst>
                                      </p:cBhvr>
                                      <p:to>
                                        <p:strVal val="visible"/>
                                      </p:to>
                                    </p:set>
                                    <p:animEffect transition="in" filter="fade">
                                      <p:cBhvr>
                                        <p:cTn id="59" dur="500"/>
                                        <p:tgtEl>
                                          <p:spTgt spid="3">
                                            <p:graphicEl>
                                              <a:dgm id="{DB83C3DA-707B-41AD-A7A3-DA31ACF3E4A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Graphic spid="3"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765628" y="1850927"/>
            <a:ext cx="2695903" cy="3910978"/>
          </a:xfrm>
          <a:noFill/>
          <a:ln>
            <a:solidFill>
              <a:schemeClr val="tx1"/>
            </a:solidFill>
          </a:ln>
        </p:spPr>
        <p:txBody>
          <a:bodyPr>
            <a:normAutofit fontScale="90000"/>
          </a:bodyPr>
          <a:lstStyle/>
          <a:p>
            <a:pPr algn="ctr"/>
            <a:br>
              <a:rPr lang="en-GB" sz="2800" b="1" u="sng" dirty="0">
                <a:solidFill>
                  <a:schemeClr val="accent1">
                    <a:lumMod val="50000"/>
                  </a:schemeClr>
                </a:solidFill>
              </a:rPr>
            </a:br>
            <a:br>
              <a:rPr lang="en-GB" sz="2800" b="1" u="sng" dirty="0">
                <a:solidFill>
                  <a:srgbClr val="0070C0"/>
                </a:solidFill>
                <a:latin typeface="Arial" panose="020B0604020202020204" pitchFamily="34" charset="0"/>
                <a:cs typeface="Arial" panose="020B0604020202020204" pitchFamily="34" charset="0"/>
              </a:rPr>
            </a:br>
            <a:r>
              <a:rPr lang="en-GB" sz="3100" b="1" dirty="0">
                <a:solidFill>
                  <a:srgbClr val="0070C0"/>
                </a:solidFill>
                <a:latin typeface="Arial" panose="020B0604020202020204" pitchFamily="34" charset="0"/>
                <a:cs typeface="Arial" panose="020B0604020202020204" pitchFamily="34" charset="0"/>
              </a:rPr>
              <a:t>People like other animals are conditioned to form bonds as a survival mechanism</a:t>
            </a:r>
            <a:br>
              <a:rPr lang="en-GB" sz="2800" b="1" u="sng" dirty="0"/>
            </a:br>
            <a:br>
              <a:rPr lang="en-GB" sz="2800" b="1" u="sng" dirty="0"/>
            </a:br>
            <a:endParaRPr lang="en-GB" sz="2800" b="1" u="sng" dirty="0"/>
          </a:p>
        </p:txBody>
      </p:sp>
      <p:sp>
        <p:nvSpPr>
          <p:cNvPr id="5" name="TextBox 4"/>
          <p:cNvSpPr txBox="1"/>
          <p:nvPr/>
        </p:nvSpPr>
        <p:spPr>
          <a:xfrm>
            <a:off x="1817936" y="255991"/>
            <a:ext cx="8280920" cy="646331"/>
          </a:xfrm>
          <a:prstGeom prst="rect">
            <a:avLst/>
          </a:prstGeom>
          <a:solidFill>
            <a:srgbClr val="002060"/>
          </a:solidFill>
        </p:spPr>
        <p:txBody>
          <a:bodyPr wrap="square" rtlCol="0">
            <a:spAutoFit/>
          </a:bodyPr>
          <a:lstStyle/>
          <a:p>
            <a:pPr algn="ctr"/>
            <a:r>
              <a:rPr lang="en-GB" sz="3600" b="1" dirty="0">
                <a:solidFill>
                  <a:schemeClr val="bg1"/>
                </a:solidFill>
              </a:rPr>
              <a:t>Repeat Victims – Trauma Bonds?</a:t>
            </a:r>
          </a:p>
        </p:txBody>
      </p:sp>
      <p:pic>
        <p:nvPicPr>
          <p:cNvPr id="3" name="Picture 2">
            <a:extLst>
              <a:ext uri="{FF2B5EF4-FFF2-40B4-BE49-F238E27FC236}">
                <a16:creationId xmlns:a16="http://schemas.microsoft.com/office/drawing/2014/main" id="{2D55AB1D-D197-9AB7-7249-83E3EF1F27FD}"/>
              </a:ext>
            </a:extLst>
          </p:cNvPr>
          <p:cNvPicPr>
            <a:picLocks noChangeAspect="1"/>
          </p:cNvPicPr>
          <p:nvPr/>
        </p:nvPicPr>
        <p:blipFill>
          <a:blip r:embed="rId3"/>
          <a:stretch>
            <a:fillRect/>
          </a:stretch>
        </p:blipFill>
        <p:spPr>
          <a:xfrm>
            <a:off x="2343150" y="288032"/>
            <a:ext cx="6422478" cy="6422478"/>
          </a:xfrm>
          <a:prstGeom prst="rect">
            <a:avLst/>
          </a:prstGeom>
        </p:spPr>
      </p:pic>
    </p:spTree>
    <p:extLst>
      <p:ext uri="{BB962C8B-B14F-4D97-AF65-F5344CB8AC3E}">
        <p14:creationId xmlns:p14="http://schemas.microsoft.com/office/powerpoint/2010/main" val="2390359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36822" y="396500"/>
            <a:ext cx="10058400" cy="646331"/>
          </a:xfrm>
          <a:prstGeom prst="rect">
            <a:avLst/>
          </a:prstGeom>
          <a:solidFill>
            <a:srgbClr val="002060"/>
          </a:solidFill>
        </p:spPr>
        <p:txBody>
          <a:bodyPr wrap="square" rtlCol="0">
            <a:spAutoFit/>
          </a:bodyPr>
          <a:lstStyle/>
          <a:p>
            <a:pPr algn="ctr"/>
            <a:r>
              <a:rPr lang="en-GB" sz="3600" b="1" dirty="0">
                <a:solidFill>
                  <a:schemeClr val="bg1"/>
                </a:solidFill>
              </a:rPr>
              <a:t>Stockholm Syndrome (Van der </a:t>
            </a:r>
            <a:r>
              <a:rPr lang="en-GB" sz="3600" b="1" dirty="0" err="1">
                <a:solidFill>
                  <a:schemeClr val="bg1"/>
                </a:solidFill>
              </a:rPr>
              <a:t>Kolk</a:t>
            </a:r>
            <a:r>
              <a:rPr lang="en-GB" sz="3600" b="1" dirty="0">
                <a:solidFill>
                  <a:schemeClr val="bg1"/>
                </a:solidFill>
              </a:rPr>
              <a:t> 1996)</a:t>
            </a:r>
          </a:p>
        </p:txBody>
      </p:sp>
      <p:sp>
        <p:nvSpPr>
          <p:cNvPr id="10" name="TextBox 9"/>
          <p:cNvSpPr txBox="1"/>
          <p:nvPr/>
        </p:nvSpPr>
        <p:spPr>
          <a:xfrm>
            <a:off x="2114639" y="5965448"/>
            <a:ext cx="8444777" cy="892552"/>
          </a:xfrm>
          <a:prstGeom prst="rect">
            <a:avLst/>
          </a:prstGeom>
          <a:noFill/>
        </p:spPr>
        <p:txBody>
          <a:bodyPr wrap="square" rtlCol="0">
            <a:spAutoFit/>
          </a:bodyPr>
          <a:lstStyle/>
          <a:p>
            <a:pPr algn="ctr"/>
            <a:r>
              <a:rPr lang="en-GB" sz="2600" dirty="0"/>
              <a:t>Traumatised people lead traumatic and traumatising lives (Van der </a:t>
            </a:r>
            <a:r>
              <a:rPr lang="en-GB" sz="2600" dirty="0" err="1"/>
              <a:t>Kolk</a:t>
            </a:r>
            <a:r>
              <a:rPr lang="en-GB" sz="2600" dirty="0"/>
              <a:t> and McFarlane 1996)</a:t>
            </a:r>
          </a:p>
        </p:txBody>
      </p:sp>
      <p:pic>
        <p:nvPicPr>
          <p:cNvPr id="2" name="Online Media 1" title="The insane true story behind Stockholm Syndrome | BBC Sounds">
            <a:hlinkClick r:id="" action="ppaction://media"/>
            <a:extLst>
              <a:ext uri="{FF2B5EF4-FFF2-40B4-BE49-F238E27FC236}">
                <a16:creationId xmlns:a16="http://schemas.microsoft.com/office/drawing/2014/main" id="{06071E48-EE37-E125-4FD1-D5C1E396AA28}"/>
              </a:ext>
            </a:extLst>
          </p:cNvPr>
          <p:cNvPicPr>
            <a:picLocks noRot="1" noChangeAspect="1"/>
          </p:cNvPicPr>
          <p:nvPr>
            <a:videoFile r:link="rId1"/>
          </p:nvPr>
        </p:nvPicPr>
        <p:blipFill>
          <a:blip r:embed="rId4"/>
          <a:stretch>
            <a:fillRect/>
          </a:stretch>
        </p:blipFill>
        <p:spPr>
          <a:xfrm>
            <a:off x="1632583" y="1042831"/>
            <a:ext cx="8926833" cy="5043661"/>
          </a:xfrm>
          <a:prstGeom prst="rect">
            <a:avLst/>
          </a:prstGeom>
        </p:spPr>
      </p:pic>
    </p:spTree>
    <p:extLst>
      <p:ext uri="{BB962C8B-B14F-4D97-AF65-F5344CB8AC3E}">
        <p14:creationId xmlns:p14="http://schemas.microsoft.com/office/powerpoint/2010/main" val="472990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bldLst>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C90DA-0F9D-4144-9F2E-BA9025CE01A9}"/>
              </a:ext>
            </a:extLst>
          </p:cNvPr>
          <p:cNvSpPr>
            <a:spLocks noGrp="1"/>
          </p:cNvSpPr>
          <p:nvPr>
            <p:ph type="title"/>
          </p:nvPr>
        </p:nvSpPr>
        <p:spPr>
          <a:xfrm>
            <a:off x="838200" y="212726"/>
            <a:ext cx="10515600" cy="798936"/>
          </a:xfrm>
          <a:solidFill>
            <a:srgbClr val="002060"/>
          </a:solidFill>
        </p:spPr>
        <p:txBody>
          <a:bodyPr>
            <a:normAutofit fontScale="90000"/>
          </a:bodyPr>
          <a:lstStyle/>
          <a:p>
            <a:pPr algn="ctr"/>
            <a:r>
              <a:rPr lang="en-GB" sz="3600" b="1" dirty="0">
                <a:solidFill>
                  <a:schemeClr val="bg1"/>
                </a:solidFill>
                <a:latin typeface="+mn-lt"/>
              </a:rPr>
              <a:t>S75A and S75b Serious Crime Act 2015 – Non-fatal  Strangulation or Suffocation</a:t>
            </a:r>
          </a:p>
        </p:txBody>
      </p:sp>
      <p:pic>
        <p:nvPicPr>
          <p:cNvPr id="3" name="Picture 2">
            <a:extLst>
              <a:ext uri="{FF2B5EF4-FFF2-40B4-BE49-F238E27FC236}">
                <a16:creationId xmlns:a16="http://schemas.microsoft.com/office/drawing/2014/main" id="{D3C8778B-D66D-203F-C3E5-9E5468FDBEAA}"/>
              </a:ext>
            </a:extLst>
          </p:cNvPr>
          <p:cNvPicPr>
            <a:picLocks noChangeAspect="1"/>
          </p:cNvPicPr>
          <p:nvPr/>
        </p:nvPicPr>
        <p:blipFill>
          <a:blip r:embed="rId3"/>
          <a:stretch>
            <a:fillRect/>
          </a:stretch>
        </p:blipFill>
        <p:spPr>
          <a:xfrm>
            <a:off x="838200" y="1011662"/>
            <a:ext cx="3781097" cy="5401567"/>
          </a:xfrm>
          <a:prstGeom prst="rect">
            <a:avLst/>
          </a:prstGeom>
        </p:spPr>
      </p:pic>
      <p:sp>
        <p:nvSpPr>
          <p:cNvPr id="4" name="TextBox 3">
            <a:extLst>
              <a:ext uri="{FF2B5EF4-FFF2-40B4-BE49-F238E27FC236}">
                <a16:creationId xmlns:a16="http://schemas.microsoft.com/office/drawing/2014/main" id="{49103418-9E7C-CEB4-AA72-5FF4ED2AE045}"/>
              </a:ext>
            </a:extLst>
          </p:cNvPr>
          <p:cNvSpPr txBox="1"/>
          <p:nvPr/>
        </p:nvSpPr>
        <p:spPr>
          <a:xfrm>
            <a:off x="5864771" y="1355835"/>
            <a:ext cx="5202621" cy="4247317"/>
          </a:xfrm>
          <a:prstGeom prst="rect">
            <a:avLst/>
          </a:prstGeom>
          <a:noFill/>
        </p:spPr>
        <p:txBody>
          <a:bodyPr wrap="square" rtlCol="0">
            <a:spAutoFit/>
          </a:bodyPr>
          <a:lstStyle/>
          <a:p>
            <a:pPr algn="l"/>
            <a:r>
              <a:rPr lang="en-GB" i="0" dirty="0">
                <a:solidFill>
                  <a:srgbClr val="333333"/>
                </a:solidFill>
                <a:effectLst/>
                <a:latin typeface="Red Hat Display"/>
              </a:rPr>
              <a:t>A new piece of legislation has come into force concerning non-fatal strangulation, meaning </a:t>
            </a:r>
            <a:r>
              <a:rPr lang="en-GB" i="0" u="none" strike="noStrike" dirty="0">
                <a:solidFill>
                  <a:srgbClr val="000000"/>
                </a:solidFill>
                <a:effectLst/>
                <a:latin typeface="var(--body-font)"/>
                <a:hlinkClick r:id="rId4"/>
              </a:rPr>
              <a:t>abusers</a:t>
            </a:r>
            <a:r>
              <a:rPr lang="en-GB" i="0" dirty="0">
                <a:solidFill>
                  <a:srgbClr val="333333"/>
                </a:solidFill>
                <a:effectLst/>
                <a:latin typeface="Red Hat Display"/>
              </a:rPr>
              <a:t> will now face up to five years behind bars.</a:t>
            </a:r>
          </a:p>
          <a:p>
            <a:pPr algn="l"/>
            <a:endParaRPr lang="en-GB" i="0" dirty="0">
              <a:solidFill>
                <a:srgbClr val="333333"/>
              </a:solidFill>
              <a:effectLst/>
              <a:latin typeface="Red Hat Display"/>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Red Hat Display"/>
              </a:rPr>
              <a:t>The offence, created as part of landmark </a:t>
            </a:r>
            <a:r>
              <a:rPr lang="en-GB" b="0" i="0" u="none" strike="noStrike" dirty="0">
                <a:solidFill>
                  <a:srgbClr val="000000"/>
                </a:solidFill>
                <a:effectLst/>
                <a:latin typeface="var(--body-font)"/>
                <a:hlinkClick r:id="rId5"/>
              </a:rPr>
              <a:t>domestic abuse</a:t>
            </a:r>
            <a:r>
              <a:rPr lang="en-GB" b="0" i="0" dirty="0">
                <a:solidFill>
                  <a:srgbClr val="333333"/>
                </a:solidFill>
                <a:effectLst/>
                <a:latin typeface="Red Hat Display"/>
              </a:rPr>
              <a:t> legislation, applies to </a:t>
            </a:r>
            <a:r>
              <a:rPr lang="en-GB" b="0" i="0" u="none" strike="noStrike" dirty="0">
                <a:solidFill>
                  <a:srgbClr val="000000"/>
                </a:solidFill>
                <a:effectLst/>
                <a:latin typeface="var(--body-font)"/>
                <a:hlinkClick r:id="rId4"/>
              </a:rPr>
              <a:t>perpetrators</a:t>
            </a:r>
            <a:r>
              <a:rPr lang="en-GB" b="0" i="0" dirty="0">
                <a:solidFill>
                  <a:srgbClr val="333333"/>
                </a:solidFill>
                <a:effectLst/>
                <a:latin typeface="Red Hat Display"/>
              </a:rPr>
              <a:t> who strangle or intentionally affect their victim’s ability to breathe in an attempt to control or intimidate them. </a:t>
            </a:r>
            <a:r>
              <a:rPr lang="en-GB" b="0" i="0" dirty="0">
                <a:solidFill>
                  <a:srgbClr val="0B0C0C"/>
                </a:solidFill>
                <a:effectLst/>
                <a:latin typeface="GDS Transport"/>
              </a:rPr>
              <a:t>The Domestic Abuse Act 2021 amends the Serious Crime Act 2015, introducing 2 new sections — section 75A and 75B— which will create a new and specific criminal offence of non-fatal strangulation and suffocation.</a:t>
            </a:r>
          </a:p>
          <a:p>
            <a:endParaRPr lang="en-GB" dirty="0"/>
          </a:p>
        </p:txBody>
      </p:sp>
    </p:spTree>
    <p:extLst>
      <p:ext uri="{BB962C8B-B14F-4D97-AF65-F5344CB8AC3E}">
        <p14:creationId xmlns:p14="http://schemas.microsoft.com/office/powerpoint/2010/main" val="2143944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7936" y="255991"/>
            <a:ext cx="8280920" cy="1200329"/>
          </a:xfrm>
          <a:prstGeom prst="rect">
            <a:avLst/>
          </a:prstGeom>
          <a:solidFill>
            <a:srgbClr val="002060"/>
          </a:solidFill>
        </p:spPr>
        <p:txBody>
          <a:bodyPr wrap="square" rtlCol="0">
            <a:spAutoFit/>
          </a:bodyPr>
          <a:lstStyle/>
          <a:p>
            <a:pPr algn="ctr"/>
            <a:r>
              <a:rPr lang="en-GB" sz="3600" b="1" dirty="0">
                <a:solidFill>
                  <a:schemeClr val="bg1"/>
                </a:solidFill>
              </a:rPr>
              <a:t>Panorama:</a:t>
            </a:r>
          </a:p>
          <a:p>
            <a:pPr algn="ctr"/>
            <a:r>
              <a:rPr lang="en-GB" sz="3600" b="1" dirty="0">
                <a:solidFill>
                  <a:schemeClr val="bg1"/>
                </a:solidFill>
              </a:rPr>
              <a:t>Domestic Abuse Caught on Camera</a:t>
            </a:r>
          </a:p>
        </p:txBody>
      </p:sp>
      <p:pic>
        <p:nvPicPr>
          <p:cNvPr id="2" name="Online Media 1" title="Domestic Abuse: Caught on Camera: Panorama">
            <a:hlinkClick r:id="" action="ppaction://media"/>
            <a:extLst>
              <a:ext uri="{FF2B5EF4-FFF2-40B4-BE49-F238E27FC236}">
                <a16:creationId xmlns:a16="http://schemas.microsoft.com/office/drawing/2014/main" id="{50C9186F-5560-3DE4-A89E-E7002724A96D}"/>
              </a:ext>
            </a:extLst>
          </p:cNvPr>
          <p:cNvPicPr>
            <a:picLocks noRot="1" noChangeAspect="1"/>
          </p:cNvPicPr>
          <p:nvPr>
            <a:videoFile r:link="rId1"/>
          </p:nvPr>
        </p:nvPicPr>
        <p:blipFill>
          <a:blip r:embed="rId4"/>
          <a:stretch>
            <a:fillRect/>
          </a:stretch>
        </p:blipFill>
        <p:spPr>
          <a:xfrm>
            <a:off x="0" y="46038"/>
            <a:ext cx="12083544" cy="6827201"/>
          </a:xfrm>
          <a:prstGeom prst="rect">
            <a:avLst/>
          </a:prstGeom>
        </p:spPr>
      </p:pic>
    </p:spTree>
    <p:extLst>
      <p:ext uri="{BB962C8B-B14F-4D97-AF65-F5344CB8AC3E}">
        <p14:creationId xmlns:p14="http://schemas.microsoft.com/office/powerpoint/2010/main" val="2075182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7265" y="255991"/>
            <a:ext cx="10799805" cy="646331"/>
          </a:xfrm>
          <a:prstGeom prst="rect">
            <a:avLst/>
          </a:prstGeom>
          <a:solidFill>
            <a:srgbClr val="002060"/>
          </a:solidFill>
        </p:spPr>
        <p:txBody>
          <a:bodyPr wrap="square" rtlCol="0">
            <a:spAutoFit/>
          </a:bodyPr>
          <a:lstStyle/>
          <a:p>
            <a:pPr algn="ctr"/>
            <a:r>
              <a:rPr lang="en-GB" sz="3600" b="1" dirty="0">
                <a:solidFill>
                  <a:schemeClr val="bg1"/>
                </a:solidFill>
              </a:rPr>
              <a:t> Multi Agency Risk Assessment Conference (MARAC)</a:t>
            </a:r>
          </a:p>
        </p:txBody>
      </p:sp>
      <p:graphicFrame>
        <p:nvGraphicFramePr>
          <p:cNvPr id="3" name="Diagram 2"/>
          <p:cNvGraphicFramePr/>
          <p:nvPr>
            <p:extLst>
              <p:ext uri="{D42A27DB-BD31-4B8C-83A1-F6EECF244321}">
                <p14:modId xmlns:p14="http://schemas.microsoft.com/office/powerpoint/2010/main" val="774016880"/>
              </p:ext>
            </p:extLst>
          </p:nvPr>
        </p:nvGraphicFramePr>
        <p:xfrm>
          <a:off x="667265" y="902322"/>
          <a:ext cx="10799805" cy="52360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1329896" y="3484604"/>
            <a:ext cx="2288575" cy="2288575"/>
          </a:xfrm>
          <a:prstGeom prst="rect">
            <a:avLst/>
          </a:prstGeom>
        </p:spPr>
      </p:pic>
    </p:spTree>
    <p:extLst>
      <p:ext uri="{BB962C8B-B14F-4D97-AF65-F5344CB8AC3E}">
        <p14:creationId xmlns:p14="http://schemas.microsoft.com/office/powerpoint/2010/main" val="3331871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BED8C46-F87D-4CB6-ACEE-29FF88F73C65}"/>
                                            </p:graphicEl>
                                          </p:spTgt>
                                        </p:tgtEl>
                                        <p:attrNameLst>
                                          <p:attrName>style.visibility</p:attrName>
                                        </p:attrNameLst>
                                      </p:cBhvr>
                                      <p:to>
                                        <p:strVal val="visible"/>
                                      </p:to>
                                    </p:set>
                                    <p:animEffect transition="in" filter="fade">
                                      <p:cBhvr>
                                        <p:cTn id="7" dur="500"/>
                                        <p:tgtEl>
                                          <p:spTgt spid="3">
                                            <p:graphicEl>
                                              <a:dgm id="{9BED8C46-F87D-4CB6-ACEE-29FF88F73C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117BF76-DDF7-491A-B40D-0F5D5F8AFBFE}"/>
                                            </p:graphicEl>
                                          </p:spTgt>
                                        </p:tgtEl>
                                        <p:attrNameLst>
                                          <p:attrName>style.visibility</p:attrName>
                                        </p:attrNameLst>
                                      </p:cBhvr>
                                      <p:to>
                                        <p:strVal val="visible"/>
                                      </p:to>
                                    </p:set>
                                    <p:animEffect transition="in" filter="fade">
                                      <p:cBhvr>
                                        <p:cTn id="12" dur="500"/>
                                        <p:tgtEl>
                                          <p:spTgt spid="3">
                                            <p:graphicEl>
                                              <a:dgm id="{5117BF76-DDF7-491A-B40D-0F5D5F8AFBF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EDEF75F-7AD9-49A6-BAA7-508AF8A71A95}"/>
                                            </p:graphicEl>
                                          </p:spTgt>
                                        </p:tgtEl>
                                        <p:attrNameLst>
                                          <p:attrName>style.visibility</p:attrName>
                                        </p:attrNameLst>
                                      </p:cBhvr>
                                      <p:to>
                                        <p:strVal val="visible"/>
                                      </p:to>
                                    </p:set>
                                    <p:animEffect transition="in" filter="fade">
                                      <p:cBhvr>
                                        <p:cTn id="15" dur="500"/>
                                        <p:tgtEl>
                                          <p:spTgt spid="3">
                                            <p:graphicEl>
                                              <a:dgm id="{6EDEF75F-7AD9-49A6-BAA7-508AF8A71A9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DB99A2BD-AF92-4F80-8421-FC28836621E4}"/>
                                            </p:graphicEl>
                                          </p:spTgt>
                                        </p:tgtEl>
                                        <p:attrNameLst>
                                          <p:attrName>style.visibility</p:attrName>
                                        </p:attrNameLst>
                                      </p:cBhvr>
                                      <p:to>
                                        <p:strVal val="visible"/>
                                      </p:to>
                                    </p:set>
                                    <p:animEffect transition="in" filter="fade">
                                      <p:cBhvr>
                                        <p:cTn id="20" dur="500"/>
                                        <p:tgtEl>
                                          <p:spTgt spid="3">
                                            <p:graphicEl>
                                              <a:dgm id="{DB99A2BD-AF92-4F80-8421-FC28836621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59ABEF19-A8F0-4C76-A91E-170A56D8B9C6}"/>
                                            </p:graphicEl>
                                          </p:spTgt>
                                        </p:tgtEl>
                                        <p:attrNameLst>
                                          <p:attrName>style.visibility</p:attrName>
                                        </p:attrNameLst>
                                      </p:cBhvr>
                                      <p:to>
                                        <p:strVal val="visible"/>
                                      </p:to>
                                    </p:set>
                                    <p:animEffect transition="in" filter="fade">
                                      <p:cBhvr>
                                        <p:cTn id="23" dur="500"/>
                                        <p:tgtEl>
                                          <p:spTgt spid="3">
                                            <p:graphicEl>
                                              <a:dgm id="{59ABEF19-A8F0-4C76-A91E-170A56D8B9C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69ED9C22-35A1-4573-9553-3BBD68F553D8}"/>
                                            </p:graphicEl>
                                          </p:spTgt>
                                        </p:tgtEl>
                                        <p:attrNameLst>
                                          <p:attrName>style.visibility</p:attrName>
                                        </p:attrNameLst>
                                      </p:cBhvr>
                                      <p:to>
                                        <p:strVal val="visible"/>
                                      </p:to>
                                    </p:set>
                                    <p:animEffect transition="in" filter="fade">
                                      <p:cBhvr>
                                        <p:cTn id="28" dur="500"/>
                                        <p:tgtEl>
                                          <p:spTgt spid="3">
                                            <p:graphicEl>
                                              <a:dgm id="{69ED9C22-35A1-4573-9553-3BBD68F553D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0B782093-56E5-4289-A9D9-6EDD759F836E}"/>
                                            </p:graphicEl>
                                          </p:spTgt>
                                        </p:tgtEl>
                                        <p:attrNameLst>
                                          <p:attrName>style.visibility</p:attrName>
                                        </p:attrNameLst>
                                      </p:cBhvr>
                                      <p:to>
                                        <p:strVal val="visible"/>
                                      </p:to>
                                    </p:set>
                                    <p:animEffect transition="in" filter="fade">
                                      <p:cBhvr>
                                        <p:cTn id="31" dur="500"/>
                                        <p:tgtEl>
                                          <p:spTgt spid="3">
                                            <p:graphicEl>
                                              <a:dgm id="{0B782093-56E5-4289-A9D9-6EDD759F836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6BF012FE-D9E0-44BE-9CCB-80C0A3343B3E}"/>
                                            </p:graphicEl>
                                          </p:spTgt>
                                        </p:tgtEl>
                                        <p:attrNameLst>
                                          <p:attrName>style.visibility</p:attrName>
                                        </p:attrNameLst>
                                      </p:cBhvr>
                                      <p:to>
                                        <p:strVal val="visible"/>
                                      </p:to>
                                    </p:set>
                                    <p:animEffect transition="in" filter="fade">
                                      <p:cBhvr>
                                        <p:cTn id="36" dur="500"/>
                                        <p:tgtEl>
                                          <p:spTgt spid="3">
                                            <p:graphicEl>
                                              <a:dgm id="{6BF012FE-D9E0-44BE-9CCB-80C0A3343B3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4555BBF4-FD70-4376-BAE6-B808520AF0F9}"/>
                                            </p:graphicEl>
                                          </p:spTgt>
                                        </p:tgtEl>
                                        <p:attrNameLst>
                                          <p:attrName>style.visibility</p:attrName>
                                        </p:attrNameLst>
                                      </p:cBhvr>
                                      <p:to>
                                        <p:strVal val="visible"/>
                                      </p:to>
                                    </p:set>
                                    <p:animEffect transition="in" filter="fade">
                                      <p:cBhvr>
                                        <p:cTn id="39" dur="500"/>
                                        <p:tgtEl>
                                          <p:spTgt spid="3">
                                            <p:graphicEl>
                                              <a:dgm id="{4555BBF4-FD70-4376-BAE6-B808520AF0F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is a Marac?">
            <a:hlinkClick r:id="" action="ppaction://media"/>
            <a:extLst>
              <a:ext uri="{FF2B5EF4-FFF2-40B4-BE49-F238E27FC236}">
                <a16:creationId xmlns:a16="http://schemas.microsoft.com/office/drawing/2014/main" id="{801016AA-D158-F413-0F26-EE1252AFA6D9}"/>
              </a:ext>
            </a:extLst>
          </p:cNvPr>
          <p:cNvPicPr>
            <a:picLocks noGrp="1" noRot="1" noChangeAspect="1"/>
          </p:cNvPicPr>
          <p:nvPr>
            <p:ph idx="1"/>
            <a:videoFile r:link="rId1"/>
          </p:nvPr>
        </p:nvPicPr>
        <p:blipFill>
          <a:blip r:embed="rId4"/>
          <a:stretch>
            <a:fillRect/>
          </a:stretch>
        </p:blipFill>
        <p:spPr>
          <a:xfrm>
            <a:off x="323446" y="166254"/>
            <a:ext cx="11351318" cy="6413928"/>
          </a:xfrm>
          <a:prstGeom prst="rect">
            <a:avLst/>
          </a:prstGeom>
        </p:spPr>
      </p:pic>
    </p:spTree>
    <p:extLst>
      <p:ext uri="{BB962C8B-B14F-4D97-AF65-F5344CB8AC3E}">
        <p14:creationId xmlns:p14="http://schemas.microsoft.com/office/powerpoint/2010/main" val="27281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lare Wood">
            <a:hlinkClick r:id="" action="ppaction://media"/>
            <a:extLst>
              <a:ext uri="{FF2B5EF4-FFF2-40B4-BE49-F238E27FC236}">
                <a16:creationId xmlns:a16="http://schemas.microsoft.com/office/drawing/2014/main" id="{BD38F20C-A41D-01F4-C1F9-4934CEB02845}"/>
              </a:ext>
            </a:extLst>
          </p:cNvPr>
          <p:cNvPicPr>
            <a:picLocks noGrp="1" noRot="1" noChangeAspect="1"/>
          </p:cNvPicPr>
          <p:nvPr>
            <p:ph idx="1"/>
            <a:videoFile r:link="rId1"/>
          </p:nvPr>
        </p:nvPicPr>
        <p:blipFill>
          <a:blip r:embed="rId4"/>
          <a:stretch>
            <a:fillRect/>
          </a:stretch>
        </p:blipFill>
        <p:spPr>
          <a:xfrm>
            <a:off x="1600200" y="183416"/>
            <a:ext cx="8404860" cy="6303071"/>
          </a:xfrm>
          <a:prstGeom prst="rect">
            <a:avLst/>
          </a:prstGeom>
        </p:spPr>
      </p:pic>
    </p:spTree>
    <p:extLst>
      <p:ext uri="{BB962C8B-B14F-4D97-AF65-F5344CB8AC3E}">
        <p14:creationId xmlns:p14="http://schemas.microsoft.com/office/powerpoint/2010/main" val="3103717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918842" y="306207"/>
            <a:ext cx="6989378" cy="1384995"/>
          </a:xfrm>
          <a:prstGeom prst="rect">
            <a:avLst/>
          </a:prstGeom>
          <a:solidFill>
            <a:srgbClr val="002060"/>
          </a:solidFill>
        </p:spPr>
        <p:txBody>
          <a:bodyPr wrap="square" rtlCol="0">
            <a:spAutoFit/>
          </a:bodyPr>
          <a:lstStyle/>
          <a:p>
            <a:pPr algn="ctr"/>
            <a:r>
              <a:rPr lang="en-GB" sz="2800" b="1" dirty="0">
                <a:solidFill>
                  <a:schemeClr val="bg1"/>
                </a:solidFill>
              </a:rPr>
              <a:t>DOMESTIC VIOLENCE </a:t>
            </a:r>
          </a:p>
          <a:p>
            <a:pPr algn="ctr"/>
            <a:r>
              <a:rPr lang="en-GB" sz="2800" b="1" dirty="0">
                <a:solidFill>
                  <a:schemeClr val="bg1"/>
                </a:solidFill>
              </a:rPr>
              <a:t>DISCLOSURE SCHEME</a:t>
            </a:r>
          </a:p>
          <a:p>
            <a:pPr algn="ctr"/>
            <a:r>
              <a:rPr lang="en-GB" sz="2800" b="1" dirty="0">
                <a:solidFill>
                  <a:schemeClr val="bg1"/>
                </a:solidFill>
              </a:rPr>
              <a:t>Clare’s Law</a:t>
            </a:r>
          </a:p>
        </p:txBody>
      </p:sp>
      <p:pic>
        <p:nvPicPr>
          <p:cNvPr id="4" name="Picture 3">
            <a:extLst>
              <a:ext uri="{FF2B5EF4-FFF2-40B4-BE49-F238E27FC236}">
                <a16:creationId xmlns:a16="http://schemas.microsoft.com/office/drawing/2014/main" id="{2086C1F6-A4F9-AF34-F10A-43BF660AFBDC}"/>
              </a:ext>
            </a:extLst>
          </p:cNvPr>
          <p:cNvPicPr>
            <a:picLocks noChangeAspect="1"/>
          </p:cNvPicPr>
          <p:nvPr/>
        </p:nvPicPr>
        <p:blipFill rotWithShape="1">
          <a:blip r:embed="rId3"/>
          <a:srcRect l="8664" t="25991" r="79310" b="24126"/>
          <a:stretch/>
        </p:blipFill>
        <p:spPr>
          <a:xfrm>
            <a:off x="283780" y="306207"/>
            <a:ext cx="4225158" cy="4861206"/>
          </a:xfrm>
          <a:prstGeom prst="rect">
            <a:avLst/>
          </a:prstGeom>
        </p:spPr>
      </p:pic>
      <p:sp>
        <p:nvSpPr>
          <p:cNvPr id="5" name="TextBox 4">
            <a:extLst>
              <a:ext uri="{FF2B5EF4-FFF2-40B4-BE49-F238E27FC236}">
                <a16:creationId xmlns:a16="http://schemas.microsoft.com/office/drawing/2014/main" id="{28C0586B-AFA9-C1CC-B211-98292D80850E}"/>
              </a:ext>
            </a:extLst>
          </p:cNvPr>
          <p:cNvSpPr txBox="1"/>
          <p:nvPr/>
        </p:nvSpPr>
        <p:spPr>
          <a:xfrm>
            <a:off x="5013434" y="1722780"/>
            <a:ext cx="7178565" cy="4856714"/>
          </a:xfrm>
          <a:prstGeom prst="rect">
            <a:avLst/>
          </a:prstGeom>
          <a:noFill/>
        </p:spPr>
        <p:txBody>
          <a:bodyPr wrap="square" rtlCol="0">
            <a:spAutoFit/>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Criteria:</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The Person at Risk MUST reside in the Police area in which they are applying</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The Person at risk MUST be in a current relationship with the subject (potential abuser) – states ‘Intimate Relationship’ – Relationship between two people which may be reasonably characterised as being physically and emotionally intimate.</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800" b="1" i="0" u="sng"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Right to Ask: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Applications are made via a number of methods including ringing 101, attending at a police station, speaking to an officer/member of police staff in the street or via email asking about specific information on ‘their partner’s’ previous violent offending.</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Applications can be made from a partner or by a third party </a:t>
            </a:r>
            <a:r>
              <a:rPr kumimoji="0" lang="en-GB" sz="1800" b="0" i="0" u="none" strike="noStrike" kern="0" cap="none" spc="0" normalizeH="0" baseline="0" noProof="0" dirty="0" err="1">
                <a:ln>
                  <a:noFill/>
                </a:ln>
                <a:solidFill>
                  <a:schemeClr val="accent5">
                    <a:lumMod val="50000"/>
                  </a:schemeClr>
                </a:solidFill>
                <a:effectLst/>
                <a:uLnTx/>
                <a:uFillTx/>
                <a:latin typeface="Arial" panose="020B0604020202020204" pitchFamily="34" charset="0"/>
                <a:ea typeface="+mn-ea"/>
                <a:cs typeface="Arial" panose="020B0604020202020204" pitchFamily="34" charset="0"/>
              </a:rPr>
              <a:t>i.e</a:t>
            </a: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 a neighbour/relative or friend</a:t>
            </a:r>
          </a:p>
          <a:p>
            <a:endParaRPr lang="en-GB" dirty="0"/>
          </a:p>
        </p:txBody>
      </p:sp>
    </p:spTree>
    <p:extLst>
      <p:ext uri="{BB962C8B-B14F-4D97-AF65-F5344CB8AC3E}">
        <p14:creationId xmlns:p14="http://schemas.microsoft.com/office/powerpoint/2010/main" val="1238249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024EC-85E5-0A4A-A7B7-331B0EBE3CA4}"/>
              </a:ext>
            </a:extLst>
          </p:cNvPr>
          <p:cNvSpPr>
            <a:spLocks noGrp="1"/>
          </p:cNvSpPr>
          <p:nvPr>
            <p:ph type="title"/>
          </p:nvPr>
        </p:nvSpPr>
        <p:spPr/>
        <p:txBody>
          <a:bodyPr/>
          <a:lstStyle/>
          <a:p>
            <a:r>
              <a:rPr lang="en-GB" dirty="0"/>
              <a:t>RISK ASSESSMENTS </a:t>
            </a:r>
          </a:p>
        </p:txBody>
      </p:sp>
      <p:pic>
        <p:nvPicPr>
          <p:cNvPr id="4" name="Picture 3">
            <a:hlinkClick r:id="rId3"/>
            <a:extLst>
              <a:ext uri="{FF2B5EF4-FFF2-40B4-BE49-F238E27FC236}">
                <a16:creationId xmlns:a16="http://schemas.microsoft.com/office/drawing/2014/main" id="{B7FE1A12-EA1B-6F05-0CF2-FE435E0DA345}"/>
              </a:ext>
            </a:extLst>
          </p:cNvPr>
          <p:cNvPicPr>
            <a:picLocks noChangeAspect="1"/>
          </p:cNvPicPr>
          <p:nvPr/>
        </p:nvPicPr>
        <p:blipFill>
          <a:blip r:embed="rId4"/>
          <a:stretch>
            <a:fillRect/>
          </a:stretch>
        </p:blipFill>
        <p:spPr>
          <a:xfrm>
            <a:off x="838200" y="1430593"/>
            <a:ext cx="3304961" cy="47194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408F8435-F5D6-B2B0-3170-A5792072C1E4}"/>
              </a:ext>
            </a:extLst>
          </p:cNvPr>
          <p:cNvSpPr txBox="1"/>
          <p:nvPr/>
        </p:nvSpPr>
        <p:spPr>
          <a:xfrm>
            <a:off x="5072216" y="1430593"/>
            <a:ext cx="6520016" cy="4801314"/>
          </a:xfrm>
          <a:prstGeom prst="rect">
            <a:avLst/>
          </a:prstGeom>
          <a:noFill/>
        </p:spPr>
        <p:txBody>
          <a:bodyPr wrap="square" rtlCol="0">
            <a:spAutoFit/>
          </a:bodyPr>
          <a:lstStyle/>
          <a:p>
            <a:r>
              <a:rPr lang="en-GB" b="1" dirty="0">
                <a:latin typeface="Neue Haas Grotesk Text Pro" panose="020B0504020202020204" pitchFamily="34" charset="0"/>
              </a:rPr>
              <a:t>DASH: Domestic Abuse, Stalking and Harassment and honour-based violence checklist</a:t>
            </a:r>
          </a:p>
          <a:p>
            <a:endParaRPr lang="en-GB" b="1" dirty="0">
              <a:latin typeface="Neue Haas Grotesk Text Pro" panose="020B0504020202020204" pitchFamily="34" charset="0"/>
            </a:endParaRPr>
          </a:p>
          <a:p>
            <a:r>
              <a:rPr lang="en-GB" dirty="0">
                <a:latin typeface="Neue Haas Grotesk Text Pro" panose="020B0504020202020204" pitchFamily="34" charset="0"/>
              </a:rPr>
              <a:t>The DASH risk assessment has been in use since 2009 and can be used with victims of domestic abuse, stalking and harassment, and ‘honour’-based violence. It is used by police but also other agencies which support victims and are involved in investigations. It involves answering a number of questions; the version used by the police has 24 quick check-box questions to judge which risk factors may apply in a certain situation, as well as three consideration questions where you can include your professional judgement of the situation, as well as note any other areas you think are relevant. Relevant information often includes the frequency of repeat victimization, the seriousness of the injuries, any escalation of violence, and details of the victim and the suspect.</a:t>
            </a:r>
          </a:p>
        </p:txBody>
      </p:sp>
    </p:spTree>
    <p:extLst>
      <p:ext uri="{BB962C8B-B14F-4D97-AF65-F5344CB8AC3E}">
        <p14:creationId xmlns:p14="http://schemas.microsoft.com/office/powerpoint/2010/main" val="29641610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ECDB2AA-6E1D-727F-BE97-8696EFD7A974}"/>
              </a:ext>
            </a:extLst>
          </p:cNvPr>
          <p:cNvPicPr>
            <a:picLocks noChangeAspect="1"/>
          </p:cNvPicPr>
          <p:nvPr/>
        </p:nvPicPr>
        <p:blipFill>
          <a:blip r:embed="rId4"/>
          <a:stretch>
            <a:fillRect/>
          </a:stretch>
        </p:blipFill>
        <p:spPr>
          <a:xfrm>
            <a:off x="309170" y="816551"/>
            <a:ext cx="11257260" cy="4197901"/>
          </a:xfrm>
          <a:prstGeom prst="rect">
            <a:avLst/>
          </a:prstGeom>
        </p:spPr>
      </p:pic>
      <p:pic>
        <p:nvPicPr>
          <p:cNvPr id="4" name="Online Media 3" title="Dash &amp; Dara  working together on multi agency risk assessment">
            <a:hlinkClick r:id="" action="ppaction://media"/>
            <a:extLst>
              <a:ext uri="{FF2B5EF4-FFF2-40B4-BE49-F238E27FC236}">
                <a16:creationId xmlns:a16="http://schemas.microsoft.com/office/drawing/2014/main" id="{14F719AF-68A0-4E02-5A56-C0EBFD1DE8B2}"/>
              </a:ext>
            </a:extLst>
          </p:cNvPr>
          <p:cNvPicPr>
            <a:picLocks noRot="1" noChangeAspect="1"/>
          </p:cNvPicPr>
          <p:nvPr>
            <a:videoFile r:link="rId1"/>
          </p:nvPr>
        </p:nvPicPr>
        <p:blipFill>
          <a:blip r:embed="rId5"/>
          <a:stretch>
            <a:fillRect/>
          </a:stretch>
        </p:blipFill>
        <p:spPr>
          <a:xfrm>
            <a:off x="5418742" y="1089396"/>
            <a:ext cx="6464088" cy="3652210"/>
          </a:xfrm>
          <a:prstGeom prst="rect">
            <a:avLst/>
          </a:prstGeom>
        </p:spPr>
      </p:pic>
    </p:spTree>
    <p:extLst>
      <p:ext uri="{BB962C8B-B14F-4D97-AF65-F5344CB8AC3E}">
        <p14:creationId xmlns:p14="http://schemas.microsoft.com/office/powerpoint/2010/main" val="2627341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C9D5-6CD9-4018-922F-A63FA7168854}"/>
              </a:ext>
            </a:extLst>
          </p:cNvPr>
          <p:cNvSpPr>
            <a:spLocks noGrp="1"/>
          </p:cNvSpPr>
          <p:nvPr>
            <p:ph type="title"/>
          </p:nvPr>
        </p:nvSpPr>
        <p:spPr/>
        <p:txBody>
          <a:bodyPr/>
          <a:lstStyle/>
          <a:p>
            <a:r>
              <a:rPr lang="en-GB" dirty="0"/>
              <a:t>Civil responses to domestic abuse</a:t>
            </a:r>
          </a:p>
        </p:txBody>
      </p:sp>
      <p:sp>
        <p:nvSpPr>
          <p:cNvPr id="3" name="TextBox 2">
            <a:extLst>
              <a:ext uri="{FF2B5EF4-FFF2-40B4-BE49-F238E27FC236}">
                <a16:creationId xmlns:a16="http://schemas.microsoft.com/office/drawing/2014/main" id="{82401046-E7D9-C66C-1493-DCE5C948E3DE}"/>
              </a:ext>
            </a:extLst>
          </p:cNvPr>
          <p:cNvSpPr txBox="1"/>
          <p:nvPr/>
        </p:nvSpPr>
        <p:spPr>
          <a:xfrm>
            <a:off x="324466" y="1946787"/>
            <a:ext cx="3652684" cy="2246769"/>
          </a:xfrm>
          <a:prstGeom prst="rect">
            <a:avLst/>
          </a:prstGeom>
          <a:noFill/>
        </p:spPr>
        <p:txBody>
          <a:bodyPr wrap="square" rtlCol="0">
            <a:spAutoFit/>
          </a:bodyPr>
          <a:lstStyle/>
          <a:p>
            <a:r>
              <a:rPr lang="en-GB" sz="2000" b="1" dirty="0"/>
              <a:t>Non-molestation order</a:t>
            </a:r>
          </a:p>
          <a:p>
            <a:pPr marL="285750" indent="-285750">
              <a:buFontTx/>
              <a:buChar char="-"/>
            </a:pPr>
            <a:r>
              <a:rPr lang="en-GB" sz="2000" dirty="0"/>
              <a:t>s.42 The Family Law Act 1996</a:t>
            </a:r>
          </a:p>
          <a:p>
            <a:pPr marL="285750" indent="-285750">
              <a:buFontTx/>
              <a:buChar char="-"/>
            </a:pPr>
            <a:r>
              <a:rPr lang="en-GB" sz="2000" dirty="0"/>
              <a:t>Requires a person to refrain from molesting another named person who is associated with the respondent</a:t>
            </a:r>
          </a:p>
        </p:txBody>
      </p:sp>
      <p:sp>
        <p:nvSpPr>
          <p:cNvPr id="4" name="TextBox 3">
            <a:extLst>
              <a:ext uri="{FF2B5EF4-FFF2-40B4-BE49-F238E27FC236}">
                <a16:creationId xmlns:a16="http://schemas.microsoft.com/office/drawing/2014/main" id="{B8958ED5-17D5-9D62-5E67-57D7958E3BBF}"/>
              </a:ext>
            </a:extLst>
          </p:cNvPr>
          <p:cNvSpPr txBox="1"/>
          <p:nvPr/>
        </p:nvSpPr>
        <p:spPr>
          <a:xfrm>
            <a:off x="4114800" y="1946787"/>
            <a:ext cx="3878826" cy="2308324"/>
          </a:xfrm>
          <a:prstGeom prst="rect">
            <a:avLst/>
          </a:prstGeom>
          <a:noFill/>
        </p:spPr>
        <p:txBody>
          <a:bodyPr wrap="square" rtlCol="0">
            <a:spAutoFit/>
          </a:bodyPr>
          <a:lstStyle/>
          <a:p>
            <a:r>
              <a:rPr lang="en-GB" sz="2400" b="1" dirty="0"/>
              <a:t>Occupation order</a:t>
            </a:r>
          </a:p>
          <a:p>
            <a:r>
              <a:rPr lang="en-GB" sz="2400" dirty="0"/>
              <a:t>- s.33 FLA</a:t>
            </a:r>
          </a:p>
          <a:p>
            <a:r>
              <a:rPr lang="en-GB" sz="2400" dirty="0"/>
              <a:t>- Allows an owner, tenant, spouse or civil partner to seek the removal of an occupant from their home </a:t>
            </a:r>
          </a:p>
        </p:txBody>
      </p:sp>
      <p:sp>
        <p:nvSpPr>
          <p:cNvPr id="6" name="TextBox 5">
            <a:extLst>
              <a:ext uri="{FF2B5EF4-FFF2-40B4-BE49-F238E27FC236}">
                <a16:creationId xmlns:a16="http://schemas.microsoft.com/office/drawing/2014/main" id="{5D8A6CAB-D640-4EAD-F8FE-BEFC3DD1F7E7}"/>
              </a:ext>
            </a:extLst>
          </p:cNvPr>
          <p:cNvSpPr txBox="1"/>
          <p:nvPr/>
        </p:nvSpPr>
        <p:spPr>
          <a:xfrm>
            <a:off x="7993627" y="1690688"/>
            <a:ext cx="3682180" cy="4339650"/>
          </a:xfrm>
          <a:prstGeom prst="rect">
            <a:avLst/>
          </a:prstGeom>
          <a:noFill/>
        </p:spPr>
        <p:txBody>
          <a:bodyPr wrap="square" rtlCol="0">
            <a:spAutoFit/>
          </a:bodyPr>
          <a:lstStyle/>
          <a:p>
            <a:endParaRPr lang="en-GB" dirty="0"/>
          </a:p>
          <a:p>
            <a:r>
              <a:rPr lang="en-GB" sz="2000" b="1" dirty="0"/>
              <a:t>Domestic Violence Protection Orders (DVPOs) and Domestic Violence Protection Notices (DVPNs)- </a:t>
            </a:r>
          </a:p>
          <a:p>
            <a:pPr marL="285750" indent="-285750">
              <a:buFontTx/>
              <a:buChar char="-"/>
            </a:pPr>
            <a:r>
              <a:rPr lang="en-GB" sz="2000" dirty="0"/>
              <a:t>SS24-33 Crime and Security Act 2014</a:t>
            </a:r>
          </a:p>
          <a:p>
            <a:pPr marL="285750" indent="-285750">
              <a:buFontTx/>
              <a:buChar char="-"/>
            </a:pPr>
            <a:r>
              <a:rPr lang="en-GB" sz="2000" dirty="0"/>
              <a:t>were first introduced in the UK in 2014 to give victims more time to decide whether to leave the abuser or to apply for a non-molestation or occupation order.</a:t>
            </a:r>
          </a:p>
          <a:p>
            <a:pPr marL="285750" indent="-285750">
              <a:buFontTx/>
              <a:buChar char="-"/>
            </a:pPr>
            <a:endParaRPr lang="en-GB" dirty="0"/>
          </a:p>
        </p:txBody>
      </p:sp>
      <p:sp>
        <p:nvSpPr>
          <p:cNvPr id="8" name="TextBox 7">
            <a:extLst>
              <a:ext uri="{FF2B5EF4-FFF2-40B4-BE49-F238E27FC236}">
                <a16:creationId xmlns:a16="http://schemas.microsoft.com/office/drawing/2014/main" id="{DD31592A-7535-283F-104E-2754DE268A1E}"/>
              </a:ext>
            </a:extLst>
          </p:cNvPr>
          <p:cNvSpPr txBox="1"/>
          <p:nvPr/>
        </p:nvSpPr>
        <p:spPr>
          <a:xfrm>
            <a:off x="1485900" y="4642888"/>
            <a:ext cx="6098458" cy="1938992"/>
          </a:xfrm>
          <a:prstGeom prst="rect">
            <a:avLst/>
          </a:prstGeom>
          <a:noFill/>
        </p:spPr>
        <p:txBody>
          <a:bodyPr wrap="square">
            <a:spAutoFit/>
          </a:bodyPr>
          <a:lstStyle/>
          <a:p>
            <a:endParaRPr lang="en-GB" sz="2000" b="1" dirty="0"/>
          </a:p>
          <a:p>
            <a:r>
              <a:rPr lang="en-GB" sz="2000" b="1" dirty="0"/>
              <a:t>Prohibited Steps Orders (PSO)</a:t>
            </a:r>
          </a:p>
          <a:p>
            <a:r>
              <a:rPr lang="en-GB" sz="2000" b="1" dirty="0"/>
              <a:t>- </a:t>
            </a:r>
            <a:r>
              <a:rPr lang="en-GB" sz="2000" dirty="0"/>
              <a:t>s8 the Children Act 1989</a:t>
            </a:r>
          </a:p>
          <a:p>
            <a:r>
              <a:rPr lang="en-GB" sz="2000" b="1" dirty="0"/>
              <a:t>- </a:t>
            </a:r>
            <a:r>
              <a:rPr lang="en-GB" sz="2000" dirty="0"/>
              <a:t>are used to prohibit someone with parental responsibility from exercising their parental responsibility. </a:t>
            </a:r>
          </a:p>
        </p:txBody>
      </p:sp>
      <p:pic>
        <p:nvPicPr>
          <p:cNvPr id="9" name="Picture 8">
            <a:extLst>
              <a:ext uri="{FF2B5EF4-FFF2-40B4-BE49-F238E27FC236}">
                <a16:creationId xmlns:a16="http://schemas.microsoft.com/office/drawing/2014/main" id="{71F6A854-4F0B-3AF7-6ED9-65A8C81F572B}"/>
              </a:ext>
            </a:extLst>
          </p:cNvPr>
          <p:cNvPicPr>
            <a:picLocks noChangeAspect="1"/>
          </p:cNvPicPr>
          <p:nvPr/>
        </p:nvPicPr>
        <p:blipFill>
          <a:blip r:embed="rId3"/>
          <a:stretch>
            <a:fillRect/>
          </a:stretch>
        </p:blipFill>
        <p:spPr>
          <a:xfrm>
            <a:off x="9096760" y="86505"/>
            <a:ext cx="2579047" cy="1882803"/>
          </a:xfrm>
          <a:prstGeom prst="rect">
            <a:avLst/>
          </a:prstGeom>
        </p:spPr>
      </p:pic>
    </p:spTree>
    <p:extLst>
      <p:ext uri="{BB962C8B-B14F-4D97-AF65-F5344CB8AC3E}">
        <p14:creationId xmlns:p14="http://schemas.microsoft.com/office/powerpoint/2010/main" val="2668136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500"/>
                                        <p:tgtEl>
                                          <p:spTgt spid="9"/>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5" name="TextBox 4"/>
          <p:cNvSpPr txBox="1"/>
          <p:nvPr/>
        </p:nvSpPr>
        <p:spPr>
          <a:xfrm>
            <a:off x="518984" y="153785"/>
            <a:ext cx="11121080" cy="1077218"/>
          </a:xfrm>
          <a:prstGeom prst="rect">
            <a:avLst/>
          </a:prstGeom>
          <a:solidFill>
            <a:srgbClr val="002060"/>
          </a:solidFill>
        </p:spPr>
        <p:txBody>
          <a:bodyPr wrap="square" rtlCol="0">
            <a:spAutoFit/>
          </a:bodyPr>
          <a:lstStyle/>
          <a:p>
            <a:pPr algn="ctr"/>
            <a:r>
              <a:rPr lang="en-GB" sz="3200" b="1" dirty="0">
                <a:solidFill>
                  <a:schemeClr val="bg1"/>
                </a:solidFill>
              </a:rPr>
              <a:t>Domestic Violence Protection Notices &amp; Domestic Violence Protection Orders</a:t>
            </a:r>
          </a:p>
        </p:txBody>
      </p:sp>
      <p:graphicFrame>
        <p:nvGraphicFramePr>
          <p:cNvPr id="3" name="Diagram 2"/>
          <p:cNvGraphicFramePr/>
          <p:nvPr>
            <p:extLst>
              <p:ext uri="{D42A27DB-BD31-4B8C-83A1-F6EECF244321}">
                <p14:modId xmlns:p14="http://schemas.microsoft.com/office/powerpoint/2010/main" val="1463604339"/>
              </p:ext>
            </p:extLst>
          </p:nvPr>
        </p:nvGraphicFramePr>
        <p:xfrm>
          <a:off x="914400" y="1456320"/>
          <a:ext cx="10330249" cy="43342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1927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8F06F63-1C83-4DA4-834C-75D850750FFF}"/>
                                            </p:graphicEl>
                                          </p:spTgt>
                                        </p:tgtEl>
                                        <p:attrNameLst>
                                          <p:attrName>style.visibility</p:attrName>
                                        </p:attrNameLst>
                                      </p:cBhvr>
                                      <p:to>
                                        <p:strVal val="visible"/>
                                      </p:to>
                                    </p:set>
                                    <p:animEffect transition="in" filter="fade">
                                      <p:cBhvr>
                                        <p:cTn id="7" dur="500"/>
                                        <p:tgtEl>
                                          <p:spTgt spid="3">
                                            <p:graphicEl>
                                              <a:dgm id="{D8F06F63-1C83-4DA4-834C-75D850750FF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F9188E3-F0AB-4B3C-A3E6-8F156A728EB5}"/>
                                            </p:graphicEl>
                                          </p:spTgt>
                                        </p:tgtEl>
                                        <p:attrNameLst>
                                          <p:attrName>style.visibility</p:attrName>
                                        </p:attrNameLst>
                                      </p:cBhvr>
                                      <p:to>
                                        <p:strVal val="visible"/>
                                      </p:to>
                                    </p:set>
                                    <p:animEffect transition="in" filter="fade">
                                      <p:cBhvr>
                                        <p:cTn id="12" dur="500"/>
                                        <p:tgtEl>
                                          <p:spTgt spid="3">
                                            <p:graphicEl>
                                              <a:dgm id="{9F9188E3-F0AB-4B3C-A3E6-8F156A728E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D522B565-8489-41E8-A719-3633DA50B195}"/>
                                            </p:graphicEl>
                                          </p:spTgt>
                                        </p:tgtEl>
                                        <p:attrNameLst>
                                          <p:attrName>style.visibility</p:attrName>
                                        </p:attrNameLst>
                                      </p:cBhvr>
                                      <p:to>
                                        <p:strVal val="visible"/>
                                      </p:to>
                                    </p:set>
                                    <p:animEffect transition="in" filter="fade">
                                      <p:cBhvr>
                                        <p:cTn id="17" dur="500"/>
                                        <p:tgtEl>
                                          <p:spTgt spid="3">
                                            <p:graphicEl>
                                              <a:dgm id="{D522B565-8489-41E8-A719-3633DA50B19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894CE869-77B6-46AE-B7C6-D70A06FA9AF7}"/>
                                            </p:graphicEl>
                                          </p:spTgt>
                                        </p:tgtEl>
                                        <p:attrNameLst>
                                          <p:attrName>style.visibility</p:attrName>
                                        </p:attrNameLst>
                                      </p:cBhvr>
                                      <p:to>
                                        <p:strVal val="visible"/>
                                      </p:to>
                                    </p:set>
                                    <p:animEffect transition="in" filter="fade">
                                      <p:cBhvr>
                                        <p:cTn id="22" dur="500"/>
                                        <p:tgtEl>
                                          <p:spTgt spid="3">
                                            <p:graphicEl>
                                              <a:dgm id="{894CE869-77B6-46AE-B7C6-D70A06FA9AF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8CF591FD-E0E5-4B04-AA39-FCCACF8AA402}"/>
                                            </p:graphicEl>
                                          </p:spTgt>
                                        </p:tgtEl>
                                        <p:attrNameLst>
                                          <p:attrName>style.visibility</p:attrName>
                                        </p:attrNameLst>
                                      </p:cBhvr>
                                      <p:to>
                                        <p:strVal val="visible"/>
                                      </p:to>
                                    </p:set>
                                    <p:animEffect transition="in" filter="fade">
                                      <p:cBhvr>
                                        <p:cTn id="27" dur="500"/>
                                        <p:tgtEl>
                                          <p:spTgt spid="3">
                                            <p:graphicEl>
                                              <a:dgm id="{8CF591FD-E0E5-4B04-AA39-FCCACF8AA4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C0C6249-2EB4-E757-D82A-E12AFA4E8AE3}"/>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RESEARCH TASK</a:t>
            </a:r>
          </a:p>
        </p:txBody>
      </p:sp>
      <p:sp>
        <p:nvSpPr>
          <p:cNvPr id="3" name="Content Placeholder 2">
            <a:extLst>
              <a:ext uri="{FF2B5EF4-FFF2-40B4-BE49-F238E27FC236}">
                <a16:creationId xmlns:a16="http://schemas.microsoft.com/office/drawing/2014/main" id="{5A2D8785-D1DD-253F-9682-172AEA31EBF9}"/>
              </a:ext>
            </a:extLst>
          </p:cNvPr>
          <p:cNvSpPr>
            <a:spLocks noGrp="1"/>
          </p:cNvSpPr>
          <p:nvPr>
            <p:ph idx="1"/>
          </p:nvPr>
        </p:nvSpPr>
        <p:spPr>
          <a:xfrm>
            <a:off x="4380855" y="1412489"/>
            <a:ext cx="3427283" cy="4363844"/>
          </a:xfrm>
        </p:spPr>
        <p:txBody>
          <a:bodyPr vert="horz" lIns="91440" tIns="45720" rIns="91440" bIns="45720" rtlCol="0">
            <a:noAutofit/>
          </a:bodyPr>
          <a:lstStyle/>
          <a:p>
            <a:r>
              <a:rPr lang="en-US" dirty="0"/>
              <a:t>What is a DVPN? When is it available?</a:t>
            </a:r>
          </a:p>
          <a:p>
            <a:r>
              <a:rPr lang="en-US" dirty="0"/>
              <a:t>Who makes the decision to issue a DVPN?</a:t>
            </a:r>
          </a:p>
          <a:p>
            <a:r>
              <a:rPr lang="en-US" dirty="0"/>
              <a:t>Provide some examples of the terms that can be attached to  a DVPN.</a:t>
            </a:r>
          </a:p>
          <a:p>
            <a:r>
              <a:rPr lang="en-US" dirty="0"/>
              <a:t>What information needs to be included on the DVPN?</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1E52086-40BA-0B54-9451-D81717520FDC}"/>
              </a:ext>
            </a:extLst>
          </p:cNvPr>
          <p:cNvSpPr txBox="1"/>
          <p:nvPr/>
        </p:nvSpPr>
        <p:spPr>
          <a:xfrm>
            <a:off x="8451604" y="1412489"/>
            <a:ext cx="3197701" cy="4363844"/>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800" dirty="0"/>
              <a:t> What is a DVPO?</a:t>
            </a:r>
          </a:p>
          <a:p>
            <a:pPr indent="-228600">
              <a:lnSpc>
                <a:spcPct val="90000"/>
              </a:lnSpc>
              <a:spcAft>
                <a:spcPts val="600"/>
              </a:spcAft>
              <a:buFont typeface="Arial" panose="020B0604020202020204" pitchFamily="34" charset="0"/>
              <a:buChar char="•"/>
            </a:pPr>
            <a:r>
              <a:rPr lang="en-US" sz="2800" dirty="0"/>
              <a:t> What is the content of a DVPO?</a:t>
            </a:r>
          </a:p>
          <a:p>
            <a:pPr indent="-228600">
              <a:lnSpc>
                <a:spcPct val="90000"/>
              </a:lnSpc>
              <a:spcAft>
                <a:spcPts val="600"/>
              </a:spcAft>
              <a:buFont typeface="Arial" panose="020B0604020202020204" pitchFamily="34" charset="0"/>
              <a:buChar char="•"/>
            </a:pPr>
            <a:r>
              <a:rPr lang="en-US" sz="2800" dirty="0"/>
              <a:t> How does the court make a decision on a DVPO?</a:t>
            </a:r>
          </a:p>
          <a:p>
            <a:pPr indent="-228600">
              <a:lnSpc>
                <a:spcPct val="90000"/>
              </a:lnSpc>
              <a:spcAft>
                <a:spcPts val="600"/>
              </a:spcAft>
              <a:buFont typeface="Arial" panose="020B0604020202020204" pitchFamily="34" charset="0"/>
              <a:buChar char="•"/>
            </a:pPr>
            <a:r>
              <a:rPr lang="en-US" sz="2800" dirty="0"/>
              <a:t> How long will a DVPO last for?</a:t>
            </a:r>
          </a:p>
          <a:p>
            <a:pPr indent="-228600">
              <a:lnSpc>
                <a:spcPct val="90000"/>
              </a:lnSpc>
              <a:spcAft>
                <a:spcPts val="600"/>
              </a:spcAft>
              <a:buFont typeface="Arial" panose="020B0604020202020204" pitchFamily="34" charset="0"/>
              <a:buChar char="•"/>
            </a:pPr>
            <a:r>
              <a:rPr lang="en-US" sz="2800" dirty="0"/>
              <a:t>Can the court revoke the order once it has been made?</a:t>
            </a:r>
          </a:p>
        </p:txBody>
      </p:sp>
    </p:spTree>
    <p:extLst>
      <p:ext uri="{BB962C8B-B14F-4D97-AF65-F5344CB8AC3E}">
        <p14:creationId xmlns:p14="http://schemas.microsoft.com/office/powerpoint/2010/main" val="401029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anim calcmode="lin" valueType="num">
                                      <p:cBhvr additive="base">
                                        <p:cTn id="35" dur="500" fill="hold"/>
                                        <p:tgtEl>
                                          <p:spTgt spid="4"/>
                                        </p:tgtEl>
                                        <p:attrNameLst>
                                          <p:attrName>ppt_x</p:attrName>
                                        </p:attrNameLst>
                                      </p:cBhvr>
                                      <p:tavLst>
                                        <p:tav tm="0">
                                          <p:val>
                                            <p:strVal val="#ppt_x"/>
                                          </p:val>
                                        </p:tav>
                                        <p:tav tm="100000">
                                          <p:val>
                                            <p:strVal val="#ppt_x"/>
                                          </p:val>
                                        </p:tav>
                                      </p:tavLst>
                                    </p:anim>
                                    <p:anim calcmode="lin" valueType="num">
                                      <p:cBhvr additive="base">
                                        <p:cTn id="3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0" end="0"/>
                                            </p:txEl>
                                          </p:spTgt>
                                        </p:tgtEl>
                                        <p:attrNameLst>
                                          <p:attrName>style.visibility</p:attrName>
                                        </p:attrNameLst>
                                      </p:cBhvr>
                                      <p:to>
                                        <p:strVal val="visible"/>
                                      </p:to>
                                    </p:set>
                                    <p:anim calcmode="lin" valueType="num">
                                      <p:cBhvr additive="base">
                                        <p:cTn id="4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0" end="0"/>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4">
                                            <p:txEl>
                                              <p:pRg st="1" end="1"/>
                                            </p:txEl>
                                          </p:spTgt>
                                        </p:tgtEl>
                                        <p:attrNameLst>
                                          <p:attrName>style.visibility</p:attrName>
                                        </p:attrNameLst>
                                      </p:cBhvr>
                                      <p:to>
                                        <p:strVal val="visible"/>
                                      </p:to>
                                    </p:set>
                                    <p:anim calcmode="lin" valueType="num">
                                      <p:cBhvr additive="base">
                                        <p:cTn id="4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1" end="1"/>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 calcmode="lin" valueType="num">
                                      <p:cBhvr additive="base">
                                        <p:cTn id="4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
                                            <p:txEl>
                                              <p:pRg st="3" end="3"/>
                                            </p:txEl>
                                          </p:spTgt>
                                        </p:tgtEl>
                                        <p:attrNameLst>
                                          <p:attrName>style.visibility</p:attrName>
                                        </p:attrNameLst>
                                      </p:cBhvr>
                                      <p:to>
                                        <p:strVal val="visible"/>
                                      </p:to>
                                    </p:set>
                                    <p:anim calcmode="lin" valueType="num">
                                      <p:cBhvr additive="base">
                                        <p:cTn id="5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3" end="3"/>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4">
                                            <p:txEl>
                                              <p:pRg st="4" end="4"/>
                                            </p:txEl>
                                          </p:spTgt>
                                        </p:tgtEl>
                                        <p:attrNameLst>
                                          <p:attrName>style.visibility</p:attrName>
                                        </p:attrNameLst>
                                      </p:cBhvr>
                                      <p:to>
                                        <p:strVal val="visible"/>
                                      </p:to>
                                    </p:set>
                                    <p:anim calcmode="lin" valueType="num">
                                      <p:cBhvr additive="base">
                                        <p:cTn id="5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ight Triangle 13">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F15932A7-2102-23EE-C5FE-C804C499A77E}"/>
              </a:ext>
            </a:extLst>
          </p:cNvPr>
          <p:cNvPicPr>
            <a:picLocks noGrp="1" noChangeAspect="1"/>
          </p:cNvPicPr>
          <p:nvPr>
            <p:ph idx="1"/>
          </p:nvPr>
        </p:nvPicPr>
        <p:blipFill>
          <a:blip r:embed="rId3"/>
          <a:stretch>
            <a:fillRect/>
          </a:stretch>
        </p:blipFill>
        <p:spPr>
          <a:xfrm>
            <a:off x="4387766" y="2121351"/>
            <a:ext cx="7168739" cy="3592650"/>
          </a:xfrm>
          <a:prstGeom prst="rect">
            <a:avLst/>
          </a:prstGeom>
        </p:spPr>
      </p:pic>
      <p:sp>
        <p:nvSpPr>
          <p:cNvPr id="6" name="TextBox 5">
            <a:extLst>
              <a:ext uri="{FF2B5EF4-FFF2-40B4-BE49-F238E27FC236}">
                <a16:creationId xmlns:a16="http://schemas.microsoft.com/office/drawing/2014/main" id="{1B08884A-7D03-6E6D-E812-EDEA080381B4}"/>
              </a:ext>
            </a:extLst>
          </p:cNvPr>
          <p:cNvSpPr txBox="1"/>
          <p:nvPr/>
        </p:nvSpPr>
        <p:spPr>
          <a:xfrm>
            <a:off x="1343257" y="903514"/>
            <a:ext cx="7233463" cy="830997"/>
          </a:xfrm>
          <a:prstGeom prst="rect">
            <a:avLst/>
          </a:prstGeom>
          <a:noFill/>
        </p:spPr>
        <p:txBody>
          <a:bodyPr wrap="square" rtlCol="0">
            <a:spAutoFit/>
          </a:bodyPr>
          <a:lstStyle/>
          <a:p>
            <a:pPr algn="ctr"/>
            <a:r>
              <a:rPr lang="en-GB" sz="4800"/>
              <a:t>DAPN &amp; DAPO</a:t>
            </a:r>
            <a:endParaRPr lang="en-GB" sz="4800" dirty="0"/>
          </a:p>
        </p:txBody>
      </p:sp>
      <p:pic>
        <p:nvPicPr>
          <p:cNvPr id="8" name="Picture 7">
            <a:extLst>
              <a:ext uri="{FF2B5EF4-FFF2-40B4-BE49-F238E27FC236}">
                <a16:creationId xmlns:a16="http://schemas.microsoft.com/office/drawing/2014/main" id="{3FFF96EF-7055-8A12-70A3-2C95C8D6E5E3}"/>
              </a:ext>
            </a:extLst>
          </p:cNvPr>
          <p:cNvPicPr>
            <a:picLocks noChangeAspect="1"/>
          </p:cNvPicPr>
          <p:nvPr/>
        </p:nvPicPr>
        <p:blipFill>
          <a:blip r:embed="rId4"/>
          <a:stretch>
            <a:fillRect/>
          </a:stretch>
        </p:blipFill>
        <p:spPr>
          <a:xfrm>
            <a:off x="817523" y="2497114"/>
            <a:ext cx="3570243" cy="2379448"/>
          </a:xfrm>
          <a:prstGeom prst="rect">
            <a:avLst/>
          </a:prstGeom>
        </p:spPr>
      </p:pic>
    </p:spTree>
    <p:extLst>
      <p:ext uri="{BB962C8B-B14F-4D97-AF65-F5344CB8AC3E}">
        <p14:creationId xmlns:p14="http://schemas.microsoft.com/office/powerpoint/2010/main" val="2485094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77FB11C-5FB1-97CE-7FB5-2FC8A61D7558}"/>
              </a:ext>
            </a:extLst>
          </p:cNvPr>
          <p:cNvSpPr>
            <a:spLocks noGrp="1"/>
          </p:cNvSpPr>
          <p:nvPr>
            <p:ph type="body" idx="1"/>
          </p:nvPr>
        </p:nvSpPr>
        <p:spPr>
          <a:xfrm>
            <a:off x="839787" y="256381"/>
            <a:ext cx="5157787" cy="823912"/>
          </a:xfrm>
          <a:solidFill>
            <a:schemeClr val="accent1">
              <a:lumMod val="20000"/>
              <a:lumOff val="80000"/>
            </a:schemeClr>
          </a:solidFill>
        </p:spPr>
        <p:txBody>
          <a:bodyPr/>
          <a:lstStyle/>
          <a:p>
            <a:pPr algn="ctr"/>
            <a:r>
              <a:rPr lang="en-GB" dirty="0"/>
              <a:t>DAPN</a:t>
            </a:r>
          </a:p>
        </p:txBody>
      </p:sp>
      <p:sp>
        <p:nvSpPr>
          <p:cNvPr id="4" name="Content Placeholder 3">
            <a:extLst>
              <a:ext uri="{FF2B5EF4-FFF2-40B4-BE49-F238E27FC236}">
                <a16:creationId xmlns:a16="http://schemas.microsoft.com/office/drawing/2014/main" id="{6819030D-5E12-C47D-9E21-2A48F836309B}"/>
              </a:ext>
            </a:extLst>
          </p:cNvPr>
          <p:cNvSpPr>
            <a:spLocks noGrp="1"/>
          </p:cNvSpPr>
          <p:nvPr>
            <p:ph sz="half" idx="2"/>
          </p:nvPr>
        </p:nvSpPr>
        <p:spPr>
          <a:xfrm>
            <a:off x="839788" y="1295400"/>
            <a:ext cx="5157787" cy="4894263"/>
          </a:xfrm>
          <a:solidFill>
            <a:schemeClr val="accent1">
              <a:lumMod val="20000"/>
              <a:lumOff val="80000"/>
            </a:schemeClr>
          </a:solidFill>
        </p:spPr>
        <p:txBody>
          <a:bodyPr>
            <a:normAutofit fontScale="77500" lnSpcReduction="20000"/>
          </a:bodyPr>
          <a:lstStyle/>
          <a:p>
            <a:r>
              <a:rPr lang="en-GB" dirty="0"/>
              <a:t>Like the DVPN will give victims immediate protection</a:t>
            </a:r>
          </a:p>
          <a:p>
            <a:r>
              <a:rPr lang="en-GB" dirty="0"/>
              <a:t>Issued by the police</a:t>
            </a:r>
          </a:p>
          <a:p>
            <a:r>
              <a:rPr lang="en-GB" dirty="0"/>
              <a:t>Impose conditions such as perp has to leave the victims home for 48 hours.</a:t>
            </a:r>
          </a:p>
          <a:p>
            <a:r>
              <a:rPr lang="en-GB" dirty="0"/>
              <a:t>Longer term protection can be provided where necessary.</a:t>
            </a:r>
          </a:p>
        </p:txBody>
      </p:sp>
      <p:sp>
        <p:nvSpPr>
          <p:cNvPr id="5" name="Text Placeholder 4">
            <a:extLst>
              <a:ext uri="{FF2B5EF4-FFF2-40B4-BE49-F238E27FC236}">
                <a16:creationId xmlns:a16="http://schemas.microsoft.com/office/drawing/2014/main" id="{251E1F65-C6F2-9119-B492-D1B380AAA82E}"/>
              </a:ext>
            </a:extLst>
          </p:cNvPr>
          <p:cNvSpPr>
            <a:spLocks noGrp="1"/>
          </p:cNvSpPr>
          <p:nvPr>
            <p:ph type="body" sz="quarter" idx="3"/>
          </p:nvPr>
        </p:nvSpPr>
        <p:spPr>
          <a:xfrm>
            <a:off x="6169025" y="256381"/>
            <a:ext cx="5183188" cy="823912"/>
          </a:xfrm>
          <a:solidFill>
            <a:schemeClr val="accent6">
              <a:lumMod val="20000"/>
              <a:lumOff val="80000"/>
            </a:schemeClr>
          </a:solidFill>
        </p:spPr>
        <p:txBody>
          <a:bodyPr/>
          <a:lstStyle/>
          <a:p>
            <a:pPr algn="ctr"/>
            <a:r>
              <a:rPr lang="en-GB" dirty="0"/>
              <a:t>DAPO</a:t>
            </a:r>
          </a:p>
        </p:txBody>
      </p:sp>
      <p:sp>
        <p:nvSpPr>
          <p:cNvPr id="6" name="Content Placeholder 5">
            <a:extLst>
              <a:ext uri="{FF2B5EF4-FFF2-40B4-BE49-F238E27FC236}">
                <a16:creationId xmlns:a16="http://schemas.microsoft.com/office/drawing/2014/main" id="{7884A32A-CC84-3D16-F041-3746FC81221E}"/>
              </a:ext>
            </a:extLst>
          </p:cNvPr>
          <p:cNvSpPr>
            <a:spLocks noGrp="1"/>
          </p:cNvSpPr>
          <p:nvPr>
            <p:ph sz="quarter" idx="4"/>
          </p:nvPr>
        </p:nvSpPr>
        <p:spPr>
          <a:xfrm>
            <a:off x="6172200" y="1295400"/>
            <a:ext cx="5183188" cy="4894263"/>
          </a:xfrm>
          <a:solidFill>
            <a:schemeClr val="accent6">
              <a:lumMod val="20000"/>
              <a:lumOff val="80000"/>
            </a:schemeClr>
          </a:solidFill>
        </p:spPr>
        <p:txBody>
          <a:bodyPr>
            <a:normAutofit fontScale="77500" lnSpcReduction="20000"/>
          </a:bodyPr>
          <a:lstStyle/>
          <a:p>
            <a:r>
              <a:rPr lang="en-GB" dirty="0"/>
              <a:t>As with the DVPO, police make an application to the magistrates’ court. </a:t>
            </a:r>
          </a:p>
          <a:p>
            <a:r>
              <a:rPr lang="en-GB" dirty="0"/>
              <a:t>However, there will be alternative routes so that victims and specified third parties can apply directly to the family court. </a:t>
            </a:r>
          </a:p>
          <a:p>
            <a:r>
              <a:rPr lang="en-GB" dirty="0"/>
              <a:t>Impose prohibitions and positive requirements on perpetrators. </a:t>
            </a:r>
          </a:p>
          <a:p>
            <a:r>
              <a:rPr lang="en-GB" dirty="0"/>
              <a:t>Example, perp cannot come within a specified distance of V’s home, perp needs to attend behaviour change programme, an alcohol or substance misuse programme or mental health assessment. </a:t>
            </a:r>
          </a:p>
          <a:p>
            <a:r>
              <a:rPr lang="en-GB" dirty="0"/>
              <a:t>Breach of a DAPO will be a criminal offence, carrying a maximum penalty of 5 years imprisonment</a:t>
            </a:r>
          </a:p>
        </p:txBody>
      </p:sp>
    </p:spTree>
    <p:extLst>
      <p:ext uri="{BB962C8B-B14F-4D97-AF65-F5344CB8AC3E}">
        <p14:creationId xmlns:p14="http://schemas.microsoft.com/office/powerpoint/2010/main" val="449157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6B92A06-6C9A-7551-E4D8-0EBDECBF6604}"/>
              </a:ext>
            </a:extLst>
          </p:cNvPr>
          <p:cNvPicPr>
            <a:picLocks noChangeAspect="1"/>
          </p:cNvPicPr>
          <p:nvPr/>
        </p:nvPicPr>
        <p:blipFill rotWithShape="1">
          <a:blip r:embed="rId3"/>
          <a:srcRect t="5858"/>
          <a:stretch/>
        </p:blipFill>
        <p:spPr>
          <a:xfrm>
            <a:off x="-3047" y="10"/>
            <a:ext cx="12191999" cy="6857990"/>
          </a:xfrm>
          <a:prstGeom prst="rect">
            <a:avLst/>
          </a:prstGeom>
        </p:spPr>
      </p:pic>
      <p:sp>
        <p:nvSpPr>
          <p:cNvPr id="16" name="Rectangle 15">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1063261-C470-D5C3-344B-25C61E96B95A}"/>
              </a:ext>
            </a:extLst>
          </p:cNvPr>
          <p:cNvSpPr txBox="1"/>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lnSpc>
                <a:spcPct val="90000"/>
              </a:lnSpc>
              <a:spcBef>
                <a:spcPct val="0"/>
              </a:spcBef>
              <a:spcAft>
                <a:spcPts val="600"/>
              </a:spcAft>
            </a:pPr>
            <a:r>
              <a:rPr lang="en-US" sz="5200" dirty="0">
                <a:solidFill>
                  <a:srgbClr val="FFFFFF"/>
                </a:solidFill>
                <a:latin typeface="+mj-lt"/>
                <a:ea typeface="+mj-ea"/>
                <a:cs typeface="+mj-cs"/>
              </a:rPr>
              <a:t>Coercive control</a:t>
            </a:r>
          </a:p>
        </p:txBody>
      </p:sp>
    </p:spTree>
    <p:extLst>
      <p:ext uri="{BB962C8B-B14F-4D97-AF65-F5344CB8AC3E}">
        <p14:creationId xmlns:p14="http://schemas.microsoft.com/office/powerpoint/2010/main" val="11601961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50628" y="302437"/>
            <a:ext cx="10809026" cy="646331"/>
          </a:xfrm>
          <a:prstGeom prst="rect">
            <a:avLst/>
          </a:prstGeom>
          <a:solidFill>
            <a:srgbClr val="002060"/>
          </a:solidFill>
        </p:spPr>
        <p:txBody>
          <a:bodyPr wrap="square" rtlCol="0">
            <a:spAutoFit/>
          </a:bodyPr>
          <a:lstStyle/>
          <a:p>
            <a:pPr algn="ctr"/>
            <a:r>
              <a:rPr lang="en-GB" sz="3600" b="1" dirty="0">
                <a:solidFill>
                  <a:schemeClr val="bg1"/>
                </a:solidFill>
              </a:rPr>
              <a:t>Defining Coercive Control</a:t>
            </a:r>
          </a:p>
        </p:txBody>
      </p:sp>
      <p:pic>
        <p:nvPicPr>
          <p:cNvPr id="4" name="Picture 3"/>
          <p:cNvPicPr>
            <a:picLocks noChangeAspect="1"/>
          </p:cNvPicPr>
          <p:nvPr/>
        </p:nvPicPr>
        <p:blipFill rotWithShape="1">
          <a:blip r:embed="rId3"/>
          <a:srcRect b="18417"/>
          <a:stretch/>
        </p:blipFill>
        <p:spPr>
          <a:xfrm>
            <a:off x="3289110" y="4604820"/>
            <a:ext cx="5753010" cy="1459466"/>
          </a:xfrm>
          <a:prstGeom prst="rect">
            <a:avLst/>
          </a:prstGeom>
        </p:spPr>
      </p:pic>
      <p:graphicFrame>
        <p:nvGraphicFramePr>
          <p:cNvPr id="5" name="Diagram 4"/>
          <p:cNvGraphicFramePr/>
          <p:nvPr>
            <p:extLst>
              <p:ext uri="{D42A27DB-BD31-4B8C-83A1-F6EECF244321}">
                <p14:modId xmlns:p14="http://schemas.microsoft.com/office/powerpoint/2010/main" val="3377751684"/>
              </p:ext>
            </p:extLst>
          </p:nvPr>
        </p:nvGraphicFramePr>
        <p:xfrm>
          <a:off x="559640" y="1044022"/>
          <a:ext cx="10833741" cy="33642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521180C-F460-4158-A746-87CB5645B5C1}"/>
                                            </p:graphicEl>
                                          </p:spTgt>
                                        </p:tgtEl>
                                        <p:attrNameLst>
                                          <p:attrName>style.visibility</p:attrName>
                                        </p:attrNameLst>
                                      </p:cBhvr>
                                      <p:to>
                                        <p:strVal val="visible"/>
                                      </p:to>
                                    </p:set>
                                    <p:animEffect transition="in" filter="fade">
                                      <p:cBhvr>
                                        <p:cTn id="7" dur="500"/>
                                        <p:tgtEl>
                                          <p:spTgt spid="5">
                                            <p:graphicEl>
                                              <a:dgm id="{C521180C-F460-4158-A746-87CB5645B5C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907614A-A96C-4E96-8DA8-EF954AA7D928}"/>
                                            </p:graphicEl>
                                          </p:spTgt>
                                        </p:tgtEl>
                                        <p:attrNameLst>
                                          <p:attrName>style.visibility</p:attrName>
                                        </p:attrNameLst>
                                      </p:cBhvr>
                                      <p:to>
                                        <p:strVal val="visible"/>
                                      </p:to>
                                    </p:set>
                                    <p:animEffect transition="in" filter="fade">
                                      <p:cBhvr>
                                        <p:cTn id="12" dur="500"/>
                                        <p:tgtEl>
                                          <p:spTgt spid="5">
                                            <p:graphicEl>
                                              <a:dgm id="{C907614A-A96C-4E96-8DA8-EF954AA7D9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422AF66-804C-4241-94BC-B74AEB26B423}"/>
                                            </p:graphicEl>
                                          </p:spTgt>
                                        </p:tgtEl>
                                        <p:attrNameLst>
                                          <p:attrName>style.visibility</p:attrName>
                                        </p:attrNameLst>
                                      </p:cBhvr>
                                      <p:to>
                                        <p:strVal val="visible"/>
                                      </p:to>
                                    </p:set>
                                    <p:animEffect transition="in" filter="fade">
                                      <p:cBhvr>
                                        <p:cTn id="15" dur="500"/>
                                        <p:tgtEl>
                                          <p:spTgt spid="5">
                                            <p:graphicEl>
                                              <a:dgm id="{5422AF66-804C-4241-94BC-B74AEB26B42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6979" y="302437"/>
            <a:ext cx="10863618" cy="646331"/>
          </a:xfrm>
          <a:prstGeom prst="rect">
            <a:avLst/>
          </a:prstGeom>
          <a:solidFill>
            <a:srgbClr val="002060"/>
          </a:solidFill>
        </p:spPr>
        <p:txBody>
          <a:bodyPr wrap="square" rtlCol="0">
            <a:spAutoFit/>
          </a:bodyPr>
          <a:lstStyle/>
          <a:p>
            <a:pPr algn="ctr"/>
            <a:r>
              <a:rPr lang="en-GB" sz="3600" b="1" dirty="0">
                <a:solidFill>
                  <a:schemeClr val="bg1"/>
                </a:solidFill>
              </a:rPr>
              <a:t>Why it Matters?</a:t>
            </a:r>
          </a:p>
        </p:txBody>
      </p:sp>
      <p:graphicFrame>
        <p:nvGraphicFramePr>
          <p:cNvPr id="2" name="Diagram 1"/>
          <p:cNvGraphicFramePr/>
          <p:nvPr>
            <p:extLst>
              <p:ext uri="{D42A27DB-BD31-4B8C-83A1-F6EECF244321}">
                <p14:modId xmlns:p14="http://schemas.microsoft.com/office/powerpoint/2010/main" val="1829569738"/>
              </p:ext>
            </p:extLst>
          </p:nvPr>
        </p:nvGraphicFramePr>
        <p:xfrm>
          <a:off x="548640" y="948768"/>
          <a:ext cx="11406797" cy="5189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3332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AC21F34-4BE0-4EDF-BB43-6416894AFEB2}"/>
                                            </p:graphicEl>
                                          </p:spTgt>
                                        </p:tgtEl>
                                        <p:attrNameLst>
                                          <p:attrName>style.visibility</p:attrName>
                                        </p:attrNameLst>
                                      </p:cBhvr>
                                      <p:to>
                                        <p:strVal val="visible"/>
                                      </p:to>
                                    </p:set>
                                    <p:animEffect transition="in" filter="fade">
                                      <p:cBhvr>
                                        <p:cTn id="7" dur="500"/>
                                        <p:tgtEl>
                                          <p:spTgt spid="2">
                                            <p:graphicEl>
                                              <a:dgm id="{CAC21F34-4BE0-4EDF-BB43-6416894AFEB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E82D6F2-924C-4370-9FA0-95414BCF3128}"/>
                                            </p:graphicEl>
                                          </p:spTgt>
                                        </p:tgtEl>
                                        <p:attrNameLst>
                                          <p:attrName>style.visibility</p:attrName>
                                        </p:attrNameLst>
                                      </p:cBhvr>
                                      <p:to>
                                        <p:strVal val="visible"/>
                                      </p:to>
                                    </p:set>
                                    <p:animEffect transition="in" filter="fade">
                                      <p:cBhvr>
                                        <p:cTn id="12" dur="500"/>
                                        <p:tgtEl>
                                          <p:spTgt spid="2">
                                            <p:graphicEl>
                                              <a:dgm id="{EE82D6F2-924C-4370-9FA0-95414BCF31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FDAF406-4AC8-4270-A512-7A6397BEB340}"/>
                                            </p:graphicEl>
                                          </p:spTgt>
                                        </p:tgtEl>
                                        <p:attrNameLst>
                                          <p:attrName>style.visibility</p:attrName>
                                        </p:attrNameLst>
                                      </p:cBhvr>
                                      <p:to>
                                        <p:strVal val="visible"/>
                                      </p:to>
                                    </p:set>
                                    <p:animEffect transition="in" filter="fade">
                                      <p:cBhvr>
                                        <p:cTn id="15" dur="500"/>
                                        <p:tgtEl>
                                          <p:spTgt spid="2">
                                            <p:graphicEl>
                                              <a:dgm id="{4FDAF406-4AC8-4270-A512-7A6397BEB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uth Dodsworth - National Safeguarding Week">
            <a:hlinkClick r:id="" action="ppaction://media"/>
            <a:extLst>
              <a:ext uri="{FF2B5EF4-FFF2-40B4-BE49-F238E27FC236}">
                <a16:creationId xmlns:a16="http://schemas.microsoft.com/office/drawing/2014/main" id="{829D6756-9F44-8DD3-9D75-F0DB1914E93D}"/>
              </a:ext>
            </a:extLst>
          </p:cNvPr>
          <p:cNvPicPr>
            <a:picLocks noRot="1" noChangeAspect="1"/>
          </p:cNvPicPr>
          <p:nvPr>
            <a:videoFile r:link="rId1"/>
          </p:nvPr>
        </p:nvPicPr>
        <p:blipFill>
          <a:blip r:embed="rId4"/>
          <a:stretch>
            <a:fillRect/>
          </a:stretch>
        </p:blipFill>
        <p:spPr>
          <a:xfrm>
            <a:off x="327546" y="180104"/>
            <a:ext cx="11518711" cy="6508073"/>
          </a:xfrm>
          <a:prstGeom prst="rect">
            <a:avLst/>
          </a:prstGeom>
        </p:spPr>
      </p:pic>
    </p:spTree>
    <p:extLst>
      <p:ext uri="{BB962C8B-B14F-4D97-AF65-F5344CB8AC3E}">
        <p14:creationId xmlns:p14="http://schemas.microsoft.com/office/powerpoint/2010/main" val="323099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21979"/>
          </a:xfrm>
          <a:solidFill>
            <a:srgbClr val="002060"/>
          </a:solidFill>
        </p:spPr>
        <p:txBody>
          <a:bodyPr>
            <a:normAutofit fontScale="90000"/>
          </a:bodyPr>
          <a:lstStyle/>
          <a:p>
            <a:pPr algn="ctr"/>
            <a:r>
              <a:rPr lang="en-GB" sz="3600" b="1" dirty="0">
                <a:solidFill>
                  <a:schemeClr val="bg1"/>
                </a:solidFill>
                <a:latin typeface="+mn-lt"/>
              </a:rPr>
              <a:t>Coercive Control</a:t>
            </a:r>
          </a:p>
        </p:txBody>
      </p:sp>
      <p:sp>
        <p:nvSpPr>
          <p:cNvPr id="4" name="TextBox 3"/>
          <p:cNvSpPr txBox="1"/>
          <p:nvPr/>
        </p:nvSpPr>
        <p:spPr>
          <a:xfrm>
            <a:off x="1842448" y="1104289"/>
            <a:ext cx="8789158" cy="461665"/>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400" dirty="0"/>
              <a:t>A person (A) commits an offence if:</a:t>
            </a:r>
          </a:p>
        </p:txBody>
      </p:sp>
      <p:graphicFrame>
        <p:nvGraphicFramePr>
          <p:cNvPr id="6" name="Diagram 5"/>
          <p:cNvGraphicFramePr/>
          <p:nvPr>
            <p:extLst>
              <p:ext uri="{D42A27DB-BD31-4B8C-83A1-F6EECF244321}">
                <p14:modId xmlns:p14="http://schemas.microsoft.com/office/powerpoint/2010/main" val="3350054736"/>
              </p:ext>
            </p:extLst>
          </p:nvPr>
        </p:nvGraphicFramePr>
        <p:xfrm>
          <a:off x="551028" y="1783139"/>
          <a:ext cx="11089943" cy="4308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500FFB8-E857-4500-B2A1-EEB248AB4A12}"/>
                                            </p:graphicEl>
                                          </p:spTgt>
                                        </p:tgtEl>
                                        <p:attrNameLst>
                                          <p:attrName>style.visibility</p:attrName>
                                        </p:attrNameLst>
                                      </p:cBhvr>
                                      <p:to>
                                        <p:strVal val="visible"/>
                                      </p:to>
                                    </p:set>
                                    <p:animEffect transition="in" filter="fade">
                                      <p:cBhvr>
                                        <p:cTn id="12" dur="500"/>
                                        <p:tgtEl>
                                          <p:spTgt spid="6">
                                            <p:graphicEl>
                                              <a:dgm id="{4500FFB8-E857-4500-B2A1-EEB248AB4A1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E53AD96-B75F-4863-8942-85109074B5C1}"/>
                                            </p:graphicEl>
                                          </p:spTgt>
                                        </p:tgtEl>
                                        <p:attrNameLst>
                                          <p:attrName>style.visibility</p:attrName>
                                        </p:attrNameLst>
                                      </p:cBhvr>
                                      <p:to>
                                        <p:strVal val="visible"/>
                                      </p:to>
                                    </p:set>
                                    <p:animEffect transition="in" filter="fade">
                                      <p:cBhvr>
                                        <p:cTn id="17" dur="500"/>
                                        <p:tgtEl>
                                          <p:spTgt spid="6">
                                            <p:graphicEl>
                                              <a:dgm id="{1E53AD96-B75F-4863-8942-85109074B5C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AC771D00-C12D-4B51-99BF-654958DD68F7}"/>
                                            </p:graphicEl>
                                          </p:spTgt>
                                        </p:tgtEl>
                                        <p:attrNameLst>
                                          <p:attrName>style.visibility</p:attrName>
                                        </p:attrNameLst>
                                      </p:cBhvr>
                                      <p:to>
                                        <p:strVal val="visible"/>
                                      </p:to>
                                    </p:set>
                                    <p:animEffect transition="in" filter="fade">
                                      <p:cBhvr>
                                        <p:cTn id="20" dur="500"/>
                                        <p:tgtEl>
                                          <p:spTgt spid="6">
                                            <p:graphicEl>
                                              <a:dgm id="{AC771D00-C12D-4B51-99BF-654958DD68F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99E26FEC-BA96-4819-9100-51D62119055B}"/>
                                            </p:graphicEl>
                                          </p:spTgt>
                                        </p:tgtEl>
                                        <p:attrNameLst>
                                          <p:attrName>style.visibility</p:attrName>
                                        </p:attrNameLst>
                                      </p:cBhvr>
                                      <p:to>
                                        <p:strVal val="visible"/>
                                      </p:to>
                                    </p:set>
                                    <p:animEffect transition="in" filter="fade">
                                      <p:cBhvr>
                                        <p:cTn id="25" dur="500"/>
                                        <p:tgtEl>
                                          <p:spTgt spid="6">
                                            <p:graphicEl>
                                              <a:dgm id="{99E26FEC-BA96-4819-9100-51D62119055B}"/>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7ECD85DD-296A-4C49-9ACD-0B463D362F35}"/>
                                            </p:graphicEl>
                                          </p:spTgt>
                                        </p:tgtEl>
                                        <p:attrNameLst>
                                          <p:attrName>style.visibility</p:attrName>
                                        </p:attrNameLst>
                                      </p:cBhvr>
                                      <p:to>
                                        <p:strVal val="visible"/>
                                      </p:to>
                                    </p:set>
                                    <p:animEffect transition="in" filter="fade">
                                      <p:cBhvr>
                                        <p:cTn id="28" dur="500"/>
                                        <p:tgtEl>
                                          <p:spTgt spid="6">
                                            <p:graphicEl>
                                              <a:dgm id="{7ECD85DD-296A-4C49-9ACD-0B463D362F3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A42370A4-0148-4772-A0BC-321106E43F56}"/>
                                            </p:graphicEl>
                                          </p:spTgt>
                                        </p:tgtEl>
                                        <p:attrNameLst>
                                          <p:attrName>style.visibility</p:attrName>
                                        </p:attrNameLst>
                                      </p:cBhvr>
                                      <p:to>
                                        <p:strVal val="visible"/>
                                      </p:to>
                                    </p:set>
                                    <p:animEffect transition="in" filter="fade">
                                      <p:cBhvr>
                                        <p:cTn id="33" dur="500"/>
                                        <p:tgtEl>
                                          <p:spTgt spid="6">
                                            <p:graphicEl>
                                              <a:dgm id="{A42370A4-0148-4772-A0BC-321106E43F56}"/>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B60FAB35-9B2F-471D-A65C-0E46E3995C20}"/>
                                            </p:graphicEl>
                                          </p:spTgt>
                                        </p:tgtEl>
                                        <p:attrNameLst>
                                          <p:attrName>style.visibility</p:attrName>
                                        </p:attrNameLst>
                                      </p:cBhvr>
                                      <p:to>
                                        <p:strVal val="visible"/>
                                      </p:to>
                                    </p:set>
                                    <p:animEffect transition="in" filter="fade">
                                      <p:cBhvr>
                                        <p:cTn id="36" dur="500"/>
                                        <p:tgtEl>
                                          <p:spTgt spid="6">
                                            <p:graphicEl>
                                              <a:dgm id="{B60FAB35-9B2F-471D-A65C-0E46E3995C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6"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3435" y="247205"/>
            <a:ext cx="10849969" cy="646331"/>
          </a:xfrm>
          <a:prstGeom prst="rect">
            <a:avLst/>
          </a:prstGeom>
          <a:solidFill>
            <a:srgbClr val="002060"/>
          </a:solidFill>
        </p:spPr>
        <p:txBody>
          <a:bodyPr wrap="square" rtlCol="0">
            <a:spAutoFit/>
          </a:bodyPr>
          <a:lstStyle/>
          <a:p>
            <a:pPr algn="ctr"/>
            <a:r>
              <a:rPr lang="en-GB" sz="3600" b="1" dirty="0">
                <a:solidFill>
                  <a:schemeClr val="bg1"/>
                </a:solidFill>
              </a:rPr>
              <a:t>Coercive Control Behaviour</a:t>
            </a:r>
          </a:p>
        </p:txBody>
      </p:sp>
      <p:pic>
        <p:nvPicPr>
          <p:cNvPr id="5" name="Picture 4"/>
          <p:cNvPicPr>
            <a:picLocks noChangeAspect="1"/>
          </p:cNvPicPr>
          <p:nvPr/>
        </p:nvPicPr>
        <p:blipFill>
          <a:blip r:embed="rId3"/>
          <a:stretch>
            <a:fillRect/>
          </a:stretch>
        </p:blipFill>
        <p:spPr>
          <a:xfrm>
            <a:off x="10116970" y="3960732"/>
            <a:ext cx="1059760" cy="1485557"/>
          </a:xfrm>
          <a:prstGeom prst="rect">
            <a:avLst/>
          </a:prstGeom>
        </p:spPr>
      </p:pic>
      <p:sp>
        <p:nvSpPr>
          <p:cNvPr id="2" name="Down Arrow Callout 1"/>
          <p:cNvSpPr/>
          <p:nvPr/>
        </p:nvSpPr>
        <p:spPr>
          <a:xfrm>
            <a:off x="2019868" y="1108266"/>
            <a:ext cx="8097102" cy="81886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Behaviour of Offender to make the Victim:</a:t>
            </a:r>
          </a:p>
        </p:txBody>
      </p:sp>
      <p:graphicFrame>
        <p:nvGraphicFramePr>
          <p:cNvPr id="6" name="Diagram 5"/>
          <p:cNvGraphicFramePr/>
          <p:nvPr>
            <p:extLst>
              <p:ext uri="{D42A27DB-BD31-4B8C-83A1-F6EECF244321}">
                <p14:modId xmlns:p14="http://schemas.microsoft.com/office/powerpoint/2010/main" val="1892563179"/>
              </p:ext>
            </p:extLst>
          </p:nvPr>
        </p:nvGraphicFramePr>
        <p:xfrm>
          <a:off x="404392" y="0"/>
          <a:ext cx="11318543" cy="5446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Wave 6"/>
          <p:cNvSpPr/>
          <p:nvPr/>
        </p:nvSpPr>
        <p:spPr>
          <a:xfrm>
            <a:off x="404392" y="3983287"/>
            <a:ext cx="9212238" cy="1542197"/>
          </a:xfrm>
          <a:prstGeom prst="wav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Incidents may seem innocent in isolation but it is the cumulative impact on the victim</a:t>
            </a:r>
          </a:p>
        </p:txBody>
      </p:sp>
    </p:spTree>
    <p:extLst>
      <p:ext uri="{BB962C8B-B14F-4D97-AF65-F5344CB8AC3E}">
        <p14:creationId xmlns:p14="http://schemas.microsoft.com/office/powerpoint/2010/main" val="405727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7D82E25-68C8-4DAE-B48A-2E287FFD925D}"/>
                                            </p:graphicEl>
                                          </p:spTgt>
                                        </p:tgtEl>
                                        <p:attrNameLst>
                                          <p:attrName>style.visibility</p:attrName>
                                        </p:attrNameLst>
                                      </p:cBhvr>
                                      <p:to>
                                        <p:strVal val="visible"/>
                                      </p:to>
                                    </p:set>
                                    <p:animEffect transition="in" filter="fade">
                                      <p:cBhvr>
                                        <p:cTn id="12" dur="500"/>
                                        <p:tgtEl>
                                          <p:spTgt spid="6">
                                            <p:graphicEl>
                                              <a:dgm id="{07D82E25-68C8-4DAE-B48A-2E287FFD925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8B7B6B7B-1033-48D6-AD4B-C09207AF618F}"/>
                                            </p:graphicEl>
                                          </p:spTgt>
                                        </p:tgtEl>
                                        <p:attrNameLst>
                                          <p:attrName>style.visibility</p:attrName>
                                        </p:attrNameLst>
                                      </p:cBhvr>
                                      <p:to>
                                        <p:strVal val="visible"/>
                                      </p:to>
                                    </p:set>
                                    <p:animEffect transition="in" filter="fade">
                                      <p:cBhvr>
                                        <p:cTn id="17" dur="500"/>
                                        <p:tgtEl>
                                          <p:spTgt spid="6">
                                            <p:graphicEl>
                                              <a:dgm id="{8B7B6B7B-1033-48D6-AD4B-C09207AF618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65960839-F50C-41B3-A46C-2F1000A7FFF1}"/>
                                            </p:graphicEl>
                                          </p:spTgt>
                                        </p:tgtEl>
                                        <p:attrNameLst>
                                          <p:attrName>style.visibility</p:attrName>
                                        </p:attrNameLst>
                                      </p:cBhvr>
                                      <p:to>
                                        <p:strVal val="visible"/>
                                      </p:to>
                                    </p:set>
                                    <p:animEffect transition="in" filter="fade">
                                      <p:cBhvr>
                                        <p:cTn id="20" dur="500"/>
                                        <p:tgtEl>
                                          <p:spTgt spid="6">
                                            <p:graphicEl>
                                              <a:dgm id="{65960839-F50C-41B3-A46C-2F1000A7FFF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251BC726-2EB4-4BE1-9064-2AA0E656919E}"/>
                                            </p:graphicEl>
                                          </p:spTgt>
                                        </p:tgtEl>
                                        <p:attrNameLst>
                                          <p:attrName>style.visibility</p:attrName>
                                        </p:attrNameLst>
                                      </p:cBhvr>
                                      <p:to>
                                        <p:strVal val="visible"/>
                                      </p:to>
                                    </p:set>
                                    <p:animEffect transition="in" filter="fade">
                                      <p:cBhvr>
                                        <p:cTn id="25" dur="500"/>
                                        <p:tgtEl>
                                          <p:spTgt spid="6">
                                            <p:graphicEl>
                                              <a:dgm id="{251BC726-2EB4-4BE1-9064-2AA0E656919E}"/>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B0224E95-DA86-484E-9A7D-45126306BCBD}"/>
                                            </p:graphicEl>
                                          </p:spTgt>
                                        </p:tgtEl>
                                        <p:attrNameLst>
                                          <p:attrName>style.visibility</p:attrName>
                                        </p:attrNameLst>
                                      </p:cBhvr>
                                      <p:to>
                                        <p:strVal val="visible"/>
                                      </p:to>
                                    </p:set>
                                    <p:animEffect transition="in" filter="fade">
                                      <p:cBhvr>
                                        <p:cTn id="28" dur="500"/>
                                        <p:tgtEl>
                                          <p:spTgt spid="6">
                                            <p:graphicEl>
                                              <a:dgm id="{B0224E95-DA86-484E-9A7D-45126306BCBD}"/>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3A34299E-49DD-45E1-A035-476CDFF99E9A}"/>
                                            </p:graphicEl>
                                          </p:spTgt>
                                        </p:tgtEl>
                                        <p:attrNameLst>
                                          <p:attrName>style.visibility</p:attrName>
                                        </p:attrNameLst>
                                      </p:cBhvr>
                                      <p:to>
                                        <p:strVal val="visible"/>
                                      </p:to>
                                    </p:set>
                                    <p:animEffect transition="in" filter="fade">
                                      <p:cBhvr>
                                        <p:cTn id="33" dur="500"/>
                                        <p:tgtEl>
                                          <p:spTgt spid="6">
                                            <p:graphicEl>
                                              <a:dgm id="{3A34299E-49DD-45E1-A035-476CDFF99E9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D533AF66-1B87-4FAB-97F5-FE225DAD61BB}"/>
                                            </p:graphicEl>
                                          </p:spTgt>
                                        </p:tgtEl>
                                        <p:attrNameLst>
                                          <p:attrName>style.visibility</p:attrName>
                                        </p:attrNameLst>
                                      </p:cBhvr>
                                      <p:to>
                                        <p:strVal val="visible"/>
                                      </p:to>
                                    </p:set>
                                    <p:animEffect transition="in" filter="fade">
                                      <p:cBhvr>
                                        <p:cTn id="36" dur="500"/>
                                        <p:tgtEl>
                                          <p:spTgt spid="6">
                                            <p:graphicEl>
                                              <a:dgm id="{D533AF66-1B87-4FAB-97F5-FE225DAD61BB}"/>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3C265039-D74C-43B3-B397-08F86F67EAD5}"/>
                                            </p:graphicEl>
                                          </p:spTgt>
                                        </p:tgtEl>
                                        <p:attrNameLst>
                                          <p:attrName>style.visibility</p:attrName>
                                        </p:attrNameLst>
                                      </p:cBhvr>
                                      <p:to>
                                        <p:strVal val="visible"/>
                                      </p:to>
                                    </p:set>
                                    <p:animEffect transition="in" filter="fade">
                                      <p:cBhvr>
                                        <p:cTn id="41" dur="500"/>
                                        <p:tgtEl>
                                          <p:spTgt spid="6">
                                            <p:graphicEl>
                                              <a:dgm id="{3C265039-D74C-43B3-B397-08F86F67EAD5}"/>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79E4F1ED-7ABF-4E71-B674-8441F47810DE}"/>
                                            </p:graphicEl>
                                          </p:spTgt>
                                        </p:tgtEl>
                                        <p:attrNameLst>
                                          <p:attrName>style.visibility</p:attrName>
                                        </p:attrNameLst>
                                      </p:cBhvr>
                                      <p:to>
                                        <p:strVal val="visible"/>
                                      </p:to>
                                    </p:set>
                                    <p:animEffect transition="in" filter="fade">
                                      <p:cBhvr>
                                        <p:cTn id="44" dur="500"/>
                                        <p:tgtEl>
                                          <p:spTgt spid="6">
                                            <p:graphicEl>
                                              <a:dgm id="{79E4F1ED-7ABF-4E71-B674-8441F47810DE}"/>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500"/>
                                        <p:tgtEl>
                                          <p:spTgt spid="7"/>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5"/>
                                        </p:tgtEl>
                                        <p:attrNameLst>
                                          <p:attrName>style.visibility</p:attrName>
                                        </p:attrNameLst>
                                      </p:cBhvr>
                                      <p:to>
                                        <p:strVal val="visible"/>
                                      </p:to>
                                    </p:set>
                                    <p:animEffect transition="in" filter="fade">
                                      <p:cBhvr>
                                        <p:cTn id="5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0843" y="302437"/>
            <a:ext cx="11352628" cy="646331"/>
          </a:xfrm>
          <a:prstGeom prst="rect">
            <a:avLst/>
          </a:prstGeom>
          <a:solidFill>
            <a:srgbClr val="002060"/>
          </a:solidFill>
        </p:spPr>
        <p:txBody>
          <a:bodyPr wrap="square" rtlCol="0">
            <a:spAutoFit/>
          </a:bodyPr>
          <a:lstStyle/>
          <a:p>
            <a:pPr algn="ctr"/>
            <a:r>
              <a:rPr lang="en-GB" sz="3600" b="1" dirty="0">
                <a:solidFill>
                  <a:schemeClr val="bg1"/>
                </a:solidFill>
              </a:rPr>
              <a:t>The Major Tactics of Coercive Control</a:t>
            </a:r>
          </a:p>
        </p:txBody>
      </p:sp>
      <p:graphicFrame>
        <p:nvGraphicFramePr>
          <p:cNvPr id="16" name="Diagram 15"/>
          <p:cNvGraphicFramePr/>
          <p:nvPr/>
        </p:nvGraphicFramePr>
        <p:xfrm>
          <a:off x="738979" y="1451686"/>
          <a:ext cx="6274425" cy="40581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0" name="Diagram 19"/>
          <p:cNvGraphicFramePr/>
          <p:nvPr/>
        </p:nvGraphicFramePr>
        <p:xfrm>
          <a:off x="7013404" y="1496839"/>
          <a:ext cx="3961232" cy="405811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21814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graphicEl>
                                              <a:dgm id="{F28C006B-F45E-4142-9890-0FF77A20C94D}"/>
                                            </p:graphicEl>
                                          </p:spTgt>
                                        </p:tgtEl>
                                        <p:attrNameLst>
                                          <p:attrName>style.visibility</p:attrName>
                                        </p:attrNameLst>
                                      </p:cBhvr>
                                      <p:to>
                                        <p:strVal val="visible"/>
                                      </p:to>
                                    </p:set>
                                    <p:animEffect transition="in" filter="fade">
                                      <p:cBhvr>
                                        <p:cTn id="7" dur="500"/>
                                        <p:tgtEl>
                                          <p:spTgt spid="16">
                                            <p:graphicEl>
                                              <a:dgm id="{F28C006B-F45E-4142-9890-0FF77A20C94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graphicEl>
                                              <a:dgm id="{8B63A88B-1864-4B1D-8875-AAFC8A9F2922}"/>
                                            </p:graphicEl>
                                          </p:spTgt>
                                        </p:tgtEl>
                                        <p:attrNameLst>
                                          <p:attrName>style.visibility</p:attrName>
                                        </p:attrNameLst>
                                      </p:cBhvr>
                                      <p:to>
                                        <p:strVal val="visible"/>
                                      </p:to>
                                    </p:set>
                                    <p:animEffect transition="in" filter="fade">
                                      <p:cBhvr>
                                        <p:cTn id="12" dur="500"/>
                                        <p:tgtEl>
                                          <p:spTgt spid="16">
                                            <p:graphicEl>
                                              <a:dgm id="{8B63A88B-1864-4B1D-8875-AAFC8A9F292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6">
                                            <p:graphicEl>
                                              <a:dgm id="{1777B3BF-58F8-4B59-8F67-1ABA925EC6A6}"/>
                                            </p:graphicEl>
                                          </p:spTgt>
                                        </p:tgtEl>
                                        <p:attrNameLst>
                                          <p:attrName>style.visibility</p:attrName>
                                        </p:attrNameLst>
                                      </p:cBhvr>
                                      <p:to>
                                        <p:strVal val="visible"/>
                                      </p:to>
                                    </p:set>
                                    <p:animEffect transition="in" filter="fade">
                                      <p:cBhvr>
                                        <p:cTn id="15" dur="500"/>
                                        <p:tgtEl>
                                          <p:spTgt spid="16">
                                            <p:graphicEl>
                                              <a:dgm id="{1777B3BF-58F8-4B59-8F67-1ABA925EC6A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6">
                                            <p:graphicEl>
                                              <a:dgm id="{23DC17A0-BB55-46E6-9153-EDBA10826467}"/>
                                            </p:graphicEl>
                                          </p:spTgt>
                                        </p:tgtEl>
                                        <p:attrNameLst>
                                          <p:attrName>style.visibility</p:attrName>
                                        </p:attrNameLst>
                                      </p:cBhvr>
                                      <p:to>
                                        <p:strVal val="visible"/>
                                      </p:to>
                                    </p:set>
                                    <p:animEffect transition="in" filter="fade">
                                      <p:cBhvr>
                                        <p:cTn id="20" dur="500"/>
                                        <p:tgtEl>
                                          <p:spTgt spid="16">
                                            <p:graphicEl>
                                              <a:dgm id="{23DC17A0-BB55-46E6-9153-EDBA1082646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6">
                                            <p:graphicEl>
                                              <a:dgm id="{ABC2270F-32CF-41D0-B42F-2B4451DD4C3F}"/>
                                            </p:graphicEl>
                                          </p:spTgt>
                                        </p:tgtEl>
                                        <p:attrNameLst>
                                          <p:attrName>style.visibility</p:attrName>
                                        </p:attrNameLst>
                                      </p:cBhvr>
                                      <p:to>
                                        <p:strVal val="visible"/>
                                      </p:to>
                                    </p:set>
                                    <p:animEffect transition="in" filter="fade">
                                      <p:cBhvr>
                                        <p:cTn id="23" dur="500"/>
                                        <p:tgtEl>
                                          <p:spTgt spid="16">
                                            <p:graphicEl>
                                              <a:dgm id="{ABC2270F-32CF-41D0-B42F-2B4451DD4C3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6">
                                            <p:graphicEl>
                                              <a:dgm id="{59274B8E-9335-4D5E-A578-F5B4282FBAC2}"/>
                                            </p:graphicEl>
                                          </p:spTgt>
                                        </p:tgtEl>
                                        <p:attrNameLst>
                                          <p:attrName>style.visibility</p:attrName>
                                        </p:attrNameLst>
                                      </p:cBhvr>
                                      <p:to>
                                        <p:strVal val="visible"/>
                                      </p:to>
                                    </p:set>
                                    <p:animEffect transition="in" filter="fade">
                                      <p:cBhvr>
                                        <p:cTn id="28" dur="500"/>
                                        <p:tgtEl>
                                          <p:spTgt spid="16">
                                            <p:graphicEl>
                                              <a:dgm id="{59274B8E-9335-4D5E-A578-F5B4282FBAC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6">
                                            <p:graphicEl>
                                              <a:dgm id="{6F66FD7B-BB01-4435-9FB9-46F223ADB31A}"/>
                                            </p:graphicEl>
                                          </p:spTgt>
                                        </p:tgtEl>
                                        <p:attrNameLst>
                                          <p:attrName>style.visibility</p:attrName>
                                        </p:attrNameLst>
                                      </p:cBhvr>
                                      <p:to>
                                        <p:strVal val="visible"/>
                                      </p:to>
                                    </p:set>
                                    <p:animEffect transition="in" filter="fade">
                                      <p:cBhvr>
                                        <p:cTn id="31" dur="500"/>
                                        <p:tgtEl>
                                          <p:spTgt spid="16">
                                            <p:graphicEl>
                                              <a:dgm id="{6F66FD7B-BB01-4435-9FB9-46F223ADB31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0">
                                            <p:graphicEl>
                                              <a:dgm id="{F28C006B-F45E-4142-9890-0FF77A20C94D}"/>
                                            </p:graphicEl>
                                          </p:spTgt>
                                        </p:tgtEl>
                                        <p:attrNameLst>
                                          <p:attrName>style.visibility</p:attrName>
                                        </p:attrNameLst>
                                      </p:cBhvr>
                                      <p:to>
                                        <p:strVal val="visible"/>
                                      </p:to>
                                    </p:set>
                                    <p:animEffect transition="in" filter="fade">
                                      <p:cBhvr>
                                        <p:cTn id="36" dur="500"/>
                                        <p:tgtEl>
                                          <p:spTgt spid="20">
                                            <p:graphicEl>
                                              <a:dgm id="{F28C006B-F45E-4142-9890-0FF77A20C94D}"/>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0">
                                            <p:graphicEl>
                                              <a:dgm id="{23DC17A0-BB55-46E6-9153-EDBA10826467}"/>
                                            </p:graphicEl>
                                          </p:spTgt>
                                        </p:tgtEl>
                                        <p:attrNameLst>
                                          <p:attrName>style.visibility</p:attrName>
                                        </p:attrNameLst>
                                      </p:cBhvr>
                                      <p:to>
                                        <p:strVal val="visible"/>
                                      </p:to>
                                    </p:set>
                                    <p:animEffect transition="in" filter="fade">
                                      <p:cBhvr>
                                        <p:cTn id="41" dur="500"/>
                                        <p:tgtEl>
                                          <p:spTgt spid="20">
                                            <p:graphicEl>
                                              <a:dgm id="{23DC17A0-BB55-46E6-9153-EDBA1082646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0">
                                            <p:graphicEl>
                                              <a:dgm id="{ABC2270F-32CF-41D0-B42F-2B4451DD4C3F}"/>
                                            </p:graphicEl>
                                          </p:spTgt>
                                        </p:tgtEl>
                                        <p:attrNameLst>
                                          <p:attrName>style.visibility</p:attrName>
                                        </p:attrNameLst>
                                      </p:cBhvr>
                                      <p:to>
                                        <p:strVal val="visible"/>
                                      </p:to>
                                    </p:set>
                                    <p:animEffect transition="in" filter="fade">
                                      <p:cBhvr>
                                        <p:cTn id="44" dur="500"/>
                                        <p:tgtEl>
                                          <p:spTgt spid="20">
                                            <p:graphicEl>
                                              <a:dgm id="{ABC2270F-32CF-41D0-B42F-2B4451DD4C3F}"/>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20">
                                            <p:graphicEl>
                                              <a:dgm id="{59274B8E-9335-4D5E-A578-F5B4282FBAC2}"/>
                                            </p:graphicEl>
                                          </p:spTgt>
                                        </p:tgtEl>
                                        <p:attrNameLst>
                                          <p:attrName>style.visibility</p:attrName>
                                        </p:attrNameLst>
                                      </p:cBhvr>
                                      <p:to>
                                        <p:strVal val="visible"/>
                                      </p:to>
                                    </p:set>
                                    <p:animEffect transition="in" filter="fade">
                                      <p:cBhvr>
                                        <p:cTn id="49" dur="500"/>
                                        <p:tgtEl>
                                          <p:spTgt spid="20">
                                            <p:graphicEl>
                                              <a:dgm id="{59274B8E-9335-4D5E-A578-F5B4282FBAC2}"/>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0">
                                            <p:graphicEl>
                                              <a:dgm id="{6F66FD7B-BB01-4435-9FB9-46F223ADB31A}"/>
                                            </p:graphicEl>
                                          </p:spTgt>
                                        </p:tgtEl>
                                        <p:attrNameLst>
                                          <p:attrName>style.visibility</p:attrName>
                                        </p:attrNameLst>
                                      </p:cBhvr>
                                      <p:to>
                                        <p:strVal val="visible"/>
                                      </p:to>
                                    </p:set>
                                    <p:animEffect transition="in" filter="fade">
                                      <p:cBhvr>
                                        <p:cTn id="52" dur="500"/>
                                        <p:tgtEl>
                                          <p:spTgt spid="20">
                                            <p:graphicEl>
                                              <a:dgm id="{6F66FD7B-BB01-4435-9FB9-46F223ADB3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 grpId="0">
        <p:bldSub>
          <a:bldDgm bld="one"/>
        </p:bldSub>
      </p:bldGraphic>
      <p:bldGraphic spid="20"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776D29F-0A2C-4F75-8582-7C7DFCBD1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38200" y="1174819"/>
            <a:ext cx="4375151" cy="285836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100" b="1">
                <a:solidFill>
                  <a:schemeClr val="bg1"/>
                </a:solidFill>
                <a:latin typeface="+mj-lt"/>
                <a:ea typeface="+mj-ea"/>
                <a:cs typeface="+mj-cs"/>
              </a:rPr>
              <a:t>Duluth Power &amp; Control Wheel</a:t>
            </a:r>
          </a:p>
        </p:txBody>
      </p:sp>
      <p:pic>
        <p:nvPicPr>
          <p:cNvPr id="5" name="Picture 7">
            <a:extLst>
              <a:ext uri="{FF2B5EF4-FFF2-40B4-BE49-F238E27FC236}">
                <a16:creationId xmlns:a16="http://schemas.microsoft.com/office/drawing/2014/main" id="{5B2B8FCE-5111-4CD9-B0F8-75F93002CB9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42" b="3"/>
          <a:stretch/>
        </p:blipFill>
        <p:spPr bwMode="auto">
          <a:xfrm>
            <a:off x="5682343" y="1"/>
            <a:ext cx="6509657" cy="6857999"/>
          </a:xfrm>
          <a:custGeom>
            <a:avLst/>
            <a:gdLst/>
            <a:ahLst/>
            <a:cxnLst/>
            <a:rect l="l" t="t" r="r" b="b"/>
            <a:pathLst>
              <a:path w="650965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0"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3" y="528850"/>
                  <a:pt x="335480" y="536547"/>
                  <a:pt x="337867" y="544146"/>
                </a:cubicBezTo>
                <a:lnTo>
                  <a:pt x="340032" y="549926"/>
                </a:lnTo>
                <a:lnTo>
                  <a:pt x="340448" y="551717"/>
                </a:lnTo>
                <a:lnTo>
                  <a:pt x="346286" y="566616"/>
                </a:lnTo>
                <a:lnTo>
                  <a:pt x="346338" y="566754"/>
                </a:lnTo>
                <a:lnTo>
                  <a:pt x="352655" y="583595"/>
                </a:lnTo>
                <a:lnTo>
                  <a:pt x="359452" y="612658"/>
                </a:lnTo>
                <a:cubicBezTo>
                  <a:pt x="358987" y="604728"/>
                  <a:pt x="357230" y="597005"/>
                  <a:pt x="354829" y="589388"/>
                </a:cubicBezTo>
                <a:lnTo>
                  <a:pt x="352655" y="583595"/>
                </a:lnTo>
                <a:lnTo>
                  <a:pt x="352236" y="581804"/>
                </a:lnTo>
                <a:lnTo>
                  <a:pt x="346286" y="566616"/>
                </a:lnTo>
                <a:lnTo>
                  <a:pt x="340032" y="549926"/>
                </a:lnTo>
                <a:close/>
                <a:moveTo>
                  <a:pt x="384407" y="268794"/>
                </a:moveTo>
                <a:lnTo>
                  <a:pt x="387838" y="328017"/>
                </a:lnTo>
                <a:cubicBezTo>
                  <a:pt x="389527" y="318646"/>
                  <a:pt x="389932" y="309031"/>
                  <a:pt x="389283" y="299164"/>
                </a:cubicBezTo>
                <a:cubicBezTo>
                  <a:pt x="388635" y="289296"/>
                  <a:pt x="386932" y="279176"/>
                  <a:pt x="384407" y="268794"/>
                </a:cubicBezTo>
                <a:close/>
                <a:moveTo>
                  <a:pt x="66991" y="0"/>
                </a:moveTo>
                <a:lnTo>
                  <a:pt x="6509657" y="0"/>
                </a:lnTo>
                <a:lnTo>
                  <a:pt x="6509657" y="6857999"/>
                </a:lnTo>
                <a:lnTo>
                  <a:pt x="149318" y="6857999"/>
                </a:lnTo>
                <a:lnTo>
                  <a:pt x="149318" y="6857457"/>
                </a:lnTo>
                <a:lnTo>
                  <a:pt x="22079" y="6857457"/>
                </a:lnTo>
                <a:lnTo>
                  <a:pt x="26850" y="6796804"/>
                </a:lnTo>
                <a:cubicBezTo>
                  <a:pt x="32161" y="6777207"/>
                  <a:pt x="39591" y="6758011"/>
                  <a:pt x="44354" y="6738388"/>
                </a:cubicBezTo>
                <a:cubicBezTo>
                  <a:pt x="48736" y="6720103"/>
                  <a:pt x="58832" y="6702955"/>
                  <a:pt x="67214" y="6685617"/>
                </a:cubicBezTo>
                <a:cubicBezTo>
                  <a:pt x="83217" y="6652472"/>
                  <a:pt x="73120" y="6617036"/>
                  <a:pt x="77310" y="6583128"/>
                </a:cubicBezTo>
                <a:cubicBezTo>
                  <a:pt x="78645" y="6572269"/>
                  <a:pt x="80168" y="6561411"/>
                  <a:pt x="82837" y="6550742"/>
                </a:cubicBezTo>
                <a:cubicBezTo>
                  <a:pt x="89885" y="6521593"/>
                  <a:pt x="95981" y="6491874"/>
                  <a:pt x="105697" y="6463490"/>
                </a:cubicBezTo>
                <a:cubicBezTo>
                  <a:pt x="116556" y="6431292"/>
                  <a:pt x="131034" y="6400429"/>
                  <a:pt x="146086" y="6363664"/>
                </a:cubicBezTo>
                <a:cubicBezTo>
                  <a:pt x="142275" y="6350899"/>
                  <a:pt x="131986" y="6331277"/>
                  <a:pt x="131034" y="6311084"/>
                </a:cubicBezTo>
                <a:cubicBezTo>
                  <a:pt x="127795" y="6246121"/>
                  <a:pt x="145513" y="6185351"/>
                  <a:pt x="173518" y="6127247"/>
                </a:cubicBezTo>
                <a:cubicBezTo>
                  <a:pt x="181899" y="6109530"/>
                  <a:pt x="187424" y="6090477"/>
                  <a:pt x="195616" y="6072569"/>
                </a:cubicBezTo>
                <a:cubicBezTo>
                  <a:pt x="198472" y="6066284"/>
                  <a:pt x="204569" y="6058092"/>
                  <a:pt x="210285" y="6056948"/>
                </a:cubicBezTo>
                <a:cubicBezTo>
                  <a:pt x="243432" y="6050282"/>
                  <a:pt x="242863" y="6025515"/>
                  <a:pt x="244766" y="5999796"/>
                </a:cubicBezTo>
                <a:cubicBezTo>
                  <a:pt x="247051" y="5969124"/>
                  <a:pt x="252386" y="5938836"/>
                  <a:pt x="256958" y="5908355"/>
                </a:cubicBezTo>
                <a:cubicBezTo>
                  <a:pt x="257530" y="5904353"/>
                  <a:pt x="261531" y="5900735"/>
                  <a:pt x="264200" y="5897114"/>
                </a:cubicBezTo>
                <a:cubicBezTo>
                  <a:pt x="268199" y="5891590"/>
                  <a:pt x="274295" y="5886447"/>
                  <a:pt x="275818" y="5880348"/>
                </a:cubicBezTo>
                <a:cubicBezTo>
                  <a:pt x="283249" y="5849107"/>
                  <a:pt x="289535" y="5817674"/>
                  <a:pt x="296393" y="5786239"/>
                </a:cubicBezTo>
                <a:cubicBezTo>
                  <a:pt x="297918" y="5779191"/>
                  <a:pt x="299823" y="5771953"/>
                  <a:pt x="302870" y="5765474"/>
                </a:cubicBezTo>
                <a:cubicBezTo>
                  <a:pt x="305728" y="5759378"/>
                  <a:pt x="310683" y="5754234"/>
                  <a:pt x="313730" y="5748136"/>
                </a:cubicBezTo>
                <a:cubicBezTo>
                  <a:pt x="321920" y="5731564"/>
                  <a:pt x="329541" y="5714607"/>
                  <a:pt x="338685" y="5695178"/>
                </a:cubicBezTo>
                <a:cubicBezTo>
                  <a:pt x="321541" y="5684320"/>
                  <a:pt x="331257" y="5669647"/>
                  <a:pt x="339447" y="5651360"/>
                </a:cubicBezTo>
                <a:cubicBezTo>
                  <a:pt x="347830" y="5632691"/>
                  <a:pt x="350497" y="5611164"/>
                  <a:pt x="353545"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5" y="4893907"/>
                  <a:pt x="406697" y="4884572"/>
                </a:cubicBezTo>
                <a:cubicBezTo>
                  <a:pt x="399647" y="4857522"/>
                  <a:pt x="388978" y="4831420"/>
                  <a:pt x="384216" y="4803988"/>
                </a:cubicBezTo>
                <a:cubicBezTo>
                  <a:pt x="381551" y="4788747"/>
                  <a:pt x="386312" y="4771793"/>
                  <a:pt x="389741" y="4755980"/>
                </a:cubicBezTo>
                <a:cubicBezTo>
                  <a:pt x="393362"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2" y="4346201"/>
                  <a:pt x="391265" y="4340674"/>
                  <a:pt x="392218" y="4335722"/>
                </a:cubicBezTo>
                <a:cubicBezTo>
                  <a:pt x="401743" y="4281810"/>
                  <a:pt x="387838" y="4231324"/>
                  <a:pt x="369547" y="4181603"/>
                </a:cubicBezTo>
                <a:cubicBezTo>
                  <a:pt x="367643" y="4176461"/>
                  <a:pt x="368214" y="4170174"/>
                  <a:pt x="368595" y="4164458"/>
                </a:cubicBezTo>
                <a:cubicBezTo>
                  <a:pt x="369928" y="4148453"/>
                  <a:pt x="376597" y="4131119"/>
                  <a:pt x="372597" y="4116641"/>
                </a:cubicBezTo>
                <a:cubicBezTo>
                  <a:pt x="361546" y="4078159"/>
                  <a:pt x="348211" y="4040058"/>
                  <a:pt x="331447" y="4003861"/>
                </a:cubicBezTo>
                <a:cubicBezTo>
                  <a:pt x="314494" y="3967091"/>
                  <a:pt x="300203" y="3932993"/>
                  <a:pt x="317349" y="3890891"/>
                </a:cubicBezTo>
                <a:cubicBezTo>
                  <a:pt x="324589" y="3872985"/>
                  <a:pt x="319445" y="3849362"/>
                  <a:pt x="317541" y="3828785"/>
                </a:cubicBezTo>
                <a:cubicBezTo>
                  <a:pt x="316016" y="3813737"/>
                  <a:pt x="307443" y="3799258"/>
                  <a:pt x="307443" y="3784397"/>
                </a:cubicBezTo>
                <a:cubicBezTo>
                  <a:pt x="307443" y="3744770"/>
                  <a:pt x="297345" y="3709529"/>
                  <a:pt x="276771" y="3675238"/>
                </a:cubicBezTo>
                <a:cubicBezTo>
                  <a:pt x="268770" y="3661899"/>
                  <a:pt x="274106" y="3641134"/>
                  <a:pt x="272009" y="3623799"/>
                </a:cubicBezTo>
                <a:cubicBezTo>
                  <a:pt x="269533" y="3605509"/>
                  <a:pt x="267247" y="3586653"/>
                  <a:pt x="261720" y="3569124"/>
                </a:cubicBezTo>
                <a:cubicBezTo>
                  <a:pt x="247243" y="3523785"/>
                  <a:pt x="230859" y="3479015"/>
                  <a:pt x="215618" y="3433866"/>
                </a:cubicBezTo>
                <a:cubicBezTo>
                  <a:pt x="203045" y="3396719"/>
                  <a:pt x="212951" y="3360139"/>
                  <a:pt x="218286" y="3323372"/>
                </a:cubicBezTo>
                <a:cubicBezTo>
                  <a:pt x="221715" y="3300319"/>
                  <a:pt x="229907" y="3278795"/>
                  <a:pt x="217715" y="3252885"/>
                </a:cubicBezTo>
                <a:cubicBezTo>
                  <a:pt x="206093" y="3228119"/>
                  <a:pt x="208761" y="3196686"/>
                  <a:pt x="202475" y="3168870"/>
                </a:cubicBezTo>
                <a:cubicBezTo>
                  <a:pt x="197141" y="3145436"/>
                  <a:pt x="188566" y="3122770"/>
                  <a:pt x="180184" y="3100099"/>
                </a:cubicBezTo>
                <a:cubicBezTo>
                  <a:pt x="168753" y="3069235"/>
                  <a:pt x="156753" y="3038756"/>
                  <a:pt x="162468" y="3005035"/>
                </a:cubicBezTo>
                <a:cubicBezTo>
                  <a:pt x="168945" y="2966742"/>
                  <a:pt x="144560" y="2940455"/>
                  <a:pt x="128366" y="2910353"/>
                </a:cubicBezTo>
                <a:cubicBezTo>
                  <a:pt x="117318" y="2889587"/>
                  <a:pt x="109126" y="2866918"/>
                  <a:pt x="102268" y="2844248"/>
                </a:cubicBezTo>
                <a:cubicBezTo>
                  <a:pt x="93313" y="2813958"/>
                  <a:pt x="87978" y="2782716"/>
                  <a:pt x="79216" y="2752235"/>
                </a:cubicBezTo>
                <a:cubicBezTo>
                  <a:pt x="66072" y="2706131"/>
                  <a:pt x="55785"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1" y="2360933"/>
                </a:cubicBezTo>
                <a:cubicBezTo>
                  <a:pt x="28541" y="2356744"/>
                  <a:pt x="36543" y="2344741"/>
                  <a:pt x="37877" y="2335405"/>
                </a:cubicBezTo>
                <a:cubicBezTo>
                  <a:pt x="41877" y="2307402"/>
                  <a:pt x="35971" y="2281683"/>
                  <a:pt x="23017" y="2254633"/>
                </a:cubicBezTo>
                <a:cubicBezTo>
                  <a:pt x="10824" y="2229296"/>
                  <a:pt x="12158" y="2197670"/>
                  <a:pt x="7395" y="2168903"/>
                </a:cubicBezTo>
                <a:cubicBezTo>
                  <a:pt x="5680"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4" y="1938009"/>
                  <a:pt x="18445" y="1921817"/>
                </a:cubicBezTo>
                <a:cubicBezTo>
                  <a:pt x="19779" y="1915912"/>
                  <a:pt x="24922" y="1910004"/>
                  <a:pt x="24161" y="1904673"/>
                </a:cubicBezTo>
                <a:cubicBezTo>
                  <a:pt x="15968" y="1851709"/>
                  <a:pt x="52545" y="1813610"/>
                  <a:pt x="68738" y="1768838"/>
                </a:cubicBezTo>
                <a:cubicBezTo>
                  <a:pt x="85886" y="1721785"/>
                  <a:pt x="112174" y="1676253"/>
                  <a:pt x="104363" y="1623675"/>
                </a:cubicBezTo>
                <a:cubicBezTo>
                  <a:pt x="99601" y="1591859"/>
                  <a:pt x="88551" y="1561189"/>
                  <a:pt x="81882" y="1529563"/>
                </a:cubicBezTo>
                <a:cubicBezTo>
                  <a:pt x="79597" y="1518324"/>
                  <a:pt x="79978" y="1505751"/>
                  <a:pt x="82264" y="1494509"/>
                </a:cubicBezTo>
                <a:cubicBezTo>
                  <a:pt x="92743" y="1440216"/>
                  <a:pt x="94266" y="1386684"/>
                  <a:pt x="77120" y="1333341"/>
                </a:cubicBezTo>
                <a:cubicBezTo>
                  <a:pt x="74262" y="1324198"/>
                  <a:pt x="71597" y="1314483"/>
                  <a:pt x="71597" y="1304955"/>
                </a:cubicBezTo>
                <a:cubicBezTo>
                  <a:pt x="71597" y="1252757"/>
                  <a:pt x="75597" y="1201512"/>
                  <a:pt x="94266" y="1151600"/>
                </a:cubicBezTo>
                <a:cubicBezTo>
                  <a:pt x="100553" y="1134834"/>
                  <a:pt x="96553" y="1114449"/>
                  <a:pt x="98077" y="1095972"/>
                </a:cubicBezTo>
                <a:cubicBezTo>
                  <a:pt x="99409" y="1078826"/>
                  <a:pt x="99981" y="1061298"/>
                  <a:pt x="104363" y="1044725"/>
                </a:cubicBezTo>
                <a:cubicBezTo>
                  <a:pt x="110839" y="1020529"/>
                  <a:pt x="111601" y="998052"/>
                  <a:pt x="105887" y="973095"/>
                </a:cubicBezTo>
                <a:cubicBezTo>
                  <a:pt x="100553" y="949281"/>
                  <a:pt x="103219" y="923562"/>
                  <a:pt x="103029" y="898797"/>
                </a:cubicBezTo>
                <a:cubicBezTo>
                  <a:pt x="102839" y="871173"/>
                  <a:pt x="102649" y="843552"/>
                  <a:pt x="103601" y="815929"/>
                </a:cubicBezTo>
                <a:cubicBezTo>
                  <a:pt x="103981" y="804877"/>
                  <a:pt x="111601" y="792306"/>
                  <a:pt x="108553" y="783158"/>
                </a:cubicBezTo>
                <a:cubicBezTo>
                  <a:pt x="98267" y="753633"/>
                  <a:pt x="110649" y="724104"/>
                  <a:pt x="105126" y="694576"/>
                </a:cubicBezTo>
                <a:cubicBezTo>
                  <a:pt x="102268" y="680096"/>
                  <a:pt x="110078" y="663713"/>
                  <a:pt x="110839" y="648092"/>
                </a:cubicBezTo>
                <a:cubicBezTo>
                  <a:pt x="112174" y="622564"/>
                  <a:pt x="111601" y="597037"/>
                  <a:pt x="111983" y="571508"/>
                </a:cubicBezTo>
                <a:cubicBezTo>
                  <a:pt x="112174" y="563125"/>
                  <a:pt x="112936" y="554933"/>
                  <a:pt x="113318" y="546552"/>
                </a:cubicBezTo>
                <a:cubicBezTo>
                  <a:pt x="113697" y="539121"/>
                  <a:pt x="115412" y="531310"/>
                  <a:pt x="114080" y="524262"/>
                </a:cubicBezTo>
                <a:cubicBezTo>
                  <a:pt x="109315" y="498733"/>
                  <a:pt x="101505" y="473587"/>
                  <a:pt x="98457" y="447870"/>
                </a:cubicBezTo>
                <a:cubicBezTo>
                  <a:pt x="95792" y="425581"/>
                  <a:pt x="99409" y="402529"/>
                  <a:pt x="97505" y="380050"/>
                </a:cubicBezTo>
                <a:cubicBezTo>
                  <a:pt x="94266" y="340425"/>
                  <a:pt x="88551" y="300800"/>
                  <a:pt x="84930" y="261173"/>
                </a:cubicBezTo>
                <a:cubicBezTo>
                  <a:pt x="84168" y="252600"/>
                  <a:pt x="88933" y="243648"/>
                  <a:pt x="89313" y="234883"/>
                </a:cubicBezTo>
                <a:cubicBezTo>
                  <a:pt x="90266" y="207450"/>
                  <a:pt x="90457" y="180017"/>
                  <a:pt x="91026" y="152584"/>
                </a:cubicBezTo>
                <a:cubicBezTo>
                  <a:pt x="91218" y="136963"/>
                  <a:pt x="90647" y="121150"/>
                  <a:pt x="92361" y="105718"/>
                </a:cubicBezTo>
                <a:cubicBezTo>
                  <a:pt x="94648" y="85336"/>
                  <a:pt x="98077" y="66857"/>
                  <a:pt x="83217" y="47806"/>
                </a:cubicBezTo>
                <a:cubicBezTo>
                  <a:pt x="77453" y="40471"/>
                  <a:pt x="73691" y="32636"/>
                  <a:pt x="71206" y="24480"/>
                </a:cubicBezTo>
                <a:close/>
              </a:path>
            </a:pathLst>
          </a:custGeom>
          <a:noFill/>
          <a:effectLst>
            <a:outerShdw blurRad="381000" dist="152400" dir="10800000" algn="r" rotWithShape="0">
              <a:prstClr val="black">
                <a:alpha val="1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Freeform: Shape 11">
            <a:extLst>
              <a:ext uri="{FF2B5EF4-FFF2-40B4-BE49-F238E27FC236}">
                <a16:creationId xmlns:a16="http://schemas.microsoft.com/office/drawing/2014/main" id="{C4D41903-2C9D-4F9E-AA1F-6161F8A6F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E4574B5-C90E-412D-BAB0-B9F483290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734540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287B7C-F90F-9595-B7D0-1AC29CFA59F9}"/>
              </a:ext>
            </a:extLst>
          </p:cNvPr>
          <p:cNvPicPr>
            <a:picLocks noChangeAspect="1"/>
          </p:cNvPicPr>
          <p:nvPr/>
        </p:nvPicPr>
        <p:blipFill rotWithShape="1">
          <a:blip r:embed="rId3"/>
          <a:srcRect l="2824" t="15000" r="8357" b="10312"/>
          <a:stretch/>
        </p:blipFill>
        <p:spPr>
          <a:xfrm>
            <a:off x="4976029" y="1539845"/>
            <a:ext cx="6731338" cy="3778311"/>
          </a:xfrm>
          <a:prstGeom prst="rect">
            <a:avLst/>
          </a:prstGeom>
        </p:spPr>
      </p:pic>
      <p:pic>
        <p:nvPicPr>
          <p:cNvPr id="6" name="Picture 5">
            <a:hlinkClick r:id="rId4"/>
            <a:extLst>
              <a:ext uri="{FF2B5EF4-FFF2-40B4-BE49-F238E27FC236}">
                <a16:creationId xmlns:a16="http://schemas.microsoft.com/office/drawing/2014/main" id="{3B07A9AC-7C9E-06D5-CDBB-C7C21EEC30EC}"/>
              </a:ext>
            </a:extLst>
          </p:cNvPr>
          <p:cNvPicPr>
            <a:picLocks noChangeAspect="1"/>
          </p:cNvPicPr>
          <p:nvPr/>
        </p:nvPicPr>
        <p:blipFill>
          <a:blip r:embed="rId5"/>
          <a:stretch>
            <a:fillRect/>
          </a:stretch>
        </p:blipFill>
        <p:spPr>
          <a:xfrm>
            <a:off x="336171" y="696685"/>
            <a:ext cx="3919282" cy="5464629"/>
          </a:xfrm>
          <a:prstGeom prst="rect">
            <a:avLst/>
          </a:prstGeom>
        </p:spPr>
      </p:pic>
    </p:spTree>
    <p:extLst>
      <p:ext uri="{BB962C8B-B14F-4D97-AF65-F5344CB8AC3E}">
        <p14:creationId xmlns:p14="http://schemas.microsoft.com/office/powerpoint/2010/main" val="20067890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0102DA5-B52E-C9A7-F2EE-3393AC31B10A}"/>
              </a:ext>
            </a:extLst>
          </p:cNvPr>
          <p:cNvSpPr>
            <a:spLocks noGrp="1"/>
          </p:cNvSpPr>
          <p:nvPr>
            <p:ph idx="1"/>
          </p:nvPr>
        </p:nvSpPr>
        <p:spPr>
          <a:xfrm>
            <a:off x="478631" y="1214438"/>
            <a:ext cx="5617369" cy="4901697"/>
          </a:xfrm>
          <a:solidFill>
            <a:schemeClr val="bg1"/>
          </a:solidFill>
        </p:spPr>
        <p:txBody>
          <a:bodyPr>
            <a:normAutofit/>
          </a:bodyPr>
          <a:lstStyle/>
          <a:p>
            <a:pPr fontAlgn="base">
              <a:buFont typeface="Arial" panose="020B0604020202020204" pitchFamily="34" charset="0"/>
              <a:buChar char="•"/>
            </a:pPr>
            <a:r>
              <a:rPr lang="en-GB" sz="1400" b="0" i="0" dirty="0">
                <a:effectLst/>
                <a:latin typeface="Poppins" panose="020B0502040204020203" pitchFamily="2" charset="0"/>
              </a:rPr>
              <a:t>Fewer than half of survivors were able to access the community-based support that they wanted, and only 28% said accessing help was easy or straightforward.</a:t>
            </a:r>
          </a:p>
          <a:p>
            <a:pPr marL="0" indent="0" fontAlgn="base">
              <a:buNone/>
            </a:pPr>
            <a:endParaRPr lang="en-GB" sz="1400" b="0" i="0" dirty="0">
              <a:effectLst/>
              <a:latin typeface="Poppins" panose="020B0502040204020203" pitchFamily="2" charset="0"/>
            </a:endParaRPr>
          </a:p>
          <a:p>
            <a:pPr fontAlgn="base">
              <a:buFont typeface="Arial" panose="020B0604020202020204" pitchFamily="34" charset="0"/>
              <a:buChar char="•"/>
            </a:pPr>
            <a:r>
              <a:rPr lang="en-GB" sz="1400" b="0" i="0" dirty="0">
                <a:effectLst/>
                <a:latin typeface="Poppins" panose="020B0502040204020203" pitchFamily="2" charset="0"/>
              </a:rPr>
              <a:t>Just 29% of survivors who wanted support for their children were able to access it.</a:t>
            </a:r>
          </a:p>
          <a:p>
            <a:pPr marL="0" indent="0" fontAlgn="base">
              <a:buNone/>
            </a:pPr>
            <a:endParaRPr lang="en-GB" sz="1400" b="0" i="0" dirty="0">
              <a:effectLst/>
              <a:latin typeface="Poppins" panose="020B0502040204020203" pitchFamily="2" charset="0"/>
            </a:endParaRPr>
          </a:p>
          <a:p>
            <a:pPr fontAlgn="base">
              <a:buFont typeface="Arial" panose="020B0604020202020204" pitchFamily="34" charset="0"/>
              <a:buChar char="•"/>
            </a:pPr>
            <a:r>
              <a:rPr lang="en-GB" sz="1400" b="0" i="0" dirty="0">
                <a:effectLst/>
                <a:latin typeface="Poppins" panose="020B0502040204020203" pitchFamily="2" charset="0"/>
              </a:rPr>
              <a:t>Only 7% of survivors who wanted their perpetrator to receive support to change their behaviour were able to get it.</a:t>
            </a:r>
          </a:p>
          <a:p>
            <a:pPr marL="0" indent="0" fontAlgn="base">
              <a:buNone/>
            </a:pPr>
            <a:endParaRPr lang="en-GB" sz="1400" b="0" i="0" dirty="0">
              <a:effectLst/>
              <a:latin typeface="Poppins" panose="020B0502040204020203" pitchFamily="2" charset="0"/>
            </a:endParaRPr>
          </a:p>
          <a:p>
            <a:pPr fontAlgn="base">
              <a:buFont typeface="Arial" panose="020B0604020202020204" pitchFamily="34" charset="0"/>
              <a:buChar char="•"/>
            </a:pPr>
            <a:r>
              <a:rPr lang="en-GB" sz="1400" b="0" i="0" dirty="0">
                <a:effectLst/>
                <a:latin typeface="Poppins" panose="020B0502040204020203" pitchFamily="2" charset="0"/>
              </a:rPr>
              <a:t>Organisations run ‘by and for’ </a:t>
            </a:r>
            <a:r>
              <a:rPr lang="en-GB" sz="1400" b="0" i="0" dirty="0" err="1">
                <a:effectLst/>
                <a:latin typeface="Poppins" panose="020B0502040204020203" pitchFamily="2" charset="0"/>
              </a:rPr>
              <a:t>minoritised</a:t>
            </a:r>
            <a:r>
              <a:rPr lang="en-GB" sz="1400" b="0" i="0" dirty="0">
                <a:effectLst/>
                <a:latin typeface="Poppins" panose="020B0502040204020203" pitchFamily="2" charset="0"/>
              </a:rPr>
              <a:t> communities were 5 times less likely to receive statutory funding than mainstream domestic abuse organisations.</a:t>
            </a:r>
          </a:p>
          <a:p>
            <a:pPr marL="0" indent="0" fontAlgn="base">
              <a:buNone/>
            </a:pPr>
            <a:endParaRPr lang="en-GB" sz="1400" b="0" i="0" dirty="0">
              <a:effectLst/>
              <a:latin typeface="Poppins" panose="020B0502040204020203" pitchFamily="2" charset="0"/>
            </a:endParaRPr>
          </a:p>
          <a:p>
            <a:pPr fontAlgn="base">
              <a:buFont typeface="Arial" panose="020B0604020202020204" pitchFamily="34" charset="0"/>
              <a:buChar char="•"/>
            </a:pPr>
            <a:r>
              <a:rPr lang="en-GB" sz="1400" b="0" i="0" dirty="0">
                <a:effectLst/>
                <a:latin typeface="Poppins" panose="020B0502040204020203" pitchFamily="2" charset="0"/>
              </a:rPr>
              <a:t>Almost half of all these specialist ‘by and for’ organisations that support </a:t>
            </a:r>
            <a:r>
              <a:rPr lang="en-GB" sz="1400" b="0" i="0" dirty="0" err="1">
                <a:effectLst/>
                <a:latin typeface="Poppins" panose="020B0502040204020203" pitchFamily="2" charset="0"/>
              </a:rPr>
              <a:t>minoritised</a:t>
            </a:r>
            <a:r>
              <a:rPr lang="en-GB" sz="1400" b="0" i="0" dirty="0">
                <a:effectLst/>
                <a:latin typeface="Poppins" panose="020B0502040204020203" pitchFamily="2" charset="0"/>
              </a:rPr>
              <a:t> victims are based in London and the South- East of England.</a:t>
            </a:r>
          </a:p>
          <a:p>
            <a:endParaRPr lang="en-GB" sz="1100" dirty="0"/>
          </a:p>
        </p:txBody>
      </p:sp>
      <p:pic>
        <p:nvPicPr>
          <p:cNvPr id="5" name="Picture 4">
            <a:extLst>
              <a:ext uri="{FF2B5EF4-FFF2-40B4-BE49-F238E27FC236}">
                <a16:creationId xmlns:a16="http://schemas.microsoft.com/office/drawing/2014/main" id="{3F7C840F-E29D-8900-CFE1-9AE88EB7BCDD}"/>
              </a:ext>
            </a:extLst>
          </p:cNvPr>
          <p:cNvPicPr>
            <a:picLocks noChangeAspect="1"/>
          </p:cNvPicPr>
          <p:nvPr/>
        </p:nvPicPr>
        <p:blipFill rotWithShape="1">
          <a:blip r:embed="rId3"/>
          <a:srcRect t="12188" r="10162" b="43958"/>
          <a:stretch/>
        </p:blipFill>
        <p:spPr>
          <a:xfrm>
            <a:off x="6165057" y="1739892"/>
            <a:ext cx="5342816" cy="3103116"/>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366128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D52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hlinkClick r:id="rId3"/>
            <a:extLst>
              <a:ext uri="{FF2B5EF4-FFF2-40B4-BE49-F238E27FC236}">
                <a16:creationId xmlns:a16="http://schemas.microsoft.com/office/drawing/2014/main" id="{CAD829A9-2B69-7345-1806-28FA8BF3DC02}"/>
              </a:ext>
            </a:extLst>
          </p:cNvPr>
          <p:cNvPicPr>
            <a:picLocks noGrp="1" noChangeAspect="1"/>
          </p:cNvPicPr>
          <p:nvPr>
            <p:ph idx="1"/>
          </p:nvPr>
        </p:nvPicPr>
        <p:blipFill>
          <a:blip r:embed="rId4"/>
          <a:stretch>
            <a:fillRect/>
          </a:stretch>
        </p:blipFill>
        <p:spPr>
          <a:xfrm>
            <a:off x="1272566" y="643467"/>
            <a:ext cx="9646868" cy="5571066"/>
          </a:xfrm>
          <a:prstGeom prst="rect">
            <a:avLst/>
          </a:prstGeom>
        </p:spPr>
      </p:pic>
    </p:spTree>
    <p:extLst>
      <p:ext uri="{BB962C8B-B14F-4D97-AF65-F5344CB8AC3E}">
        <p14:creationId xmlns:p14="http://schemas.microsoft.com/office/powerpoint/2010/main" val="10357037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CF1ED-3BF5-7643-64D7-5CA0A17C579F}"/>
              </a:ext>
            </a:extLst>
          </p:cNvPr>
          <p:cNvSpPr>
            <a:spLocks noGrp="1"/>
          </p:cNvSpPr>
          <p:nvPr>
            <p:ph type="ctrTitle"/>
          </p:nvPr>
        </p:nvSpPr>
        <p:spPr>
          <a:xfrm>
            <a:off x="7464614" y="1783959"/>
            <a:ext cx="4087306" cy="2889114"/>
          </a:xfrm>
        </p:spPr>
        <p:txBody>
          <a:bodyPr anchor="b">
            <a:normAutofit/>
          </a:bodyPr>
          <a:lstStyle/>
          <a:p>
            <a:pPr algn="l"/>
            <a:r>
              <a:rPr lang="en-GB" sz="5400" dirty="0"/>
              <a:t>RESEARCH TASK </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AF1B17F7-66D9-5C08-C016-E648A8445014}"/>
              </a:ext>
            </a:extLst>
          </p:cNvPr>
          <p:cNvPicPr>
            <a:picLocks noChangeAspect="1"/>
          </p:cNvPicPr>
          <p:nvPr/>
        </p:nvPicPr>
        <p:blipFill rotWithShape="1">
          <a:blip r:embed="rId3"/>
          <a:srcRect t="2426"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7236216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22D36E-393D-E1DF-24FB-4B686F3277A0}"/>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Migrant survivors of DA</a:t>
            </a:r>
          </a:p>
        </p:txBody>
      </p:sp>
      <p:sp>
        <p:nvSpPr>
          <p:cNvPr id="3" name="Content Placeholder 2">
            <a:extLst>
              <a:ext uri="{FF2B5EF4-FFF2-40B4-BE49-F238E27FC236}">
                <a16:creationId xmlns:a16="http://schemas.microsoft.com/office/drawing/2014/main" id="{62F587A0-4266-053F-4D3E-18BF021CE07B}"/>
              </a:ext>
            </a:extLst>
          </p:cNvPr>
          <p:cNvSpPr>
            <a:spLocks noGrp="1"/>
          </p:cNvSpPr>
          <p:nvPr>
            <p:ph idx="1"/>
          </p:nvPr>
        </p:nvSpPr>
        <p:spPr>
          <a:xfrm>
            <a:off x="5297760" y="4636008"/>
            <a:ext cx="6251111" cy="1572768"/>
          </a:xfrm>
        </p:spPr>
        <p:txBody>
          <a:bodyPr vert="horz" lIns="91440" tIns="45720" rIns="91440" bIns="45720" rtlCol="0">
            <a:normAutofit/>
          </a:bodyPr>
          <a:lstStyle/>
          <a:p>
            <a:pPr marL="0" indent="0">
              <a:buNone/>
            </a:pPr>
            <a:r>
              <a:rPr lang="en-US" sz="2400" dirty="0">
                <a:hlinkClick r:id="rId3"/>
              </a:rPr>
              <a:t>Safety-Before-Status-Report-2021.pdf (domesticabusecommissioner.uk)</a:t>
            </a:r>
            <a:endParaRPr lang="en-US" sz="2400" dirty="0"/>
          </a:p>
        </p:txBody>
      </p:sp>
      <p:pic>
        <p:nvPicPr>
          <p:cNvPr id="7" name="Picture 6">
            <a:extLst>
              <a:ext uri="{FF2B5EF4-FFF2-40B4-BE49-F238E27FC236}">
                <a16:creationId xmlns:a16="http://schemas.microsoft.com/office/drawing/2014/main" id="{85976323-E883-5270-C393-041643B6E654}"/>
              </a:ext>
            </a:extLst>
          </p:cNvPr>
          <p:cNvPicPr>
            <a:picLocks noChangeAspect="1"/>
          </p:cNvPicPr>
          <p:nvPr/>
        </p:nvPicPr>
        <p:blipFill rotWithShape="1">
          <a:blip r:embed="rId4"/>
          <a:srcRect r="86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9875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221BF9-72DE-BC44-B0E0-50782C47B9BB}"/>
              </a:ext>
            </a:extLst>
          </p:cNvPr>
          <p:cNvSpPr>
            <a:spLocks noGrp="1"/>
          </p:cNvSpPr>
          <p:nvPr>
            <p:ph type="title"/>
          </p:nvPr>
        </p:nvSpPr>
        <p:spPr>
          <a:xfrm>
            <a:off x="5297762" y="329184"/>
            <a:ext cx="6251110" cy="1783080"/>
          </a:xfrm>
        </p:spPr>
        <p:txBody>
          <a:bodyPr anchor="b">
            <a:normAutofit/>
          </a:bodyPr>
          <a:lstStyle/>
          <a:p>
            <a:r>
              <a:rPr lang="en-GB" sz="3800"/>
              <a:t>Child and adolescent abuse of parents is often overlooked</a:t>
            </a:r>
          </a:p>
        </p:txBody>
      </p:sp>
      <p:pic>
        <p:nvPicPr>
          <p:cNvPr id="5" name="Picture 4">
            <a:extLst>
              <a:ext uri="{FF2B5EF4-FFF2-40B4-BE49-F238E27FC236}">
                <a16:creationId xmlns:a16="http://schemas.microsoft.com/office/drawing/2014/main" id="{92E29BA1-628B-967E-C029-A4CF7B9104E7}"/>
              </a:ext>
            </a:extLst>
          </p:cNvPr>
          <p:cNvPicPr>
            <a:picLocks noChangeAspect="1"/>
          </p:cNvPicPr>
          <p:nvPr/>
        </p:nvPicPr>
        <p:blipFill rotWithShape="1">
          <a:blip r:embed="rId3"/>
          <a:srcRect l="2695" r="459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9636F1-434E-3F3A-2132-821A3A9E6610}"/>
              </a:ext>
            </a:extLst>
          </p:cNvPr>
          <p:cNvSpPr>
            <a:spLocks noGrp="1"/>
          </p:cNvSpPr>
          <p:nvPr>
            <p:ph idx="1"/>
          </p:nvPr>
        </p:nvSpPr>
        <p:spPr>
          <a:xfrm>
            <a:off x="5297762" y="2706624"/>
            <a:ext cx="6251110" cy="3483864"/>
          </a:xfrm>
        </p:spPr>
        <p:txBody>
          <a:bodyPr>
            <a:normAutofit/>
          </a:bodyPr>
          <a:lstStyle/>
          <a:p>
            <a:r>
              <a:rPr lang="en-GB" sz="2200">
                <a:hlinkClick r:id="rId4"/>
              </a:rPr>
              <a:t>CAPVA-Rapid-Literature-Review-Exec-Summary-November-2021-Baker-and-Bonnick.pdf (domesticabusecommissioner.uk)</a:t>
            </a:r>
            <a:endParaRPr lang="en-GB" sz="2200"/>
          </a:p>
        </p:txBody>
      </p:sp>
    </p:spTree>
    <p:extLst>
      <p:ext uri="{BB962C8B-B14F-4D97-AF65-F5344CB8AC3E}">
        <p14:creationId xmlns:p14="http://schemas.microsoft.com/office/powerpoint/2010/main" val="41937419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F66B98-AA38-7F1A-8A77-427294CE0493}"/>
              </a:ext>
            </a:extLst>
          </p:cNvPr>
          <p:cNvSpPr>
            <a:spLocks noGrp="1"/>
          </p:cNvSpPr>
          <p:nvPr>
            <p:ph type="title"/>
          </p:nvPr>
        </p:nvSpPr>
        <p:spPr>
          <a:xfrm>
            <a:off x="5297762" y="329184"/>
            <a:ext cx="6251110" cy="1783080"/>
          </a:xfrm>
        </p:spPr>
        <p:txBody>
          <a:bodyPr anchor="b">
            <a:normAutofit/>
          </a:bodyPr>
          <a:lstStyle/>
          <a:p>
            <a:r>
              <a:rPr lang="en-GB" sz="5400"/>
              <a:t>Lack of support for LGBTQ+ survivors</a:t>
            </a:r>
          </a:p>
        </p:txBody>
      </p:sp>
      <p:pic>
        <p:nvPicPr>
          <p:cNvPr id="5" name="Picture 4">
            <a:extLst>
              <a:ext uri="{FF2B5EF4-FFF2-40B4-BE49-F238E27FC236}">
                <a16:creationId xmlns:a16="http://schemas.microsoft.com/office/drawing/2014/main" id="{51F47C03-1D73-1402-4D22-41A4A0C002E6}"/>
              </a:ext>
            </a:extLst>
          </p:cNvPr>
          <p:cNvPicPr>
            <a:picLocks noChangeAspect="1"/>
          </p:cNvPicPr>
          <p:nvPr/>
        </p:nvPicPr>
        <p:blipFill rotWithShape="1">
          <a:blip r:embed="rId3"/>
          <a:srcRect r="468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D6B6CB-66CF-B1EF-554A-844D2F5EAAB7}"/>
              </a:ext>
            </a:extLst>
          </p:cNvPr>
          <p:cNvSpPr>
            <a:spLocks noGrp="1"/>
          </p:cNvSpPr>
          <p:nvPr>
            <p:ph idx="1"/>
          </p:nvPr>
        </p:nvSpPr>
        <p:spPr>
          <a:xfrm>
            <a:off x="5297762" y="2706624"/>
            <a:ext cx="6251110" cy="3483864"/>
          </a:xfrm>
        </p:spPr>
        <p:txBody>
          <a:bodyPr>
            <a:normAutofit/>
          </a:bodyPr>
          <a:lstStyle/>
          <a:p>
            <a:r>
              <a:rPr lang="en-GB" sz="2200">
                <a:hlinkClick r:id="rId4"/>
              </a:rPr>
              <a:t>Galop-LGBT-Domestic-Abuse-Service-Provision-Mapping-Study-Final.pdf (domesticabusecommissioner.uk)</a:t>
            </a:r>
            <a:endParaRPr lang="en-GB" sz="2200"/>
          </a:p>
        </p:txBody>
      </p:sp>
    </p:spTree>
    <p:extLst>
      <p:ext uri="{BB962C8B-B14F-4D97-AF65-F5344CB8AC3E}">
        <p14:creationId xmlns:p14="http://schemas.microsoft.com/office/powerpoint/2010/main" val="408898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DE0738-47C0-6384-79D1-ECAAAF178B0C}"/>
              </a:ext>
            </a:extLst>
          </p:cNvPr>
          <p:cNvSpPr>
            <a:spLocks noGrp="1"/>
          </p:cNvSpPr>
          <p:nvPr>
            <p:ph type="title"/>
          </p:nvPr>
        </p:nvSpPr>
        <p:spPr>
          <a:xfrm>
            <a:off x="5297762" y="329184"/>
            <a:ext cx="6251110" cy="1783080"/>
          </a:xfrm>
        </p:spPr>
        <p:txBody>
          <a:bodyPr anchor="b">
            <a:normAutofit/>
          </a:bodyPr>
          <a:lstStyle/>
          <a:p>
            <a:r>
              <a:rPr lang="en-GB" sz="5400"/>
              <a:t>Courts retraumatise victims of DA</a:t>
            </a:r>
          </a:p>
        </p:txBody>
      </p:sp>
      <p:pic>
        <p:nvPicPr>
          <p:cNvPr id="5" name="Picture 4">
            <a:extLst>
              <a:ext uri="{FF2B5EF4-FFF2-40B4-BE49-F238E27FC236}">
                <a16:creationId xmlns:a16="http://schemas.microsoft.com/office/drawing/2014/main" id="{0E786167-AB7C-BC3A-95EC-5E261CDDEFD2}"/>
              </a:ext>
            </a:extLst>
          </p:cNvPr>
          <p:cNvPicPr>
            <a:picLocks noChangeAspect="1"/>
          </p:cNvPicPr>
          <p:nvPr/>
        </p:nvPicPr>
        <p:blipFill rotWithShape="1">
          <a:blip r:embed="rId3"/>
          <a:srcRect l="872" r="347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E60389-DDA6-864F-5923-E7981A16E626}"/>
              </a:ext>
            </a:extLst>
          </p:cNvPr>
          <p:cNvSpPr>
            <a:spLocks noGrp="1"/>
          </p:cNvSpPr>
          <p:nvPr>
            <p:ph idx="1"/>
          </p:nvPr>
        </p:nvSpPr>
        <p:spPr>
          <a:xfrm>
            <a:off x="5297762" y="2706624"/>
            <a:ext cx="6251110" cy="3483864"/>
          </a:xfrm>
        </p:spPr>
        <p:txBody>
          <a:bodyPr>
            <a:normAutofit/>
          </a:bodyPr>
          <a:lstStyle/>
          <a:p>
            <a:r>
              <a:rPr lang="en-GB" sz="2200" dirty="0">
                <a:hlinkClick r:id="rId4"/>
              </a:rPr>
              <a:t>Understanding Court Support for Victims of Domestic Abuse (domesticabusecommissioner.uk)</a:t>
            </a:r>
            <a:endParaRPr lang="en-GB" sz="2200" dirty="0"/>
          </a:p>
        </p:txBody>
      </p:sp>
    </p:spTree>
    <p:extLst>
      <p:ext uri="{BB962C8B-B14F-4D97-AF65-F5344CB8AC3E}">
        <p14:creationId xmlns:p14="http://schemas.microsoft.com/office/powerpoint/2010/main" val="26268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Isosceles Triangle 2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hlinkClick r:id="rId3"/>
            <a:extLst>
              <a:ext uri="{FF2B5EF4-FFF2-40B4-BE49-F238E27FC236}">
                <a16:creationId xmlns:a16="http://schemas.microsoft.com/office/drawing/2014/main" id="{DCA46628-585A-8904-15A5-8486E508FE93}"/>
              </a:ext>
            </a:extLst>
          </p:cNvPr>
          <p:cNvPicPr>
            <a:picLocks noChangeAspect="1"/>
          </p:cNvPicPr>
          <p:nvPr/>
        </p:nvPicPr>
        <p:blipFill>
          <a:blip r:embed="rId4"/>
          <a:stretch>
            <a:fillRect/>
          </a:stretch>
        </p:blipFill>
        <p:spPr>
          <a:xfrm>
            <a:off x="652522" y="882078"/>
            <a:ext cx="3788324" cy="5571065"/>
          </a:xfrm>
          <a:prstGeom prst="rect">
            <a:avLst/>
          </a:prstGeom>
          <a:solidFill>
            <a:srgbClr val="FFFFFF">
              <a:shade val="85000"/>
            </a:srgbClr>
          </a:solidFill>
          <a:ln>
            <a:noFill/>
          </a:ln>
          <a:scene3d>
            <a:camera prst="orthographicFront"/>
            <a:lightRig rig="twoPt" dir="t">
              <a:rot lat="0" lon="0" rev="7800000"/>
            </a:lightRig>
          </a:scene3d>
          <a:sp3d contourW="6350">
            <a:bevelT w="50800" h="16510"/>
            <a:contourClr>
              <a:srgbClr val="C0C0C0"/>
            </a:contourClr>
          </a:sp3d>
        </p:spPr>
      </p:pic>
      <p:sp>
        <p:nvSpPr>
          <p:cNvPr id="31" name="Isosceles Triangle 3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BA01897-7C23-DC35-183B-A9732466577D}"/>
              </a:ext>
            </a:extLst>
          </p:cNvPr>
          <p:cNvSpPr txBox="1"/>
          <p:nvPr/>
        </p:nvSpPr>
        <p:spPr>
          <a:xfrm>
            <a:off x="5281863" y="2081463"/>
            <a:ext cx="5991726" cy="4031873"/>
          </a:xfrm>
          <a:prstGeom prst="rect">
            <a:avLst/>
          </a:prstGeom>
          <a:noFill/>
        </p:spPr>
        <p:txBody>
          <a:bodyPr wrap="square" rtlCol="0">
            <a:spAutoFit/>
          </a:bodyPr>
          <a:lstStyle/>
          <a:p>
            <a:pPr algn="ctr"/>
            <a:r>
              <a:rPr lang="en-GB" sz="3200"/>
              <a:t>How to meet the needs of victims and survivors across England and Wales</a:t>
            </a:r>
          </a:p>
          <a:p>
            <a:pPr algn="ctr"/>
            <a:endParaRPr lang="en-GB" sz="3200"/>
          </a:p>
          <a:p>
            <a:pPr algn="ctr"/>
            <a:r>
              <a:rPr lang="en-GB" sz="3200">
                <a:hlinkClick r:id="rId3"/>
              </a:rPr>
              <a:t>DAC_Mapping-Abuse-Suvivors_Long-Policy-Report_Nov2022_FA.pdf (domesticabusecommissioner.uk)</a:t>
            </a:r>
            <a:endParaRPr lang="en-GB" sz="3200" dirty="0"/>
          </a:p>
        </p:txBody>
      </p:sp>
      <p:pic>
        <p:nvPicPr>
          <p:cNvPr id="6" name="Picture 5">
            <a:extLst>
              <a:ext uri="{FF2B5EF4-FFF2-40B4-BE49-F238E27FC236}">
                <a16:creationId xmlns:a16="http://schemas.microsoft.com/office/drawing/2014/main" id="{73503A16-4558-76B7-CBB4-652A294FB6A8}"/>
              </a:ext>
            </a:extLst>
          </p:cNvPr>
          <p:cNvPicPr>
            <a:picLocks noChangeAspect="1"/>
          </p:cNvPicPr>
          <p:nvPr/>
        </p:nvPicPr>
        <p:blipFill>
          <a:blip r:embed="rId5"/>
          <a:stretch>
            <a:fillRect/>
          </a:stretch>
        </p:blipFill>
        <p:spPr>
          <a:xfrm>
            <a:off x="6164681" y="878251"/>
            <a:ext cx="4324350" cy="1304925"/>
          </a:xfrm>
          <a:prstGeom prst="rect">
            <a:avLst/>
          </a:prstGeom>
        </p:spPr>
      </p:pic>
    </p:spTree>
    <p:extLst>
      <p:ext uri="{BB962C8B-B14F-4D97-AF65-F5344CB8AC3E}">
        <p14:creationId xmlns:p14="http://schemas.microsoft.com/office/powerpoint/2010/main" val="12027664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69949" y="562099"/>
            <a:ext cx="4391025" cy="132343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kern="1200" dirty="0">
                <a:solidFill>
                  <a:schemeClr val="bg1"/>
                </a:solidFill>
                <a:latin typeface="+mj-lt"/>
                <a:ea typeface="+mj-ea"/>
                <a:cs typeface="+mj-cs"/>
              </a:rPr>
              <a:t>Support Services</a:t>
            </a:r>
          </a:p>
        </p:txBody>
      </p:sp>
      <p:sp>
        <p:nvSpPr>
          <p:cNvPr id="3" name="TextBox 2"/>
          <p:cNvSpPr txBox="1"/>
          <p:nvPr/>
        </p:nvSpPr>
        <p:spPr>
          <a:xfrm>
            <a:off x="572655" y="1468582"/>
            <a:ext cx="5006830" cy="5148118"/>
          </a:xfrm>
          <a:prstGeom prst="rect">
            <a:avLst/>
          </a:prstGeom>
        </p:spPr>
        <p:txBody>
          <a:bodyPr vert="horz" lIns="91440" tIns="45720" rIns="91440" bIns="45720" rtlCol="0">
            <a:normAutofit/>
          </a:bodyPr>
          <a:lstStyle/>
          <a:p>
            <a:pPr marL="342900"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Welsh Women’s Aid</a:t>
            </a: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hlinkClick r:id="rId3"/>
              </a:rPr>
              <a:t>www.welshwomensaid.org.uk</a:t>
            </a:r>
            <a:endParaRPr lang="en-US" sz="2200" dirty="0">
              <a:solidFill>
                <a:schemeClr val="bg1">
                  <a:alpha val="80000"/>
                </a:schemeClr>
              </a:solidFill>
            </a:endParaRP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0808 80 10 800</a:t>
            </a:r>
          </a:p>
          <a:p>
            <a:pPr indent="-228600" fontAlgn="base">
              <a:lnSpc>
                <a:spcPct val="90000"/>
              </a:lnSpc>
              <a:spcBef>
                <a:spcPct val="0"/>
              </a:spcBef>
              <a:spcAft>
                <a:spcPts val="600"/>
              </a:spcAft>
              <a:buFont typeface="Arial" panose="020B0604020202020204" pitchFamily="34" charset="0"/>
              <a:buChar char="•"/>
              <a:defRPr/>
            </a:pPr>
            <a:endParaRPr lang="en-US" sz="2200" dirty="0">
              <a:solidFill>
                <a:schemeClr val="bg1">
                  <a:alpha val="80000"/>
                </a:schemeClr>
              </a:solidFill>
            </a:endParaRPr>
          </a:p>
          <a:p>
            <a:pPr marL="342900"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Men’s Advice Line</a:t>
            </a: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hlinkClick r:id="rId4"/>
              </a:rPr>
              <a:t>www.mensadviceline.org.uk</a:t>
            </a:r>
            <a:endParaRPr lang="en-US" sz="2200" dirty="0">
              <a:solidFill>
                <a:schemeClr val="bg1">
                  <a:alpha val="80000"/>
                </a:schemeClr>
              </a:solidFill>
            </a:endParaRP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0808 801 0327</a:t>
            </a:r>
          </a:p>
          <a:p>
            <a:pPr indent="-228600" fontAlgn="base">
              <a:lnSpc>
                <a:spcPct val="90000"/>
              </a:lnSpc>
              <a:spcBef>
                <a:spcPct val="0"/>
              </a:spcBef>
              <a:spcAft>
                <a:spcPts val="600"/>
              </a:spcAft>
              <a:buFont typeface="Arial" panose="020B0604020202020204" pitchFamily="34" charset="0"/>
              <a:buChar char="•"/>
              <a:defRPr/>
            </a:pPr>
            <a:endParaRPr lang="en-US" sz="2200" dirty="0">
              <a:solidFill>
                <a:schemeClr val="bg1">
                  <a:alpha val="80000"/>
                </a:schemeClr>
              </a:solidFill>
            </a:endParaRPr>
          </a:p>
          <a:p>
            <a:pPr marL="342900"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Live Fear Free – All Wales Abuse and Violence Helpline</a:t>
            </a: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hlinkClick r:id="rId5"/>
              </a:rPr>
              <a:t>http://livefearfree.gov.wales/</a:t>
            </a:r>
            <a:endParaRPr lang="en-US" sz="2200" dirty="0">
              <a:solidFill>
                <a:schemeClr val="bg1">
                  <a:alpha val="80000"/>
                </a:schemeClr>
              </a:solidFill>
            </a:endParaRP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0808 8010 800</a:t>
            </a:r>
          </a:p>
        </p:txBody>
      </p:sp>
      <p:pic>
        <p:nvPicPr>
          <p:cNvPr id="6" name="Picture 5"/>
          <p:cNvPicPr>
            <a:picLocks noChangeAspect="1"/>
          </p:cNvPicPr>
          <p:nvPr/>
        </p:nvPicPr>
        <p:blipFill>
          <a:blip r:embed="rId6"/>
          <a:stretch>
            <a:fillRect/>
          </a:stretch>
        </p:blipFill>
        <p:spPr>
          <a:xfrm>
            <a:off x="6095999" y="1844348"/>
            <a:ext cx="5260976" cy="3130279"/>
          </a:xfrm>
          <a:prstGeom prst="rect">
            <a:avLst/>
          </a:prstGeom>
        </p:spPr>
      </p:pic>
    </p:spTree>
    <p:extLst>
      <p:ext uri="{BB962C8B-B14F-4D97-AF65-F5344CB8AC3E}">
        <p14:creationId xmlns:p14="http://schemas.microsoft.com/office/powerpoint/2010/main" val="4104239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136AC4-B724-8DF4-8104-C1C0FCEACE3F}"/>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Further reading</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B21C7F7F-376F-CDA0-87ED-CF38DD3760E0}"/>
              </a:ext>
            </a:extLst>
          </p:cNvPr>
          <p:cNvSpPr>
            <a:spLocks noGrp="1"/>
          </p:cNvSpPr>
          <p:nvPr>
            <p:ph idx="1"/>
          </p:nvPr>
        </p:nvSpPr>
        <p:spPr>
          <a:xfrm>
            <a:off x="5221862" y="1719618"/>
            <a:ext cx="5948831" cy="4334629"/>
          </a:xfrm>
        </p:spPr>
        <p:txBody>
          <a:bodyPr anchor="ctr">
            <a:normAutofit/>
          </a:bodyPr>
          <a:lstStyle/>
          <a:p>
            <a:pPr rtl="0"/>
            <a:r>
              <a:rPr lang="en-GB" sz="2000" b="0" i="0">
                <a:solidFill>
                  <a:srgbClr val="FEFFFF"/>
                </a:solidFill>
                <a:effectLst/>
                <a:latin typeface="Open Sans" panose="020B0606030504020204" pitchFamily="34" charset="0"/>
              </a:rPr>
              <a:t>Barlow, C., Walklate, S., Johnson, K., Humphreys, L. and Kirby, S. (2018) </a:t>
            </a:r>
            <a:r>
              <a:rPr lang="en-GB" sz="2000" b="0" i="1">
                <a:solidFill>
                  <a:srgbClr val="FEFFFF"/>
                </a:solidFill>
                <a:effectLst/>
                <a:latin typeface="Open Sans" panose="020B0606030504020204" pitchFamily="34" charset="0"/>
              </a:rPr>
              <a:t>Police responses to coercive control.</a:t>
            </a:r>
            <a:r>
              <a:rPr lang="en-GB" sz="2000" b="0" i="0">
                <a:solidFill>
                  <a:srgbClr val="FEFFFF"/>
                </a:solidFill>
                <a:effectLst/>
                <a:latin typeface="Open Sans" panose="020B0606030504020204" pitchFamily="34" charset="0"/>
              </a:rPr>
              <a:t> Published </a:t>
            </a:r>
            <a:r>
              <a:rPr lang="en-GB" sz="2000" b="0" i="0" u="none" strike="noStrike">
                <a:solidFill>
                  <a:srgbClr val="FEFFFF"/>
                </a:solidFill>
                <a:effectLst/>
                <a:latin typeface="Open Sans" panose="020B0606030504020204" pitchFamily="34" charset="0"/>
                <a:hlinkClick r:id="rId3"/>
              </a:rPr>
              <a:t>online</a:t>
            </a:r>
            <a:r>
              <a:rPr lang="en-GB" sz="2000" b="0" i="0">
                <a:solidFill>
                  <a:srgbClr val="FEFFFF"/>
                </a:solidFill>
                <a:effectLst/>
                <a:latin typeface="Open Sans" panose="020B0606030504020204" pitchFamily="34" charset="0"/>
              </a:rPr>
              <a:t>: N8 Policing Research Partnership (156 of the cases studies were listed as S.76 coercive control offences, the data studied were from January 2016-June 2017.)</a:t>
            </a:r>
          </a:p>
          <a:p>
            <a:pPr rtl="0"/>
            <a:r>
              <a:rPr lang="en-GB" sz="2000" b="0" i="0">
                <a:solidFill>
                  <a:srgbClr val="FEFFFF"/>
                </a:solidFill>
                <a:effectLst/>
                <a:latin typeface="Open Sans" panose="020B0606030504020204" pitchFamily="34" charset="0"/>
              </a:rPr>
              <a:t>Myhill, A. (2015) ‘Measuring coercive control: what can we learn from national population surveys?’ </a:t>
            </a:r>
            <a:r>
              <a:rPr lang="en-GB" sz="2000" b="0" i="1">
                <a:solidFill>
                  <a:srgbClr val="FEFFFF"/>
                </a:solidFill>
                <a:effectLst/>
                <a:latin typeface="Open Sans" panose="020B0606030504020204" pitchFamily="34" charset="0"/>
              </a:rPr>
              <a:t>Violence Against Women. </a:t>
            </a:r>
            <a:r>
              <a:rPr lang="en-GB" sz="2000" b="0" i="0">
                <a:solidFill>
                  <a:srgbClr val="FEFFFF"/>
                </a:solidFill>
                <a:effectLst/>
                <a:latin typeface="Open Sans" panose="020B0606030504020204" pitchFamily="34" charset="0"/>
              </a:rPr>
              <a:t>21(3), pp. 355-375</a:t>
            </a:r>
          </a:p>
          <a:p>
            <a:pPr rtl="0"/>
            <a:r>
              <a:rPr lang="en-GB" sz="2000" b="0" i="0">
                <a:solidFill>
                  <a:srgbClr val="FEFFFF"/>
                </a:solidFill>
                <a:effectLst/>
                <a:latin typeface="Open Sans" panose="020B0606030504020204" pitchFamily="34" charset="0"/>
              </a:rPr>
              <a:t>Office for National Statistics (ONS). (2019) </a:t>
            </a:r>
            <a:r>
              <a:rPr lang="en-GB" sz="2000" b="0" i="1">
                <a:solidFill>
                  <a:srgbClr val="FEFFFF"/>
                </a:solidFill>
                <a:effectLst/>
                <a:latin typeface="Open Sans" panose="020B0606030504020204" pitchFamily="34" charset="0"/>
              </a:rPr>
              <a:t>Domestic abuse in England and Wales: year ending March 2019.</a:t>
            </a:r>
            <a:r>
              <a:rPr lang="en-GB" sz="2000" b="0" i="0">
                <a:solidFill>
                  <a:srgbClr val="FEFFFF"/>
                </a:solidFill>
                <a:effectLst/>
                <a:latin typeface="Open Sans" panose="020B0606030504020204" pitchFamily="34" charset="0"/>
              </a:rPr>
              <a:t> Published online: ONS</a:t>
            </a:r>
          </a:p>
          <a:p>
            <a:endParaRPr lang="en-GB" sz="2000">
              <a:solidFill>
                <a:srgbClr val="FEFFFF"/>
              </a:solidFill>
            </a:endParaRPr>
          </a:p>
        </p:txBody>
      </p:sp>
    </p:spTree>
    <p:extLst>
      <p:ext uri="{BB962C8B-B14F-4D97-AF65-F5344CB8AC3E}">
        <p14:creationId xmlns:p14="http://schemas.microsoft.com/office/powerpoint/2010/main" val="37899492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96F92C-589B-2548-34C8-50FEECD14C1D}"/>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Crimes that shook Britain – Clare Wood</a:t>
            </a:r>
          </a:p>
        </p:txBody>
      </p:sp>
      <p:sp>
        <p:nvSpPr>
          <p:cNvPr id="3" name="Content Placeholder 2">
            <a:extLst>
              <a:ext uri="{FF2B5EF4-FFF2-40B4-BE49-F238E27FC236}">
                <a16:creationId xmlns:a16="http://schemas.microsoft.com/office/drawing/2014/main" id="{38AD9330-2EBD-A0DC-5A3A-23B551E0A411}"/>
              </a:ext>
            </a:extLst>
          </p:cNvPr>
          <p:cNvSpPr>
            <a:spLocks noGrp="1"/>
          </p:cNvSpPr>
          <p:nvPr>
            <p:ph idx="1"/>
          </p:nvPr>
        </p:nvSpPr>
        <p:spPr>
          <a:xfrm>
            <a:off x="996287" y="4121253"/>
            <a:ext cx="3125337" cy="1136843"/>
          </a:xfrm>
        </p:spPr>
        <p:txBody>
          <a:bodyPr vert="horz" lIns="91440" tIns="45720" rIns="91440" bIns="45720" rtlCol="0">
            <a:normAutofit/>
          </a:bodyPr>
          <a:lstStyle/>
          <a:p>
            <a:pPr marL="0" indent="0" algn="ctr">
              <a:buNone/>
            </a:pPr>
            <a:r>
              <a:rPr lang="en-US" sz="1800" kern="1200">
                <a:solidFill>
                  <a:schemeClr val="tx1"/>
                </a:solidFill>
                <a:latin typeface="+mn-lt"/>
                <a:ea typeface="+mn-ea"/>
                <a:cs typeface="+mn-cs"/>
                <a:hlinkClick r:id="rId3"/>
              </a:rPr>
              <a:t>Crimes That Shook Britain - Clare Wood - Bing video</a:t>
            </a:r>
            <a:endParaRPr lang="en-US" sz="1800" kern="1200">
              <a:solidFill>
                <a:schemeClr val="tx1"/>
              </a:solidFill>
              <a:latin typeface="+mn-lt"/>
              <a:ea typeface="+mn-ea"/>
              <a:cs typeface="+mn-cs"/>
            </a:endParaRPr>
          </a:p>
        </p:txBody>
      </p:sp>
      <p:pic>
        <p:nvPicPr>
          <p:cNvPr id="4" name="Picture 3">
            <a:extLst>
              <a:ext uri="{FF2B5EF4-FFF2-40B4-BE49-F238E27FC236}">
                <a16:creationId xmlns:a16="http://schemas.microsoft.com/office/drawing/2014/main" id="{24E73143-F77D-68F8-3AC4-60F60F49FB53}"/>
              </a:ext>
            </a:extLst>
          </p:cNvPr>
          <p:cNvPicPr>
            <a:picLocks noChangeAspect="1"/>
          </p:cNvPicPr>
          <p:nvPr/>
        </p:nvPicPr>
        <p:blipFill rotWithShape="1">
          <a:blip r:embed="rId4"/>
          <a:srcRect l="8664" t="25991" r="79310" b="24126"/>
          <a:stretch/>
        </p:blipFill>
        <p:spPr>
          <a:xfrm>
            <a:off x="6286871" y="578738"/>
            <a:ext cx="4926408" cy="5670549"/>
          </a:xfrm>
          <a:prstGeom prst="rect">
            <a:avLst/>
          </a:prstGeom>
        </p:spPr>
      </p:pic>
    </p:spTree>
    <p:extLst>
      <p:ext uri="{BB962C8B-B14F-4D97-AF65-F5344CB8AC3E}">
        <p14:creationId xmlns:p14="http://schemas.microsoft.com/office/powerpoint/2010/main" val="1172127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2398</Words>
  <Application>Microsoft Office PowerPoint</Application>
  <PresentationFormat>Widescreen</PresentationFormat>
  <Paragraphs>273</Paragraphs>
  <Slides>45</Slides>
  <Notes>45</Notes>
  <HiddenSlides>0</HiddenSlides>
  <MMClips>6</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45</vt:i4>
      </vt:variant>
    </vt:vector>
  </HeadingPairs>
  <TitlesOfParts>
    <vt:vector size="56" baseType="lpstr">
      <vt:lpstr>GDS Transport</vt:lpstr>
      <vt:lpstr>ＭＳ Ｐゴシック</vt:lpstr>
      <vt:lpstr>Red Hat Display</vt:lpstr>
      <vt:lpstr>var(--body-font)</vt:lpstr>
      <vt:lpstr>Arial</vt:lpstr>
      <vt:lpstr>Calibri</vt:lpstr>
      <vt:lpstr>Calibri Light</vt:lpstr>
      <vt:lpstr>Neue Haas Grotesk Text Pro</vt:lpstr>
      <vt:lpstr>Open Sans</vt:lpstr>
      <vt:lpstr>Poppins</vt:lpstr>
      <vt:lpstr>Office Theme</vt:lpstr>
      <vt:lpstr>Domestic abuse and coercive control</vt:lpstr>
      <vt:lpstr>Learning objectives</vt:lpstr>
      <vt:lpstr>Task</vt:lpstr>
      <vt:lpstr>PowerPoint Presentation</vt:lpstr>
      <vt:lpstr>PowerPoint Presentation</vt:lpstr>
      <vt:lpstr>Some stats . . . . . . </vt:lpstr>
      <vt:lpstr>Domestic abuse vs Stranger abuse</vt:lpstr>
      <vt:lpstr>         Domestic Abuse          vs         Stranger Abuse           </vt:lpstr>
      <vt:lpstr>         Relationship Violence</vt:lpstr>
      <vt:lpstr>PowerPoint Presentation</vt:lpstr>
      <vt:lpstr>  People like other animals are conditioned to form bonds as a survival mechanism  </vt:lpstr>
      <vt:lpstr>PowerPoint Presentation</vt:lpstr>
      <vt:lpstr>S75A and S75b Serious Crime Act 2015 – Non-fatal  Strangulation or Suffocation</vt:lpstr>
      <vt:lpstr>PowerPoint Presentation</vt:lpstr>
      <vt:lpstr>PowerPoint Presentation</vt:lpstr>
      <vt:lpstr>PowerPoint Presentation</vt:lpstr>
      <vt:lpstr>PowerPoint Presentation</vt:lpstr>
      <vt:lpstr>PowerPoint Presentation</vt:lpstr>
      <vt:lpstr>RISK ASSESSMENTS </vt:lpstr>
      <vt:lpstr>PowerPoint Presentation</vt:lpstr>
      <vt:lpstr>Civil responses to domestic abuse</vt:lpstr>
      <vt:lpstr>PowerPoint Presentation</vt:lpstr>
      <vt:lpstr>RESEARCH TASK</vt:lpstr>
      <vt:lpstr>PowerPoint Presentation</vt:lpstr>
      <vt:lpstr>PowerPoint Presentation</vt:lpstr>
      <vt:lpstr>PowerPoint Presentation</vt:lpstr>
      <vt:lpstr>PowerPoint Presentation</vt:lpstr>
      <vt:lpstr>PowerPoint Presentation</vt:lpstr>
      <vt:lpstr>PowerPoint Presentation</vt:lpstr>
      <vt:lpstr>Coercive Control</vt:lpstr>
      <vt:lpstr>PowerPoint Presentation</vt:lpstr>
      <vt:lpstr>PowerPoint Presentation</vt:lpstr>
      <vt:lpstr>PowerPoint Presentation</vt:lpstr>
      <vt:lpstr>PowerPoint Presentation</vt:lpstr>
      <vt:lpstr>PowerPoint Presentation</vt:lpstr>
      <vt:lpstr>PowerPoint Presentation</vt:lpstr>
      <vt:lpstr>RESEARCH TASK </vt:lpstr>
      <vt:lpstr>Migrant survivors of DA</vt:lpstr>
      <vt:lpstr>Child and adolescent abuse of parents is often overlooked</vt:lpstr>
      <vt:lpstr>Lack of support for LGBTQ+ survivors</vt:lpstr>
      <vt:lpstr>Courts retraumatise victims of DA</vt:lpstr>
      <vt:lpstr>PowerPoint Presentation</vt:lpstr>
      <vt:lpstr>PowerPoint Presentation</vt:lpstr>
      <vt:lpstr>Further reading</vt:lpstr>
      <vt:lpstr>Crimes that shook Britain – Clare Wood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cp:revision>
  <cp:lastPrinted>2024-10-10T15:09:01Z</cp:lastPrinted>
  <dcterms:created xsi:type="dcterms:W3CDTF">2022-08-19T11:36:38Z</dcterms:created>
  <dcterms:modified xsi:type="dcterms:W3CDTF">2024-10-10T15:21:01Z</dcterms:modified>
</cp:coreProperties>
</file>