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notesSlides/notesSlide1.xml" ContentType="application/vnd.openxmlformats-officedocument.presentationml.notes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notesSlides/notesSlide2.xml" ContentType="application/vnd.openxmlformats-officedocument.presentationml.notesSlide+xml"/>
  <Override PartName="/ppt/handoutMasters/handoutMaster1.xml" ContentType="application/vnd.openxmlformats-officedocument.presentationml.handoutMaster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notesMasters/notesMaster1.xml" ContentType="application/vnd.openxmlformats-officedocument.presentationml.notesMaster+xml"/>
  <Default Extension="gif" ContentType="image/gif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8" r:id="rId3"/>
    <p:sldId id="272" r:id="rId4"/>
    <p:sldId id="260" r:id="rId5"/>
    <p:sldId id="259" r:id="rId6"/>
    <p:sldId id="261" r:id="rId7"/>
    <p:sldId id="257" r:id="rId8"/>
    <p:sldId id="266" r:id="rId9"/>
    <p:sldId id="265" r:id="rId10"/>
    <p:sldId id="270" r:id="rId11"/>
    <p:sldId id="267" r:id="rId12"/>
    <p:sldId id="269" r:id="rId13"/>
    <p:sldId id="281" r:id="rId14"/>
    <p:sldId id="268" r:id="rId15"/>
    <p:sldId id="278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showPr showNarration="1">
    <p:present/>
    <p:sldAll/>
    <p:penClr>
      <a:prstClr val="red"/>
    </p:penClr>
    <p:extLst>
      <p:ext uri="{EC167BDD-8182-4AB7-AECC-EB403E3ABB37}">
        <p14:laserClr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>
          <a:srgbClr val="FF0000"/>
        </p14:laserClr>
      </p:ext>
      <p:ext uri="{2FDB2607-1784-4EEB-B798-7EB5836EED8A}">
        <p14:showMediaCtrls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"/>
      </p:ext>
    </p:extLst>
  </p:showPr>
  <p:extLst>
    <p:ext uri="{E76CE94A-603C-4142-B9EB-6D1370010A27}">
      <p14:discardImageEditData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0"/>
    </p:ext>
    <p:ext uri="{D31A062A-798A-4329-ABDD-BBA856620510}">
      <p14:defaultImageDpi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-121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06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handoutMaster" Target="handoutMasters/handoutMaster1.xml"/><Relationship Id="rId1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4AD37-97DC-4E14-B50C-ADD826AA4111}" type="datetimeFigureOut">
              <a:rPr lang="en-GB" smtClean="0"/>
              <a:pPr/>
              <a:t>7/3/14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53EB3E-3AB1-466C-A0F1-7626AEB259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3785065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1E9884-DF56-CF4F-BC54-E78592243107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994B31-0A40-0143-AAF7-15715AD591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344153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94B31-0A40-0143-AAF7-15715AD591EB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94B31-0A40-0143-AAF7-15715AD591E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8911544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F1F8-EB7A-5641-B3C9-F92C39823FCF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3ACF-4115-6D42-8645-706E0337B5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F1F8-EB7A-5641-B3C9-F92C39823FCF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3ACF-4115-6D42-8645-706E0337B5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F1F8-EB7A-5641-B3C9-F92C39823FCF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3ACF-4115-6D42-8645-706E0337B5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F1F8-EB7A-5641-B3C9-F92C39823FCF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3ACF-4115-6D42-8645-706E0337B5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F1F8-EB7A-5641-B3C9-F92C39823FCF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3ACF-4115-6D42-8645-706E0337B5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F1F8-EB7A-5641-B3C9-F92C39823FCF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3ACF-4115-6D42-8645-706E0337B5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F1F8-EB7A-5641-B3C9-F92C39823FCF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3ACF-4115-6D42-8645-706E0337B5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F1F8-EB7A-5641-B3C9-F92C39823FCF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3ACF-4115-6D42-8645-706E0337B5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F1F8-EB7A-5641-B3C9-F92C39823FCF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3ACF-4115-6D42-8645-706E0337B5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F1F8-EB7A-5641-B3C9-F92C39823FCF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3ACF-4115-6D42-8645-706E0337B5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F1F8-EB7A-5641-B3C9-F92C39823FCF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13ACF-4115-6D42-8645-706E0337B5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01F1F8-EB7A-5641-B3C9-F92C39823FCF}" type="datetimeFigureOut">
              <a:rPr lang="en-US" smtClean="0"/>
              <a:pPr/>
              <a:t>7/3/14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13ACF-4115-6D42-8645-706E0337B5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4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jpeg"/><Relationship Id="rId3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jpeg"/><Relationship Id="rId3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png"/><Relationship Id="rId3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png"/><Relationship Id="rId3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2" Type="http://schemas.openxmlformats.org/officeDocument/2006/relationships/hyperlink" Target="http://www.businessweek.com/articles/2013-03-21/a-slaughterhouse-for-horse-meat-waits-in-new-mexico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sodahead.com/entertainment/victorias-secret-opens-first-store-in-london-which-angel-has-the-hottest-bod/question-2832263/" TargetMode="External"/><Relationship Id="rId3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Relationship Id="rId3" Type="http://schemas.openxmlformats.org/officeDocument/2006/relationships/image" Target="../media/image13.gi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Relationship Id="rId3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8176" y="4093493"/>
            <a:ext cx="7772400" cy="1470025"/>
          </a:xfrm>
        </p:spPr>
        <p:txBody>
          <a:bodyPr/>
          <a:lstStyle/>
          <a:p>
            <a:pPr algn="l"/>
            <a:r>
              <a:rPr lang="en-US" dirty="0" smtClean="0"/>
              <a:t>Why </a:t>
            </a:r>
            <a:r>
              <a:rPr lang="en-US" dirty="0" smtClean="0"/>
              <a:t>W</a:t>
            </a:r>
            <a:r>
              <a:rPr lang="en-US" dirty="0" smtClean="0"/>
              <a:t>e Eat What We Eat</a:t>
            </a:r>
            <a:endParaRPr lang="en-US" dirty="0"/>
          </a:p>
        </p:txBody>
      </p:sp>
      <p:pic>
        <p:nvPicPr>
          <p:cNvPr id="11266" name="Picture 2" descr="http://zenandjuice.com/wp-content/uploads/2007/05/redpalace_tripe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011485" y="235939"/>
            <a:ext cx="4762500" cy="3571875"/>
          </a:xfrm>
          <a:prstGeom prst="rect">
            <a:avLst/>
          </a:prstGeom>
          <a:noFill/>
        </p:spPr>
      </p:pic>
      <p:pic>
        <p:nvPicPr>
          <p:cNvPr id="25606" name="Picture 6" descr="http://www.imagingthebible.org/lluniau/TSD_logo2010b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6384697" y="5563518"/>
            <a:ext cx="2370923" cy="9483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85000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food?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Food is universal requirement</a:t>
            </a:r>
          </a:p>
          <a:p>
            <a:pPr lvl="1"/>
            <a:r>
              <a:rPr lang="en-US" dirty="0" smtClean="0"/>
              <a:t>All subjects need to be nourished. This is done by consuming another.</a:t>
            </a:r>
          </a:p>
          <a:p>
            <a:r>
              <a:rPr lang="en-US" dirty="0" smtClean="0"/>
              <a:t>Food is nutrition</a:t>
            </a:r>
          </a:p>
          <a:p>
            <a:pPr lvl="1"/>
            <a:r>
              <a:rPr lang="en-US" dirty="0" smtClean="0"/>
              <a:t>Substances, material that nourishes on consumption</a:t>
            </a:r>
          </a:p>
          <a:p>
            <a:r>
              <a:rPr lang="en-US" dirty="0" smtClean="0"/>
              <a:t>Food is nature</a:t>
            </a:r>
          </a:p>
          <a:p>
            <a:pPr lvl="1"/>
            <a:r>
              <a:rPr lang="en-US" dirty="0" smtClean="0"/>
              <a:t>Food is part of a chain – we eat them/they eat us</a:t>
            </a:r>
          </a:p>
          <a:p>
            <a:r>
              <a:rPr lang="en-US" dirty="0" smtClean="0"/>
              <a:t>Food is culture</a:t>
            </a:r>
          </a:p>
          <a:p>
            <a:pPr lvl="1"/>
            <a:r>
              <a:rPr lang="en-US" dirty="0" smtClean="0"/>
              <a:t>Social meaning beyond nutrition</a:t>
            </a:r>
            <a:endParaRPr lang="en-US" dirty="0"/>
          </a:p>
        </p:txBody>
      </p:sp>
      <p:pic>
        <p:nvPicPr>
          <p:cNvPr id="10242" name="Picture 2" descr="http://3.bp.blogspot.com/-cXwQh1W5r08/Thzw-4-CpCI/AAAAAAAAGi4/N64FC-7T1-w/s1600/wasted+-+5+nettle+soup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</p:spPr>
      </p:pic>
      <p:pic>
        <p:nvPicPr>
          <p:cNvPr id="24578" name="Picture 2" descr="http://www.imagingthebible.org/lluniau/TSD_logo2010b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972300" y="5783263"/>
            <a:ext cx="1714500" cy="685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3906389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madamebonbon.com.au/blog/wp-content/uploads/2010/05/Image_thehillsarealive.jp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381500" y="2318534"/>
            <a:ext cx="4762500" cy="3371851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Food is more than eating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Eating is a key social activity. It</a:t>
            </a:r>
          </a:p>
          <a:p>
            <a:pPr lvl="1"/>
            <a:r>
              <a:rPr lang="en-GB" dirty="0" smtClean="0"/>
              <a:t>Punctuates our time</a:t>
            </a:r>
          </a:p>
          <a:p>
            <a:pPr lvl="1"/>
            <a:r>
              <a:rPr lang="en-GB" dirty="0" smtClean="0"/>
              <a:t>Is formed into meals</a:t>
            </a:r>
          </a:p>
          <a:p>
            <a:pPr lvl="1"/>
            <a:r>
              <a:rPr lang="en-GB" dirty="0" smtClean="0"/>
              <a:t>Has associated behavioural expectations </a:t>
            </a:r>
          </a:p>
          <a:p>
            <a:pPr lvl="1"/>
            <a:r>
              <a:rPr lang="en-GB" dirty="0" smtClean="0"/>
              <a:t>Has tools associated with it</a:t>
            </a:r>
          </a:p>
          <a:p>
            <a:pPr lvl="1"/>
            <a:r>
              <a:rPr lang="en-GB" dirty="0" smtClean="0"/>
              <a:t>Tells others who we are</a:t>
            </a:r>
          </a:p>
          <a:p>
            <a:pPr lvl="1"/>
            <a:r>
              <a:rPr lang="en-GB" dirty="0" smtClean="0"/>
              <a:t>Creates bonds</a:t>
            </a:r>
            <a:endParaRPr lang="en-GB" dirty="0"/>
          </a:p>
        </p:txBody>
      </p:sp>
      <p:pic>
        <p:nvPicPr>
          <p:cNvPr id="23554" name="Picture 2" descr="http://www.imagingthebible.org/lluniau/TSD_logo2010b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972300" y="5963606"/>
            <a:ext cx="1714500" cy="685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Food cultures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Eating the same dishes creates and joins identities</a:t>
            </a:r>
          </a:p>
          <a:p>
            <a:r>
              <a:rPr lang="en-US" dirty="0" smtClean="0"/>
              <a:t>What we eat can define us</a:t>
            </a:r>
          </a:p>
          <a:p>
            <a:pPr lvl="1"/>
            <a:r>
              <a:rPr lang="en-US" dirty="0" smtClean="0"/>
              <a:t>Our values, our ethics </a:t>
            </a:r>
          </a:p>
          <a:p>
            <a:pPr lvl="1"/>
            <a:r>
              <a:rPr lang="en-US" dirty="0" smtClean="0"/>
              <a:t>Our class</a:t>
            </a:r>
          </a:p>
          <a:p>
            <a:pPr lvl="1"/>
            <a:r>
              <a:rPr lang="en-US" dirty="0" smtClean="0"/>
              <a:t>Our relationship to others and the world</a:t>
            </a:r>
            <a:endParaRPr lang="en-US" dirty="0"/>
          </a:p>
          <a:p>
            <a:r>
              <a:rPr lang="en-US" dirty="0" smtClean="0"/>
              <a:t>But what about what we won’t/don’t eat?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/>
              </a:ext>
            </a:extLst>
          </a:blip>
          <a:srcRect/>
          <a:stretch>
            <a:fillRect/>
          </a:stretch>
        </p:blipFill>
        <p:spPr>
          <a:xfrm>
            <a:off x="4648200" y="1501047"/>
            <a:ext cx="4038600" cy="4525963"/>
          </a:xfrm>
        </p:spPr>
      </p:pic>
      <p:pic>
        <p:nvPicPr>
          <p:cNvPr id="22530" name="Picture 2" descr="http://www.imagingthebible.org/lluniau/TSD_logo2010b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972300" y="6126163"/>
            <a:ext cx="1714500" cy="685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885705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66427" y="488950"/>
            <a:ext cx="7772400" cy="1470025"/>
          </a:xfrm>
        </p:spPr>
        <p:txBody>
          <a:bodyPr/>
          <a:lstStyle/>
          <a:p>
            <a:pPr algn="l"/>
            <a:r>
              <a:rPr lang="en-US" dirty="0"/>
              <a:t>All </a:t>
            </a:r>
            <a:r>
              <a:rPr lang="en-US" dirty="0" smtClean="0"/>
              <a:t>cultures </a:t>
            </a:r>
            <a:r>
              <a:rPr lang="en-US" dirty="0"/>
              <a:t>claim certain items unfit for consumption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831773" y="2448733"/>
            <a:ext cx="2949813" cy="3487118"/>
          </a:xfrm>
        </p:spPr>
        <p:txBody>
          <a:bodyPr>
            <a:normAutofit/>
          </a:bodyPr>
          <a:lstStyle/>
          <a:p>
            <a:pPr algn="l"/>
            <a:r>
              <a:rPr lang="en-US" sz="4400" dirty="0" smtClean="0"/>
              <a:t>But why?</a:t>
            </a:r>
            <a:endParaRPr lang="en-US" sz="4400" dirty="0"/>
          </a:p>
        </p:txBody>
      </p:sp>
      <p:pic>
        <p:nvPicPr>
          <p:cNvPr id="6" name="Picture 5" descr="sdei.gif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4091553" y="2123268"/>
            <a:ext cx="4862121" cy="4620432"/>
          </a:xfrm>
          <a:prstGeom prst="rect">
            <a:avLst/>
          </a:prstGeom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040831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Food avoidance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708525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Some materials are simply not eaten – not thought of as ‘food’</a:t>
            </a:r>
          </a:p>
          <a:p>
            <a:r>
              <a:rPr lang="en-US" dirty="0" smtClean="0"/>
              <a:t>Others are actively avoided and considered taboo</a:t>
            </a:r>
          </a:p>
          <a:p>
            <a:pPr lvl="1"/>
            <a:r>
              <a:rPr lang="en-US" dirty="0" smtClean="0"/>
              <a:t>Meat is most commonly avoided</a:t>
            </a:r>
          </a:p>
          <a:p>
            <a:pPr lvl="1"/>
            <a:r>
              <a:rPr lang="en-US" dirty="0" smtClean="0"/>
              <a:t>Religions often assert certain foods are restricted</a:t>
            </a:r>
          </a:p>
          <a:p>
            <a:pPr lvl="2"/>
            <a:r>
              <a:rPr lang="en-US" dirty="0" smtClean="0"/>
              <a:t>This can be enforced at certain times – pregnancy or  special event – or on certain people (status related)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/>
              </a:ext>
            </a:extLst>
          </a:blip>
          <a:srcRect/>
          <a:stretch>
            <a:fillRect/>
          </a:stretch>
        </p:blipFill>
        <p:spPr>
          <a:xfrm>
            <a:off x="4648200" y="1417638"/>
            <a:ext cx="4038600" cy="4598355"/>
          </a:xfrm>
        </p:spPr>
      </p:pic>
      <p:pic>
        <p:nvPicPr>
          <p:cNvPr id="20482" name="Picture 2" descr="http://www.imagingthebible.org/lluniau/TSD_logo2010b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6972300" y="6126163"/>
            <a:ext cx="1714500" cy="685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3902901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Risk and trust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049292"/>
          </a:xfrm>
        </p:spPr>
        <p:txBody>
          <a:bodyPr/>
          <a:lstStyle/>
          <a:p>
            <a:r>
              <a:rPr lang="en-US" dirty="0" smtClean="0"/>
              <a:t>All actions come with risks but eating something (allowing something to become your body) demands a particular type of trust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/>
              </a:ext>
            </a:extLst>
          </a:blip>
          <a:srcRect/>
          <a:stretch>
            <a:fillRect/>
          </a:stretch>
        </p:blipFill>
        <p:spPr/>
      </p:pic>
      <p:pic>
        <p:nvPicPr>
          <p:cNvPr id="18434" name="Picture 2" descr="http://www.imagingthebible.org/lluniau/TSD_logo2010b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994334" y="6126163"/>
            <a:ext cx="1714500" cy="685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34604934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horsemeat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688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Reasons for social outrage:</a:t>
            </a:r>
          </a:p>
          <a:p>
            <a:pPr lvl="1"/>
            <a:r>
              <a:rPr lang="en-GB" dirty="0" smtClean="0"/>
              <a:t>Identity</a:t>
            </a:r>
          </a:p>
          <a:p>
            <a:pPr lvl="2"/>
            <a:r>
              <a:rPr lang="en-GB" dirty="0" smtClean="0"/>
              <a:t>Not British</a:t>
            </a:r>
          </a:p>
          <a:p>
            <a:pPr lvl="2"/>
            <a:r>
              <a:rPr lang="en-GB" dirty="0" smtClean="0"/>
              <a:t>Not what we do, what others do – culture and class</a:t>
            </a:r>
          </a:p>
          <a:p>
            <a:pPr lvl="2"/>
            <a:r>
              <a:rPr lang="en-GB" dirty="0" smtClean="0"/>
              <a:t>Too close</a:t>
            </a:r>
          </a:p>
          <a:p>
            <a:pPr lvl="1"/>
            <a:r>
              <a:rPr lang="en-GB" dirty="0" smtClean="0"/>
              <a:t>Risk, safety</a:t>
            </a:r>
          </a:p>
          <a:p>
            <a:pPr lvl="2"/>
            <a:r>
              <a:rPr lang="en-GB" dirty="0" smtClean="0"/>
              <a:t>Regulations, role of the government</a:t>
            </a:r>
          </a:p>
          <a:p>
            <a:pPr lvl="2"/>
            <a:r>
              <a:rPr lang="en-GB" dirty="0" smtClean="0"/>
              <a:t>Value, economics</a:t>
            </a:r>
          </a:p>
          <a:p>
            <a:pPr lvl="2"/>
            <a:r>
              <a:rPr lang="en-GB" dirty="0" smtClean="0"/>
              <a:t>Not healthy</a:t>
            </a:r>
          </a:p>
        </p:txBody>
      </p:sp>
      <p:pic>
        <p:nvPicPr>
          <p:cNvPr id="25602" name="Picture 2" descr="A Slaughterhouse for Horse Meat Waits in New Mexico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242440" y="2435359"/>
            <a:ext cx="4692237" cy="3128159"/>
          </a:xfrm>
          <a:prstGeom prst="rect">
            <a:avLst/>
          </a:prstGeom>
          <a:noFill/>
        </p:spPr>
      </p:pic>
      <p:pic>
        <p:nvPicPr>
          <p:cNvPr id="17410" name="Picture 2" descr="http://www.imagingthebible.org/lluniau/TSD_logo2010b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7220177" y="6126163"/>
            <a:ext cx="1714500" cy="685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would you eat?</a:t>
            </a:r>
            <a:endParaRPr lang="en-GB" dirty="0"/>
          </a:p>
        </p:txBody>
      </p:sp>
      <p:pic>
        <p:nvPicPr>
          <p:cNvPr id="1030" name="Picture 6" descr="http://www.thebureauinvestigates.com/wp-content/uploads/2012/07/shutterstock_84505975-630x400.jp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981648" y="1600200"/>
            <a:ext cx="7196562" cy="45692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media.tumblr.com/tumblr_m0apa70Mhh1qjd1l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2314882" y="434382"/>
            <a:ext cx="4714875" cy="60960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cdn.c.photoshelter.com/img-get/I0000iXlJbHlaj20/s/750/750/CHI-meb-51-xxs.jp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064466" y="1302748"/>
            <a:ext cx="7167467" cy="4580263"/>
          </a:xfrm>
          <a:prstGeom prst="rect">
            <a:avLst/>
          </a:prstGeom>
          <a:noFill/>
        </p:spPr>
      </p:pic>
      <p:pic>
        <p:nvPicPr>
          <p:cNvPr id="26628" name="Picture 4" descr="http://menzelphoto.photoshelter.com/img/pixel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5250" y="-188913"/>
            <a:ext cx="9525" cy="9525"/>
          </a:xfrm>
          <a:prstGeom prst="rect">
            <a:avLst/>
          </a:prstGeom>
          <a:noFill/>
        </p:spPr>
      </p:pic>
      <p:pic>
        <p:nvPicPr>
          <p:cNvPr id="26630" name="Picture 6" descr="http://menzelphoto.photoshelter.com/img/pixel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5250" y="-188913"/>
            <a:ext cx="9525" cy="95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http://media.npr.org/assets/img/2011/10/27/2617139-e7cd0118a7ee490135b929747a98186f93a85060-s6-c30.jp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83538" y="487720"/>
            <a:ext cx="7644367" cy="57332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Picture"/>
          <p:cNvPicPr>
            <a:picLocks noChangeAspect="1" noChangeArrowheads="1"/>
          </p:cNvPicPr>
          <p:nvPr/>
        </p:nvPicPr>
        <p:blipFill>
          <a:blip r:embed="rId2" cstate="screen"/>
          <a:srcRect b="5721"/>
          <a:stretch>
            <a:fillRect/>
          </a:stretch>
        </p:blipFill>
        <p:spPr bwMode="auto">
          <a:xfrm>
            <a:off x="74165" y="3006169"/>
            <a:ext cx="3981654" cy="3295880"/>
          </a:xfrm>
          <a:prstGeom prst="rect">
            <a:avLst/>
          </a:prstGeom>
          <a:noFill/>
        </p:spPr>
      </p:pic>
      <p:pic>
        <p:nvPicPr>
          <p:cNvPr id="39940" name="Picture 4" descr="Picture"/>
          <p:cNvPicPr>
            <a:picLocks noChangeAspect="1" noChangeArrowheads="1"/>
          </p:cNvPicPr>
          <p:nvPr/>
        </p:nvPicPr>
        <p:blipFill>
          <a:blip r:embed="rId3"/>
          <a:srcRect b="6227"/>
          <a:stretch>
            <a:fillRect/>
          </a:stretch>
        </p:blipFill>
        <p:spPr bwMode="auto">
          <a:xfrm>
            <a:off x="3742752" y="3006169"/>
            <a:ext cx="5267325" cy="3295880"/>
          </a:xfrm>
          <a:prstGeom prst="rect">
            <a:avLst/>
          </a:prstGeom>
          <a:noFill/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Insects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Superior and sustainable food (</a:t>
            </a:r>
            <a:r>
              <a:rPr lang="en-GB" dirty="0" err="1" smtClean="0"/>
              <a:t>Dicke</a:t>
            </a:r>
            <a:r>
              <a:rPr lang="en-GB" dirty="0" smtClean="0"/>
              <a:t>, 2010)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spydersden.files.wordpress.com/2011/01/monkeys-brains.jp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7116" y="1211855"/>
            <a:ext cx="8100111" cy="450589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By way of a reminder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Eating is NOT only about nutrition.</a:t>
            </a:r>
          </a:p>
          <a:p>
            <a:r>
              <a:rPr lang="en-GB" dirty="0" smtClean="0"/>
              <a:t>Eating is a social act that </a:t>
            </a:r>
          </a:p>
          <a:p>
            <a:pPr lvl="1"/>
            <a:r>
              <a:rPr lang="en-GB" dirty="0" smtClean="0"/>
              <a:t>coheres and separates</a:t>
            </a:r>
          </a:p>
          <a:p>
            <a:pPr lvl="1"/>
            <a:r>
              <a:rPr lang="en-GB" dirty="0" smtClean="0"/>
              <a:t>creates rules, behaviours, norms, tools, timetables </a:t>
            </a:r>
            <a:r>
              <a:rPr lang="en-GB" dirty="0" smtClean="0"/>
              <a:t>etc</a:t>
            </a:r>
          </a:p>
          <a:p>
            <a:r>
              <a:rPr lang="en-GB" dirty="0" smtClean="0"/>
              <a:t>There is a politics of eating</a:t>
            </a:r>
            <a:endParaRPr lang="en-GB" dirty="0"/>
          </a:p>
        </p:txBody>
      </p:sp>
      <p:pic>
        <p:nvPicPr>
          <p:cNvPr id="33794" name="Picture 2" descr="http://www.thedailytruffle.com/wp-content/uploads/2011/12/table-manners.jpe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58858" y="506775"/>
            <a:ext cx="3463002" cy="613639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5591</TotalTime>
  <Words>324</Words>
  <Application>Microsoft Macintosh PowerPoint</Application>
  <PresentationFormat>On-screen Show (4:3)</PresentationFormat>
  <Paragraphs>56</Paragraphs>
  <Slides>15</Slides>
  <Notes>2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Black</vt:lpstr>
      <vt:lpstr>Why We Eat What We Eat</vt:lpstr>
      <vt:lpstr>What is food?</vt:lpstr>
      <vt:lpstr>Food is more than eating</vt:lpstr>
      <vt:lpstr>Food cultures</vt:lpstr>
      <vt:lpstr>All cultures claim certain items unfit for consumption</vt:lpstr>
      <vt:lpstr>Food avoidance</vt:lpstr>
      <vt:lpstr>Risk and trust</vt:lpstr>
      <vt:lpstr>The horsemeat example</vt:lpstr>
      <vt:lpstr>What would you eat?</vt:lpstr>
      <vt:lpstr>Slide 10</vt:lpstr>
      <vt:lpstr>Slide 11</vt:lpstr>
      <vt:lpstr>Slide 12</vt:lpstr>
      <vt:lpstr>Insects </vt:lpstr>
      <vt:lpstr>Slide 14</vt:lpstr>
      <vt:lpstr>By way of a reminder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 taboos</dc:title>
  <dc:creator>Luci Attala</dc:creator>
  <cp:lastModifiedBy>Emma-Jayne Abbots</cp:lastModifiedBy>
  <cp:revision>75</cp:revision>
  <dcterms:created xsi:type="dcterms:W3CDTF">2014-07-03T06:06:15Z</dcterms:created>
  <dcterms:modified xsi:type="dcterms:W3CDTF">2014-07-03T06:08:27Z</dcterms:modified>
</cp:coreProperties>
</file>