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56" r:id="rId2"/>
    <p:sldId id="631" r:id="rId3"/>
    <p:sldId id="491" r:id="rId4"/>
    <p:sldId id="487" r:id="rId5"/>
    <p:sldId id="473" r:id="rId6"/>
    <p:sldId id="485" r:id="rId7"/>
    <p:sldId id="488" r:id="rId8"/>
    <p:sldId id="474" r:id="rId9"/>
    <p:sldId id="475" r:id="rId10"/>
    <p:sldId id="489" r:id="rId11"/>
    <p:sldId id="490" r:id="rId12"/>
    <p:sldId id="476" r:id="rId13"/>
    <p:sldId id="492" r:id="rId14"/>
    <p:sldId id="627" r:id="rId15"/>
    <p:sldId id="296" r:id="rId16"/>
    <p:sldId id="629" r:id="rId17"/>
    <p:sldId id="281" r:id="rId18"/>
    <p:sldId id="282" r:id="rId19"/>
    <p:sldId id="283" r:id="rId20"/>
    <p:sldId id="284" r:id="rId21"/>
    <p:sldId id="630" r:id="rId22"/>
    <p:sldId id="628" r:id="rId23"/>
    <p:sldId id="472" r:id="rId24"/>
    <p:sldId id="375"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114" d="100"/>
          <a:sy n="114" d="100"/>
        </p:scale>
        <p:origin x="141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65F931DD-9378-4069-ACD9-48BF2972C085}" type="slidenum">
              <a:rPr lang="en-CA" smtClean="0"/>
              <a:t>7</a:t>
            </a:fld>
            <a:endParaRPr lang="en-CA"/>
          </a:p>
        </p:txBody>
      </p:sp>
    </p:spTree>
    <p:extLst>
      <p:ext uri="{BB962C8B-B14F-4D97-AF65-F5344CB8AC3E}">
        <p14:creationId xmlns:p14="http://schemas.microsoft.com/office/powerpoint/2010/main" val="571085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94AAA553-C6AC-EB4E-BB72-AA775837DB30}"/>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9FD1F40D-4335-9F4B-9A3A-0A9E49BBC555}" type="slidenum">
              <a:rPr lang="en-GB" altLang="en-US" sz="1300">
                <a:ea typeface="MS PGothic" panose="020B0600070205080204" pitchFamily="34" charset="-128"/>
              </a:rPr>
              <a:pPr algn="r"/>
              <a:t>15</a:t>
            </a:fld>
            <a:endParaRPr lang="en-GB" altLang="en-US" sz="1300">
              <a:ea typeface="MS PGothic" panose="020B0600070205080204" pitchFamily="34" charset="-128"/>
            </a:endParaRPr>
          </a:p>
        </p:txBody>
      </p:sp>
      <p:sp>
        <p:nvSpPr>
          <p:cNvPr id="67587" name="Rectangle 2">
            <a:extLst>
              <a:ext uri="{FF2B5EF4-FFF2-40B4-BE49-F238E27FC236}">
                <a16:creationId xmlns:a16="http://schemas.microsoft.com/office/drawing/2014/main" id="{541CF17E-E572-CD4F-BA41-3E32498EEF31}"/>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0A476324-82B0-0B42-9F50-803E32658D9A}"/>
              </a:ext>
            </a:extLst>
          </p:cNvPr>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US"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10/10/2022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10/10/2022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10/10/2022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10/10/2022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10/10/2022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10/10/2022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10/10/2022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10/10/2022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10/10/2022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10/10/2022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10/10/2022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10/10/2022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US" sz="3600" b="1" dirty="0">
                <a:solidFill>
                  <a:schemeClr val="accent2">
                    <a:lumMod val="20000"/>
                    <a:lumOff val="80000"/>
                  </a:schemeClr>
                </a:solidFill>
              </a:rPr>
              <a:t>Developing Innovation and Creativity for Business Advantage</a:t>
            </a:r>
            <a:br>
              <a:rPr lang="en-GB" sz="2800" b="1" dirty="0">
                <a:solidFill>
                  <a:schemeClr val="accent2">
                    <a:lumMod val="20000"/>
                    <a:lumOff val="80000"/>
                  </a:schemeClr>
                </a:solidFill>
              </a:rPr>
            </a:br>
            <a:r>
              <a:rPr lang="en-GB" sz="2800" b="1" dirty="0">
                <a:solidFill>
                  <a:schemeClr val="accent2">
                    <a:lumMod val="20000"/>
                    <a:lumOff val="80000"/>
                  </a:schemeClr>
                </a:solidFill>
              </a:rPr>
              <a:t>(BMSW6102)</a:t>
            </a:r>
            <a:br>
              <a:rPr lang="en-GB" sz="2800" b="1" dirty="0">
                <a:solidFill>
                  <a:schemeClr val="accent2">
                    <a:lumMod val="20000"/>
                    <a:lumOff val="80000"/>
                  </a:schemeClr>
                </a:solidFill>
              </a:rPr>
            </a:br>
            <a:br>
              <a:rPr lang="en-GB" sz="2800" b="1" dirty="0">
                <a:solidFill>
                  <a:schemeClr val="accent2">
                    <a:lumMod val="20000"/>
                    <a:lumOff val="80000"/>
                  </a:schemeClr>
                </a:solidFill>
              </a:rPr>
            </a:br>
            <a:br>
              <a:rPr lang="en-GB" sz="2800" b="1" dirty="0">
                <a:solidFill>
                  <a:schemeClr val="accent2">
                    <a:lumMod val="20000"/>
                    <a:lumOff val="80000"/>
                  </a:schemeClr>
                </a:solidFill>
              </a:rPr>
            </a:br>
            <a:r>
              <a:rPr lang="en-GB" sz="2800" b="1" dirty="0">
                <a:solidFill>
                  <a:schemeClr val="accent2">
                    <a:lumMod val="20000"/>
                    <a:lumOff val="80000"/>
                  </a:schemeClr>
                </a:solidFill>
              </a:rPr>
              <a:t>DIGITAL REVOLUTTION</a:t>
            </a:r>
            <a:br>
              <a:rPr lang="en-GB" sz="2800" b="1" dirty="0">
                <a:solidFill>
                  <a:schemeClr val="accent2">
                    <a:lumMod val="20000"/>
                    <a:lumOff val="80000"/>
                  </a:schemeClr>
                </a:solidFill>
              </a:rPr>
            </a:br>
            <a:br>
              <a:rPr lang="en-GB" sz="2800" b="1" dirty="0">
                <a:solidFill>
                  <a:schemeClr val="accent2">
                    <a:lumMod val="20000"/>
                    <a:lumOff val="80000"/>
                  </a:schemeClr>
                </a:solidFill>
              </a:rPr>
            </a:br>
            <a:br>
              <a:rPr lang="en-GB" sz="2800" b="1" dirty="0">
                <a:solidFill>
                  <a:schemeClr val="accent2">
                    <a:lumMod val="20000"/>
                    <a:lumOff val="80000"/>
                  </a:schemeClr>
                </a:solidFill>
              </a:rPr>
            </a:br>
            <a:endParaRPr lang="en-GB" altLang="en-US" sz="2800" dirty="0">
              <a:solidFill>
                <a:schemeClr val="accent2">
                  <a:lumMod val="20000"/>
                  <a:lumOff val="80000"/>
                </a:schemeClr>
              </a:solidFill>
            </a:endParaRPr>
          </a:p>
        </p:txBody>
      </p:sp>
      <p:sp>
        <p:nvSpPr>
          <p:cNvPr id="3" name="Slide Number Placeholder 2">
            <a:extLst>
              <a:ext uri="{FF2B5EF4-FFF2-40B4-BE49-F238E27FC236}">
                <a16:creationId xmlns:a16="http://schemas.microsoft.com/office/drawing/2014/main" id="{8803AF93-101F-8B44-5618-727B6A6B3DDF}"/>
              </a:ext>
            </a:extLst>
          </p:cNvPr>
          <p:cNvSpPr>
            <a:spLocks noGrp="1"/>
          </p:cNvSpPr>
          <p:nvPr>
            <p:ph type="sldNum" sz="quarter" idx="12"/>
          </p:nvPr>
        </p:nvSpPr>
        <p:spPr/>
        <p:txBody>
          <a:bodyPr/>
          <a:lstStyle/>
          <a:p>
            <a:fld id="{AC82685A-BD3A-4230-8D85-804689F67293}" type="slidenum">
              <a:rPr lang="en-GB" smtClean="0"/>
              <a:t>1</a:t>
            </a:fld>
            <a:endParaRPr lang="en-GB"/>
          </a:p>
        </p:txBody>
      </p:sp>
      <p:sp>
        <p:nvSpPr>
          <p:cNvPr id="4" name="Rectangle 3">
            <a:extLst>
              <a:ext uri="{FF2B5EF4-FFF2-40B4-BE49-F238E27FC236}">
                <a16:creationId xmlns:a16="http://schemas.microsoft.com/office/drawing/2014/main" id="{04A9E167-A935-BD87-2A5D-942505A76C53}"/>
              </a:ext>
            </a:extLst>
          </p:cNvPr>
          <p:cNvSpPr/>
          <p:nvPr/>
        </p:nvSpPr>
        <p:spPr>
          <a:xfrm>
            <a:off x="6156176" y="5503116"/>
            <a:ext cx="3895328" cy="369332"/>
          </a:xfrm>
          <a:prstGeom prst="rect">
            <a:avLst/>
          </a:prstGeom>
          <a:noFill/>
        </p:spPr>
        <p:txBody>
          <a:bodyPr wrap="square" lIns="91440" tIns="45720" rIns="91440" bIns="45720">
            <a:spAutoFit/>
          </a:bodyPr>
          <a:lstStyle/>
          <a:p>
            <a:pPr algn="ctr"/>
            <a:r>
              <a:rPr lang="en-US" dirty="0">
                <a:ln w="0"/>
                <a:solidFill>
                  <a:srgbClr val="FF0000"/>
                </a:solidFill>
                <a:effectLst>
                  <a:outerShdw blurRad="38100" dist="25400" dir="5400000" algn="ctr" rotWithShape="0">
                    <a:srgbClr val="6E747A">
                      <a:alpha val="43000"/>
                    </a:srgbClr>
                  </a:outerShdw>
                </a:effectLst>
              </a:rPr>
              <a:t>Khaza Ahmed</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2D219-03F0-4C35-AA05-DD4C1E088766}"/>
              </a:ext>
            </a:extLst>
          </p:cNvPr>
          <p:cNvSpPr>
            <a:spLocks noGrp="1"/>
          </p:cNvSpPr>
          <p:nvPr>
            <p:ph type="title"/>
          </p:nvPr>
        </p:nvSpPr>
        <p:spPr/>
        <p:txBody>
          <a:bodyPr/>
          <a:lstStyle/>
          <a:p>
            <a:r>
              <a:rPr lang="en-GB" b="1" dirty="0"/>
              <a:t>Recap</a:t>
            </a:r>
          </a:p>
        </p:txBody>
      </p:sp>
      <p:sp>
        <p:nvSpPr>
          <p:cNvPr id="3" name="Content Placeholder 2">
            <a:extLst>
              <a:ext uri="{FF2B5EF4-FFF2-40B4-BE49-F238E27FC236}">
                <a16:creationId xmlns:a16="http://schemas.microsoft.com/office/drawing/2014/main" id="{E186F8E0-EADB-46CB-9583-D4DDC9830577}"/>
              </a:ext>
            </a:extLst>
          </p:cNvPr>
          <p:cNvSpPr>
            <a:spLocks noGrp="1"/>
          </p:cNvSpPr>
          <p:nvPr>
            <p:ph idx="1"/>
          </p:nvPr>
        </p:nvSpPr>
        <p:spPr>
          <a:xfrm>
            <a:off x="457200" y="1340768"/>
            <a:ext cx="8229600" cy="3917032"/>
          </a:xfrm>
        </p:spPr>
        <p:txBody>
          <a:bodyPr/>
          <a:lstStyle/>
          <a:p>
            <a:r>
              <a:rPr lang="en-GB" dirty="0"/>
              <a:t>Drivers of innovation</a:t>
            </a:r>
          </a:p>
          <a:p>
            <a:r>
              <a:rPr lang="en-GB" dirty="0"/>
              <a:t>Stage-Gate model</a:t>
            </a:r>
          </a:p>
          <a:p>
            <a:r>
              <a:rPr lang="en-GB" dirty="0"/>
              <a:t>Key features of innovative organisations</a:t>
            </a:r>
          </a:p>
          <a:p>
            <a:r>
              <a:rPr lang="en-GB" dirty="0"/>
              <a:t>Various platforms for innovation</a:t>
            </a:r>
          </a:p>
          <a:p>
            <a:r>
              <a:rPr lang="en-GB" dirty="0"/>
              <a:t>Schumpeter creative destruction theory</a:t>
            </a:r>
          </a:p>
          <a:p>
            <a:r>
              <a:rPr lang="en-GB" dirty="0"/>
              <a:t>New Product</a:t>
            </a:r>
          </a:p>
          <a:p>
            <a:r>
              <a:rPr lang="en-GB" dirty="0"/>
              <a:t>Brand value and Packaging</a:t>
            </a:r>
          </a:p>
          <a:p>
            <a:endParaRPr lang="en-GB" dirty="0"/>
          </a:p>
        </p:txBody>
      </p:sp>
      <p:sp>
        <p:nvSpPr>
          <p:cNvPr id="4" name="Date Placeholder 3">
            <a:extLst>
              <a:ext uri="{FF2B5EF4-FFF2-40B4-BE49-F238E27FC236}">
                <a16:creationId xmlns:a16="http://schemas.microsoft.com/office/drawing/2014/main" id="{C5187267-21CF-42E1-83C6-816512D01E83}"/>
              </a:ext>
            </a:extLst>
          </p:cNvPr>
          <p:cNvSpPr>
            <a:spLocks noGrp="1"/>
          </p:cNvSpPr>
          <p:nvPr>
            <p:ph type="dt" sz="half" idx="10"/>
          </p:nvPr>
        </p:nvSpPr>
        <p:spPr/>
        <p:txBody>
          <a:bodyPr/>
          <a:lstStyle/>
          <a:p>
            <a:pPr>
              <a:defRPr/>
            </a:pPr>
            <a:fld id="{2303D31F-598B-47EE-BA37-93F097A3D676}" type="datetime1">
              <a:rPr lang="en-GB" altLang="en-US" smtClean="0"/>
              <a:pPr>
                <a:defRPr/>
              </a:pPr>
              <a:t>10/10/2022</a:t>
            </a:fld>
            <a:endParaRPr lang="en-GB" altLang="en-US"/>
          </a:p>
        </p:txBody>
      </p:sp>
      <p:sp>
        <p:nvSpPr>
          <p:cNvPr id="5" name="Slide Number Placeholder 4">
            <a:extLst>
              <a:ext uri="{FF2B5EF4-FFF2-40B4-BE49-F238E27FC236}">
                <a16:creationId xmlns:a16="http://schemas.microsoft.com/office/drawing/2014/main" id="{974E79C8-9E13-496C-9849-62FC3107523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754383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CBE5-A66C-4F68-83BA-4CDF7B09B094}"/>
              </a:ext>
            </a:extLst>
          </p:cNvPr>
          <p:cNvSpPr>
            <a:spLocks noGrp="1"/>
          </p:cNvSpPr>
          <p:nvPr>
            <p:ph type="title"/>
          </p:nvPr>
        </p:nvSpPr>
        <p:spPr>
          <a:xfrm>
            <a:off x="457200" y="1324225"/>
            <a:ext cx="8441059" cy="1113206"/>
          </a:xfrm>
        </p:spPr>
        <p:txBody>
          <a:bodyPr>
            <a:noAutofit/>
          </a:bodyPr>
          <a:lstStyle/>
          <a:p>
            <a:pPr algn="l"/>
            <a:r>
              <a:rPr lang="en-US" sz="2800" b="1" dirty="0">
                <a:latin typeface="Tahoma" panose="020B0604030504040204" pitchFamily="34" charset="0"/>
                <a:ea typeface="Tahoma" panose="020B0604030504040204" pitchFamily="34" charset="0"/>
                <a:cs typeface="Tahoma" panose="020B0604030504040204" pitchFamily="34" charset="0"/>
              </a:rPr>
              <a:t>4 Key Concepts in the Digital Age Mindset</a:t>
            </a:r>
            <a:endParaRPr lang="en-CA" sz="28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0A55984-9A53-4567-BF24-3FE06A557422}"/>
              </a:ext>
            </a:extLst>
          </p:cNvPr>
          <p:cNvSpPr>
            <a:spLocks noGrp="1"/>
          </p:cNvSpPr>
          <p:nvPr>
            <p:ph idx="1"/>
          </p:nvPr>
        </p:nvSpPr>
        <p:spPr>
          <a:xfrm>
            <a:off x="4211960" y="3398985"/>
            <a:ext cx="4686299" cy="2198949"/>
          </a:xfrm>
        </p:spPr>
        <p:txBody>
          <a:bodyPr>
            <a:normAutofit/>
          </a:bodyPr>
          <a:lstStyle/>
          <a:p>
            <a:r>
              <a:rPr lang="en-US" sz="2700" dirty="0"/>
              <a:t>Ecosystems</a:t>
            </a:r>
          </a:p>
          <a:p>
            <a:r>
              <a:rPr lang="en-US" sz="2700" dirty="0"/>
              <a:t>Co-Opetition</a:t>
            </a:r>
          </a:p>
          <a:p>
            <a:r>
              <a:rPr lang="en-US" sz="2700" dirty="0"/>
              <a:t>Co-Creation</a:t>
            </a:r>
          </a:p>
          <a:p>
            <a:r>
              <a:rPr lang="en-US" sz="2700" dirty="0"/>
              <a:t>New Work Culture</a:t>
            </a:r>
            <a:endParaRPr lang="en-CA" sz="2700" dirty="0"/>
          </a:p>
        </p:txBody>
      </p:sp>
      <p:pic>
        <p:nvPicPr>
          <p:cNvPr id="7" name="Graphic 6" descr="Brain in head">
            <a:extLst>
              <a:ext uri="{FF2B5EF4-FFF2-40B4-BE49-F238E27FC236}">
                <a16:creationId xmlns:a16="http://schemas.microsoft.com/office/drawing/2014/main" id="{A9778B02-9C34-4BEC-B6B8-0F07F31B2396}"/>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573693" y="2924944"/>
            <a:ext cx="2760956" cy="2760956"/>
          </a:xfrm>
          <a:prstGeom prst="rect">
            <a:avLst/>
          </a:prstGeom>
        </p:spPr>
      </p:pic>
      <p:sp>
        <p:nvSpPr>
          <p:cNvPr id="5" name="Title 1">
            <a:extLst>
              <a:ext uri="{FF2B5EF4-FFF2-40B4-BE49-F238E27FC236}">
                <a16:creationId xmlns:a16="http://schemas.microsoft.com/office/drawing/2014/main" id="{1D87B197-D88A-8098-3587-00972D5BF010}"/>
              </a:ext>
            </a:extLst>
          </p:cNvPr>
          <p:cNvSpPr txBox="1">
            <a:spLocks/>
          </p:cNvSpPr>
          <p:nvPr/>
        </p:nvSpPr>
        <p:spPr bwMode="auto">
          <a:xfrm>
            <a:off x="245741" y="548680"/>
            <a:ext cx="8898259"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975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4000" cap="all" dirty="0">
                <a:blipFill>
                  <a:blip r:embed="rId4">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Tree>
    <p:extLst>
      <p:ext uri="{BB962C8B-B14F-4D97-AF65-F5344CB8AC3E}">
        <p14:creationId xmlns:p14="http://schemas.microsoft.com/office/powerpoint/2010/main" val="230961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412EE1E6-0B74-40EB-BA1D-D16ACBBBED3B}"/>
              </a:ext>
            </a:extLst>
          </p:cNvPr>
          <p:cNvPicPr>
            <a:picLocks noChangeAspect="1"/>
          </p:cNvPicPr>
          <p:nvPr/>
        </p:nvPicPr>
        <p:blipFill rotWithShape="1">
          <a:blip r:embed="rId2">
            <a:alphaModFix amt="40000"/>
          </a:blip>
          <a:srcRect l="7720" r="3391"/>
          <a:stretch/>
        </p:blipFill>
        <p:spPr>
          <a:xfrm>
            <a:off x="15" y="44624"/>
            <a:ext cx="9143985" cy="5143493"/>
          </a:xfrm>
          <a:prstGeom prst="rect">
            <a:avLst/>
          </a:prstGeom>
        </p:spPr>
      </p:pic>
      <p:sp>
        <p:nvSpPr>
          <p:cNvPr id="2" name="Title 1">
            <a:extLst>
              <a:ext uri="{FF2B5EF4-FFF2-40B4-BE49-F238E27FC236}">
                <a16:creationId xmlns:a16="http://schemas.microsoft.com/office/drawing/2014/main" id="{22A0B029-CD6E-4B50-9C1F-D17F498ECA40}"/>
              </a:ext>
            </a:extLst>
          </p:cNvPr>
          <p:cNvSpPr>
            <a:spLocks noGrp="1"/>
          </p:cNvSpPr>
          <p:nvPr>
            <p:ph type="title"/>
          </p:nvPr>
        </p:nvSpPr>
        <p:spPr>
          <a:xfrm>
            <a:off x="323528" y="2276872"/>
            <a:ext cx="8496944" cy="3201724"/>
          </a:xfrm>
        </p:spPr>
        <p:txBody>
          <a:bodyPr vert="horz" lIns="68580" tIns="34290" rIns="68580" bIns="34290" rtlCol="0" anchor="t">
            <a:normAutofit/>
          </a:bodyPr>
          <a:lstStyle/>
          <a:p>
            <a:pPr algn="l">
              <a:lnSpc>
                <a:spcPct val="85000"/>
              </a:lnSpc>
            </a:pPr>
            <a:r>
              <a:rPr lang="en-US" sz="4500" b="1" cap="all" dirty="0">
                <a:latin typeface="Tahoma" panose="020B0604030504040204" pitchFamily="34" charset="0"/>
                <a:ea typeface="Tahoma" panose="020B0604030504040204" pitchFamily="34" charset="0"/>
                <a:cs typeface="Tahoma" panose="020B0604030504040204" pitchFamily="34" charset="0"/>
              </a:rPr>
              <a:t>Key CONCEPTS: Ecosystem</a:t>
            </a:r>
          </a:p>
        </p:txBody>
      </p:sp>
    </p:spTree>
    <p:extLst>
      <p:ext uri="{BB962C8B-B14F-4D97-AF65-F5344CB8AC3E}">
        <p14:creationId xmlns:p14="http://schemas.microsoft.com/office/powerpoint/2010/main" val="946233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BF5E-9DB5-4259-8502-FF8265D83AF2}"/>
              </a:ext>
            </a:extLst>
          </p:cNvPr>
          <p:cNvSpPr>
            <a:spLocks noGrp="1"/>
          </p:cNvSpPr>
          <p:nvPr>
            <p:ph type="title"/>
          </p:nvPr>
        </p:nvSpPr>
        <p:spPr>
          <a:xfrm>
            <a:off x="3275856" y="103072"/>
            <a:ext cx="4686299" cy="1114697"/>
          </a:xfrm>
        </p:spPr>
        <p:txBody>
          <a:bodyPr>
            <a:norm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Ecosystems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406B087-71AE-431A-A4F9-46A7E9DCDB18}"/>
              </a:ext>
            </a:extLst>
          </p:cNvPr>
          <p:cNvSpPr>
            <a:spLocks noGrp="1"/>
          </p:cNvSpPr>
          <p:nvPr>
            <p:ph idx="1"/>
          </p:nvPr>
        </p:nvSpPr>
        <p:spPr>
          <a:xfrm>
            <a:off x="3203848" y="1209579"/>
            <a:ext cx="5669723" cy="4379662"/>
          </a:xfrm>
        </p:spPr>
        <p:txBody>
          <a:bodyPr>
            <a:normAutofit fontScale="70000" lnSpcReduction="20000"/>
          </a:bodyPr>
          <a:lstStyle/>
          <a:p>
            <a:pPr marL="0" indent="0">
              <a:lnSpc>
                <a:spcPct val="102000"/>
              </a:lnSpc>
              <a:buNone/>
            </a:pPr>
            <a:r>
              <a:rPr lang="en-US" dirty="0"/>
              <a:t>Concept: The concept of business </a:t>
            </a:r>
            <a:r>
              <a:rPr lang="en-US" i="1" dirty="0"/>
              <a:t>ecosystems </a:t>
            </a:r>
            <a:r>
              <a:rPr lang="en-US" dirty="0"/>
              <a:t>is now widely used to describe a business’s or organization’s wider network (everybody that effects the business somehow, including customers, suppliers, partners, service providers, competitors, governmental and non-governmental actors, the public, the media, etc.)</a:t>
            </a:r>
          </a:p>
          <a:p>
            <a:pPr marL="0" indent="0">
              <a:lnSpc>
                <a:spcPct val="102000"/>
              </a:lnSpc>
              <a:buNone/>
            </a:pPr>
            <a:br>
              <a:rPr lang="en-US" i="1" dirty="0"/>
            </a:br>
            <a:r>
              <a:rPr lang="en-US" dirty="0"/>
              <a:t>The idea behind ecosystems strategy is that in the interconnected digital age, companies no longer compete only for industry leadership or product superiority – what matters more now is </a:t>
            </a:r>
            <a:r>
              <a:rPr lang="en-US" i="1" dirty="0">
                <a:solidFill>
                  <a:srgbClr val="FF0000"/>
                </a:solidFill>
              </a:rPr>
              <a:t>system leadership</a:t>
            </a:r>
            <a:r>
              <a:rPr lang="en-US" dirty="0"/>
              <a:t>.</a:t>
            </a:r>
            <a:endParaRPr lang="en-CA" dirty="0"/>
          </a:p>
        </p:txBody>
      </p:sp>
      <p:pic>
        <p:nvPicPr>
          <p:cNvPr id="4" name="Picture 3" descr="A close up of a sign&#10;&#10;Description automatically generated">
            <a:extLst>
              <a:ext uri="{FF2B5EF4-FFF2-40B4-BE49-F238E27FC236}">
                <a16:creationId xmlns:a16="http://schemas.microsoft.com/office/drawing/2014/main" id="{4403B6E1-3519-4BC0-BA7E-4C211A4D82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429" y="1209578"/>
            <a:ext cx="2578916" cy="3967564"/>
          </a:xfrm>
          <a:prstGeom prst="rect">
            <a:avLst/>
          </a:prstGeom>
        </p:spPr>
      </p:pic>
    </p:spTree>
    <p:extLst>
      <p:ext uri="{BB962C8B-B14F-4D97-AF65-F5344CB8AC3E}">
        <p14:creationId xmlns:p14="http://schemas.microsoft.com/office/powerpoint/2010/main" val="2789902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map&#10;&#10;Description automatically generated">
            <a:extLst>
              <a:ext uri="{FF2B5EF4-FFF2-40B4-BE49-F238E27FC236}">
                <a16:creationId xmlns:a16="http://schemas.microsoft.com/office/drawing/2014/main" id="{A4B6AD9B-BDE5-427A-91AA-4AF6A6D19A18}"/>
              </a:ext>
            </a:extLst>
          </p:cNvPr>
          <p:cNvPicPr>
            <a:picLocks noGrp="1" noChangeAspect="1"/>
          </p:cNvPicPr>
          <p:nvPr>
            <p:ph idx="1"/>
          </p:nvPr>
        </p:nvPicPr>
        <p:blipFill rotWithShape="1">
          <a:blip r:embed="rId2"/>
          <a:srcRect t="2561" b="17934"/>
          <a:stretch/>
        </p:blipFill>
        <p:spPr>
          <a:xfrm>
            <a:off x="15" y="44624"/>
            <a:ext cx="9143985" cy="5835287"/>
          </a:xfrm>
          <a:prstGeom prst="rect">
            <a:avLst/>
          </a:prstGeom>
        </p:spPr>
      </p:pic>
    </p:spTree>
    <p:extLst>
      <p:ext uri="{BB962C8B-B14F-4D97-AF65-F5344CB8AC3E}">
        <p14:creationId xmlns:p14="http://schemas.microsoft.com/office/powerpoint/2010/main" val="1183202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B12329D4-B96E-4045-A31F-861F2E7EA94F}"/>
              </a:ext>
            </a:extLst>
          </p:cNvPr>
          <p:cNvPicPr>
            <a:picLocks noChangeAspect="1"/>
          </p:cNvPicPr>
          <p:nvPr/>
        </p:nvPicPr>
        <p:blipFill>
          <a:blip r:embed="rId3"/>
          <a:stretch>
            <a:fillRect/>
          </a:stretch>
        </p:blipFill>
        <p:spPr>
          <a:xfrm>
            <a:off x="252549" y="339633"/>
            <a:ext cx="8621485" cy="5249607"/>
          </a:xfrm>
          <a:prstGeom prst="rect">
            <a:avLst/>
          </a:prstGeom>
        </p:spPr>
      </p:pic>
    </p:spTree>
    <p:extLst>
      <p:ext uri="{BB962C8B-B14F-4D97-AF65-F5344CB8AC3E}">
        <p14:creationId xmlns:p14="http://schemas.microsoft.com/office/powerpoint/2010/main" val="1326936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F92A-98AC-488E-BCE7-B213CF8C64C1}"/>
              </a:ext>
            </a:extLst>
          </p:cNvPr>
          <p:cNvSpPr>
            <a:spLocks noGrp="1"/>
          </p:cNvSpPr>
          <p:nvPr>
            <p:ph type="title"/>
          </p:nvPr>
        </p:nvSpPr>
        <p:spPr>
          <a:xfrm>
            <a:off x="3923928" y="260648"/>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descr="A close up of a sign&#10;&#10;Description automatically generated">
            <a:extLst>
              <a:ext uri="{FF2B5EF4-FFF2-40B4-BE49-F238E27FC236}">
                <a16:creationId xmlns:a16="http://schemas.microsoft.com/office/drawing/2014/main" id="{0E0C062A-6F23-4EE2-9838-F1E258C3007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42"/>
          <a:stretch/>
        </p:blipFill>
        <p:spPr>
          <a:xfrm>
            <a:off x="79439" y="1052736"/>
            <a:ext cx="2561116" cy="3703333"/>
          </a:xfrm>
          <a:prstGeom prst="rect">
            <a:avLst/>
          </a:prstGeom>
        </p:spPr>
      </p:pic>
      <p:sp>
        <p:nvSpPr>
          <p:cNvPr id="3" name="Content Placeholder 2">
            <a:extLst>
              <a:ext uri="{FF2B5EF4-FFF2-40B4-BE49-F238E27FC236}">
                <a16:creationId xmlns:a16="http://schemas.microsoft.com/office/drawing/2014/main" id="{58573E45-3E30-4439-9B9B-125BF242278A}"/>
              </a:ext>
            </a:extLst>
          </p:cNvPr>
          <p:cNvSpPr>
            <a:spLocks noGrp="1"/>
          </p:cNvSpPr>
          <p:nvPr>
            <p:ph idx="1"/>
          </p:nvPr>
        </p:nvSpPr>
        <p:spPr>
          <a:xfrm>
            <a:off x="2771800" y="1268760"/>
            <a:ext cx="6292761" cy="4536504"/>
          </a:xfrm>
        </p:spPr>
        <p:txBody>
          <a:bodyPr>
            <a:normAutofit fontScale="92500" lnSpcReduction="10000"/>
          </a:bodyPr>
          <a:lstStyle/>
          <a:p>
            <a:pPr marL="0" indent="0">
              <a:buNone/>
            </a:pPr>
            <a:r>
              <a:rPr lang="en-US" sz="2400" dirty="0"/>
              <a:t>Concept: In a networked ecosystem</a:t>
            </a:r>
            <a:r>
              <a:rPr lang="en-CA" sz="2400" dirty="0"/>
              <a:t>, value creation is no longer a zero-sum game. </a:t>
            </a:r>
            <a:r>
              <a:rPr lang="en-CA" sz="2400" b="1" u="sng" dirty="0"/>
              <a:t>Companies create value </a:t>
            </a:r>
            <a:r>
              <a:rPr lang="en-CA" sz="2400" dirty="0"/>
              <a:t>together </a:t>
            </a:r>
            <a:r>
              <a:rPr lang="en-CA" sz="2400" b="1" u="sng" dirty="0"/>
              <a:t>with competitors </a:t>
            </a:r>
            <a:r>
              <a:rPr lang="en-CA" sz="2400" dirty="0"/>
              <a:t>who are at the same time collaborators in other regards.</a:t>
            </a:r>
          </a:p>
          <a:p>
            <a:pPr marL="0" indent="0">
              <a:buNone/>
            </a:pPr>
            <a:endParaRPr lang="en-CA" sz="2400" dirty="0"/>
          </a:p>
          <a:p>
            <a:pPr marL="0" indent="0">
              <a:buNone/>
            </a:pPr>
            <a:r>
              <a:rPr lang="en-CA" sz="2400" dirty="0"/>
              <a:t>Companies should see other players in their ecosystem as </a:t>
            </a:r>
            <a:r>
              <a:rPr lang="en-CA" sz="2400" b="1" i="1" dirty="0"/>
              <a:t>co-opetition</a:t>
            </a:r>
            <a:r>
              <a:rPr lang="en-CA" sz="2400" dirty="0"/>
              <a:t> because their own success also partly depends on the flourishing of the entire ecosystem. If you outcompete everybody, you might just kill the ecosystem.</a:t>
            </a:r>
            <a:endParaRPr lang="en-CA" sz="2400" i="1" dirty="0"/>
          </a:p>
          <a:p>
            <a:pPr marL="0" indent="0">
              <a:buNone/>
            </a:pPr>
            <a:endParaRPr lang="en-CA" sz="2400" dirty="0"/>
          </a:p>
          <a:p>
            <a:pPr marL="0" indent="0">
              <a:buNone/>
            </a:pPr>
            <a:r>
              <a:rPr lang="en-CA" sz="2400" dirty="0"/>
              <a:t>See </a:t>
            </a:r>
            <a:r>
              <a:rPr lang="en-CA" sz="2400" i="1" dirty="0" err="1"/>
              <a:t>Brandenburger</a:t>
            </a:r>
            <a:r>
              <a:rPr lang="en-CA" sz="2400" i="1" dirty="0"/>
              <a:t> &amp; </a:t>
            </a:r>
            <a:r>
              <a:rPr lang="en-CA" sz="2400" i="1" dirty="0" err="1"/>
              <a:t>Nabelbuff</a:t>
            </a:r>
            <a:r>
              <a:rPr lang="en-CA" sz="2400" dirty="0"/>
              <a:t> (2013)</a:t>
            </a:r>
            <a:endParaRPr lang="en-CA" sz="1800" dirty="0">
              <a:solidFill>
                <a:schemeClr val="tx2"/>
              </a:solidFill>
            </a:endParaRPr>
          </a:p>
        </p:txBody>
      </p:sp>
    </p:spTree>
    <p:extLst>
      <p:ext uri="{BB962C8B-B14F-4D97-AF65-F5344CB8AC3E}">
        <p14:creationId xmlns:p14="http://schemas.microsoft.com/office/powerpoint/2010/main" val="3823376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E32E-362E-42CB-8239-484EFFA6C459}"/>
              </a:ext>
            </a:extLst>
          </p:cNvPr>
          <p:cNvSpPr>
            <a:spLocks noGrp="1"/>
          </p:cNvSpPr>
          <p:nvPr>
            <p:ph type="title"/>
          </p:nvPr>
        </p:nvSpPr>
        <p:spPr>
          <a:xfrm>
            <a:off x="4067944" y="300647"/>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a:extLst>
              <a:ext uri="{FF2B5EF4-FFF2-40B4-BE49-F238E27FC236}">
                <a16:creationId xmlns:a16="http://schemas.microsoft.com/office/drawing/2014/main" id="{D50B2DB2-69C7-4C52-AD71-E5859A25BFD4}"/>
              </a:ext>
            </a:extLst>
          </p:cNvPr>
          <p:cNvPicPr>
            <a:picLocks noChangeAspect="1"/>
          </p:cNvPicPr>
          <p:nvPr/>
        </p:nvPicPr>
        <p:blipFill rotWithShape="1">
          <a:blip r:embed="rId2">
            <a:extLst>
              <a:ext uri="{28A0092B-C50C-407E-A947-70E740481C1C}">
                <a14:useLocalDpi xmlns:a14="http://schemas.microsoft.com/office/drawing/2010/main" val="0"/>
              </a:ext>
            </a:extLst>
          </a:blip>
          <a:srcRect t="1515" r="2" b="2"/>
          <a:stretch/>
        </p:blipFill>
        <p:spPr>
          <a:xfrm>
            <a:off x="107504" y="980728"/>
            <a:ext cx="2829875" cy="3736521"/>
          </a:xfrm>
          <a:prstGeom prst="rect">
            <a:avLst/>
          </a:prstGeom>
        </p:spPr>
      </p:pic>
      <p:sp>
        <p:nvSpPr>
          <p:cNvPr id="3" name="Content Placeholder 2">
            <a:extLst>
              <a:ext uri="{FF2B5EF4-FFF2-40B4-BE49-F238E27FC236}">
                <a16:creationId xmlns:a16="http://schemas.microsoft.com/office/drawing/2014/main" id="{EB040B37-2551-4A22-8D4C-B04DEA23BC8B}"/>
              </a:ext>
            </a:extLst>
          </p:cNvPr>
          <p:cNvSpPr>
            <a:spLocks noGrp="1"/>
          </p:cNvSpPr>
          <p:nvPr>
            <p:ph idx="1"/>
          </p:nvPr>
        </p:nvSpPr>
        <p:spPr>
          <a:xfrm>
            <a:off x="3381992" y="1400533"/>
            <a:ext cx="5399313" cy="3736521"/>
          </a:xfrm>
        </p:spPr>
        <p:txBody>
          <a:bodyPr>
            <a:normAutofit fontScale="77500" lnSpcReduction="20000"/>
          </a:bodyPr>
          <a:lstStyle/>
          <a:p>
            <a:pPr marL="0" indent="0">
              <a:buNone/>
            </a:pPr>
            <a:r>
              <a:rPr lang="en-US" sz="2900" dirty="0"/>
              <a:t>Concept: In business ecosystems, value is co-created instead of being created within a firm only and then received and passively consumed by customers. </a:t>
            </a:r>
          </a:p>
          <a:p>
            <a:pPr marL="0" indent="0">
              <a:buNone/>
            </a:pPr>
            <a:endParaRPr lang="en-US" sz="2900" dirty="0"/>
          </a:p>
          <a:p>
            <a:pPr marL="0" indent="0">
              <a:buNone/>
            </a:pPr>
            <a:r>
              <a:rPr lang="en-US" sz="2900" dirty="0"/>
              <a:t>Companies should open the design of their products and services and their innovation process to other stakeholders (mainly customers) in their ecosystem to create more value for everyone involved.</a:t>
            </a:r>
          </a:p>
          <a:p>
            <a:pPr marL="0" indent="0">
              <a:buNone/>
            </a:pPr>
            <a:endParaRPr lang="en-US" sz="2900" dirty="0"/>
          </a:p>
          <a:p>
            <a:pPr marL="0" indent="0">
              <a:buNone/>
            </a:pPr>
            <a:r>
              <a:rPr lang="en-US" sz="2900" dirty="0"/>
              <a:t>See </a:t>
            </a:r>
            <a:r>
              <a:rPr lang="en-US" sz="2900" i="1" dirty="0"/>
              <a:t>Prahalad &amp; Ramaswamy </a:t>
            </a:r>
            <a:r>
              <a:rPr lang="en-US" sz="2900" dirty="0"/>
              <a:t>(2013)</a:t>
            </a:r>
          </a:p>
          <a:p>
            <a:endParaRPr lang="en-CA" dirty="0">
              <a:solidFill>
                <a:schemeClr val="tx2"/>
              </a:solidFill>
            </a:endParaRPr>
          </a:p>
        </p:txBody>
      </p:sp>
    </p:spTree>
    <p:extLst>
      <p:ext uri="{BB962C8B-B14F-4D97-AF65-F5344CB8AC3E}">
        <p14:creationId xmlns:p14="http://schemas.microsoft.com/office/powerpoint/2010/main" val="3161524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EC8B-E1B6-46D9-BBB5-638BF07FC230}"/>
              </a:ext>
            </a:extLst>
          </p:cNvPr>
          <p:cNvSpPr>
            <a:spLocks noGrp="1"/>
          </p:cNvSpPr>
          <p:nvPr>
            <p:ph type="title"/>
          </p:nvPr>
        </p:nvSpPr>
        <p:spPr>
          <a:xfrm>
            <a:off x="3131840" y="718212"/>
            <a:ext cx="5202282"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 Examples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7A22E2F7-B213-45EF-8116-F52665CD96D8}"/>
              </a:ext>
            </a:extLst>
          </p:cNvPr>
          <p:cNvSpPr>
            <a:spLocks noGrp="1"/>
          </p:cNvSpPr>
          <p:nvPr>
            <p:ph idx="1"/>
          </p:nvPr>
        </p:nvSpPr>
        <p:spPr>
          <a:xfrm>
            <a:off x="3273203" y="2390215"/>
            <a:ext cx="5617027" cy="2991073"/>
          </a:xfrm>
        </p:spPr>
        <p:txBody>
          <a:bodyPr>
            <a:normAutofit fontScale="85000" lnSpcReduction="10000"/>
          </a:bodyPr>
          <a:lstStyle/>
          <a:p>
            <a:r>
              <a:rPr lang="en-US" sz="2400" dirty="0"/>
              <a:t>58% of businesses are now fielding co-creation initiatives (</a:t>
            </a:r>
            <a:r>
              <a:rPr lang="en-US" sz="2400" i="1" dirty="0"/>
              <a:t>Hitachi Europe Report</a:t>
            </a:r>
            <a:r>
              <a:rPr lang="en-US" sz="2400" dirty="0"/>
              <a:t>)</a:t>
            </a:r>
          </a:p>
          <a:p>
            <a:pPr marL="0" indent="0">
              <a:buNone/>
            </a:pPr>
            <a:endParaRPr lang="en-US" sz="2400" dirty="0"/>
          </a:p>
          <a:p>
            <a:pPr marL="0" indent="0">
              <a:buNone/>
            </a:pPr>
            <a:r>
              <a:rPr lang="en-US" sz="2400" dirty="0"/>
              <a:t>See 10 Examples of Co-Creation here:</a:t>
            </a:r>
            <a:endParaRPr lang="en-CA" sz="2400" dirty="0">
              <a:hlinkClick r:id="" action="ppaction://noaction">
                <a:extLst>
                  <a:ext uri="{A12FA001-AC4F-418D-AE19-62706E023703}">
                    <ahyp:hlinkClr xmlns:ahyp="http://schemas.microsoft.com/office/drawing/2018/hyperlinkcolor" val="tx"/>
                  </a:ext>
                </a:extLst>
              </a:hlinkClick>
            </a:endParaRPr>
          </a:p>
          <a:p>
            <a:pPr marL="0" indent="0">
              <a:buNone/>
            </a:pPr>
            <a:r>
              <a:rPr lang="en-CA" sz="2400" dirty="0">
                <a:hlinkClick r:id="" action="ppaction://noaction">
                  <a:extLst>
                    <a:ext uri="{A12FA001-AC4F-418D-AE19-62706E023703}">
                      <ahyp:hlinkClr xmlns:ahyp="http://schemas.microsoft.com/office/drawing/2018/hyperlinkcolor" val="tx"/>
                    </a:ext>
                  </a:extLst>
                </a:hlinkClick>
              </a:rPr>
              <a:t>https://www.braineet.com/blog/co-creation-examples/</a:t>
            </a:r>
            <a:endParaRPr lang="en-CA" sz="2400" dirty="0"/>
          </a:p>
          <a:p>
            <a:pPr marL="0" indent="0">
              <a:buNone/>
            </a:pPr>
            <a:endParaRPr lang="en-CA" sz="2400" dirty="0"/>
          </a:p>
          <a:p>
            <a:pPr marL="0" indent="0">
              <a:buNone/>
            </a:pPr>
            <a:r>
              <a:rPr lang="en-CA" sz="2400" dirty="0"/>
              <a:t>Is </a:t>
            </a:r>
            <a:r>
              <a:rPr lang="en-CA" sz="2400" b="1" u="sng" dirty="0">
                <a:solidFill>
                  <a:srgbClr val="FF0000"/>
                </a:solidFill>
              </a:rPr>
              <a:t>UWTSD</a:t>
            </a:r>
            <a:r>
              <a:rPr lang="en-CA" sz="2400" dirty="0"/>
              <a:t> also co-creating its offerings and services?</a:t>
            </a:r>
          </a:p>
        </p:txBody>
      </p:sp>
      <p:pic>
        <p:nvPicPr>
          <p:cNvPr id="7" name="Graphic 6" descr="Cheers">
            <a:extLst>
              <a:ext uri="{FF2B5EF4-FFF2-40B4-BE49-F238E27FC236}">
                <a16:creationId xmlns:a16="http://schemas.microsoft.com/office/drawing/2014/main" id="{CCE497F3-3C37-4D58-A27C-0E387AB0CA8B}"/>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01329" y="1839008"/>
            <a:ext cx="1966415" cy="1734008"/>
          </a:xfrm>
          <a:prstGeom prst="rect">
            <a:avLst/>
          </a:prstGeom>
        </p:spPr>
      </p:pic>
    </p:spTree>
    <p:extLst>
      <p:ext uri="{BB962C8B-B14F-4D97-AF65-F5344CB8AC3E}">
        <p14:creationId xmlns:p14="http://schemas.microsoft.com/office/powerpoint/2010/main" val="1274223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CACA7-DC42-47C4-839B-B9979E82C30B}"/>
              </a:ext>
            </a:extLst>
          </p:cNvPr>
          <p:cNvSpPr>
            <a:spLocks noGrp="1"/>
          </p:cNvSpPr>
          <p:nvPr>
            <p:ph type="title"/>
          </p:nvPr>
        </p:nvSpPr>
        <p:spPr>
          <a:xfrm>
            <a:off x="1159005" y="3501008"/>
            <a:ext cx="6825989" cy="1090865"/>
          </a:xfrm>
        </p:spPr>
        <p:txBody>
          <a:bodyPr vert="horz" lIns="68580" tIns="34290" rIns="68580" bIns="34290" rtlCol="0" anchor="t">
            <a:normAutofit fontScale="90000"/>
          </a:bodyPr>
          <a:lstStyle/>
          <a:p>
            <a:pPr algn="ctr">
              <a:lnSpc>
                <a:spcPct val="85000"/>
              </a:lnSpc>
            </a:pP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Traditional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latin typeface="Tahoma" panose="020B0604030504040204" pitchFamily="34" charset="0"/>
                <a:ea typeface="Tahoma" panose="020B0604030504040204" pitchFamily="34" charset="0"/>
                <a:cs typeface="Tahoma" panose="020B0604030504040204" pitchFamily="34" charset="0"/>
              </a:rPr>
              <a:t>vs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new work culture</a:t>
            </a:r>
          </a:p>
        </p:txBody>
      </p:sp>
      <p:pic>
        <p:nvPicPr>
          <p:cNvPr id="7" name="Picture 6" descr="A group of people posing for a photo&#10;&#10;Description automatically generated">
            <a:extLst>
              <a:ext uri="{FF2B5EF4-FFF2-40B4-BE49-F238E27FC236}">
                <a16:creationId xmlns:a16="http://schemas.microsoft.com/office/drawing/2014/main" id="{F679A038-FA62-4A0A-AA2E-43A2394FC0DB}"/>
              </a:ext>
            </a:extLst>
          </p:cNvPr>
          <p:cNvPicPr>
            <a:picLocks noChangeAspect="1"/>
          </p:cNvPicPr>
          <p:nvPr/>
        </p:nvPicPr>
        <p:blipFill rotWithShape="1">
          <a:blip r:embed="rId2"/>
          <a:srcRect t="-1" r="16975" b="14003"/>
          <a:stretch/>
        </p:blipFill>
        <p:spPr>
          <a:xfrm>
            <a:off x="176673" y="312135"/>
            <a:ext cx="4506684" cy="2952328"/>
          </a:xfrm>
          <a:prstGeom prst="rect">
            <a:avLst/>
          </a:prstGeom>
        </p:spPr>
      </p:pic>
      <p:pic>
        <p:nvPicPr>
          <p:cNvPr id="5" name="Content Placeholder 4" descr="A group of people sitting at a desk&#10;&#10;Description automatically generated">
            <a:extLst>
              <a:ext uri="{FF2B5EF4-FFF2-40B4-BE49-F238E27FC236}">
                <a16:creationId xmlns:a16="http://schemas.microsoft.com/office/drawing/2014/main" id="{44B5B845-4243-4F74-AFE1-D6A7AB7C5D12}"/>
              </a:ext>
            </a:extLst>
          </p:cNvPr>
          <p:cNvPicPr>
            <a:picLocks noGrp="1" noChangeAspect="1"/>
          </p:cNvPicPr>
          <p:nvPr>
            <p:ph idx="1"/>
          </p:nvPr>
        </p:nvPicPr>
        <p:blipFill rotWithShape="1">
          <a:blip r:embed="rId3"/>
          <a:srcRect l="16448" t="727" b="13029"/>
          <a:stretch/>
        </p:blipFill>
        <p:spPr>
          <a:xfrm>
            <a:off x="4788024" y="312135"/>
            <a:ext cx="4179303" cy="2828833"/>
          </a:xfrm>
          <a:prstGeom prst="rect">
            <a:avLst/>
          </a:prstGeom>
        </p:spPr>
      </p:pic>
    </p:spTree>
    <p:extLst>
      <p:ext uri="{BB962C8B-B14F-4D97-AF65-F5344CB8AC3E}">
        <p14:creationId xmlns:p14="http://schemas.microsoft.com/office/powerpoint/2010/main" val="1816104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3923928" y="404664"/>
            <a:ext cx="5025887"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New Work Culture</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419872" y="1700808"/>
            <a:ext cx="5529943" cy="4113581"/>
          </a:xfrm>
        </p:spPr>
        <p:txBody>
          <a:bodyPr>
            <a:normAutofit fontScale="92500" lnSpcReduction="10000"/>
          </a:bodyPr>
          <a:lstStyle/>
          <a:p>
            <a:pPr marL="0" indent="0">
              <a:buNone/>
            </a:pPr>
            <a:r>
              <a:rPr lang="en-US" sz="2400" dirty="0"/>
              <a:t>Work cultures are changing rapidly in all industries. This has to do with changing cultural attitudes, but also with network effects and evolved mindsets of digital native generations (Millennials, Gen Z).</a:t>
            </a:r>
          </a:p>
          <a:p>
            <a:pPr marL="0" indent="0">
              <a:buNone/>
            </a:pPr>
            <a:r>
              <a:rPr lang="en-US" sz="2400" dirty="0"/>
              <a:t>New work cultures are generally agile, flexible, and collaborative, and deploy </a:t>
            </a:r>
            <a:r>
              <a:rPr lang="en-US" sz="2400" i="1" dirty="0"/>
              <a:t>flat hierarchies</a:t>
            </a:r>
            <a:r>
              <a:rPr lang="en-US" sz="2400" dirty="0"/>
              <a:t> as opposed to traditional work cultures which are top-down and silo based (departments don’t talk to each other, employees do what they are told, creativity is not expected or rewarded).</a:t>
            </a:r>
            <a:endParaRPr lang="en-US" sz="2400" i="1" dirty="0"/>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395536" y="764704"/>
            <a:ext cx="2760956" cy="3230507"/>
          </a:xfrm>
          <a:prstGeom prst="rect">
            <a:avLst/>
          </a:prstGeom>
        </p:spPr>
      </p:pic>
    </p:spTree>
    <p:extLst>
      <p:ext uri="{BB962C8B-B14F-4D97-AF65-F5344CB8AC3E}">
        <p14:creationId xmlns:p14="http://schemas.microsoft.com/office/powerpoint/2010/main" val="4190235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1976846" y="467112"/>
            <a:ext cx="7001691"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New Work Culture Principles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790405" y="1860498"/>
            <a:ext cx="4686299" cy="3625901"/>
          </a:xfrm>
        </p:spPr>
        <p:txBody>
          <a:bodyPr>
            <a:normAutofit fontScale="62500" lnSpcReduction="20000"/>
          </a:bodyPr>
          <a:lstStyle/>
          <a:p>
            <a:pPr marL="342900" indent="-342900">
              <a:buAutoNum type="arabicPeriod"/>
            </a:pPr>
            <a:r>
              <a:rPr lang="en-US" dirty="0"/>
              <a:t>Actual human input from collaborators is more important than official/established work processes</a:t>
            </a:r>
          </a:p>
          <a:p>
            <a:pPr marL="342900" indent="-342900">
              <a:buAutoNum type="arabicPeriod"/>
            </a:pPr>
            <a:r>
              <a:rPr lang="en-US" dirty="0"/>
              <a:t>Documentation does not have to be extensive when processes are showing desired results</a:t>
            </a:r>
          </a:p>
          <a:p>
            <a:pPr marL="342900" indent="-342900">
              <a:buAutoNum type="arabicPeriod"/>
            </a:pPr>
            <a:r>
              <a:rPr lang="en-US" dirty="0"/>
              <a:t>Collaboration is more important than contractual or hierarchical relations between parties</a:t>
            </a:r>
          </a:p>
          <a:p>
            <a:pPr marL="342900" indent="-342900">
              <a:buAutoNum type="arabicPeriod"/>
            </a:pPr>
            <a:r>
              <a:rPr lang="en-US" dirty="0"/>
              <a:t>Genuine desire to find innovative responses and effective solutions is more important than following a plan or prescriptive work process</a:t>
            </a:r>
          </a:p>
          <a:p>
            <a:pPr marL="342900" indent="-342900">
              <a:buAutoNum type="arabicPeriod"/>
            </a:pPr>
            <a:endParaRPr lang="en-US" i="1" dirty="0">
              <a:solidFill>
                <a:schemeClr val="bg2"/>
              </a:solidFill>
            </a:endParaRPr>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475500" y="1691318"/>
            <a:ext cx="2760956" cy="3230507"/>
          </a:xfrm>
          <a:prstGeom prst="rect">
            <a:avLst/>
          </a:prstGeom>
        </p:spPr>
      </p:pic>
    </p:spTree>
    <p:extLst>
      <p:ext uri="{BB962C8B-B14F-4D97-AF65-F5344CB8AC3E}">
        <p14:creationId xmlns:p14="http://schemas.microsoft.com/office/powerpoint/2010/main" val="3294637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494553-214B-4142-A395-BE2A1B07697D}"/>
              </a:ext>
            </a:extLst>
          </p:cNvPr>
          <p:cNvSpPr>
            <a:spLocks noGrp="1"/>
          </p:cNvSpPr>
          <p:nvPr>
            <p:ph idx="1"/>
          </p:nvPr>
        </p:nvSpPr>
        <p:spPr/>
        <p:txBody>
          <a:bodyPr/>
          <a:lstStyle/>
          <a:p>
            <a:pPr marL="0" indent="0" algn="ctr">
              <a:buNone/>
            </a:pPr>
            <a:r>
              <a:rPr lang="en-GB" sz="7200" b="1" dirty="0">
                <a:solidFill>
                  <a:srgbClr val="C00000"/>
                </a:solidFill>
              </a:rPr>
              <a:t>E-business and </a:t>
            </a:r>
          </a:p>
          <a:p>
            <a:pPr marL="0" indent="0" algn="ctr">
              <a:buNone/>
            </a:pPr>
            <a:r>
              <a:rPr lang="en-GB" sz="7200" b="1" dirty="0">
                <a:solidFill>
                  <a:srgbClr val="C00000"/>
                </a:solidFill>
              </a:rPr>
              <a:t>E-commerce</a:t>
            </a:r>
          </a:p>
        </p:txBody>
      </p:sp>
      <p:sp>
        <p:nvSpPr>
          <p:cNvPr id="4" name="Date Placeholder 3">
            <a:extLst>
              <a:ext uri="{FF2B5EF4-FFF2-40B4-BE49-F238E27FC236}">
                <a16:creationId xmlns:a16="http://schemas.microsoft.com/office/drawing/2014/main" id="{15DB4851-C4CA-4AE8-A872-0ABAFE389CF3}"/>
              </a:ext>
            </a:extLst>
          </p:cNvPr>
          <p:cNvSpPr>
            <a:spLocks noGrp="1"/>
          </p:cNvSpPr>
          <p:nvPr>
            <p:ph type="dt" sz="half" idx="10"/>
          </p:nvPr>
        </p:nvSpPr>
        <p:spPr/>
        <p:txBody>
          <a:bodyPr/>
          <a:lstStyle/>
          <a:p>
            <a:pPr>
              <a:defRPr/>
            </a:pPr>
            <a:fld id="{2303D31F-598B-47EE-BA37-93F097A3D676}" type="datetime1">
              <a:rPr lang="en-GB" altLang="en-US" smtClean="0"/>
              <a:pPr>
                <a:defRPr/>
              </a:pPr>
              <a:t>10/10/2022</a:t>
            </a:fld>
            <a:endParaRPr lang="en-GB" altLang="en-US"/>
          </a:p>
        </p:txBody>
      </p:sp>
      <p:sp>
        <p:nvSpPr>
          <p:cNvPr id="5" name="Slide Number Placeholder 4">
            <a:extLst>
              <a:ext uri="{FF2B5EF4-FFF2-40B4-BE49-F238E27FC236}">
                <a16:creationId xmlns:a16="http://schemas.microsoft.com/office/drawing/2014/main" id="{94D9CFB1-8E26-40F1-9655-740DF880A5E1}"/>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562907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6AC3E1EE-3EB4-2F4C-8F63-0EB0A31D6820}"/>
              </a:ext>
            </a:extLst>
          </p:cNvPr>
          <p:cNvSpPr>
            <a:spLocks noGrp="1" noChangeArrowheads="1"/>
          </p:cNvSpPr>
          <p:nvPr>
            <p:ph type="title" idx="4294967295"/>
          </p:nvPr>
        </p:nvSpPr>
        <p:spPr>
          <a:xfrm>
            <a:off x="381000" y="320675"/>
            <a:ext cx="8382000" cy="579438"/>
          </a:xfrm>
        </p:spPr>
        <p:txBody>
          <a:bodyPr/>
          <a:lstStyle/>
          <a:p>
            <a:pPr eaLnBrk="1" hangingPunct="1"/>
            <a:r>
              <a:rPr lang="en-GB" altLang="en-US" sz="3200" b="1" dirty="0"/>
              <a:t>E-business and e-commerce</a:t>
            </a:r>
            <a:endParaRPr lang="en-US" altLang="en-US" sz="3200" b="1" dirty="0"/>
          </a:p>
        </p:txBody>
      </p:sp>
      <p:sp>
        <p:nvSpPr>
          <p:cNvPr id="27651" name="Rectangle 3">
            <a:extLst>
              <a:ext uri="{FF2B5EF4-FFF2-40B4-BE49-F238E27FC236}">
                <a16:creationId xmlns:a16="http://schemas.microsoft.com/office/drawing/2014/main" id="{41F9F15C-E751-4849-B1E3-266D9D865F5F}"/>
              </a:ext>
            </a:extLst>
          </p:cNvPr>
          <p:cNvSpPr>
            <a:spLocks noGrp="1" noChangeArrowheads="1"/>
          </p:cNvSpPr>
          <p:nvPr>
            <p:ph type="body" idx="4294967295"/>
          </p:nvPr>
        </p:nvSpPr>
        <p:spPr>
          <a:xfrm>
            <a:off x="107504" y="1340768"/>
            <a:ext cx="8856984" cy="4376583"/>
          </a:xfrm>
        </p:spPr>
        <p:txBody>
          <a:bodyPr wrap="square">
            <a:spAutoFit/>
          </a:bodyPr>
          <a:lstStyle/>
          <a:p>
            <a:pPr marL="315913" indent="-315913" algn="just" eaLnBrk="1" hangingPunct="1"/>
            <a:r>
              <a:rPr lang="en-US" altLang="en-US" sz="2400" b="1" dirty="0"/>
              <a:t>Electronic business (e-business)</a:t>
            </a:r>
            <a:r>
              <a:rPr lang="en-US" altLang="en-US" sz="2400" dirty="0"/>
              <a:t>: All electronically mediated information exchanges, both within an organisation and with external stakeholders supporting the range of business processes. </a:t>
            </a:r>
          </a:p>
          <a:p>
            <a:pPr marL="315913" indent="-315913" algn="just" eaLnBrk="1" hangingPunct="1"/>
            <a:endParaRPr lang="en-US" altLang="en-US" sz="2400" dirty="0"/>
          </a:p>
          <a:p>
            <a:pPr marL="315913" indent="-315913" algn="just" eaLnBrk="1" hangingPunct="1"/>
            <a:r>
              <a:rPr lang="en-US" altLang="en-US" sz="2400" dirty="0"/>
              <a:t>E-commerce is the part of e-business that deals with the buying and selling of goods and services over the Internet. It also encompasses activities supporting those market transactions, such as advertising, marketing, customer support, security, delivery, and payment. </a:t>
            </a:r>
          </a:p>
          <a:p>
            <a:pPr marL="315913" indent="-315913" eaLnBrk="1" hangingPunct="1"/>
            <a:endParaRPr lang="en-US" altLang="en-US" sz="2400" dirty="0"/>
          </a:p>
        </p:txBody>
      </p:sp>
      <p:sp>
        <p:nvSpPr>
          <p:cNvPr id="4" name="Rectangle 3">
            <a:extLst>
              <a:ext uri="{FF2B5EF4-FFF2-40B4-BE49-F238E27FC236}">
                <a16:creationId xmlns:a16="http://schemas.microsoft.com/office/drawing/2014/main" id="{39A30599-1F0D-8BD9-5CC5-BAE5EABA0EC0}"/>
              </a:ext>
            </a:extLst>
          </p:cNvPr>
          <p:cNvSpPr/>
          <p:nvPr/>
        </p:nvSpPr>
        <p:spPr>
          <a:xfrm>
            <a:off x="1547664" y="5394121"/>
            <a:ext cx="6400800" cy="246221"/>
          </a:xfrm>
          <a:prstGeom prst="rect">
            <a:avLst/>
          </a:prstGeom>
        </p:spPr>
        <p:txBody>
          <a:bodyPr wrap="square">
            <a:spAutoFit/>
          </a:bodyPr>
          <a:lstStyle/>
          <a:p>
            <a:r>
              <a:rPr lang="en-GB" sz="1000" dirty="0">
                <a:latin typeface="Times New Roman" panose="02020603050405020304" pitchFamily="18" charset="0"/>
                <a:ea typeface="Calibri" panose="020F0502020204030204" pitchFamily="34" charset="0"/>
              </a:rPr>
              <a:t>Laudon and Laudon (2014). Management Information Systems: Managing the Digital Firm. 13</a:t>
            </a:r>
            <a:r>
              <a:rPr lang="en-GB" sz="1000" baseline="30000" dirty="0">
                <a:latin typeface="Times New Roman" panose="02020603050405020304" pitchFamily="18" charset="0"/>
                <a:ea typeface="Calibri" panose="020F0502020204030204" pitchFamily="34" charset="0"/>
              </a:rPr>
              <a:t>th</a:t>
            </a:r>
            <a:r>
              <a:rPr lang="en-GB" sz="1000" dirty="0">
                <a:latin typeface="Times New Roman" panose="02020603050405020304" pitchFamily="18" charset="0"/>
                <a:ea typeface="Calibri" panose="020F0502020204030204" pitchFamily="34" charset="0"/>
              </a:rPr>
              <a:t> </a:t>
            </a:r>
            <a:r>
              <a:rPr lang="en-GB" sz="1000" dirty="0" err="1">
                <a:latin typeface="Times New Roman" panose="02020603050405020304" pitchFamily="18" charset="0"/>
                <a:ea typeface="Calibri" panose="020F0502020204030204" pitchFamily="34" charset="0"/>
              </a:rPr>
              <a:t>edn</a:t>
            </a:r>
            <a:r>
              <a:rPr lang="en-GB" sz="1000" dirty="0">
                <a:latin typeface="Times New Roman" panose="02020603050405020304" pitchFamily="18" charset="0"/>
                <a:ea typeface="Calibri" panose="020F0502020204030204" pitchFamily="34" charset="0"/>
              </a:rPr>
              <a:t>. Pearson</a:t>
            </a:r>
            <a:r>
              <a:rPr lang="en-GB" sz="1000"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anim calcmode="lin" valueType="num">
                                      <p:cBhvr additive="base">
                                        <p:cTn id="13" dur="500" fill="hold"/>
                                        <p:tgtEl>
                                          <p:spTgt spid="27651">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765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05D4C-9F73-F332-B8B8-807822C46709}"/>
              </a:ext>
            </a:extLst>
          </p:cNvPr>
          <p:cNvSpPr>
            <a:spLocks noGrp="1"/>
          </p:cNvSpPr>
          <p:nvPr>
            <p:ph type="title"/>
          </p:nvPr>
        </p:nvSpPr>
        <p:spPr/>
        <p:txBody>
          <a:bodyPr/>
          <a:lstStyle/>
          <a:p>
            <a:r>
              <a:rPr lang="en-GB" altLang="en-US" sz="4400" b="1" dirty="0"/>
              <a:t>E-business and e-commerce</a:t>
            </a:r>
            <a:endParaRPr lang="en-GB" dirty="0"/>
          </a:p>
        </p:txBody>
      </p:sp>
      <p:sp>
        <p:nvSpPr>
          <p:cNvPr id="3" name="Content Placeholder 2">
            <a:extLst>
              <a:ext uri="{FF2B5EF4-FFF2-40B4-BE49-F238E27FC236}">
                <a16:creationId xmlns:a16="http://schemas.microsoft.com/office/drawing/2014/main" id="{47AFEA29-B404-49F5-D7A1-658ECFDACA7B}"/>
              </a:ext>
            </a:extLst>
          </p:cNvPr>
          <p:cNvSpPr>
            <a:spLocks noGrp="1"/>
          </p:cNvSpPr>
          <p:nvPr>
            <p:ph idx="1"/>
          </p:nvPr>
        </p:nvSpPr>
        <p:spPr>
          <a:xfrm>
            <a:off x="457200" y="1412775"/>
            <a:ext cx="8229600" cy="4248473"/>
          </a:xfrm>
        </p:spPr>
        <p:txBody>
          <a:bodyPr/>
          <a:lstStyle/>
          <a:p>
            <a:pPr marL="0" indent="0">
              <a:buNone/>
            </a:pPr>
            <a:r>
              <a:rPr lang="en-US" dirty="0" err="1">
                <a:solidFill>
                  <a:srgbClr val="000000"/>
                </a:solidFill>
                <a:latin typeface="ff3"/>
              </a:rPr>
              <a:t>Kalakota</a:t>
            </a:r>
            <a:r>
              <a:rPr lang="en-US" dirty="0">
                <a:solidFill>
                  <a:srgbClr val="000000"/>
                </a:solidFill>
                <a:latin typeface="ff3"/>
              </a:rPr>
              <a:t> and </a:t>
            </a:r>
            <a:r>
              <a:rPr lang="en-US" dirty="0" err="1">
                <a:solidFill>
                  <a:srgbClr val="000000"/>
                </a:solidFill>
                <a:latin typeface="ff3"/>
              </a:rPr>
              <a:t>Whintons</a:t>
            </a:r>
            <a:r>
              <a:rPr lang="en-US" dirty="0">
                <a:solidFill>
                  <a:srgbClr val="000000"/>
                </a:solidFill>
                <a:latin typeface="ff3"/>
              </a:rPr>
              <a:t> in 1997 defined the term E-commerce from different perspectives. These perspectives are: </a:t>
            </a:r>
          </a:p>
          <a:p>
            <a:pPr marL="0" indent="0">
              <a:buNone/>
            </a:pPr>
            <a:endParaRPr lang="en-US" sz="2000" dirty="0">
              <a:solidFill>
                <a:srgbClr val="000000"/>
              </a:solidFill>
              <a:latin typeface="ff3"/>
            </a:endParaRPr>
          </a:p>
          <a:p>
            <a:r>
              <a:rPr lang="en-US" b="1" dirty="0">
                <a:solidFill>
                  <a:srgbClr val="000000"/>
                </a:solidFill>
                <a:latin typeface="ff4"/>
              </a:rPr>
              <a:t>Communication </a:t>
            </a:r>
          </a:p>
          <a:p>
            <a:r>
              <a:rPr lang="en-US" b="1" dirty="0">
                <a:solidFill>
                  <a:srgbClr val="000000"/>
                </a:solidFill>
                <a:latin typeface="ff4"/>
              </a:rPr>
              <a:t>Business Process </a:t>
            </a:r>
          </a:p>
          <a:p>
            <a:r>
              <a:rPr lang="en-US" b="1" dirty="0">
                <a:solidFill>
                  <a:srgbClr val="000000"/>
                </a:solidFill>
                <a:latin typeface="ff4"/>
              </a:rPr>
              <a:t>Service </a:t>
            </a:r>
          </a:p>
          <a:p>
            <a:r>
              <a:rPr lang="en-US" b="1" dirty="0">
                <a:solidFill>
                  <a:srgbClr val="000000"/>
                </a:solidFill>
                <a:latin typeface="ff4"/>
              </a:rPr>
              <a:t>Online</a:t>
            </a:r>
          </a:p>
          <a:p>
            <a:endParaRPr lang="en-GB" dirty="0"/>
          </a:p>
        </p:txBody>
      </p:sp>
      <p:sp>
        <p:nvSpPr>
          <p:cNvPr id="4" name="Date Placeholder 3">
            <a:extLst>
              <a:ext uri="{FF2B5EF4-FFF2-40B4-BE49-F238E27FC236}">
                <a16:creationId xmlns:a16="http://schemas.microsoft.com/office/drawing/2014/main" id="{5732DE3A-DA1A-AD64-CF69-4FEF5B65F2D7}"/>
              </a:ext>
            </a:extLst>
          </p:cNvPr>
          <p:cNvSpPr>
            <a:spLocks noGrp="1"/>
          </p:cNvSpPr>
          <p:nvPr>
            <p:ph type="dt" sz="half" idx="10"/>
          </p:nvPr>
        </p:nvSpPr>
        <p:spPr/>
        <p:txBody>
          <a:bodyPr/>
          <a:lstStyle/>
          <a:p>
            <a:pPr>
              <a:defRPr/>
            </a:pPr>
            <a:fld id="{2303D31F-598B-47EE-BA37-93F097A3D676}" type="datetime1">
              <a:rPr lang="en-GB" altLang="en-US" smtClean="0"/>
              <a:pPr>
                <a:defRPr/>
              </a:pPr>
              <a:t>10/10/2022</a:t>
            </a:fld>
            <a:endParaRPr lang="en-GB" altLang="en-US"/>
          </a:p>
        </p:txBody>
      </p:sp>
      <p:sp>
        <p:nvSpPr>
          <p:cNvPr id="5" name="Slide Number Placeholder 4">
            <a:extLst>
              <a:ext uri="{FF2B5EF4-FFF2-40B4-BE49-F238E27FC236}">
                <a16:creationId xmlns:a16="http://schemas.microsoft.com/office/drawing/2014/main" id="{13A43497-640F-D378-36FF-8D0B10CDDD13}"/>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23624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p:txBody>
          <a:bodyPr/>
          <a:lstStyle/>
          <a:p>
            <a:r>
              <a:rPr lang="en-US" altLang="en-US" b="1" dirty="0"/>
              <a:t>E-Business Models</a:t>
            </a:r>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p:txBody>
          <a:bodyPr/>
          <a:lstStyle/>
          <a:p>
            <a:pPr>
              <a:buFontTx/>
              <a:buNone/>
            </a:pPr>
            <a:r>
              <a:rPr lang="en-US" altLang="en-US" dirty="0"/>
              <a:t>There are three types of marketplaces:</a:t>
            </a:r>
          </a:p>
          <a:p>
            <a:endParaRPr lang="en-US" altLang="en-US" dirty="0"/>
          </a:p>
          <a:p>
            <a:r>
              <a:rPr lang="en-US" altLang="en-US" dirty="0"/>
              <a:t>Controlled by Sellers</a:t>
            </a:r>
          </a:p>
          <a:p>
            <a:r>
              <a:rPr lang="en-US" altLang="en-US" dirty="0"/>
              <a:t>Controlled by Buyers</a:t>
            </a:r>
          </a:p>
          <a:p>
            <a:r>
              <a:rPr lang="en-US" altLang="en-US" dirty="0"/>
              <a:t>Neutral Marketplaces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27B19D0C-C140-4B88-8E27-144EBF03A207}"/>
              </a:ext>
            </a:extLst>
          </p:cNvPr>
          <p:cNvSpPr>
            <a:spLocks noGrp="1" noChangeArrowheads="1"/>
          </p:cNvSpPr>
          <p:nvPr>
            <p:ph type="title"/>
          </p:nvPr>
        </p:nvSpPr>
        <p:spPr/>
        <p:txBody>
          <a:bodyPr/>
          <a:lstStyle/>
          <a:p>
            <a:pPr algn="l"/>
            <a:r>
              <a:rPr lang="en-US" altLang="en-US" sz="3200" b="1" dirty="0"/>
              <a:t>Seller Controlled Markets</a:t>
            </a:r>
            <a:endParaRPr lang="en-US" altLang="en-US" b="1" dirty="0"/>
          </a:p>
        </p:txBody>
      </p:sp>
      <p:sp>
        <p:nvSpPr>
          <p:cNvPr id="34819" name="Rectangle 3">
            <a:extLst>
              <a:ext uri="{FF2B5EF4-FFF2-40B4-BE49-F238E27FC236}">
                <a16:creationId xmlns:a16="http://schemas.microsoft.com/office/drawing/2014/main" id="{DA3C084E-70F7-4EF6-AEAC-493232542CFC}"/>
              </a:ext>
            </a:extLst>
          </p:cNvPr>
          <p:cNvSpPr>
            <a:spLocks noGrp="1" noChangeArrowheads="1"/>
          </p:cNvSpPr>
          <p:nvPr>
            <p:ph type="body" idx="1"/>
          </p:nvPr>
        </p:nvSpPr>
        <p:spPr/>
        <p:txBody>
          <a:bodyPr/>
          <a:lstStyle/>
          <a:p>
            <a:r>
              <a:rPr lang="en-US" altLang="en-US" dirty="0"/>
              <a:t>Set up by single vendor seeking many buyers</a:t>
            </a:r>
          </a:p>
          <a:p>
            <a:endParaRPr lang="en-US" altLang="en-US" dirty="0"/>
          </a:p>
          <a:p>
            <a:r>
              <a:rPr lang="en-US" altLang="en-US" dirty="0">
                <a:solidFill>
                  <a:srgbClr val="00CCFF"/>
                </a:solidFill>
              </a:rPr>
              <a:t>Main aim</a:t>
            </a:r>
            <a:endParaRPr lang="en-US" altLang="en-US" dirty="0"/>
          </a:p>
          <a:p>
            <a:pPr>
              <a:buFontTx/>
              <a:buNone/>
            </a:pPr>
            <a:r>
              <a:rPr lang="en-US" altLang="en-US" dirty="0"/>
              <a:t>   to retain value and power in any transaction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026">
            <a:extLst>
              <a:ext uri="{FF2B5EF4-FFF2-40B4-BE49-F238E27FC236}">
                <a16:creationId xmlns:a16="http://schemas.microsoft.com/office/drawing/2014/main" id="{4E13D10C-04D7-4239-BED3-07DFF7B98DB7}"/>
              </a:ext>
            </a:extLst>
          </p:cNvPr>
          <p:cNvSpPr>
            <a:spLocks noGrp="1" noChangeArrowheads="1"/>
          </p:cNvSpPr>
          <p:nvPr>
            <p:ph type="title"/>
          </p:nvPr>
        </p:nvSpPr>
        <p:spPr/>
        <p:txBody>
          <a:bodyPr/>
          <a:lstStyle/>
          <a:p>
            <a:pPr algn="l"/>
            <a:r>
              <a:rPr lang="en-US" altLang="en-US" sz="3200" b="1" dirty="0"/>
              <a:t>Buyer Controlled Markets</a:t>
            </a:r>
            <a:endParaRPr lang="en-US" altLang="en-US" b="1" dirty="0"/>
          </a:p>
        </p:txBody>
      </p:sp>
      <p:sp>
        <p:nvSpPr>
          <p:cNvPr id="35843" name="Rectangle 1027">
            <a:extLst>
              <a:ext uri="{FF2B5EF4-FFF2-40B4-BE49-F238E27FC236}">
                <a16:creationId xmlns:a16="http://schemas.microsoft.com/office/drawing/2014/main" id="{EA9E30EC-EE4A-4ABE-81E3-4488DE1ABCE2}"/>
              </a:ext>
            </a:extLst>
          </p:cNvPr>
          <p:cNvSpPr>
            <a:spLocks noGrp="1" noChangeArrowheads="1"/>
          </p:cNvSpPr>
          <p:nvPr>
            <p:ph type="body" idx="1"/>
          </p:nvPr>
        </p:nvSpPr>
        <p:spPr>
          <a:xfrm>
            <a:off x="457200" y="1600201"/>
            <a:ext cx="8229600" cy="3484983"/>
          </a:xfrm>
        </p:spPr>
        <p:txBody>
          <a:bodyPr/>
          <a:lstStyle/>
          <a:p>
            <a:r>
              <a:rPr lang="en-US" altLang="en-US" dirty="0"/>
              <a:t>Set up by or for one or more buyers</a:t>
            </a:r>
          </a:p>
          <a:p>
            <a:endParaRPr lang="en-US" altLang="en-US" dirty="0"/>
          </a:p>
          <a:p>
            <a:r>
              <a:rPr lang="en-US" altLang="en-US" dirty="0">
                <a:solidFill>
                  <a:srgbClr val="00CCFF"/>
                </a:solidFill>
              </a:rPr>
              <a:t>Main aim</a:t>
            </a:r>
            <a:endParaRPr lang="en-US" altLang="en-US" dirty="0"/>
          </a:p>
          <a:p>
            <a:pPr>
              <a:buFontTx/>
              <a:buNone/>
            </a:pPr>
            <a:r>
              <a:rPr lang="en-US" altLang="en-US" dirty="0"/>
              <a:t>   to shift value and power in marketplace on the buyer’s side</a:t>
            </a:r>
          </a:p>
          <a:p>
            <a:r>
              <a:rPr lang="en-US" altLang="en-US" dirty="0"/>
              <a:t>Buyer intermediaries can also be there</a:t>
            </a:r>
          </a:p>
          <a:p>
            <a:pPr>
              <a:buFontTx/>
              <a:buNone/>
            </a:pPr>
            <a:r>
              <a:rPr lang="en-US" altLang="en-US" dirty="0"/>
              <a:t>   …act as agents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6C7FED8-5AA2-4302-92BA-9822E1B6C5D7}"/>
              </a:ext>
            </a:extLst>
          </p:cNvPr>
          <p:cNvSpPr>
            <a:spLocks noGrp="1" noChangeArrowheads="1"/>
          </p:cNvSpPr>
          <p:nvPr>
            <p:ph type="title"/>
          </p:nvPr>
        </p:nvSpPr>
        <p:spPr/>
        <p:txBody>
          <a:bodyPr/>
          <a:lstStyle/>
          <a:p>
            <a:pPr algn="l"/>
            <a:r>
              <a:rPr lang="en-US" altLang="en-US" sz="3200" b="1" dirty="0"/>
              <a:t>Neutral Markets</a:t>
            </a:r>
            <a:endParaRPr lang="en-US" altLang="en-US" b="1" dirty="0"/>
          </a:p>
        </p:txBody>
      </p:sp>
      <p:sp>
        <p:nvSpPr>
          <p:cNvPr id="36867" name="Rectangle 3">
            <a:extLst>
              <a:ext uri="{FF2B5EF4-FFF2-40B4-BE49-F238E27FC236}">
                <a16:creationId xmlns:a16="http://schemas.microsoft.com/office/drawing/2014/main" id="{3FB56000-04D3-43DE-9CB8-BB430B11685D}"/>
              </a:ext>
            </a:extLst>
          </p:cNvPr>
          <p:cNvSpPr>
            <a:spLocks noGrp="1" noChangeArrowheads="1"/>
          </p:cNvSpPr>
          <p:nvPr>
            <p:ph type="body" idx="1"/>
          </p:nvPr>
        </p:nvSpPr>
        <p:spPr/>
        <p:txBody>
          <a:bodyPr/>
          <a:lstStyle/>
          <a:p>
            <a:r>
              <a:rPr lang="en-US" altLang="en-US"/>
              <a:t>Set up by third party intermediaries to match many buyers to many sellers</a:t>
            </a:r>
          </a:p>
          <a:p>
            <a:r>
              <a:rPr lang="en-US" altLang="en-US"/>
              <a:t>Matches buyers to sellers at an auction</a:t>
            </a:r>
          </a:p>
          <a:p>
            <a:r>
              <a:rPr lang="en-US" altLang="en-US"/>
              <a:t>Commission based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05D4C-9F73-F332-B8B8-807822C46709}"/>
              </a:ext>
            </a:extLst>
          </p:cNvPr>
          <p:cNvSpPr>
            <a:spLocks noGrp="1"/>
          </p:cNvSpPr>
          <p:nvPr>
            <p:ph type="title"/>
          </p:nvPr>
        </p:nvSpPr>
        <p:spPr/>
        <p:txBody>
          <a:bodyPr/>
          <a:lstStyle/>
          <a:p>
            <a:r>
              <a:rPr lang="en-GB" altLang="en-US" sz="3200" b="1" dirty="0"/>
              <a:t>Levels of e-business and e-commerce</a:t>
            </a:r>
            <a:endParaRPr lang="en-GB" sz="3200" dirty="0"/>
          </a:p>
        </p:txBody>
      </p:sp>
      <p:sp>
        <p:nvSpPr>
          <p:cNvPr id="3" name="Content Placeholder 2">
            <a:extLst>
              <a:ext uri="{FF2B5EF4-FFF2-40B4-BE49-F238E27FC236}">
                <a16:creationId xmlns:a16="http://schemas.microsoft.com/office/drawing/2014/main" id="{47AFEA29-B404-49F5-D7A1-658ECFDACA7B}"/>
              </a:ext>
            </a:extLst>
          </p:cNvPr>
          <p:cNvSpPr>
            <a:spLocks noGrp="1"/>
          </p:cNvSpPr>
          <p:nvPr>
            <p:ph idx="1"/>
          </p:nvPr>
        </p:nvSpPr>
        <p:spPr>
          <a:xfrm>
            <a:off x="447395" y="1700808"/>
            <a:ext cx="8229600" cy="3168353"/>
          </a:xfrm>
        </p:spPr>
        <p:txBody>
          <a:bodyPr/>
          <a:lstStyle/>
          <a:p>
            <a:r>
              <a:rPr lang="en-US" dirty="0">
                <a:solidFill>
                  <a:srgbClr val="000000"/>
                </a:solidFill>
                <a:latin typeface="ff4"/>
              </a:rPr>
              <a:t>Business to business e</a:t>
            </a:r>
            <a:r>
              <a:rPr lang="en-US" dirty="0">
                <a:solidFill>
                  <a:srgbClr val="000000"/>
                </a:solidFill>
                <a:latin typeface="ff3"/>
              </a:rPr>
              <a:t>-commerce (B2B) </a:t>
            </a:r>
            <a:endParaRPr lang="en-US" dirty="0">
              <a:solidFill>
                <a:srgbClr val="000000"/>
              </a:solidFill>
              <a:latin typeface="ff4"/>
            </a:endParaRPr>
          </a:p>
          <a:p>
            <a:r>
              <a:rPr lang="en-US" dirty="0">
                <a:solidFill>
                  <a:srgbClr val="000000"/>
                </a:solidFill>
                <a:latin typeface="ff4"/>
              </a:rPr>
              <a:t>Business to consumers e</a:t>
            </a:r>
            <a:r>
              <a:rPr lang="en-US" dirty="0">
                <a:solidFill>
                  <a:srgbClr val="000000"/>
                </a:solidFill>
                <a:latin typeface="ff3"/>
              </a:rPr>
              <a:t>-commerce (B2C) </a:t>
            </a:r>
            <a:endParaRPr lang="en-US" dirty="0">
              <a:solidFill>
                <a:srgbClr val="000000"/>
              </a:solidFill>
              <a:latin typeface="ff4"/>
            </a:endParaRPr>
          </a:p>
          <a:p>
            <a:r>
              <a:rPr lang="en-US" dirty="0">
                <a:solidFill>
                  <a:srgbClr val="000000"/>
                </a:solidFill>
                <a:latin typeface="ff4"/>
              </a:rPr>
              <a:t>Consumers to consum</a:t>
            </a:r>
            <a:r>
              <a:rPr lang="en-US" dirty="0">
                <a:solidFill>
                  <a:srgbClr val="000000"/>
                </a:solidFill>
                <a:latin typeface="ff3"/>
              </a:rPr>
              <a:t>ers e-commerce (C2C) </a:t>
            </a:r>
            <a:endParaRPr lang="en-US" dirty="0">
              <a:solidFill>
                <a:srgbClr val="000000"/>
              </a:solidFill>
              <a:latin typeface="ff4"/>
            </a:endParaRPr>
          </a:p>
          <a:p>
            <a:r>
              <a:rPr lang="en-US" dirty="0">
                <a:solidFill>
                  <a:srgbClr val="000000"/>
                </a:solidFill>
                <a:latin typeface="ff4"/>
              </a:rPr>
              <a:t>Business to employee's e</a:t>
            </a:r>
            <a:r>
              <a:rPr lang="en-US" dirty="0">
                <a:solidFill>
                  <a:srgbClr val="000000"/>
                </a:solidFill>
                <a:latin typeface="ff3"/>
              </a:rPr>
              <a:t>-commerce (B2E) and </a:t>
            </a:r>
            <a:endParaRPr lang="en-US" dirty="0">
              <a:solidFill>
                <a:srgbClr val="000000"/>
              </a:solidFill>
              <a:latin typeface="ff4"/>
            </a:endParaRPr>
          </a:p>
          <a:p>
            <a:r>
              <a:rPr lang="en-US" dirty="0">
                <a:solidFill>
                  <a:srgbClr val="000000"/>
                </a:solidFill>
                <a:latin typeface="ff4"/>
              </a:rPr>
              <a:t>Consumer to business e</a:t>
            </a:r>
            <a:r>
              <a:rPr lang="en-US" dirty="0">
                <a:solidFill>
                  <a:srgbClr val="000000"/>
                </a:solidFill>
                <a:latin typeface="ff3"/>
              </a:rPr>
              <a:t>-commerce (C2B) </a:t>
            </a:r>
            <a:endParaRPr lang="en-US" dirty="0">
              <a:solidFill>
                <a:srgbClr val="000000"/>
              </a:solidFill>
              <a:latin typeface="ff4"/>
            </a:endParaRPr>
          </a:p>
          <a:p>
            <a:endParaRPr lang="en-GB" dirty="0"/>
          </a:p>
        </p:txBody>
      </p:sp>
      <p:sp>
        <p:nvSpPr>
          <p:cNvPr id="4" name="Date Placeholder 3">
            <a:extLst>
              <a:ext uri="{FF2B5EF4-FFF2-40B4-BE49-F238E27FC236}">
                <a16:creationId xmlns:a16="http://schemas.microsoft.com/office/drawing/2014/main" id="{5732DE3A-DA1A-AD64-CF69-4FEF5B65F2D7}"/>
              </a:ext>
            </a:extLst>
          </p:cNvPr>
          <p:cNvSpPr>
            <a:spLocks noGrp="1"/>
          </p:cNvSpPr>
          <p:nvPr>
            <p:ph type="dt" sz="half" idx="10"/>
          </p:nvPr>
        </p:nvSpPr>
        <p:spPr/>
        <p:txBody>
          <a:bodyPr/>
          <a:lstStyle/>
          <a:p>
            <a:pPr>
              <a:defRPr/>
            </a:pPr>
            <a:fld id="{2303D31F-598B-47EE-BA37-93F097A3D676}" type="datetime1">
              <a:rPr lang="en-GB" altLang="en-US" smtClean="0"/>
              <a:pPr>
                <a:defRPr/>
              </a:pPr>
              <a:t>10/10/2022</a:t>
            </a:fld>
            <a:endParaRPr lang="en-GB" altLang="en-US"/>
          </a:p>
        </p:txBody>
      </p:sp>
      <p:sp>
        <p:nvSpPr>
          <p:cNvPr id="5" name="Slide Number Placeholder 4">
            <a:extLst>
              <a:ext uri="{FF2B5EF4-FFF2-40B4-BE49-F238E27FC236}">
                <a16:creationId xmlns:a16="http://schemas.microsoft.com/office/drawing/2014/main" id="{13A43497-640F-D378-36FF-8D0B10CDDD1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300106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55334-58FB-A704-87D8-DF1388A555A7}"/>
              </a:ext>
            </a:extLst>
          </p:cNvPr>
          <p:cNvSpPr>
            <a:spLocks noGrp="1"/>
          </p:cNvSpPr>
          <p:nvPr>
            <p:ph type="title"/>
          </p:nvPr>
        </p:nvSpPr>
        <p:spPr>
          <a:xfrm>
            <a:off x="395536" y="98903"/>
            <a:ext cx="8229600" cy="1143000"/>
          </a:xfrm>
        </p:spPr>
        <p:txBody>
          <a:bodyPr/>
          <a:lstStyle/>
          <a:p>
            <a:r>
              <a:rPr lang="en-GB" altLang="en-US" sz="3200" b="1" dirty="0"/>
              <a:t>Features of e-business and e-commerce</a:t>
            </a:r>
            <a:endParaRPr lang="en-GB" sz="3200" dirty="0"/>
          </a:p>
        </p:txBody>
      </p:sp>
      <p:sp>
        <p:nvSpPr>
          <p:cNvPr id="4" name="Date Placeholder 3">
            <a:extLst>
              <a:ext uri="{FF2B5EF4-FFF2-40B4-BE49-F238E27FC236}">
                <a16:creationId xmlns:a16="http://schemas.microsoft.com/office/drawing/2014/main" id="{F4C860D8-CC52-7BAF-AE0A-767B40B89232}"/>
              </a:ext>
            </a:extLst>
          </p:cNvPr>
          <p:cNvSpPr>
            <a:spLocks noGrp="1"/>
          </p:cNvSpPr>
          <p:nvPr>
            <p:ph type="dt" sz="half" idx="10"/>
          </p:nvPr>
        </p:nvSpPr>
        <p:spPr/>
        <p:txBody>
          <a:bodyPr/>
          <a:lstStyle/>
          <a:p>
            <a:pPr>
              <a:defRPr/>
            </a:pPr>
            <a:fld id="{2303D31F-598B-47EE-BA37-93F097A3D676}" type="datetime1">
              <a:rPr lang="en-GB" altLang="en-US" smtClean="0"/>
              <a:pPr>
                <a:defRPr/>
              </a:pPr>
              <a:t>10/10/2022</a:t>
            </a:fld>
            <a:endParaRPr lang="en-GB" altLang="en-US"/>
          </a:p>
        </p:txBody>
      </p:sp>
      <p:sp>
        <p:nvSpPr>
          <p:cNvPr id="5" name="Slide Number Placeholder 4">
            <a:extLst>
              <a:ext uri="{FF2B5EF4-FFF2-40B4-BE49-F238E27FC236}">
                <a16:creationId xmlns:a16="http://schemas.microsoft.com/office/drawing/2014/main" id="{FB87705F-508C-0352-B63C-DEB9B0F8D53A}"/>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pic>
        <p:nvPicPr>
          <p:cNvPr id="7" name="Picture 6">
            <a:extLst>
              <a:ext uri="{FF2B5EF4-FFF2-40B4-BE49-F238E27FC236}">
                <a16:creationId xmlns:a16="http://schemas.microsoft.com/office/drawing/2014/main" id="{23AC8BF6-9EE5-6EA4-EFDF-5D2DF60E322D}"/>
              </a:ext>
            </a:extLst>
          </p:cNvPr>
          <p:cNvPicPr>
            <a:picLocks noChangeAspect="1"/>
          </p:cNvPicPr>
          <p:nvPr/>
        </p:nvPicPr>
        <p:blipFill>
          <a:blip r:embed="rId2"/>
          <a:stretch>
            <a:fillRect/>
          </a:stretch>
        </p:blipFill>
        <p:spPr>
          <a:xfrm>
            <a:off x="395536" y="1052737"/>
            <a:ext cx="8454163" cy="4608512"/>
          </a:xfrm>
          <a:prstGeom prst="rect">
            <a:avLst/>
          </a:prstGeom>
        </p:spPr>
      </p:pic>
    </p:spTree>
    <p:extLst>
      <p:ext uri="{BB962C8B-B14F-4D97-AF65-F5344CB8AC3E}">
        <p14:creationId xmlns:p14="http://schemas.microsoft.com/office/powerpoint/2010/main" val="33910786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B1FA4-EF8A-4E94-B121-5E7B81BC78C9}"/>
              </a:ext>
            </a:extLst>
          </p:cNvPr>
          <p:cNvSpPr>
            <a:spLocks noGrp="1"/>
          </p:cNvSpPr>
          <p:nvPr>
            <p:ph type="title"/>
          </p:nvPr>
        </p:nvSpPr>
        <p:spPr/>
        <p:txBody>
          <a:bodyPr/>
          <a:lstStyle/>
          <a:p>
            <a:r>
              <a:rPr lang="en-US" dirty="0"/>
              <a:t>Class Exercise (30 mins)</a:t>
            </a:r>
            <a:endParaRPr lang="en-CA" dirty="0"/>
          </a:p>
        </p:txBody>
      </p:sp>
      <p:sp>
        <p:nvSpPr>
          <p:cNvPr id="3" name="Content Placeholder 2">
            <a:extLst>
              <a:ext uri="{FF2B5EF4-FFF2-40B4-BE49-F238E27FC236}">
                <a16:creationId xmlns:a16="http://schemas.microsoft.com/office/drawing/2014/main" id="{A90014E3-4C6A-4353-A0B3-D16D50169746}"/>
              </a:ext>
            </a:extLst>
          </p:cNvPr>
          <p:cNvSpPr>
            <a:spLocks noGrp="1"/>
          </p:cNvSpPr>
          <p:nvPr>
            <p:ph idx="1"/>
          </p:nvPr>
        </p:nvSpPr>
        <p:spPr/>
        <p:txBody>
          <a:bodyPr>
            <a:normAutofit/>
          </a:bodyPr>
          <a:lstStyle/>
          <a:p>
            <a:pPr marL="0" indent="0" algn="just">
              <a:buNone/>
            </a:pPr>
            <a:r>
              <a:rPr lang="en-US" dirty="0"/>
              <a:t>Choose an e-business </a:t>
            </a:r>
            <a:r>
              <a:rPr lang="en-US" dirty="0" err="1"/>
              <a:t>organisation</a:t>
            </a:r>
            <a:r>
              <a:rPr lang="en-US" dirty="0"/>
              <a:t> you are familiar with and then identify the key features and </a:t>
            </a:r>
            <a:r>
              <a:rPr lang="en-US" b="1" dirty="0"/>
              <a:t>email me</a:t>
            </a:r>
            <a:r>
              <a:rPr lang="en-US" dirty="0"/>
              <a:t>.</a:t>
            </a:r>
          </a:p>
          <a:p>
            <a:pPr marL="0" indent="0" algn="just">
              <a:buNone/>
            </a:pPr>
            <a:endParaRPr lang="en-US" dirty="0"/>
          </a:p>
          <a:p>
            <a:pPr marL="0" indent="0" algn="ctr">
              <a:buNone/>
            </a:pPr>
            <a:r>
              <a:rPr lang="en-US" b="1" dirty="0"/>
              <a:t>250 words </a:t>
            </a:r>
          </a:p>
        </p:txBody>
      </p:sp>
    </p:spTree>
    <p:extLst>
      <p:ext uri="{BB962C8B-B14F-4D97-AF65-F5344CB8AC3E}">
        <p14:creationId xmlns:p14="http://schemas.microsoft.com/office/powerpoint/2010/main" val="64197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Date Placeholder 3" hidden="1">
            <a:extLst>
              <a:ext uri="{FF2B5EF4-FFF2-40B4-BE49-F238E27FC236}">
                <a16:creationId xmlns:a16="http://schemas.microsoft.com/office/drawing/2014/main" id="{E762102A-BEF6-9C42-8FA3-A54F51152E9F}"/>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BE394559-8DD3-B744-9F5A-8F1F178BFE0A}" type="datetime1">
              <a:rPr lang="en-GB" altLang="en-US" sz="900">
                <a:solidFill>
                  <a:srgbClr val="898989"/>
                </a:solidFill>
              </a:rPr>
              <a:pPr>
                <a:lnSpc>
                  <a:spcPct val="90000"/>
                </a:lnSpc>
                <a:spcAft>
                  <a:spcPts val="600"/>
                </a:spcAft>
              </a:pPr>
              <a:t>10/10/2022</a:t>
            </a:fld>
            <a:endParaRPr lang="en-GB" altLang="en-US" sz="900">
              <a:solidFill>
                <a:srgbClr val="898989"/>
              </a:solidFill>
            </a:endParaRPr>
          </a:p>
        </p:txBody>
      </p:sp>
      <p:sp>
        <p:nvSpPr>
          <p:cNvPr id="65541" name="Slide Number Placeholder 4" hidden="1">
            <a:extLst>
              <a:ext uri="{FF2B5EF4-FFF2-40B4-BE49-F238E27FC236}">
                <a16:creationId xmlns:a16="http://schemas.microsoft.com/office/drawing/2014/main" id="{C8411912-1089-6A44-9E86-E4287112104F}"/>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15E475C-4675-6C4E-8806-3CCCB6DA7F52}" type="slidenum">
              <a:rPr lang="en-GB" altLang="en-US">
                <a:solidFill>
                  <a:srgbClr val="898989"/>
                </a:solidFill>
              </a:rPr>
              <a:pPr>
                <a:spcAft>
                  <a:spcPts val="600"/>
                </a:spcAft>
              </a:pPr>
              <a:t>24</a:t>
            </a:fld>
            <a:endParaRPr lang="en-GB" altLang="en-US">
              <a:solidFill>
                <a:srgbClr val="898989"/>
              </a:solidFill>
            </a:endParaRPr>
          </a:p>
        </p:txBody>
      </p:sp>
      <p:pic>
        <p:nvPicPr>
          <p:cNvPr id="6" name="Picture 5">
            <a:extLst>
              <a:ext uri="{FF2B5EF4-FFF2-40B4-BE49-F238E27FC236}">
                <a16:creationId xmlns:a16="http://schemas.microsoft.com/office/drawing/2014/main" id="{7AB2D616-1E83-4859-A6AD-18DFB965A4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3364" y="332656"/>
            <a:ext cx="4577272" cy="5264249"/>
          </a:xfrm>
          <a:prstGeom prst="rect">
            <a:avLst/>
          </a:prstGeom>
        </p:spPr>
      </p:pic>
    </p:spTree>
    <p:extLst>
      <p:ext uri="{BB962C8B-B14F-4D97-AF65-F5344CB8AC3E}">
        <p14:creationId xmlns:p14="http://schemas.microsoft.com/office/powerpoint/2010/main" val="23913572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2657</TotalTime>
  <Words>810</Words>
  <Application>Microsoft Office PowerPoint</Application>
  <PresentationFormat>On-screen Show (4:3)</PresentationFormat>
  <Paragraphs>110</Paragraphs>
  <Slides>24</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ff3</vt:lpstr>
      <vt:lpstr>ff4</vt:lpstr>
      <vt:lpstr>Myriad Pro</vt:lpstr>
      <vt:lpstr>Rockwell Condensed</vt:lpstr>
      <vt:lpstr>Tahoma</vt:lpstr>
      <vt:lpstr>Times New Roman</vt:lpstr>
      <vt:lpstr>Verdana</vt:lpstr>
      <vt:lpstr>20140311PresentationUWTSDTemplate</vt:lpstr>
      <vt:lpstr>Developing Innovation and Creativity for Business Advantage (BMSW6102)   DIGITAL REVOLUTTION   </vt:lpstr>
      <vt:lpstr>Recap</vt:lpstr>
      <vt:lpstr>4 Key Concepts in the Digital Age Mindset</vt:lpstr>
      <vt:lpstr>Key CONCEPTS: Ecosystem</vt:lpstr>
      <vt:lpstr>Ecosystems</vt:lpstr>
      <vt:lpstr>PowerPoint Presentation</vt:lpstr>
      <vt:lpstr>PowerPoint Presentation</vt:lpstr>
      <vt:lpstr>Co-Opetition</vt:lpstr>
      <vt:lpstr>Co-Creation</vt:lpstr>
      <vt:lpstr>Co-Creation Examples</vt:lpstr>
      <vt:lpstr>Traditional  vs  new work culture</vt:lpstr>
      <vt:lpstr>New Work Culture</vt:lpstr>
      <vt:lpstr>New Work Culture Principles</vt:lpstr>
      <vt:lpstr>PowerPoint Presentation</vt:lpstr>
      <vt:lpstr>E-business and e-commerce</vt:lpstr>
      <vt:lpstr>E-business and e-commerce</vt:lpstr>
      <vt:lpstr>E-Business Models</vt:lpstr>
      <vt:lpstr>Seller Controlled Markets</vt:lpstr>
      <vt:lpstr>Buyer Controlled Markets</vt:lpstr>
      <vt:lpstr>Neutral Markets</vt:lpstr>
      <vt:lpstr>Levels of e-business and e-commerce</vt:lpstr>
      <vt:lpstr>Features of e-business and e-commerce</vt:lpstr>
      <vt:lpstr>Class Exercise (30 mins)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Khaza Ahmed (PG Research)</cp:lastModifiedBy>
  <cp:revision>172</cp:revision>
  <cp:lastPrinted>2018-07-09T15:27:01Z</cp:lastPrinted>
  <dcterms:created xsi:type="dcterms:W3CDTF">2002-10-07T19:43:58Z</dcterms:created>
  <dcterms:modified xsi:type="dcterms:W3CDTF">2022-10-10T11:37:30Z</dcterms:modified>
</cp:coreProperties>
</file>