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bookmarkIdSeed="2">
  <p:sldMasterIdLst>
    <p:sldMasterId id="2147483649" r:id="rId1"/>
  </p:sldMasterIdLst>
  <p:notesMasterIdLst>
    <p:notesMasterId r:id="rId29"/>
  </p:notesMasterIdLst>
  <p:handoutMasterIdLst>
    <p:handoutMasterId r:id="rId30"/>
  </p:handoutMasterIdLst>
  <p:sldIdLst>
    <p:sldId id="314" r:id="rId2"/>
    <p:sldId id="316" r:id="rId3"/>
    <p:sldId id="377" r:id="rId4"/>
    <p:sldId id="393" r:id="rId5"/>
    <p:sldId id="394" r:id="rId6"/>
    <p:sldId id="395" r:id="rId7"/>
    <p:sldId id="396" r:id="rId8"/>
    <p:sldId id="370" r:id="rId9"/>
    <p:sldId id="378" r:id="rId10"/>
    <p:sldId id="379" r:id="rId11"/>
    <p:sldId id="372" r:id="rId12"/>
    <p:sldId id="373" r:id="rId13"/>
    <p:sldId id="374" r:id="rId14"/>
    <p:sldId id="375" r:id="rId15"/>
    <p:sldId id="376" r:id="rId16"/>
    <p:sldId id="380" r:id="rId17"/>
    <p:sldId id="381" r:id="rId18"/>
    <p:sldId id="382" r:id="rId19"/>
    <p:sldId id="383" r:id="rId20"/>
    <p:sldId id="384" r:id="rId21"/>
    <p:sldId id="385" r:id="rId22"/>
    <p:sldId id="386" r:id="rId23"/>
    <p:sldId id="388" r:id="rId24"/>
    <p:sldId id="389" r:id="rId25"/>
    <p:sldId id="390" r:id="rId26"/>
    <p:sldId id="391" r:id="rId27"/>
    <p:sldId id="392" r:id="rId28"/>
  </p:sldIdLst>
  <p:sldSz cx="9144000" cy="6858000" type="screen4x3"/>
  <p:notesSz cx="7302500" cy="95885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A40789CF-04C3-4F9F-B261-665585167B4D}">
          <p14:sldIdLst>
            <p14:sldId id="314"/>
            <p14:sldId id="316"/>
            <p14:sldId id="377"/>
            <p14:sldId id="393"/>
            <p14:sldId id="394"/>
            <p14:sldId id="395"/>
            <p14:sldId id="396"/>
            <p14:sldId id="370"/>
            <p14:sldId id="378"/>
            <p14:sldId id="379"/>
            <p14:sldId id="372"/>
            <p14:sldId id="373"/>
            <p14:sldId id="374"/>
            <p14:sldId id="375"/>
            <p14:sldId id="376"/>
            <p14:sldId id="380"/>
            <p14:sldId id="381"/>
            <p14:sldId id="382"/>
            <p14:sldId id="383"/>
            <p14:sldId id="384"/>
            <p14:sldId id="385"/>
            <p14:sldId id="386"/>
            <p14:sldId id="388"/>
            <p14:sldId id="389"/>
            <p14:sldId id="390"/>
            <p14:sldId id="391"/>
            <p14:sldId id="392"/>
          </p14:sldIdLst>
        </p14:section>
        <p14:section name="Untitled Section" id="{F0775640-F074-4B4C-9F63-5684BD74D745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0">
          <p15:clr>
            <a:srgbClr val="A4A3A4"/>
          </p15:clr>
        </p15:guide>
        <p15:guide id="2" pos="230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2B3E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5" autoAdjust="0"/>
    <p:restoredTop sz="96433" autoAdjust="0"/>
  </p:normalViewPr>
  <p:slideViewPr>
    <p:cSldViewPr snapToGrid="0">
      <p:cViewPr varScale="1">
        <p:scale>
          <a:sx n="99" d="100"/>
          <a:sy n="99" d="100"/>
        </p:scale>
        <p:origin x="888" y="4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74" d="100"/>
          <a:sy n="74" d="100"/>
        </p:scale>
        <p:origin x="1893" y="45"/>
      </p:cViewPr>
      <p:guideLst>
        <p:guide orient="horz" pos="3020"/>
        <p:guide pos="230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20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14800" y="0"/>
            <a:ext cx="320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44000"/>
            <a:ext cx="320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14800" y="9144000"/>
            <a:ext cx="320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085AE3E6-3B06-4DEE-8B65-79A38B662D6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646287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63888" cy="47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6515" tIns="48257" rIns="96515" bIns="48257" numCol="1" anchor="ctr" anchorCtr="0" compatLnSpc="1">
            <a:prstTxWarp prst="textNoShape">
              <a:avLst/>
            </a:prstTxWarp>
          </a:bodyPr>
          <a:lstStyle>
            <a:lvl1pPr algn="l" defTabSz="965200">
              <a:defRPr sz="13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38613" y="0"/>
            <a:ext cx="3163887" cy="47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6515" tIns="48257" rIns="96515" bIns="48257" numCol="1" anchor="ctr" anchorCtr="0" compatLnSpc="1">
            <a:prstTxWarp prst="textNoShape">
              <a:avLst/>
            </a:prstTxWarp>
          </a:bodyPr>
          <a:lstStyle>
            <a:lvl1pPr algn="r" defTabSz="965200">
              <a:defRPr sz="13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4125" y="719138"/>
            <a:ext cx="4794250" cy="3595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3138" y="4554538"/>
            <a:ext cx="5356225" cy="431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6515" tIns="48257" rIns="96515" bIns="4825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 smtClean="0"/>
              <a:t>Click to edit Master text styles</a:t>
            </a:r>
          </a:p>
          <a:p>
            <a:pPr lvl="1"/>
            <a:r>
              <a:rPr lang="en-US" altLang="en-US" noProof="0" smtClean="0"/>
              <a:t>Second level</a:t>
            </a:r>
          </a:p>
          <a:p>
            <a:pPr lvl="2"/>
            <a:r>
              <a:rPr lang="en-US" altLang="en-US" noProof="0" smtClean="0"/>
              <a:t>Third level</a:t>
            </a:r>
          </a:p>
          <a:p>
            <a:pPr lvl="3"/>
            <a:r>
              <a:rPr lang="en-US" altLang="en-US" noProof="0" smtClean="0"/>
              <a:t>Fourth level</a:t>
            </a:r>
          </a:p>
          <a:p>
            <a:pPr lvl="4"/>
            <a:r>
              <a:rPr lang="en-US" altLang="en-US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09075"/>
            <a:ext cx="3163888" cy="47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6515" tIns="48257" rIns="96515" bIns="48257" numCol="1" anchor="b" anchorCtr="0" compatLnSpc="1">
            <a:prstTxWarp prst="textNoShape">
              <a:avLst/>
            </a:prstTxWarp>
          </a:bodyPr>
          <a:lstStyle>
            <a:lvl1pPr algn="l" defTabSz="965200">
              <a:defRPr sz="13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38613" y="9109075"/>
            <a:ext cx="3163887" cy="47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6515" tIns="48257" rIns="96515" bIns="48257" numCol="1" anchor="b" anchorCtr="0" compatLnSpc="1">
            <a:prstTxWarp prst="textNoShape">
              <a:avLst/>
            </a:prstTxWarp>
          </a:bodyPr>
          <a:lstStyle>
            <a:lvl1pPr algn="r" defTabSz="965200">
              <a:defRPr sz="13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91D68F69-EA38-4BF2-AACB-9A80CFE5F83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048036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white">
          <a:xfrm>
            <a:off x="0" y="0"/>
            <a:ext cx="9144000" cy="25400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white">
          <a:xfrm>
            <a:off x="0" y="2540000"/>
            <a:ext cx="9144000" cy="431800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ltGray">
          <a:xfrm flipV="1">
            <a:off x="0" y="2595563"/>
            <a:ext cx="6816725" cy="2540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bg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33797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179513" y="182563"/>
            <a:ext cx="7772400" cy="706437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000" b="0">
                <a:latin typeface="Helvetica-Narrow" pitchFamily="34" charset="0"/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>
              <a:buFont typeface="Monotype Sorts" pitchFamily="2" charset="2"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50000"/>
              </a:spcBef>
              <a:defRPr sz="1400" smtClean="0">
                <a:solidFill>
                  <a:srgbClr val="660066"/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 algn="ctr">
              <a:spcBef>
                <a:spcPct val="50000"/>
              </a:spcBef>
              <a:defRPr sz="1400" smtClean="0">
                <a:solidFill>
                  <a:srgbClr val="660066"/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50000"/>
              </a:spcBef>
              <a:defRPr sz="1400" smtClean="0">
                <a:solidFill>
                  <a:srgbClr val="660066"/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23E998F6-3482-401C-B7FE-C90059762FA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154440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 smtClean="0"/>
              <a:t>WEB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259016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2827785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47750" y="1724025"/>
            <a:ext cx="3438525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8675" y="1724025"/>
            <a:ext cx="3438525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1966181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21293133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605257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42220656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1814641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2593714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13576223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72275" y="0"/>
            <a:ext cx="2171700" cy="58388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0"/>
            <a:ext cx="6362700" cy="58388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3115371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rgbClr val="99CCFF"/>
              </a:gs>
              <a:gs pos="100000">
                <a:schemeClr val="bg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7175" y="0"/>
            <a:ext cx="8686800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8" name="Rectangle 69"/>
          <p:cNvSpPr>
            <a:spLocks noChangeArrowheads="1"/>
          </p:cNvSpPr>
          <p:nvPr/>
        </p:nvSpPr>
        <p:spPr bwMode="auto">
          <a:xfrm>
            <a:off x="7934325" y="6537325"/>
            <a:ext cx="1209675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r>
              <a:rPr lang="en-US" altLang="en-US" sz="1000"/>
              <a:t>Mike Dacey</a:t>
            </a:r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1029" name="Text Box 70"/>
          <p:cNvSpPr txBox="1">
            <a:spLocks noChangeArrowheads="1"/>
          </p:cNvSpPr>
          <p:nvPr/>
        </p:nvSpPr>
        <p:spPr bwMode="auto">
          <a:xfrm>
            <a:off x="4268788" y="6546850"/>
            <a:ext cx="3397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fld id="{A8AD1263-4F9C-453B-B47E-27E02C13953D}" type="slidenum">
              <a:rPr lang="en-US" altLang="en-US" sz="1000"/>
              <a:pPr>
                <a:spcBef>
                  <a:spcPct val="50000"/>
                </a:spcBef>
              </a:pPr>
              <a:t>‹#›</a:t>
            </a:fld>
            <a:endParaRPr lang="en-US" altLang="en-US" sz="1000"/>
          </a:p>
        </p:txBody>
      </p:sp>
      <p:sp>
        <p:nvSpPr>
          <p:cNvPr id="32923" name="Rectangle 15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9375" y="6537325"/>
            <a:ext cx="2895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smtClean="0"/>
            </a:lvl1pPr>
          </a:lstStyle>
          <a:p>
            <a:pPr>
              <a:defRPr/>
            </a:pPr>
            <a:r>
              <a:rPr lang="en-US" altLang="en-US" dirty="0" smtClean="0"/>
              <a:t>WEB</a:t>
            </a:r>
            <a:endParaRPr lang="en-US" altLang="en-US" dirty="0"/>
          </a:p>
        </p:txBody>
      </p:sp>
      <p:sp>
        <p:nvSpPr>
          <p:cNvPr id="1031" name="Freeform 233"/>
          <p:cNvSpPr>
            <a:spLocks/>
          </p:cNvSpPr>
          <p:nvPr/>
        </p:nvSpPr>
        <p:spPr bwMode="auto">
          <a:xfrm>
            <a:off x="930275" y="1852613"/>
            <a:ext cx="34925" cy="17462"/>
          </a:xfrm>
          <a:custGeom>
            <a:avLst/>
            <a:gdLst>
              <a:gd name="T0" fmla="*/ 9284 w 79"/>
              <a:gd name="T1" fmla="*/ 14451 h 29"/>
              <a:gd name="T2" fmla="*/ 11494 w 79"/>
              <a:gd name="T3" fmla="*/ 15053 h 29"/>
              <a:gd name="T4" fmla="*/ 15031 w 79"/>
              <a:gd name="T5" fmla="*/ 15656 h 29"/>
              <a:gd name="T6" fmla="*/ 18568 w 79"/>
              <a:gd name="T7" fmla="*/ 16258 h 29"/>
              <a:gd name="T8" fmla="*/ 22547 w 79"/>
              <a:gd name="T9" fmla="*/ 16860 h 29"/>
              <a:gd name="T10" fmla="*/ 26083 w 79"/>
              <a:gd name="T11" fmla="*/ 17462 h 29"/>
              <a:gd name="T12" fmla="*/ 30062 w 79"/>
              <a:gd name="T13" fmla="*/ 17462 h 29"/>
              <a:gd name="T14" fmla="*/ 31830 w 79"/>
              <a:gd name="T15" fmla="*/ 17462 h 29"/>
              <a:gd name="T16" fmla="*/ 33599 w 79"/>
              <a:gd name="T17" fmla="*/ 16258 h 29"/>
              <a:gd name="T18" fmla="*/ 34483 w 79"/>
              <a:gd name="T19" fmla="*/ 13849 h 29"/>
              <a:gd name="T20" fmla="*/ 34925 w 79"/>
              <a:gd name="T21" fmla="*/ 11441 h 29"/>
              <a:gd name="T22" fmla="*/ 34925 w 79"/>
              <a:gd name="T23" fmla="*/ 9634 h 29"/>
              <a:gd name="T24" fmla="*/ 34925 w 79"/>
              <a:gd name="T25" fmla="*/ 9032 h 29"/>
              <a:gd name="T26" fmla="*/ 32715 w 79"/>
              <a:gd name="T27" fmla="*/ 7828 h 29"/>
              <a:gd name="T28" fmla="*/ 28736 w 79"/>
              <a:gd name="T29" fmla="*/ 6624 h 29"/>
              <a:gd name="T30" fmla="*/ 24315 w 79"/>
              <a:gd name="T31" fmla="*/ 5419 h 29"/>
              <a:gd name="T32" fmla="*/ 20778 w 79"/>
              <a:gd name="T33" fmla="*/ 3613 h 29"/>
              <a:gd name="T34" fmla="*/ 17684 w 79"/>
              <a:gd name="T35" fmla="*/ 1806 h 29"/>
              <a:gd name="T36" fmla="*/ 13705 w 79"/>
              <a:gd name="T37" fmla="*/ 602 h 29"/>
              <a:gd name="T38" fmla="*/ 9284 w 79"/>
              <a:gd name="T39" fmla="*/ 0 h 29"/>
              <a:gd name="T40" fmla="*/ 6631 w 79"/>
              <a:gd name="T41" fmla="*/ 1204 h 29"/>
              <a:gd name="T42" fmla="*/ 3979 w 79"/>
              <a:gd name="T43" fmla="*/ 4817 h 29"/>
              <a:gd name="T44" fmla="*/ 1326 w 79"/>
              <a:gd name="T45" fmla="*/ 7828 h 29"/>
              <a:gd name="T46" fmla="*/ 0 w 79"/>
              <a:gd name="T47" fmla="*/ 10838 h 29"/>
              <a:gd name="T48" fmla="*/ 442 w 79"/>
              <a:gd name="T49" fmla="*/ 12645 h 29"/>
              <a:gd name="T50" fmla="*/ 2210 w 79"/>
              <a:gd name="T51" fmla="*/ 13849 h 29"/>
              <a:gd name="T52" fmla="*/ 4863 w 79"/>
              <a:gd name="T53" fmla="*/ 13849 h 29"/>
              <a:gd name="T54" fmla="*/ 7516 w 79"/>
              <a:gd name="T55" fmla="*/ 14451 h 29"/>
              <a:gd name="T56" fmla="*/ 9284 w 79"/>
              <a:gd name="T57" fmla="*/ 14451 h 29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79" h="29">
                <a:moveTo>
                  <a:pt x="21" y="24"/>
                </a:moveTo>
                <a:lnTo>
                  <a:pt x="26" y="25"/>
                </a:lnTo>
                <a:lnTo>
                  <a:pt x="34" y="26"/>
                </a:lnTo>
                <a:lnTo>
                  <a:pt x="42" y="27"/>
                </a:lnTo>
                <a:lnTo>
                  <a:pt x="51" y="28"/>
                </a:lnTo>
                <a:lnTo>
                  <a:pt x="59" y="29"/>
                </a:lnTo>
                <a:lnTo>
                  <a:pt x="68" y="29"/>
                </a:lnTo>
                <a:lnTo>
                  <a:pt x="72" y="29"/>
                </a:lnTo>
                <a:lnTo>
                  <a:pt x="76" y="27"/>
                </a:lnTo>
                <a:lnTo>
                  <a:pt x="78" y="23"/>
                </a:lnTo>
                <a:lnTo>
                  <a:pt x="79" y="19"/>
                </a:lnTo>
                <a:lnTo>
                  <a:pt x="79" y="16"/>
                </a:lnTo>
                <a:lnTo>
                  <a:pt x="79" y="15"/>
                </a:lnTo>
                <a:lnTo>
                  <a:pt x="74" y="13"/>
                </a:lnTo>
                <a:lnTo>
                  <a:pt x="65" y="11"/>
                </a:lnTo>
                <a:lnTo>
                  <a:pt x="55" y="9"/>
                </a:lnTo>
                <a:lnTo>
                  <a:pt x="47" y="6"/>
                </a:lnTo>
                <a:lnTo>
                  <a:pt x="40" y="3"/>
                </a:lnTo>
                <a:lnTo>
                  <a:pt x="31" y="1"/>
                </a:lnTo>
                <a:lnTo>
                  <a:pt x="21" y="0"/>
                </a:lnTo>
                <a:lnTo>
                  <a:pt x="15" y="2"/>
                </a:lnTo>
                <a:lnTo>
                  <a:pt x="9" y="8"/>
                </a:lnTo>
                <a:lnTo>
                  <a:pt x="3" y="13"/>
                </a:lnTo>
                <a:lnTo>
                  <a:pt x="0" y="18"/>
                </a:lnTo>
                <a:lnTo>
                  <a:pt x="1" y="21"/>
                </a:lnTo>
                <a:lnTo>
                  <a:pt x="5" y="23"/>
                </a:lnTo>
                <a:lnTo>
                  <a:pt x="11" y="23"/>
                </a:lnTo>
                <a:lnTo>
                  <a:pt x="17" y="24"/>
                </a:lnTo>
                <a:lnTo>
                  <a:pt x="21" y="24"/>
                </a:lnTo>
                <a:close/>
              </a:path>
            </a:pathLst>
          </a:custGeom>
          <a:solidFill>
            <a:srgbClr val="284C7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32" name="Freeform 234"/>
          <p:cNvSpPr>
            <a:spLocks/>
          </p:cNvSpPr>
          <p:nvPr/>
        </p:nvSpPr>
        <p:spPr bwMode="auto">
          <a:xfrm>
            <a:off x="930275" y="1852613"/>
            <a:ext cx="28575" cy="17462"/>
          </a:xfrm>
          <a:custGeom>
            <a:avLst/>
            <a:gdLst>
              <a:gd name="T0" fmla="*/ 20985 w 64"/>
              <a:gd name="T1" fmla="*/ 3880 h 27"/>
              <a:gd name="T2" fmla="*/ 17859 w 64"/>
              <a:gd name="T3" fmla="*/ 1940 h 27"/>
              <a:gd name="T4" fmla="*/ 13841 w 64"/>
              <a:gd name="T5" fmla="*/ 647 h 27"/>
              <a:gd name="T6" fmla="*/ 9376 w 64"/>
              <a:gd name="T7" fmla="*/ 0 h 27"/>
              <a:gd name="T8" fmla="*/ 6697 w 64"/>
              <a:gd name="T9" fmla="*/ 1293 h 27"/>
              <a:gd name="T10" fmla="*/ 4018 w 64"/>
              <a:gd name="T11" fmla="*/ 5174 h 27"/>
              <a:gd name="T12" fmla="*/ 1339 w 64"/>
              <a:gd name="T13" fmla="*/ 8408 h 27"/>
              <a:gd name="T14" fmla="*/ 0 w 64"/>
              <a:gd name="T15" fmla="*/ 11641 h 27"/>
              <a:gd name="T16" fmla="*/ 446 w 64"/>
              <a:gd name="T17" fmla="*/ 13582 h 27"/>
              <a:gd name="T18" fmla="*/ 2232 w 64"/>
              <a:gd name="T19" fmla="*/ 14875 h 27"/>
              <a:gd name="T20" fmla="*/ 4911 w 64"/>
              <a:gd name="T21" fmla="*/ 14875 h 27"/>
              <a:gd name="T22" fmla="*/ 7590 w 64"/>
              <a:gd name="T23" fmla="*/ 15522 h 27"/>
              <a:gd name="T24" fmla="*/ 9376 w 64"/>
              <a:gd name="T25" fmla="*/ 15522 h 27"/>
              <a:gd name="T26" fmla="*/ 11609 w 64"/>
              <a:gd name="T27" fmla="*/ 16169 h 27"/>
              <a:gd name="T28" fmla="*/ 14288 w 64"/>
              <a:gd name="T29" fmla="*/ 16815 h 27"/>
              <a:gd name="T30" fmla="*/ 17413 w 64"/>
              <a:gd name="T31" fmla="*/ 16815 h 27"/>
              <a:gd name="T32" fmla="*/ 20538 w 64"/>
              <a:gd name="T33" fmla="*/ 17462 h 27"/>
              <a:gd name="T34" fmla="*/ 22771 w 64"/>
              <a:gd name="T35" fmla="*/ 17462 h 27"/>
              <a:gd name="T36" fmla="*/ 25450 w 64"/>
              <a:gd name="T37" fmla="*/ 16815 h 27"/>
              <a:gd name="T38" fmla="*/ 27682 w 64"/>
              <a:gd name="T39" fmla="*/ 16815 h 27"/>
              <a:gd name="T40" fmla="*/ 28575 w 64"/>
              <a:gd name="T41" fmla="*/ 15522 h 27"/>
              <a:gd name="T42" fmla="*/ 28575 w 64"/>
              <a:gd name="T43" fmla="*/ 13582 h 27"/>
              <a:gd name="T44" fmla="*/ 28129 w 64"/>
              <a:gd name="T45" fmla="*/ 10995 h 27"/>
              <a:gd name="T46" fmla="*/ 25450 w 64"/>
              <a:gd name="T47" fmla="*/ 7114 h 27"/>
              <a:gd name="T48" fmla="*/ 20985 w 64"/>
              <a:gd name="T49" fmla="*/ 3880 h 27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0" t="0" r="r" b="b"/>
            <a:pathLst>
              <a:path w="64" h="27">
                <a:moveTo>
                  <a:pt x="47" y="6"/>
                </a:moveTo>
                <a:lnTo>
                  <a:pt x="40" y="3"/>
                </a:lnTo>
                <a:lnTo>
                  <a:pt x="31" y="1"/>
                </a:lnTo>
                <a:lnTo>
                  <a:pt x="21" y="0"/>
                </a:lnTo>
                <a:lnTo>
                  <a:pt x="15" y="2"/>
                </a:lnTo>
                <a:lnTo>
                  <a:pt x="9" y="8"/>
                </a:lnTo>
                <a:lnTo>
                  <a:pt x="3" y="13"/>
                </a:lnTo>
                <a:lnTo>
                  <a:pt x="0" y="18"/>
                </a:lnTo>
                <a:lnTo>
                  <a:pt x="1" y="21"/>
                </a:lnTo>
                <a:lnTo>
                  <a:pt x="5" y="23"/>
                </a:lnTo>
                <a:lnTo>
                  <a:pt x="11" y="23"/>
                </a:lnTo>
                <a:lnTo>
                  <a:pt x="17" y="24"/>
                </a:lnTo>
                <a:lnTo>
                  <a:pt x="21" y="24"/>
                </a:lnTo>
                <a:lnTo>
                  <a:pt x="26" y="25"/>
                </a:lnTo>
                <a:lnTo>
                  <a:pt x="32" y="26"/>
                </a:lnTo>
                <a:lnTo>
                  <a:pt x="39" y="26"/>
                </a:lnTo>
                <a:lnTo>
                  <a:pt x="46" y="27"/>
                </a:lnTo>
                <a:lnTo>
                  <a:pt x="51" y="27"/>
                </a:lnTo>
                <a:lnTo>
                  <a:pt x="57" y="26"/>
                </a:lnTo>
                <a:lnTo>
                  <a:pt x="62" y="26"/>
                </a:lnTo>
                <a:lnTo>
                  <a:pt x="64" y="24"/>
                </a:lnTo>
                <a:lnTo>
                  <a:pt x="64" y="21"/>
                </a:lnTo>
                <a:lnTo>
                  <a:pt x="63" y="17"/>
                </a:lnTo>
                <a:lnTo>
                  <a:pt x="57" y="11"/>
                </a:lnTo>
                <a:lnTo>
                  <a:pt x="47" y="6"/>
                </a:lnTo>
                <a:close/>
              </a:path>
            </a:pathLst>
          </a:custGeom>
          <a:solidFill>
            <a:srgbClr val="BFCC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33" name="Freeform 235"/>
          <p:cNvSpPr>
            <a:spLocks/>
          </p:cNvSpPr>
          <p:nvPr/>
        </p:nvSpPr>
        <p:spPr bwMode="auto">
          <a:xfrm>
            <a:off x="1485900" y="1817688"/>
            <a:ext cx="44450" cy="30162"/>
          </a:xfrm>
          <a:custGeom>
            <a:avLst/>
            <a:gdLst>
              <a:gd name="T0" fmla="*/ 35387 w 103"/>
              <a:gd name="T1" fmla="*/ 29593 h 53"/>
              <a:gd name="T2" fmla="*/ 34093 w 103"/>
              <a:gd name="T3" fmla="*/ 30162 h 53"/>
              <a:gd name="T4" fmla="*/ 31503 w 103"/>
              <a:gd name="T5" fmla="*/ 29593 h 53"/>
              <a:gd name="T6" fmla="*/ 27619 w 103"/>
              <a:gd name="T7" fmla="*/ 29024 h 53"/>
              <a:gd name="T8" fmla="*/ 22872 w 103"/>
              <a:gd name="T9" fmla="*/ 28455 h 53"/>
              <a:gd name="T10" fmla="*/ 18557 w 103"/>
              <a:gd name="T11" fmla="*/ 27317 h 53"/>
              <a:gd name="T12" fmla="*/ 14673 w 103"/>
              <a:gd name="T13" fmla="*/ 25609 h 53"/>
              <a:gd name="T14" fmla="*/ 11652 w 103"/>
              <a:gd name="T15" fmla="*/ 24471 h 53"/>
              <a:gd name="T16" fmla="*/ 9494 w 103"/>
              <a:gd name="T17" fmla="*/ 23333 h 53"/>
              <a:gd name="T18" fmla="*/ 7768 w 103"/>
              <a:gd name="T19" fmla="*/ 21626 h 53"/>
              <a:gd name="T20" fmla="*/ 6042 w 103"/>
              <a:gd name="T21" fmla="*/ 20487 h 53"/>
              <a:gd name="T22" fmla="*/ 3452 w 103"/>
              <a:gd name="T23" fmla="*/ 20487 h 53"/>
              <a:gd name="T24" fmla="*/ 0 w 103"/>
              <a:gd name="T25" fmla="*/ 20487 h 53"/>
              <a:gd name="T26" fmla="*/ 2158 w 103"/>
              <a:gd name="T27" fmla="*/ 19349 h 53"/>
              <a:gd name="T28" fmla="*/ 4316 w 103"/>
              <a:gd name="T29" fmla="*/ 17642 h 53"/>
              <a:gd name="T30" fmla="*/ 5610 w 103"/>
              <a:gd name="T31" fmla="*/ 15935 h 53"/>
              <a:gd name="T32" fmla="*/ 7768 w 103"/>
              <a:gd name="T33" fmla="*/ 13089 h 53"/>
              <a:gd name="T34" fmla="*/ 9494 w 103"/>
              <a:gd name="T35" fmla="*/ 10813 h 53"/>
              <a:gd name="T36" fmla="*/ 12083 w 103"/>
              <a:gd name="T37" fmla="*/ 7967 h 53"/>
              <a:gd name="T38" fmla="*/ 14241 w 103"/>
              <a:gd name="T39" fmla="*/ 5691 h 53"/>
              <a:gd name="T40" fmla="*/ 16399 w 103"/>
              <a:gd name="T41" fmla="*/ 2845 h 53"/>
              <a:gd name="T42" fmla="*/ 18988 w 103"/>
              <a:gd name="T43" fmla="*/ 569 h 53"/>
              <a:gd name="T44" fmla="*/ 22009 w 103"/>
              <a:gd name="T45" fmla="*/ 0 h 53"/>
              <a:gd name="T46" fmla="*/ 24599 w 103"/>
              <a:gd name="T47" fmla="*/ 0 h 53"/>
              <a:gd name="T48" fmla="*/ 27619 w 103"/>
              <a:gd name="T49" fmla="*/ 1707 h 53"/>
              <a:gd name="T50" fmla="*/ 30209 w 103"/>
              <a:gd name="T51" fmla="*/ 2845 h 53"/>
              <a:gd name="T52" fmla="*/ 32367 w 103"/>
              <a:gd name="T53" fmla="*/ 3984 h 53"/>
              <a:gd name="T54" fmla="*/ 34956 w 103"/>
              <a:gd name="T55" fmla="*/ 6260 h 53"/>
              <a:gd name="T56" fmla="*/ 37114 w 103"/>
              <a:gd name="T57" fmla="*/ 7967 h 53"/>
              <a:gd name="T58" fmla="*/ 40134 w 103"/>
              <a:gd name="T59" fmla="*/ 11382 h 53"/>
              <a:gd name="T60" fmla="*/ 42724 w 103"/>
              <a:gd name="T61" fmla="*/ 14796 h 53"/>
              <a:gd name="T62" fmla="*/ 44450 w 103"/>
              <a:gd name="T63" fmla="*/ 17073 h 53"/>
              <a:gd name="T64" fmla="*/ 42292 w 103"/>
              <a:gd name="T65" fmla="*/ 17642 h 53"/>
              <a:gd name="T66" fmla="*/ 38840 w 103"/>
              <a:gd name="T67" fmla="*/ 18780 h 53"/>
              <a:gd name="T68" fmla="*/ 36682 w 103"/>
              <a:gd name="T69" fmla="*/ 19918 h 53"/>
              <a:gd name="T70" fmla="*/ 35387 w 103"/>
              <a:gd name="T71" fmla="*/ 23902 h 53"/>
              <a:gd name="T72" fmla="*/ 35387 w 103"/>
              <a:gd name="T73" fmla="*/ 29593 h 53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03" h="53">
                <a:moveTo>
                  <a:pt x="82" y="52"/>
                </a:moveTo>
                <a:lnTo>
                  <a:pt x="79" y="53"/>
                </a:lnTo>
                <a:lnTo>
                  <a:pt x="73" y="52"/>
                </a:lnTo>
                <a:lnTo>
                  <a:pt x="64" y="51"/>
                </a:lnTo>
                <a:lnTo>
                  <a:pt x="53" y="50"/>
                </a:lnTo>
                <a:lnTo>
                  <a:pt x="43" y="48"/>
                </a:lnTo>
                <a:lnTo>
                  <a:pt x="34" y="45"/>
                </a:lnTo>
                <a:lnTo>
                  <a:pt x="27" y="43"/>
                </a:lnTo>
                <a:lnTo>
                  <a:pt x="22" y="41"/>
                </a:lnTo>
                <a:lnTo>
                  <a:pt x="18" y="38"/>
                </a:lnTo>
                <a:lnTo>
                  <a:pt x="14" y="36"/>
                </a:lnTo>
                <a:lnTo>
                  <a:pt x="8" y="36"/>
                </a:lnTo>
                <a:lnTo>
                  <a:pt x="0" y="36"/>
                </a:lnTo>
                <a:lnTo>
                  <a:pt x="5" y="34"/>
                </a:lnTo>
                <a:lnTo>
                  <a:pt x="10" y="31"/>
                </a:lnTo>
                <a:lnTo>
                  <a:pt x="13" y="28"/>
                </a:lnTo>
                <a:lnTo>
                  <a:pt x="18" y="23"/>
                </a:lnTo>
                <a:lnTo>
                  <a:pt x="22" y="19"/>
                </a:lnTo>
                <a:lnTo>
                  <a:pt x="28" y="14"/>
                </a:lnTo>
                <a:lnTo>
                  <a:pt x="33" y="10"/>
                </a:lnTo>
                <a:lnTo>
                  <a:pt x="38" y="5"/>
                </a:lnTo>
                <a:lnTo>
                  <a:pt x="44" y="1"/>
                </a:lnTo>
                <a:lnTo>
                  <a:pt x="51" y="0"/>
                </a:lnTo>
                <a:lnTo>
                  <a:pt x="57" y="0"/>
                </a:lnTo>
                <a:lnTo>
                  <a:pt x="64" y="3"/>
                </a:lnTo>
                <a:lnTo>
                  <a:pt x="70" y="5"/>
                </a:lnTo>
                <a:lnTo>
                  <a:pt x="75" y="7"/>
                </a:lnTo>
                <a:lnTo>
                  <a:pt x="81" y="11"/>
                </a:lnTo>
                <a:lnTo>
                  <a:pt x="86" y="14"/>
                </a:lnTo>
                <a:lnTo>
                  <a:pt x="93" y="20"/>
                </a:lnTo>
                <a:lnTo>
                  <a:pt x="99" y="26"/>
                </a:lnTo>
                <a:lnTo>
                  <a:pt x="103" y="30"/>
                </a:lnTo>
                <a:lnTo>
                  <a:pt x="98" y="31"/>
                </a:lnTo>
                <a:lnTo>
                  <a:pt x="90" y="33"/>
                </a:lnTo>
                <a:lnTo>
                  <a:pt x="85" y="35"/>
                </a:lnTo>
                <a:lnTo>
                  <a:pt x="82" y="42"/>
                </a:lnTo>
                <a:lnTo>
                  <a:pt x="82" y="52"/>
                </a:lnTo>
                <a:close/>
              </a:path>
            </a:pathLst>
          </a:custGeom>
          <a:solidFill>
            <a:srgbClr val="BFCC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34" name="Rectangle 3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47750" y="1724025"/>
            <a:ext cx="702945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text styles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3200" b="1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Monotype Sorts" pitchFamily="2" charset="2"/>
        <a:buChar char="n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Monotype Sorts" pitchFamily="2" charset="2"/>
        <a:buChar char="F"/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33CC33"/>
        </a:buClr>
        <a:buSzPct val="90000"/>
        <a:buFont typeface="Monotype Sorts" pitchFamily="2" charset="2"/>
        <a:buChar char="4"/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–"/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 algn="l"/>
            <a:r>
              <a:rPr lang="en-US" altLang="en-US" dirty="0" smtClean="0"/>
              <a:t>WEB</a:t>
            </a:r>
            <a:endParaRPr lang="en-US" altLang="en-US" dirty="0"/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xfrm>
            <a:off x="266700" y="688975"/>
            <a:ext cx="8686800" cy="844550"/>
          </a:xfrm>
        </p:spPr>
        <p:txBody>
          <a:bodyPr/>
          <a:lstStyle/>
          <a:p>
            <a:r>
              <a:rPr lang="en-US" altLang="en-US" sz="4000" dirty="0" err="1" smtClean="0"/>
              <a:t>Postgresql</a:t>
            </a:r>
            <a:r>
              <a:rPr lang="en-US" altLang="en-US" sz="4000" dirty="0" smtClean="0"/>
              <a:t> and Express</a:t>
            </a:r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36638" y="2103438"/>
            <a:ext cx="7029450" cy="4114800"/>
          </a:xfrm>
        </p:spPr>
        <p:txBody>
          <a:bodyPr/>
          <a:lstStyle/>
          <a:p>
            <a:pPr>
              <a:buFont typeface="Monotype Sorts" pitchFamily="2" charset="2"/>
              <a:buNone/>
            </a:pPr>
            <a:r>
              <a:rPr lang="en-US" altLang="en-US" sz="3200" dirty="0" smtClean="0"/>
              <a:t>Lecturer: Michael Dacey</a:t>
            </a:r>
          </a:p>
          <a:p>
            <a:pPr>
              <a:buFont typeface="Monotype Sorts" pitchFamily="2" charset="2"/>
              <a:buNone/>
            </a:pPr>
            <a:endParaRPr lang="en-US" altLang="en-US" sz="3200" dirty="0" smtClean="0"/>
          </a:p>
          <a:p>
            <a:pPr>
              <a:buFont typeface="Monotype Sorts" pitchFamily="2" charset="2"/>
              <a:buNone/>
            </a:pPr>
            <a:r>
              <a:rPr lang="en-US" altLang="en-US" sz="3200" dirty="0" smtClean="0"/>
              <a:t>E-mail: michael.dacey@uwtsd.ac.uk</a:t>
            </a:r>
          </a:p>
          <a:p>
            <a:pPr>
              <a:buFont typeface="Monotype Sorts" pitchFamily="2" charset="2"/>
              <a:buNone/>
            </a:pPr>
            <a:endParaRPr lang="en-US" altLang="en-US" sz="3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Setup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2236494"/>
            <a:ext cx="7029450" cy="3602331"/>
          </a:xfrm>
        </p:spPr>
        <p:txBody>
          <a:bodyPr/>
          <a:lstStyle/>
          <a:p>
            <a:r>
              <a:rPr lang="en-GB" dirty="0" smtClean="0"/>
              <a:t>Pre-requisites</a:t>
            </a:r>
          </a:p>
          <a:p>
            <a:pPr lvl="1"/>
            <a:r>
              <a:rPr lang="en-GB" dirty="0" smtClean="0"/>
              <a:t>Node.js and Express.js installed and working</a:t>
            </a:r>
          </a:p>
          <a:p>
            <a:pPr lvl="1"/>
            <a:r>
              <a:rPr lang="en-GB" dirty="0" smtClean="0"/>
              <a:t>Basic </a:t>
            </a:r>
            <a:r>
              <a:rPr lang="en-GB" dirty="0" err="1" smtClean="0"/>
              <a:t>webservice</a:t>
            </a:r>
            <a:r>
              <a:rPr lang="en-GB" dirty="0" smtClean="0"/>
              <a:t> in express.js has been built</a:t>
            </a:r>
          </a:p>
          <a:p>
            <a:pPr lvl="1"/>
            <a:r>
              <a:rPr lang="en-GB" dirty="0" err="1" smtClean="0"/>
              <a:t>Postgresql</a:t>
            </a:r>
            <a:r>
              <a:rPr lang="en-GB" dirty="0" smtClean="0"/>
              <a:t> drivers have been installed in node.js (</a:t>
            </a:r>
            <a:r>
              <a:rPr lang="en-GB" dirty="0" err="1" smtClean="0"/>
              <a:t>pg</a:t>
            </a:r>
            <a:r>
              <a:rPr lang="en-GB" dirty="0" smtClean="0"/>
              <a:t> and </a:t>
            </a:r>
            <a:r>
              <a:rPr lang="en-GB" dirty="0" err="1" smtClean="0"/>
              <a:t>pg</a:t>
            </a:r>
            <a:r>
              <a:rPr lang="en-GB" dirty="0" smtClean="0"/>
              <a:t>-format)</a:t>
            </a:r>
          </a:p>
          <a:p>
            <a:endParaRPr lang="en-GB" dirty="0"/>
          </a:p>
          <a:p>
            <a:r>
              <a:rPr lang="en-GB" dirty="0" smtClean="0"/>
              <a:t>Create a new file called </a:t>
            </a:r>
            <a:r>
              <a:rPr lang="en-GB" b="1" dirty="0" err="1" smtClean="0"/>
              <a:t>pgdbstudent.ts</a:t>
            </a:r>
            <a:r>
              <a:rPr lang="en-GB" dirty="0" smtClean="0"/>
              <a:t> in the “</a:t>
            </a:r>
            <a:r>
              <a:rPr lang="en-GB" dirty="0" err="1" smtClean="0"/>
              <a:t>nodewebservice</a:t>
            </a:r>
            <a:r>
              <a:rPr lang="en-GB" dirty="0" smtClean="0"/>
              <a:t>” directory</a:t>
            </a:r>
            <a:endParaRPr lang="en-GB" b="1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95238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Setup (</a:t>
            </a:r>
            <a:r>
              <a:rPr lang="en-GB" dirty="0" err="1" smtClean="0"/>
              <a:t>Cont</a:t>
            </a:r>
            <a:r>
              <a:rPr lang="en-GB" dirty="0" smtClean="0"/>
              <a:t>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7176" y="1037511"/>
            <a:ext cx="3933358" cy="4801314"/>
          </a:xfrm>
        </p:spPr>
        <p:txBody>
          <a:bodyPr/>
          <a:lstStyle/>
          <a:p>
            <a:r>
              <a:rPr lang="en-GB" dirty="0"/>
              <a:t>Open up a terminal window and change to the directory containing both the “</a:t>
            </a:r>
            <a:r>
              <a:rPr lang="en-GB" dirty="0" err="1"/>
              <a:t>nodewebservice</a:t>
            </a:r>
            <a:r>
              <a:rPr lang="en-GB" dirty="0"/>
              <a:t>” sub-directory </a:t>
            </a:r>
            <a:r>
              <a:rPr lang="en-GB" dirty="0">
                <a:solidFill>
                  <a:srgbClr val="FF0000"/>
                </a:solidFill>
              </a:rPr>
              <a:t>and the </a:t>
            </a:r>
            <a:r>
              <a:rPr lang="en-GB" dirty="0" smtClean="0">
                <a:solidFill>
                  <a:srgbClr val="FF0000"/>
                </a:solidFill>
              </a:rPr>
              <a:t>“</a:t>
            </a:r>
            <a:r>
              <a:rPr lang="en-GB" b="1" dirty="0" err="1">
                <a:solidFill>
                  <a:srgbClr val="FF0000"/>
                </a:solidFill>
              </a:rPr>
              <a:t>docker</a:t>
            </a:r>
            <a:r>
              <a:rPr lang="en-GB" b="1" dirty="0">
                <a:solidFill>
                  <a:srgbClr val="FF0000"/>
                </a:solidFill>
              </a:rPr>
              <a:t>-compose</a:t>
            </a:r>
            <a:r>
              <a:rPr lang="en-GB" dirty="0">
                <a:solidFill>
                  <a:srgbClr val="FF0000"/>
                </a:solidFill>
              </a:rPr>
              <a:t>” file</a:t>
            </a:r>
          </a:p>
          <a:p>
            <a:r>
              <a:rPr lang="en-GB" b="1" dirty="0" smtClean="0"/>
              <a:t>Edit the “</a:t>
            </a:r>
            <a:r>
              <a:rPr lang="en-GB" b="1" dirty="0" err="1" smtClean="0"/>
              <a:t>docker</a:t>
            </a:r>
            <a:r>
              <a:rPr lang="en-GB" b="1" dirty="0" smtClean="0"/>
              <a:t>-compose” file </a:t>
            </a:r>
            <a:r>
              <a:rPr lang="en-GB" dirty="0" smtClean="0"/>
              <a:t>and temporarily comment out the web server while we test the web service and </a:t>
            </a:r>
            <a:r>
              <a:rPr lang="en-GB" dirty="0" err="1" smtClean="0"/>
              <a:t>Postgresql</a:t>
            </a:r>
            <a:r>
              <a:rPr lang="en-GB" dirty="0" smtClean="0"/>
              <a:t> database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149128" y="1037511"/>
            <a:ext cx="4686331" cy="507831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version: "</a:t>
            </a: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3.6“</a:t>
            </a:r>
          </a:p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services:</a:t>
            </a:r>
          </a:p>
          <a:p>
            <a:r>
              <a:rPr lang="en-GB" dirty="0" smtClean="0">
                <a:solidFill>
                  <a:schemeClr val="accent1">
                    <a:lumMod val="25000"/>
                  </a:schemeClr>
                </a:solidFill>
              </a:rPr>
              <a:t>  </a:t>
            </a:r>
            <a:r>
              <a:rPr lang="en-GB" dirty="0">
                <a:solidFill>
                  <a:schemeClr val="accent1">
                    <a:lumMod val="25000"/>
                  </a:schemeClr>
                </a:solidFill>
              </a:rPr>
              <a:t># webserver</a:t>
            </a:r>
            <a:r>
              <a:rPr lang="en-GB" dirty="0" smtClean="0">
                <a:solidFill>
                  <a:schemeClr val="accent1">
                    <a:lumMod val="25000"/>
                  </a:schemeClr>
                </a:solidFill>
              </a:rPr>
              <a:t>:</a:t>
            </a:r>
          </a:p>
          <a:p>
            <a:r>
              <a:rPr lang="en-GB" dirty="0" smtClean="0">
                <a:solidFill>
                  <a:schemeClr val="accent1">
                    <a:lumMod val="25000"/>
                  </a:schemeClr>
                </a:solidFill>
              </a:rPr>
              <a:t>    </a:t>
            </a:r>
            <a:r>
              <a:rPr lang="en-GB" dirty="0">
                <a:solidFill>
                  <a:schemeClr val="accent1">
                    <a:lumMod val="25000"/>
                  </a:schemeClr>
                </a:solidFill>
              </a:rPr>
              <a:t># build</a:t>
            </a:r>
            <a:r>
              <a:rPr lang="en-GB" dirty="0" smtClean="0">
                <a:solidFill>
                  <a:schemeClr val="accent1">
                    <a:lumMod val="25000"/>
                  </a:schemeClr>
                </a:solidFill>
              </a:rPr>
              <a:t>:</a:t>
            </a:r>
          </a:p>
          <a:p>
            <a:r>
              <a:rPr lang="en-GB" dirty="0" smtClean="0">
                <a:solidFill>
                  <a:schemeClr val="accent1">
                    <a:lumMod val="25000"/>
                  </a:schemeClr>
                </a:solidFill>
              </a:rPr>
              <a:t>      </a:t>
            </a:r>
            <a:r>
              <a:rPr lang="en-GB" dirty="0">
                <a:solidFill>
                  <a:schemeClr val="accent1">
                    <a:lumMod val="25000"/>
                  </a:schemeClr>
                </a:solidFill>
              </a:rPr>
              <a:t># context: </a:t>
            </a:r>
            <a:r>
              <a:rPr lang="en-GB" dirty="0" smtClean="0">
                <a:solidFill>
                  <a:schemeClr val="accent1">
                    <a:lumMod val="25000"/>
                  </a:schemeClr>
                </a:solidFill>
              </a:rPr>
              <a:t>.</a:t>
            </a:r>
          </a:p>
          <a:p>
            <a:r>
              <a:rPr lang="en-GB" dirty="0" smtClean="0">
                <a:solidFill>
                  <a:schemeClr val="accent1">
                    <a:lumMod val="25000"/>
                  </a:schemeClr>
                </a:solidFill>
              </a:rPr>
              <a:t>      </a:t>
            </a:r>
            <a:r>
              <a:rPr lang="en-GB" dirty="0">
                <a:solidFill>
                  <a:schemeClr val="accent1">
                    <a:lumMod val="25000"/>
                  </a:schemeClr>
                </a:solidFill>
              </a:rPr>
              <a:t># </a:t>
            </a:r>
            <a:r>
              <a:rPr lang="en-GB" dirty="0" err="1">
                <a:solidFill>
                  <a:schemeClr val="accent1">
                    <a:lumMod val="25000"/>
                  </a:schemeClr>
                </a:solidFill>
              </a:rPr>
              <a:t>dockerfile</a:t>
            </a:r>
            <a:r>
              <a:rPr lang="en-GB" dirty="0">
                <a:solidFill>
                  <a:schemeClr val="accent1">
                    <a:lumMod val="25000"/>
                  </a:schemeClr>
                </a:solidFill>
              </a:rPr>
              <a:t>: </a:t>
            </a:r>
            <a:r>
              <a:rPr lang="en-GB" dirty="0" err="1" smtClean="0">
                <a:solidFill>
                  <a:schemeClr val="accent1">
                    <a:lumMod val="25000"/>
                  </a:schemeClr>
                </a:solidFill>
              </a:rPr>
              <a:t>Dockerfile</a:t>
            </a:r>
            <a:endParaRPr lang="en-GB" dirty="0" smtClean="0">
              <a:solidFill>
                <a:schemeClr val="accent1">
                  <a:lumMod val="25000"/>
                </a:schemeClr>
              </a:solidFill>
            </a:endParaRPr>
          </a:p>
          <a:p>
            <a:r>
              <a:rPr lang="en-GB" dirty="0" smtClean="0">
                <a:solidFill>
                  <a:schemeClr val="accent1">
                    <a:lumMod val="25000"/>
                  </a:schemeClr>
                </a:solidFill>
              </a:rPr>
              <a:t>      </a:t>
            </a:r>
            <a:r>
              <a:rPr lang="en-GB" dirty="0">
                <a:solidFill>
                  <a:schemeClr val="accent1">
                    <a:lumMod val="25000"/>
                  </a:schemeClr>
                </a:solidFill>
              </a:rPr>
              <a:t># target: </a:t>
            </a:r>
            <a:r>
              <a:rPr lang="en-GB" dirty="0" smtClean="0">
                <a:solidFill>
                  <a:schemeClr val="accent1">
                    <a:lumMod val="25000"/>
                  </a:schemeClr>
                </a:solidFill>
              </a:rPr>
              <a:t>webserver</a:t>
            </a:r>
          </a:p>
          <a:p>
            <a:r>
              <a:rPr lang="en-GB" dirty="0" smtClean="0">
                <a:solidFill>
                  <a:schemeClr val="accent1">
                    <a:lumMod val="25000"/>
                  </a:schemeClr>
                </a:solidFill>
              </a:rPr>
              <a:t>    </a:t>
            </a:r>
            <a:r>
              <a:rPr lang="en-GB" dirty="0">
                <a:solidFill>
                  <a:schemeClr val="accent1">
                    <a:lumMod val="25000"/>
                  </a:schemeClr>
                </a:solidFill>
              </a:rPr>
              <a:t># image: </a:t>
            </a:r>
            <a:r>
              <a:rPr lang="en-GB" dirty="0" smtClean="0">
                <a:solidFill>
                  <a:schemeClr val="accent1">
                    <a:lumMod val="25000"/>
                  </a:schemeClr>
                </a:solidFill>
              </a:rPr>
              <a:t>node-a-webserver</a:t>
            </a:r>
          </a:p>
          <a:p>
            <a:r>
              <a:rPr lang="en-GB" dirty="0" smtClean="0">
                <a:solidFill>
                  <a:schemeClr val="accent1">
                    <a:lumMod val="25000"/>
                  </a:schemeClr>
                </a:solidFill>
              </a:rPr>
              <a:t>    </a:t>
            </a:r>
            <a:r>
              <a:rPr lang="en-GB" dirty="0">
                <a:solidFill>
                  <a:schemeClr val="accent1">
                    <a:lumMod val="25000"/>
                  </a:schemeClr>
                </a:solidFill>
              </a:rPr>
              <a:t># restart: </a:t>
            </a:r>
            <a:r>
              <a:rPr lang="en-GB" dirty="0" smtClean="0">
                <a:solidFill>
                  <a:schemeClr val="accent1">
                    <a:lumMod val="25000"/>
                  </a:schemeClr>
                </a:solidFill>
              </a:rPr>
              <a:t>always</a:t>
            </a:r>
          </a:p>
          <a:p>
            <a:r>
              <a:rPr lang="en-GB" dirty="0" smtClean="0">
                <a:solidFill>
                  <a:schemeClr val="accent1">
                    <a:lumMod val="25000"/>
                  </a:schemeClr>
                </a:solidFill>
              </a:rPr>
              <a:t>    </a:t>
            </a:r>
            <a:r>
              <a:rPr lang="en-GB" dirty="0">
                <a:solidFill>
                  <a:schemeClr val="accent1">
                    <a:lumMod val="25000"/>
                  </a:schemeClr>
                </a:solidFill>
              </a:rPr>
              <a:t># ports</a:t>
            </a:r>
            <a:r>
              <a:rPr lang="en-GB" dirty="0" smtClean="0">
                <a:solidFill>
                  <a:schemeClr val="accent1">
                    <a:lumMod val="25000"/>
                  </a:schemeClr>
                </a:solidFill>
              </a:rPr>
              <a:t>:</a:t>
            </a:r>
          </a:p>
          <a:p>
            <a:r>
              <a:rPr lang="en-GB" dirty="0" smtClean="0">
                <a:solidFill>
                  <a:schemeClr val="accent1">
                    <a:lumMod val="25000"/>
                  </a:schemeClr>
                </a:solidFill>
              </a:rPr>
              <a:t>       </a:t>
            </a:r>
            <a:r>
              <a:rPr lang="en-GB" dirty="0">
                <a:solidFill>
                  <a:schemeClr val="accent1">
                    <a:lumMod val="25000"/>
                  </a:schemeClr>
                </a:solidFill>
              </a:rPr>
              <a:t># - </a:t>
            </a:r>
            <a:r>
              <a:rPr lang="en-GB">
                <a:solidFill>
                  <a:schemeClr val="accent1">
                    <a:lumMod val="25000"/>
                  </a:schemeClr>
                </a:solidFill>
              </a:rPr>
              <a:t>"</a:t>
            </a:r>
            <a:r>
              <a:rPr lang="en-GB" smtClean="0">
                <a:solidFill>
                  <a:schemeClr val="accent1">
                    <a:lumMod val="25000"/>
                  </a:schemeClr>
                </a:solidFill>
              </a:rPr>
              <a:t>81:80"</a:t>
            </a:r>
            <a:endParaRPr lang="en-GB" dirty="0" smtClean="0">
              <a:solidFill>
                <a:schemeClr val="accent1">
                  <a:lumMod val="25000"/>
                </a:schemeClr>
              </a:solidFill>
            </a:endParaRPr>
          </a:p>
          <a:p>
            <a:r>
              <a:rPr lang="en-GB" dirty="0" smtClean="0">
                <a:solidFill>
                  <a:schemeClr val="accent1">
                    <a:lumMod val="25000"/>
                  </a:schemeClr>
                </a:solidFill>
              </a:rPr>
              <a:t>    </a:t>
            </a:r>
            <a:r>
              <a:rPr lang="en-GB" dirty="0">
                <a:solidFill>
                  <a:schemeClr val="accent1">
                    <a:lumMod val="25000"/>
                  </a:schemeClr>
                </a:solidFill>
              </a:rPr>
              <a:t># networks</a:t>
            </a:r>
            <a:r>
              <a:rPr lang="en-GB" dirty="0" smtClean="0">
                <a:solidFill>
                  <a:schemeClr val="accent1">
                    <a:lumMod val="25000"/>
                  </a:schemeClr>
                </a:solidFill>
              </a:rPr>
              <a:t>:</a:t>
            </a:r>
          </a:p>
          <a:p>
            <a:r>
              <a:rPr lang="en-GB" dirty="0" smtClean="0">
                <a:solidFill>
                  <a:schemeClr val="accent1">
                    <a:lumMod val="25000"/>
                  </a:schemeClr>
                </a:solidFill>
              </a:rPr>
              <a:t>       </a:t>
            </a:r>
            <a:r>
              <a:rPr lang="en-GB" dirty="0">
                <a:solidFill>
                  <a:schemeClr val="accent1">
                    <a:lumMod val="25000"/>
                  </a:schemeClr>
                </a:solidFill>
              </a:rPr>
              <a:t># - </a:t>
            </a:r>
            <a:r>
              <a:rPr lang="en-GB" dirty="0" err="1" smtClean="0">
                <a:solidFill>
                  <a:schemeClr val="accent1">
                    <a:lumMod val="25000"/>
                  </a:schemeClr>
                </a:solidFill>
              </a:rPr>
              <a:t>dbnetwork</a:t>
            </a:r>
            <a:endParaRPr lang="en-GB" dirty="0" smtClean="0">
              <a:solidFill>
                <a:schemeClr val="accent1">
                  <a:lumMod val="25000"/>
                </a:schemeClr>
              </a:solidFill>
            </a:endParaRPr>
          </a:p>
          <a:p>
            <a:r>
              <a:rPr lang="en-GB" dirty="0" smtClean="0">
                <a:solidFill>
                  <a:schemeClr val="accent1">
                    <a:lumMod val="25000"/>
                  </a:schemeClr>
                </a:solidFill>
              </a:rPr>
              <a:t>    </a:t>
            </a:r>
            <a:r>
              <a:rPr lang="en-GB" dirty="0">
                <a:solidFill>
                  <a:schemeClr val="accent1">
                    <a:lumMod val="25000"/>
                  </a:schemeClr>
                </a:solidFill>
              </a:rPr>
              <a:t># volumes</a:t>
            </a:r>
            <a:r>
              <a:rPr lang="en-GB" dirty="0" smtClean="0">
                <a:solidFill>
                  <a:schemeClr val="accent1">
                    <a:lumMod val="25000"/>
                  </a:schemeClr>
                </a:solidFill>
              </a:rPr>
              <a:t>:</a:t>
            </a:r>
          </a:p>
          <a:p>
            <a:r>
              <a:rPr lang="en-GB" dirty="0" smtClean="0">
                <a:solidFill>
                  <a:schemeClr val="accent1">
                    <a:lumMod val="25000"/>
                  </a:schemeClr>
                </a:solidFill>
              </a:rPr>
              <a:t>      </a:t>
            </a:r>
            <a:r>
              <a:rPr lang="en-GB" dirty="0">
                <a:solidFill>
                  <a:schemeClr val="accent1">
                    <a:lumMod val="25000"/>
                  </a:schemeClr>
                </a:solidFill>
              </a:rPr>
              <a:t># - ./</a:t>
            </a:r>
            <a:r>
              <a:rPr lang="en-GB" dirty="0" err="1">
                <a:solidFill>
                  <a:schemeClr val="accent1">
                    <a:lumMod val="25000"/>
                  </a:schemeClr>
                </a:solidFill>
              </a:rPr>
              <a:t>nodewebserver</a:t>
            </a:r>
            <a:r>
              <a:rPr lang="en-GB" dirty="0">
                <a:solidFill>
                  <a:schemeClr val="accent1">
                    <a:lumMod val="25000"/>
                  </a:schemeClr>
                </a:solidFill>
              </a:rPr>
              <a:t>:/</a:t>
            </a:r>
            <a:r>
              <a:rPr lang="en-GB" dirty="0" err="1" smtClean="0">
                <a:solidFill>
                  <a:schemeClr val="accent1">
                    <a:lumMod val="25000"/>
                  </a:schemeClr>
                </a:solidFill>
              </a:rPr>
              <a:t>var</a:t>
            </a:r>
            <a:r>
              <a:rPr lang="en-GB" dirty="0" smtClean="0">
                <a:solidFill>
                  <a:schemeClr val="accent1">
                    <a:lumMod val="25000"/>
                  </a:schemeClr>
                </a:solidFill>
              </a:rPr>
              <a:t>/www/node</a:t>
            </a:r>
          </a:p>
          <a:p>
            <a:r>
              <a:rPr lang="en-GB" dirty="0" smtClean="0"/>
              <a:t> </a:t>
            </a: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GB" dirty="0" err="1">
                <a:solidFill>
                  <a:schemeClr val="bg1">
                    <a:lumMod val="50000"/>
                  </a:schemeClr>
                </a:solidFill>
              </a:rPr>
              <a:t>webservice</a:t>
            </a: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:</a:t>
            </a:r>
          </a:p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    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build</a:t>
            </a: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:</a:t>
            </a:r>
          </a:p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      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context: .</a:t>
            </a:r>
            <a:endParaRPr lang="en-GB" dirty="0" smtClean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5167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Virtual Machines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1356360"/>
            <a:ext cx="7029450" cy="4482465"/>
          </a:xfrm>
        </p:spPr>
        <p:txBody>
          <a:bodyPr/>
          <a:lstStyle/>
          <a:p>
            <a:r>
              <a:rPr lang="en-GB" dirty="0"/>
              <a:t> Virtual machines make it possible to run multiple applications on the same physical hardware while keeping conflicts among software components and competition for hardware resources to a minimum. </a:t>
            </a:r>
            <a:endParaRPr lang="en-GB" dirty="0" smtClean="0"/>
          </a:p>
          <a:p>
            <a:r>
              <a:rPr lang="en-GB" dirty="0" smtClean="0"/>
              <a:t>But </a:t>
            </a:r>
            <a:r>
              <a:rPr lang="en-GB" dirty="0"/>
              <a:t>virtual machines are bulky—typically gigabytes in size. They don’t really solve problems like portability, software updates, or continuous integration and continuous </a:t>
            </a:r>
            <a:r>
              <a:rPr lang="en-GB" dirty="0" smtClean="0"/>
              <a:t>delivery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57432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Docker?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1447800"/>
            <a:ext cx="7029450" cy="4391025"/>
          </a:xfrm>
        </p:spPr>
        <p:txBody>
          <a:bodyPr/>
          <a:lstStyle/>
          <a:p>
            <a:r>
              <a:rPr lang="en-GB" dirty="0" smtClean="0"/>
              <a:t>Containers </a:t>
            </a:r>
            <a:r>
              <a:rPr lang="en-GB" dirty="0"/>
              <a:t>make it possible to isolate applications into small, lightweight execution environments that share the operating system kernel. </a:t>
            </a:r>
            <a:endParaRPr lang="en-GB" dirty="0" smtClean="0"/>
          </a:p>
          <a:p>
            <a:r>
              <a:rPr lang="en-GB" dirty="0" smtClean="0"/>
              <a:t>Typically </a:t>
            </a:r>
            <a:r>
              <a:rPr lang="en-GB" dirty="0"/>
              <a:t>measured in megabytes, containers use far fewer resources than virtual machines and start up almost immediately. </a:t>
            </a:r>
            <a:endParaRPr lang="en-GB" dirty="0" smtClean="0"/>
          </a:p>
          <a:p>
            <a:r>
              <a:rPr lang="en-GB" dirty="0" smtClean="0"/>
              <a:t>They </a:t>
            </a:r>
            <a:r>
              <a:rPr lang="en-GB" dirty="0"/>
              <a:t>can be packed far more densely on the same hardware and spun up and down </a:t>
            </a:r>
            <a:r>
              <a:rPr lang="en-GB" i="1" dirty="0" err="1"/>
              <a:t>en</a:t>
            </a:r>
            <a:r>
              <a:rPr lang="en-GB" i="1" dirty="0"/>
              <a:t> masse</a:t>
            </a:r>
            <a:r>
              <a:rPr lang="en-GB" dirty="0"/>
              <a:t> with far less effort and overhead.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363980" y="4739640"/>
            <a:ext cx="69045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https://</a:t>
            </a:r>
            <a:r>
              <a:rPr lang="en-GB" dirty="0" smtClean="0"/>
              <a:t>www.infoworld.com/article/3204171/what-is-docker-docker-</a:t>
            </a:r>
            <a:br>
              <a:rPr lang="en-GB" dirty="0" smtClean="0"/>
            </a:br>
            <a:r>
              <a:rPr lang="en-GB" dirty="0" smtClean="0"/>
              <a:t>containers-explained.html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2810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Docker and </a:t>
            </a:r>
            <a:r>
              <a:rPr lang="en-GB" altLang="en-US" dirty="0" err="1" smtClean="0"/>
              <a:t>Microservices</a:t>
            </a:r>
            <a:endParaRPr lang="en-GB" altLang="en-US" dirty="0" smtClean="0"/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1047750" y="684213"/>
            <a:ext cx="7029450" cy="1571625"/>
          </a:xfrm>
        </p:spPr>
        <p:txBody>
          <a:bodyPr/>
          <a:lstStyle/>
          <a:p>
            <a:r>
              <a:rPr lang="en-GB" altLang="en-US" smtClean="0"/>
              <a:t>If a VM is running a microservice the overhead of the OS becomes more significant e.g. it can increase from 2-3% of the total CPU load for a full service to 6-10% for a microservice</a:t>
            </a:r>
          </a:p>
          <a:p>
            <a:endParaRPr lang="en-GB" altLang="en-US" smtClean="0"/>
          </a:p>
          <a:p>
            <a:endParaRPr lang="en-GB" altLang="en-US" smtClean="0"/>
          </a:p>
          <a:p>
            <a:endParaRPr lang="en-GB" altLang="en-US" smtClean="0"/>
          </a:p>
          <a:p>
            <a:endParaRPr lang="en-GB" altLang="en-US" smtClean="0"/>
          </a:p>
          <a:p>
            <a:endParaRPr lang="en-GB" altLang="en-US" smtClean="0"/>
          </a:p>
          <a:p>
            <a:endParaRPr lang="en-GB" altLang="en-US" smtClean="0"/>
          </a:p>
          <a:p>
            <a:r>
              <a:rPr lang="en-GB" altLang="en-US" smtClean="0"/>
              <a:t>Using Docker the microservice shares the OS with other microservices with much less overhead and cost</a:t>
            </a:r>
          </a:p>
        </p:txBody>
      </p:sp>
      <p:sp>
        <p:nvSpPr>
          <p:cNvPr id="10244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r>
              <a:rPr lang="en-US" altLang="en-US" b="0" smtClean="0"/>
              <a:t>WEBDB</a:t>
            </a:r>
          </a:p>
        </p:txBody>
      </p:sp>
      <p:grpSp>
        <p:nvGrpSpPr>
          <p:cNvPr id="10245" name="Group 39"/>
          <p:cNvGrpSpPr>
            <a:grpSpLocks/>
          </p:cNvGrpSpPr>
          <p:nvPr/>
        </p:nvGrpSpPr>
        <p:grpSpPr bwMode="auto">
          <a:xfrm>
            <a:off x="1470025" y="1974850"/>
            <a:ext cx="6149975" cy="2089150"/>
            <a:chOff x="301706" y="2381377"/>
            <a:chExt cx="6151110" cy="2090180"/>
          </a:xfrm>
        </p:grpSpPr>
        <p:sp>
          <p:nvSpPr>
            <p:cNvPr id="10259" name="Rectangle 5"/>
            <p:cNvSpPr>
              <a:spLocks noChangeArrowheads="1"/>
            </p:cNvSpPr>
            <p:nvPr/>
          </p:nvSpPr>
          <p:spPr bwMode="auto">
            <a:xfrm>
              <a:off x="1341429" y="2483269"/>
              <a:ext cx="1527095" cy="1638493"/>
            </a:xfrm>
            <a:prstGeom prst="rect">
              <a:avLst/>
            </a:prstGeom>
            <a:solidFill>
              <a:schemeClr val="bg1"/>
            </a:solidFill>
            <a:ln w="2857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9pPr>
            </a:lstStyle>
            <a:p>
              <a:pPr algn="ctr"/>
              <a:endParaRPr lang="en-GB" altLang="en-US"/>
            </a:p>
          </p:txBody>
        </p:sp>
        <p:sp>
          <p:nvSpPr>
            <p:cNvPr id="10260" name="Rectangle 6"/>
            <p:cNvSpPr>
              <a:spLocks noChangeArrowheads="1"/>
            </p:cNvSpPr>
            <p:nvPr/>
          </p:nvSpPr>
          <p:spPr bwMode="auto">
            <a:xfrm>
              <a:off x="1373919" y="3685450"/>
              <a:ext cx="1466752" cy="394537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9pPr>
            </a:lstStyle>
            <a:p>
              <a:pPr algn="ctr"/>
              <a:r>
                <a:rPr lang="en-GB" altLang="en-US">
                  <a:solidFill>
                    <a:srgbClr val="000000"/>
                  </a:solidFill>
                </a:rPr>
                <a:t>OS</a:t>
              </a:r>
            </a:p>
          </p:txBody>
        </p:sp>
        <p:sp>
          <p:nvSpPr>
            <p:cNvPr id="10261" name="TextBox 7"/>
            <p:cNvSpPr txBox="1">
              <a:spLocks noChangeArrowheads="1"/>
            </p:cNvSpPr>
            <p:nvPr/>
          </p:nvSpPr>
          <p:spPr bwMode="auto">
            <a:xfrm>
              <a:off x="1882799" y="3728829"/>
              <a:ext cx="444352" cy="3077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9pPr>
            </a:lstStyle>
            <a:p>
              <a:r>
                <a:rPr lang="en-GB" altLang="en-US" sz="1400"/>
                <a:t>OS</a:t>
              </a:r>
            </a:p>
          </p:txBody>
        </p:sp>
        <p:sp>
          <p:nvSpPr>
            <p:cNvPr id="9" name="Rectangle 8"/>
            <p:cNvSpPr/>
            <p:nvPr/>
          </p:nvSpPr>
          <p:spPr bwMode="auto">
            <a:xfrm>
              <a:off x="1351238" y="2483027"/>
              <a:ext cx="1503639" cy="120233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GB" dirty="0"/>
                <a:t>App</a:t>
              </a:r>
            </a:p>
          </p:txBody>
        </p:sp>
        <p:sp>
          <p:nvSpPr>
            <p:cNvPr id="10263" name="Rectangle 9"/>
            <p:cNvSpPr>
              <a:spLocks noChangeArrowheads="1"/>
            </p:cNvSpPr>
            <p:nvPr/>
          </p:nvSpPr>
          <p:spPr bwMode="auto">
            <a:xfrm>
              <a:off x="2376510" y="3420877"/>
              <a:ext cx="473445" cy="264571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9pPr>
            </a:lstStyle>
            <a:p>
              <a:pPr algn="ctr"/>
              <a:endParaRPr lang="en-GB" altLang="en-US"/>
            </a:p>
          </p:txBody>
        </p:sp>
        <p:sp>
          <p:nvSpPr>
            <p:cNvPr id="10264" name="Rectangle 10"/>
            <p:cNvSpPr>
              <a:spLocks noChangeArrowheads="1"/>
            </p:cNvSpPr>
            <p:nvPr/>
          </p:nvSpPr>
          <p:spPr bwMode="auto">
            <a:xfrm>
              <a:off x="3647542" y="2483267"/>
              <a:ext cx="1527095" cy="1638493"/>
            </a:xfrm>
            <a:prstGeom prst="rect">
              <a:avLst/>
            </a:prstGeom>
            <a:solidFill>
              <a:schemeClr val="bg1"/>
            </a:solidFill>
            <a:ln w="2857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9pPr>
            </a:lstStyle>
            <a:p>
              <a:pPr algn="ctr"/>
              <a:endParaRPr lang="en-GB" altLang="en-US"/>
            </a:p>
          </p:txBody>
        </p:sp>
        <p:sp>
          <p:nvSpPr>
            <p:cNvPr id="10265" name="Rectangle 11"/>
            <p:cNvSpPr>
              <a:spLocks noChangeArrowheads="1"/>
            </p:cNvSpPr>
            <p:nvPr/>
          </p:nvSpPr>
          <p:spPr bwMode="auto">
            <a:xfrm>
              <a:off x="3680032" y="3685448"/>
              <a:ext cx="1466752" cy="394537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9pPr>
            </a:lstStyle>
            <a:p>
              <a:pPr algn="ctr"/>
              <a:r>
                <a:rPr lang="en-GB" altLang="en-US">
                  <a:solidFill>
                    <a:srgbClr val="000000"/>
                  </a:solidFill>
                </a:rPr>
                <a:t>OS</a:t>
              </a:r>
            </a:p>
          </p:txBody>
        </p:sp>
        <p:sp>
          <p:nvSpPr>
            <p:cNvPr id="10266" name="TextBox 12"/>
            <p:cNvSpPr txBox="1">
              <a:spLocks noChangeArrowheads="1"/>
            </p:cNvSpPr>
            <p:nvPr/>
          </p:nvSpPr>
          <p:spPr bwMode="auto">
            <a:xfrm>
              <a:off x="4188912" y="3728827"/>
              <a:ext cx="444352" cy="3077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9pPr>
            </a:lstStyle>
            <a:p>
              <a:r>
                <a:rPr lang="en-GB" altLang="en-US" sz="1400"/>
                <a:t>OS</a:t>
              </a:r>
            </a:p>
          </p:txBody>
        </p:sp>
        <p:sp>
          <p:nvSpPr>
            <p:cNvPr id="14" name="Rectangle 13"/>
            <p:cNvSpPr/>
            <p:nvPr/>
          </p:nvSpPr>
          <p:spPr bwMode="auto">
            <a:xfrm>
              <a:off x="3656713" y="2483027"/>
              <a:ext cx="571605" cy="427249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GB" dirty="0"/>
                <a:t>App</a:t>
              </a:r>
            </a:p>
          </p:txBody>
        </p:sp>
        <p:sp>
          <p:nvSpPr>
            <p:cNvPr id="10268" name="TextBox 15"/>
            <p:cNvSpPr txBox="1">
              <a:spLocks noChangeArrowheads="1"/>
            </p:cNvSpPr>
            <p:nvPr/>
          </p:nvSpPr>
          <p:spPr bwMode="auto">
            <a:xfrm>
              <a:off x="2953552" y="2381377"/>
              <a:ext cx="53091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9pPr>
            </a:lstStyle>
            <a:p>
              <a:r>
                <a:rPr lang="en-GB" altLang="en-US"/>
                <a:t>VM</a:t>
              </a:r>
            </a:p>
          </p:txBody>
        </p:sp>
        <p:cxnSp>
          <p:nvCxnSpPr>
            <p:cNvPr id="10269" name="Straight Arrow Connector 17"/>
            <p:cNvCxnSpPr>
              <a:cxnSpLocks noChangeShapeType="1"/>
              <a:stCxn id="10268" idx="2"/>
              <a:endCxn id="10259" idx="3"/>
            </p:cNvCxnSpPr>
            <p:nvPr/>
          </p:nvCxnSpPr>
          <p:spPr bwMode="auto">
            <a:xfrm flipH="1">
              <a:off x="2868524" y="2750709"/>
              <a:ext cx="350486" cy="551807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cxnSp>
          <p:nvCxnSpPr>
            <p:cNvPr id="10270" name="Straight Arrow Connector 19"/>
            <p:cNvCxnSpPr>
              <a:cxnSpLocks noChangeShapeType="1"/>
              <a:stCxn id="10268" idx="2"/>
              <a:endCxn id="10264" idx="1"/>
            </p:cNvCxnSpPr>
            <p:nvPr/>
          </p:nvCxnSpPr>
          <p:spPr bwMode="auto">
            <a:xfrm>
              <a:off x="3219010" y="2750709"/>
              <a:ext cx="428532" cy="551805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sp>
          <p:nvSpPr>
            <p:cNvPr id="10271" name="TextBox 22"/>
            <p:cNvSpPr txBox="1">
              <a:spLocks noChangeArrowheads="1"/>
            </p:cNvSpPr>
            <p:nvPr/>
          </p:nvSpPr>
          <p:spPr bwMode="auto">
            <a:xfrm>
              <a:off x="3656826" y="4105516"/>
              <a:ext cx="151781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9pPr>
            </a:lstStyle>
            <a:p>
              <a:r>
                <a:rPr lang="en-GB" altLang="en-US" sz="1600"/>
                <a:t>Microservice</a:t>
              </a:r>
            </a:p>
          </p:txBody>
        </p:sp>
        <p:sp>
          <p:nvSpPr>
            <p:cNvPr id="10272" name="TextBox 23"/>
            <p:cNvSpPr txBox="1">
              <a:spLocks noChangeArrowheads="1"/>
            </p:cNvSpPr>
            <p:nvPr/>
          </p:nvSpPr>
          <p:spPr bwMode="auto">
            <a:xfrm>
              <a:off x="1341429" y="4133003"/>
              <a:ext cx="152709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9pPr>
            </a:lstStyle>
            <a:p>
              <a:r>
                <a:rPr lang="en-GB" altLang="en-US" sz="1600"/>
                <a:t>Service</a:t>
              </a:r>
            </a:p>
          </p:txBody>
        </p:sp>
        <p:sp>
          <p:nvSpPr>
            <p:cNvPr id="10273" name="TextBox 24"/>
            <p:cNvSpPr txBox="1">
              <a:spLocks noChangeArrowheads="1"/>
            </p:cNvSpPr>
            <p:nvPr/>
          </p:nvSpPr>
          <p:spPr bwMode="auto">
            <a:xfrm>
              <a:off x="301706" y="3815415"/>
              <a:ext cx="72327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9pPr>
            </a:lstStyle>
            <a:p>
              <a:r>
                <a:rPr lang="en-GB" altLang="en-US"/>
                <a:t>2-3%</a:t>
              </a:r>
            </a:p>
          </p:txBody>
        </p:sp>
        <p:cxnSp>
          <p:nvCxnSpPr>
            <p:cNvPr id="10274" name="Straight Arrow Connector 26"/>
            <p:cNvCxnSpPr>
              <a:cxnSpLocks noChangeShapeType="1"/>
              <a:stCxn id="10273" idx="3"/>
            </p:cNvCxnSpPr>
            <p:nvPr/>
          </p:nvCxnSpPr>
          <p:spPr bwMode="auto">
            <a:xfrm flipV="1">
              <a:off x="1024981" y="3861831"/>
              <a:ext cx="529963" cy="138250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sp>
          <p:nvSpPr>
            <p:cNvPr id="10275" name="TextBox 27"/>
            <p:cNvSpPr txBox="1">
              <a:spLocks noChangeArrowheads="1"/>
            </p:cNvSpPr>
            <p:nvPr/>
          </p:nvSpPr>
          <p:spPr bwMode="auto">
            <a:xfrm>
              <a:off x="5601301" y="3815415"/>
              <a:ext cx="85151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Helvetica" panose="020B0604020202020204" pitchFamily="34" charset="0"/>
                </a:defRPr>
              </a:lvl9pPr>
            </a:lstStyle>
            <a:p>
              <a:r>
                <a:rPr lang="en-GB" altLang="en-US"/>
                <a:t>6-10%</a:t>
              </a:r>
            </a:p>
          </p:txBody>
        </p:sp>
        <p:cxnSp>
          <p:nvCxnSpPr>
            <p:cNvPr id="10276" name="Straight Arrow Connector 28"/>
            <p:cNvCxnSpPr>
              <a:cxnSpLocks noChangeShapeType="1"/>
              <a:stCxn id="10275" idx="1"/>
            </p:cNvCxnSpPr>
            <p:nvPr/>
          </p:nvCxnSpPr>
          <p:spPr bwMode="auto">
            <a:xfrm flipH="1" flipV="1">
              <a:off x="4938688" y="3861831"/>
              <a:ext cx="662613" cy="138250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</p:spPr>
        </p:cxnSp>
      </p:grpSp>
      <p:sp>
        <p:nvSpPr>
          <p:cNvPr id="10246" name="Rectangle 31"/>
          <p:cNvSpPr>
            <a:spLocks noChangeArrowheads="1"/>
          </p:cNvSpPr>
          <p:nvPr/>
        </p:nvSpPr>
        <p:spPr bwMode="auto">
          <a:xfrm>
            <a:off x="2665413" y="5211763"/>
            <a:ext cx="3684587" cy="862012"/>
          </a:xfrm>
          <a:prstGeom prst="rect">
            <a:avLst/>
          </a:prstGeom>
          <a:solidFill>
            <a:schemeClr val="bg1"/>
          </a:solidFill>
          <a:ln w="2857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 algn="ctr"/>
            <a:endParaRPr lang="en-GB" altLang="en-US"/>
          </a:p>
        </p:txBody>
      </p:sp>
      <p:sp>
        <p:nvSpPr>
          <p:cNvPr id="10247" name="Rectangle 32"/>
          <p:cNvSpPr>
            <a:spLocks noChangeArrowheads="1"/>
          </p:cNvSpPr>
          <p:nvPr/>
        </p:nvSpPr>
        <p:spPr bwMode="auto">
          <a:xfrm>
            <a:off x="2674938" y="5686425"/>
            <a:ext cx="3325812" cy="344488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 algn="ctr"/>
            <a:r>
              <a:rPr lang="en-GB" altLang="en-US">
                <a:solidFill>
                  <a:srgbClr val="000000"/>
                </a:solidFill>
              </a:rPr>
              <a:t>OS</a:t>
            </a:r>
          </a:p>
        </p:txBody>
      </p:sp>
      <p:sp>
        <p:nvSpPr>
          <p:cNvPr id="10248" name="TextBox 33"/>
          <p:cNvSpPr txBox="1">
            <a:spLocks noChangeArrowheads="1"/>
          </p:cNvSpPr>
          <p:nvPr/>
        </p:nvSpPr>
        <p:spPr bwMode="auto">
          <a:xfrm>
            <a:off x="4170363" y="5715000"/>
            <a:ext cx="442912" cy="3079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r>
              <a:rPr lang="en-GB" altLang="en-US" sz="1400"/>
              <a:t>OS</a:t>
            </a:r>
          </a:p>
        </p:txBody>
      </p:sp>
      <p:sp>
        <p:nvSpPr>
          <p:cNvPr id="35" name="Rectangle 34"/>
          <p:cNvSpPr/>
          <p:nvPr/>
        </p:nvSpPr>
        <p:spPr bwMode="auto">
          <a:xfrm>
            <a:off x="2674938" y="5221288"/>
            <a:ext cx="674687" cy="427037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GB" dirty="0"/>
              <a:t>App1</a:t>
            </a:r>
          </a:p>
        </p:txBody>
      </p:sp>
      <p:sp>
        <p:nvSpPr>
          <p:cNvPr id="10250" name="TextBox 35"/>
          <p:cNvSpPr txBox="1">
            <a:spLocks noChangeArrowheads="1"/>
          </p:cNvSpPr>
          <p:nvPr/>
        </p:nvSpPr>
        <p:spPr bwMode="auto">
          <a:xfrm>
            <a:off x="1725613" y="5457825"/>
            <a:ext cx="5318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r>
              <a:rPr lang="en-GB" altLang="en-US"/>
              <a:t>VM</a:t>
            </a:r>
          </a:p>
        </p:txBody>
      </p:sp>
      <p:cxnSp>
        <p:nvCxnSpPr>
          <p:cNvPr id="10251" name="Straight Arrow Connector 36"/>
          <p:cNvCxnSpPr>
            <a:cxnSpLocks noChangeShapeType="1"/>
            <a:stCxn id="10250" idx="3"/>
            <a:endCxn id="10246" idx="1"/>
          </p:cNvCxnSpPr>
          <p:nvPr/>
        </p:nvCxnSpPr>
        <p:spPr bwMode="auto">
          <a:xfrm>
            <a:off x="2257425" y="5643563"/>
            <a:ext cx="407988" cy="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</p:cxnSp>
      <p:sp>
        <p:nvSpPr>
          <p:cNvPr id="10252" name="TextBox 37"/>
          <p:cNvSpPr txBox="1">
            <a:spLocks noChangeArrowheads="1"/>
          </p:cNvSpPr>
          <p:nvPr/>
        </p:nvSpPr>
        <p:spPr bwMode="auto">
          <a:xfrm>
            <a:off x="3670300" y="6091238"/>
            <a:ext cx="18351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r>
              <a:rPr lang="en-GB" altLang="en-US" sz="1600"/>
              <a:t>Microservices in Docker</a:t>
            </a:r>
          </a:p>
        </p:txBody>
      </p:sp>
      <p:sp>
        <p:nvSpPr>
          <p:cNvPr id="46" name="Rectangle 45"/>
          <p:cNvSpPr/>
          <p:nvPr/>
        </p:nvSpPr>
        <p:spPr bwMode="auto">
          <a:xfrm>
            <a:off x="3333750" y="5221288"/>
            <a:ext cx="674688" cy="427037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GB" dirty="0"/>
              <a:t>App2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4008438" y="5221288"/>
            <a:ext cx="674687" cy="427037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GB" dirty="0"/>
              <a:t>App3</a:t>
            </a:r>
          </a:p>
        </p:txBody>
      </p:sp>
      <p:sp>
        <p:nvSpPr>
          <p:cNvPr id="48" name="Rectangle 47"/>
          <p:cNvSpPr/>
          <p:nvPr/>
        </p:nvSpPr>
        <p:spPr bwMode="auto">
          <a:xfrm>
            <a:off x="4667250" y="5221288"/>
            <a:ext cx="674688" cy="427037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GB" dirty="0"/>
              <a:t>App4</a:t>
            </a:r>
          </a:p>
        </p:txBody>
      </p:sp>
      <p:sp>
        <p:nvSpPr>
          <p:cNvPr id="50" name="Rectangle 49"/>
          <p:cNvSpPr/>
          <p:nvPr/>
        </p:nvSpPr>
        <p:spPr bwMode="auto">
          <a:xfrm>
            <a:off x="5341938" y="5221288"/>
            <a:ext cx="674687" cy="427037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GB" dirty="0"/>
              <a:t>App5</a:t>
            </a:r>
          </a:p>
        </p:txBody>
      </p:sp>
      <p:sp>
        <p:nvSpPr>
          <p:cNvPr id="10257" name="TextBox 54"/>
          <p:cNvSpPr txBox="1">
            <a:spLocks noChangeArrowheads="1"/>
          </p:cNvSpPr>
          <p:nvPr/>
        </p:nvSpPr>
        <p:spPr bwMode="auto">
          <a:xfrm>
            <a:off x="6530975" y="5148263"/>
            <a:ext cx="2082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r>
              <a:rPr lang="en-GB" altLang="en-US" b="0" dirty="0"/>
              <a:t>Apps in containers</a:t>
            </a:r>
          </a:p>
        </p:txBody>
      </p:sp>
      <p:cxnSp>
        <p:nvCxnSpPr>
          <p:cNvPr id="10258" name="Straight Arrow Connector 56"/>
          <p:cNvCxnSpPr>
            <a:cxnSpLocks noChangeShapeType="1"/>
            <a:stCxn id="10257" idx="1"/>
          </p:cNvCxnSpPr>
          <p:nvPr/>
        </p:nvCxnSpPr>
        <p:spPr bwMode="auto">
          <a:xfrm flipH="1" flipV="1">
            <a:off x="6000750" y="5314950"/>
            <a:ext cx="530225" cy="17463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</p:cxnSp>
    </p:spTree>
    <p:extLst>
      <p:ext uri="{BB962C8B-B14F-4D97-AF65-F5344CB8AC3E}">
        <p14:creationId xmlns:p14="http://schemas.microsoft.com/office/powerpoint/2010/main" val="1673405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 “container” 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844551"/>
            <a:ext cx="7029450" cy="2630170"/>
          </a:xfrm>
        </p:spPr>
        <p:txBody>
          <a:bodyPr/>
          <a:lstStyle/>
          <a:p>
            <a:r>
              <a:rPr lang="en-GB" dirty="0"/>
              <a:t>Actually, a software container (or container for short</a:t>
            </a:r>
            <a:r>
              <a:rPr lang="en-GB" dirty="0" smtClean="0"/>
              <a:t>)</a:t>
            </a:r>
          </a:p>
          <a:p>
            <a:pPr lvl="1"/>
            <a:r>
              <a:rPr lang="en-GB" dirty="0"/>
              <a:t> a container is ” a lightweight, stand-alone, executable package of a piece of software that includes everything needed to run it.”</a:t>
            </a:r>
            <a:r>
              <a:rPr lang="en-GB" dirty="0" smtClean="0"/>
              <a:t> </a:t>
            </a:r>
          </a:p>
          <a:p>
            <a:r>
              <a:rPr lang="en-GB" dirty="0" smtClean="0"/>
              <a:t>The key difference is that every container shares the same kernel on the host machine, while each virtual machine has its own kernel. </a:t>
            </a:r>
          </a:p>
          <a:p>
            <a:r>
              <a:rPr lang="en-GB" dirty="0" smtClean="0"/>
              <a:t>Basically</a:t>
            </a:r>
            <a:r>
              <a:rPr lang="en-GB" dirty="0"/>
              <a:t>, a container uses virtualization techniques at the level of the operating system, not the </a:t>
            </a:r>
            <a:r>
              <a:rPr lang="en-GB" b="1" dirty="0"/>
              <a:t>hypervisor</a:t>
            </a:r>
            <a:r>
              <a:rPr lang="en-GB" dirty="0"/>
              <a:t>. </a:t>
            </a:r>
            <a:endParaRPr lang="en-GB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pic>
        <p:nvPicPr>
          <p:cNvPr id="6" name="Picture 4" descr="Image result for docker vs virtual mach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777" y="3783827"/>
            <a:ext cx="5353217" cy="3011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102627" y="4331302"/>
            <a:ext cx="3397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Containers use the </a:t>
            </a:r>
            <a:r>
              <a:rPr lang="en-GB" b="1" dirty="0" smtClean="0"/>
              <a:t>Open </a:t>
            </a:r>
            <a:r>
              <a:rPr lang="en-GB" b="1" dirty="0"/>
              <a:t>Container Initiative</a:t>
            </a:r>
            <a:r>
              <a:rPr lang="en-GB" dirty="0"/>
              <a:t> (</a:t>
            </a:r>
            <a:r>
              <a:rPr lang="en-GB" b="1" dirty="0"/>
              <a:t>OCI</a:t>
            </a:r>
            <a:r>
              <a:rPr lang="en-GB" dirty="0"/>
              <a:t>) format</a:t>
            </a:r>
          </a:p>
        </p:txBody>
      </p:sp>
    </p:spTree>
    <p:extLst>
      <p:ext uri="{BB962C8B-B14F-4D97-AF65-F5344CB8AC3E}">
        <p14:creationId xmlns:p14="http://schemas.microsoft.com/office/powerpoint/2010/main" val="3164756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Running or Web Service and Database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784459"/>
            <a:ext cx="7029450" cy="4532652"/>
          </a:xfrm>
        </p:spPr>
        <p:txBody>
          <a:bodyPr/>
          <a:lstStyle/>
          <a:p>
            <a:r>
              <a:rPr lang="en-GB" dirty="0" smtClean="0"/>
              <a:t>To run our </a:t>
            </a:r>
            <a:r>
              <a:rPr lang="en-GB" dirty="0" err="1" smtClean="0"/>
              <a:t>webservice</a:t>
            </a:r>
            <a:r>
              <a:rPr lang="en-GB" dirty="0" smtClean="0"/>
              <a:t> and the </a:t>
            </a:r>
            <a:r>
              <a:rPr lang="en-GB" dirty="0" err="1" smtClean="0"/>
              <a:t>Postgresql</a:t>
            </a:r>
            <a:r>
              <a:rPr lang="en-GB" dirty="0" smtClean="0"/>
              <a:t> database</a:t>
            </a:r>
          </a:p>
          <a:p>
            <a:r>
              <a:rPr lang="en-GB" dirty="0" smtClean="0"/>
              <a:t>In the directory containing the “</a:t>
            </a:r>
            <a:r>
              <a:rPr lang="en-GB" dirty="0" err="1" smtClean="0"/>
              <a:t>docker</a:t>
            </a:r>
            <a:r>
              <a:rPr lang="en-GB" dirty="0" smtClean="0"/>
              <a:t>-compose” file we type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The last line tells us the service is running and you will find it on port 1339</a:t>
            </a:r>
            <a:br>
              <a:rPr lang="en-GB" dirty="0" smtClean="0"/>
            </a:br>
            <a:r>
              <a:rPr lang="en-GB" dirty="0" smtClean="0"/>
              <a:t>You can actually access it as </a:t>
            </a:r>
            <a:r>
              <a:rPr lang="en-GB" b="1" dirty="0" smtClean="0">
                <a:solidFill>
                  <a:srgbClr val="FF0000"/>
                </a:solidFill>
              </a:rPr>
              <a:t>http://webservice:1339 </a:t>
            </a:r>
            <a:r>
              <a:rPr lang="en-GB" dirty="0" smtClean="0"/>
              <a:t>from your code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933960" y="1843302"/>
            <a:ext cx="7563317" cy="2308324"/>
          </a:xfrm>
          <a:prstGeom prst="rect">
            <a:avLst/>
          </a:prstGeom>
          <a:solidFill>
            <a:srgbClr val="000000"/>
          </a:solidFill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$ </a:t>
            </a:r>
            <a:r>
              <a:rPr lang="en-GB" dirty="0" err="1" smtClean="0">
                <a:solidFill>
                  <a:schemeClr val="accent1">
                    <a:lumMod val="50000"/>
                  </a:schemeClr>
                </a:solidFill>
              </a:rPr>
              <a:t>docker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-compose up</a:t>
            </a:r>
          </a:p>
          <a:p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…..</a:t>
            </a:r>
          </a:p>
          <a:p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…..</a:t>
            </a:r>
          </a:p>
          <a:p>
            <a:r>
              <a:rPr lang="en-GB" dirty="0">
                <a:solidFill>
                  <a:schemeClr val="bg1"/>
                </a:solidFill>
              </a:rPr>
              <a:t>webservice_1     | &gt; nodewebservice@1.0.0 run /</a:t>
            </a:r>
            <a:r>
              <a:rPr lang="en-GB" dirty="0" err="1">
                <a:solidFill>
                  <a:schemeClr val="bg1"/>
                </a:solidFill>
              </a:rPr>
              <a:t>var</a:t>
            </a:r>
            <a:r>
              <a:rPr lang="en-GB" dirty="0">
                <a:solidFill>
                  <a:schemeClr val="bg1"/>
                </a:solidFill>
              </a:rPr>
              <a:t>/www/node</a:t>
            </a:r>
          </a:p>
          <a:p>
            <a:r>
              <a:rPr lang="en-GB" dirty="0">
                <a:solidFill>
                  <a:schemeClr val="bg1"/>
                </a:solidFill>
              </a:rPr>
              <a:t>webservice_1     | &gt; node ./</a:t>
            </a:r>
            <a:r>
              <a:rPr lang="en-GB" dirty="0" err="1">
                <a:solidFill>
                  <a:schemeClr val="bg1"/>
                </a:solidFill>
              </a:rPr>
              <a:t>dist</a:t>
            </a:r>
            <a:r>
              <a:rPr lang="en-GB" dirty="0">
                <a:solidFill>
                  <a:schemeClr val="bg1"/>
                </a:solidFill>
              </a:rPr>
              <a:t>/service.js</a:t>
            </a:r>
          </a:p>
          <a:p>
            <a:r>
              <a:rPr lang="en-GB" dirty="0">
                <a:solidFill>
                  <a:schemeClr val="bg1"/>
                </a:solidFill>
              </a:rPr>
              <a:t>webservice_1     |</a:t>
            </a:r>
          </a:p>
          <a:p>
            <a:r>
              <a:rPr lang="en-GB" dirty="0">
                <a:solidFill>
                  <a:schemeClr val="bg1"/>
                </a:solidFill>
              </a:rPr>
              <a:t>webservice_1     | Example web service listening at http://</a:t>
            </a:r>
            <a:r>
              <a:rPr lang="en-GB" dirty="0" smtClean="0">
                <a:solidFill>
                  <a:schemeClr val="bg1"/>
                </a:solidFill>
              </a:rPr>
              <a:t>localhost:1339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1000" y="5774332"/>
            <a:ext cx="8662949" cy="92333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dirty="0" smtClean="0"/>
              <a:t>Errors?: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 smtClean="0"/>
              <a:t>Did you use “\\”s in </a:t>
            </a:r>
            <a:r>
              <a:rPr lang="en-GB" dirty="0" err="1" smtClean="0"/>
              <a:t>package.json</a:t>
            </a:r>
            <a:r>
              <a:rPr lang="en-GB" dirty="0" smtClean="0"/>
              <a:t>? </a:t>
            </a:r>
            <a:r>
              <a:rPr lang="en-GB" dirty="0" smtClean="0">
                <a:sym typeface="Wingdings" panose="05000000000000000000" pitchFamily="2" charset="2"/>
              </a:rPr>
              <a:t> </a:t>
            </a:r>
            <a:r>
              <a:rPr lang="en-GB" i="1" dirty="0" smtClean="0">
                <a:sym typeface="Wingdings" panose="05000000000000000000" pitchFamily="2" charset="2"/>
              </a:rPr>
              <a:t>change back “/”s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 smtClean="0"/>
              <a:t>Problem with </a:t>
            </a:r>
            <a:r>
              <a:rPr lang="en-GB" dirty="0" err="1" smtClean="0"/>
              <a:t>npx</a:t>
            </a:r>
            <a:r>
              <a:rPr lang="en-GB" dirty="0" smtClean="0"/>
              <a:t> </a:t>
            </a:r>
            <a:r>
              <a:rPr lang="en-GB" dirty="0" err="1" smtClean="0"/>
              <a:t>symlink</a:t>
            </a:r>
            <a:r>
              <a:rPr lang="en-GB" dirty="0" smtClean="0"/>
              <a:t>? </a:t>
            </a:r>
            <a:r>
              <a:rPr lang="en-GB" dirty="0" smtClean="0">
                <a:sym typeface="Wingdings" panose="05000000000000000000" pitchFamily="2" charset="2"/>
              </a:rPr>
              <a:t> </a:t>
            </a:r>
            <a:r>
              <a:rPr lang="en-GB" i="1" dirty="0" smtClean="0">
                <a:sym typeface="Wingdings" panose="05000000000000000000" pitchFamily="2" charset="2"/>
              </a:rPr>
              <a:t>try changing </a:t>
            </a:r>
            <a:r>
              <a:rPr lang="en-GB" i="1" dirty="0" err="1" smtClean="0">
                <a:sym typeface="Wingdings" panose="05000000000000000000" pitchFamily="2" charset="2"/>
              </a:rPr>
              <a:t>Dockerfile</a:t>
            </a:r>
            <a:r>
              <a:rPr lang="en-GB" i="1" dirty="0">
                <a:sym typeface="Wingdings" panose="05000000000000000000" pitchFamily="2" charset="2"/>
              </a:rPr>
              <a:t> “</a:t>
            </a:r>
            <a:r>
              <a:rPr lang="en-GB" i="1" dirty="0" err="1">
                <a:sym typeface="Wingdings" panose="05000000000000000000" pitchFamily="2" charset="2"/>
              </a:rPr>
              <a:t>npm</a:t>
            </a:r>
            <a:r>
              <a:rPr lang="en-GB" i="1" dirty="0">
                <a:sym typeface="Wingdings" panose="05000000000000000000" pitchFamily="2" charset="2"/>
              </a:rPr>
              <a:t> install -g </a:t>
            </a:r>
            <a:r>
              <a:rPr lang="en-GB" i="1" dirty="0" err="1" smtClean="0">
                <a:sym typeface="Wingdings" panose="05000000000000000000" pitchFamily="2" charset="2"/>
              </a:rPr>
              <a:t>npx</a:t>
            </a:r>
            <a:r>
              <a:rPr lang="en-GB" i="1" dirty="0" smtClean="0">
                <a:sym typeface="Wingdings" panose="05000000000000000000" pitchFamily="2" charset="2"/>
              </a:rPr>
              <a:t> </a:t>
            </a:r>
            <a:r>
              <a:rPr lang="en-GB" i="1" dirty="0" smtClean="0">
                <a:solidFill>
                  <a:srgbClr val="FF0000"/>
                </a:solidFill>
                <a:sym typeface="Wingdings" panose="05000000000000000000" pitchFamily="2" charset="2"/>
              </a:rPr>
              <a:t>--force</a:t>
            </a:r>
            <a:r>
              <a:rPr lang="en-GB" i="1" dirty="0" smtClean="0">
                <a:sym typeface="Wingdings" panose="05000000000000000000" pitchFamily="2" charset="2"/>
              </a:rPr>
              <a:t>”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3752176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Postgresql</a:t>
            </a:r>
            <a:r>
              <a:rPr lang="en-GB" dirty="0" smtClean="0"/>
              <a:t> Database Setup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1301477"/>
            <a:ext cx="7029450" cy="886351"/>
          </a:xfrm>
        </p:spPr>
        <p:txBody>
          <a:bodyPr/>
          <a:lstStyle/>
          <a:p>
            <a:r>
              <a:rPr lang="en-GB" dirty="0" smtClean="0"/>
              <a:t>From your browser type </a:t>
            </a:r>
            <a:r>
              <a:rPr lang="en-GB" b="1" dirty="0" smtClean="0"/>
              <a:t>http://localhost:8080</a:t>
            </a:r>
          </a:p>
          <a:p>
            <a:r>
              <a:rPr lang="en-GB" dirty="0" smtClean="0"/>
              <a:t>You will see the login page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349" y="2529033"/>
            <a:ext cx="7340252" cy="391565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527175" y="4173703"/>
            <a:ext cx="2403222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System: </a:t>
            </a:r>
            <a:r>
              <a:rPr lang="en-GB" b="1" dirty="0" smtClean="0"/>
              <a:t>PostgreSQL</a:t>
            </a:r>
          </a:p>
          <a:p>
            <a:r>
              <a:rPr lang="en-GB" dirty="0" smtClean="0"/>
              <a:t>Server: </a:t>
            </a:r>
            <a:r>
              <a:rPr lang="en-GB" b="1" dirty="0" err="1" smtClean="0"/>
              <a:t>postgres</a:t>
            </a:r>
            <a:endParaRPr lang="en-GB" b="1" dirty="0" smtClean="0"/>
          </a:p>
          <a:p>
            <a:r>
              <a:rPr lang="en-GB" dirty="0" smtClean="0"/>
              <a:t>Username: </a:t>
            </a:r>
            <a:r>
              <a:rPr lang="en-GB" b="1" dirty="0" err="1" smtClean="0"/>
              <a:t>docker</a:t>
            </a:r>
            <a:endParaRPr lang="en-GB" b="1" dirty="0" smtClean="0"/>
          </a:p>
          <a:p>
            <a:r>
              <a:rPr lang="en-GB" dirty="0" smtClean="0"/>
              <a:t>Password: </a:t>
            </a:r>
            <a:r>
              <a:rPr lang="en-GB" b="1" dirty="0" smtClean="0"/>
              <a:t>password</a:t>
            </a:r>
          </a:p>
          <a:p>
            <a:r>
              <a:rPr lang="en-GB" dirty="0" smtClean="0"/>
              <a:t>Database: </a:t>
            </a:r>
            <a:r>
              <a:rPr lang="en-GB" b="1" dirty="0" err="1" smtClean="0"/>
              <a:t>mydb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8965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Schema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100" y="952353"/>
            <a:ext cx="7074678" cy="5341860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 bwMode="auto">
          <a:xfrm>
            <a:off x="3853944" y="3231254"/>
            <a:ext cx="1615627" cy="527323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 bwMode="auto">
          <a:xfrm>
            <a:off x="1246314" y="2703931"/>
            <a:ext cx="1615627" cy="527323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7813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Create Table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274" y="1804975"/>
            <a:ext cx="8815452" cy="324804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984221" y="1323917"/>
            <a:ext cx="17491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Auto Increment</a:t>
            </a:r>
            <a:endParaRPr lang="en-GB" dirty="0"/>
          </a:p>
        </p:txBody>
      </p:sp>
      <p:cxnSp>
        <p:nvCxnSpPr>
          <p:cNvPr id="8" name="Straight Arrow Connector 7"/>
          <p:cNvCxnSpPr/>
          <p:nvPr/>
        </p:nvCxnSpPr>
        <p:spPr bwMode="auto">
          <a:xfrm>
            <a:off x="7691058" y="1724025"/>
            <a:ext cx="426346" cy="141747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" name="Rounded Rectangle 6"/>
          <p:cNvSpPr/>
          <p:nvPr/>
        </p:nvSpPr>
        <p:spPr bwMode="auto">
          <a:xfrm>
            <a:off x="2933934" y="2872226"/>
            <a:ext cx="2804908" cy="1525870"/>
          </a:xfrm>
          <a:prstGeom prst="round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754419" y="5277571"/>
            <a:ext cx="35454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Provide your database table field details and save them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2877835" y="4637427"/>
            <a:ext cx="729277" cy="459169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349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Primary Key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75" y="782339"/>
            <a:ext cx="2328880" cy="30718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269" y="3402594"/>
            <a:ext cx="6296071" cy="2005027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 bwMode="auto">
          <a:xfrm>
            <a:off x="510493" y="3623941"/>
            <a:ext cx="1997095" cy="181758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" name="Straight Connector 9"/>
          <p:cNvCxnSpPr/>
          <p:nvPr/>
        </p:nvCxnSpPr>
        <p:spPr bwMode="auto">
          <a:xfrm flipV="1">
            <a:off x="1421615" y="3402594"/>
            <a:ext cx="1090654" cy="125107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" name="TextBox 10"/>
          <p:cNvSpPr txBox="1"/>
          <p:nvPr/>
        </p:nvSpPr>
        <p:spPr>
          <a:xfrm>
            <a:off x="3696869" y="2318256"/>
            <a:ext cx="23561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Make the “Id” field a primary key</a:t>
            </a:r>
            <a:endParaRPr lang="en-GB" dirty="0"/>
          </a:p>
        </p:txBody>
      </p:sp>
      <p:cxnSp>
        <p:nvCxnSpPr>
          <p:cNvPr id="13" name="Straight Arrow Connector 12"/>
          <p:cNvCxnSpPr/>
          <p:nvPr/>
        </p:nvCxnSpPr>
        <p:spPr bwMode="auto">
          <a:xfrm flipH="1">
            <a:off x="4089556" y="2928324"/>
            <a:ext cx="511019" cy="160440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664511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Add Row of Data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743" y="1308876"/>
            <a:ext cx="5500728" cy="2243154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 bwMode="auto">
          <a:xfrm flipH="1">
            <a:off x="3786626" y="2255146"/>
            <a:ext cx="168294" cy="349227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dashDot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" name="Straight Connector 9"/>
          <p:cNvCxnSpPr/>
          <p:nvPr/>
        </p:nvCxnSpPr>
        <p:spPr bwMode="auto">
          <a:xfrm>
            <a:off x="4706636" y="2277585"/>
            <a:ext cx="3321012" cy="326788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dashDot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626" y="2604373"/>
            <a:ext cx="4241022" cy="4195049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 bwMode="auto">
          <a:xfrm>
            <a:off x="5132981" y="3459194"/>
            <a:ext cx="2816128" cy="3194047"/>
          </a:xfrm>
          <a:prstGeom prst="roundRect">
            <a:avLst>
              <a:gd name="adj" fmla="val 8300"/>
            </a:avLst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0359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Show Rows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394" y="1062032"/>
            <a:ext cx="2595581" cy="1323985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 bwMode="auto">
          <a:xfrm>
            <a:off x="1374405" y="1929777"/>
            <a:ext cx="7303980" cy="105946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" name="Straight Connector 9"/>
          <p:cNvCxnSpPr/>
          <p:nvPr/>
        </p:nvCxnSpPr>
        <p:spPr bwMode="auto">
          <a:xfrm>
            <a:off x="488054" y="2019534"/>
            <a:ext cx="2950261" cy="988378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8558" y="2989237"/>
            <a:ext cx="5429290" cy="3548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108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Postgresql</a:t>
            </a:r>
            <a:r>
              <a:rPr lang="en-GB" dirty="0" smtClean="0"/>
              <a:t> Notes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49" y="1301477"/>
            <a:ext cx="7260387" cy="3680040"/>
          </a:xfrm>
        </p:spPr>
        <p:txBody>
          <a:bodyPr/>
          <a:lstStyle/>
          <a:p>
            <a:r>
              <a:rPr lang="en-GB" dirty="0" smtClean="0"/>
              <a:t>SQL statements in </a:t>
            </a:r>
            <a:r>
              <a:rPr lang="en-GB" dirty="0" err="1" smtClean="0"/>
              <a:t>Postgresql</a:t>
            </a:r>
            <a:r>
              <a:rPr lang="en-GB" dirty="0" smtClean="0"/>
              <a:t> are a little different to other SQL implementation</a:t>
            </a:r>
          </a:p>
          <a:p>
            <a:r>
              <a:rPr lang="en-GB" dirty="0" smtClean="0"/>
              <a:t>A table of field name is interpreted as </a:t>
            </a:r>
            <a:r>
              <a:rPr lang="en-GB" b="1" dirty="0" smtClean="0"/>
              <a:t>an all lower case </a:t>
            </a:r>
            <a:r>
              <a:rPr lang="en-GB" dirty="0" smtClean="0"/>
              <a:t>name </a:t>
            </a:r>
            <a:r>
              <a:rPr lang="en-GB" b="1" dirty="0" smtClean="0"/>
              <a:t>unless included in double quotes</a:t>
            </a:r>
          </a:p>
          <a:p>
            <a:pPr lvl="1"/>
            <a:r>
              <a:rPr lang="en-GB" dirty="0" smtClean="0"/>
              <a:t>Say you have a table Student then</a:t>
            </a:r>
            <a:br>
              <a:rPr lang="en-GB" dirty="0" smtClean="0"/>
            </a:br>
            <a:r>
              <a:rPr lang="en-GB" i="1" dirty="0" smtClean="0"/>
              <a:t>SELECT * FROM Student</a:t>
            </a:r>
            <a:r>
              <a:rPr lang="en-GB" dirty="0" smtClean="0"/>
              <a:t> reads from the table </a:t>
            </a:r>
            <a:r>
              <a:rPr lang="en-GB" b="1" i="1" dirty="0" smtClean="0">
                <a:solidFill>
                  <a:srgbClr val="FF0000"/>
                </a:solidFill>
              </a:rPr>
              <a:t>s</a:t>
            </a:r>
            <a:r>
              <a:rPr lang="en-GB" i="1" dirty="0" smtClean="0"/>
              <a:t>tudent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whereas,</a:t>
            </a:r>
            <a:br>
              <a:rPr lang="en-GB" dirty="0" smtClean="0"/>
            </a:br>
            <a:r>
              <a:rPr lang="en-GB" i="1" dirty="0" smtClean="0"/>
              <a:t>SELECT * FROM </a:t>
            </a:r>
            <a:r>
              <a:rPr lang="en-GB" b="1" i="1" dirty="0" smtClean="0">
                <a:solidFill>
                  <a:srgbClr val="FF0000"/>
                </a:solidFill>
              </a:rPr>
              <a:t>“</a:t>
            </a:r>
            <a:r>
              <a:rPr lang="en-GB" i="1" dirty="0" smtClean="0"/>
              <a:t>Student</a:t>
            </a:r>
            <a:r>
              <a:rPr lang="en-GB" b="1" i="1" dirty="0" smtClean="0">
                <a:solidFill>
                  <a:srgbClr val="FF0000"/>
                </a:solidFill>
              </a:rPr>
              <a:t>”</a:t>
            </a:r>
            <a:r>
              <a:rPr lang="en-GB" i="1" dirty="0" smtClean="0"/>
              <a:t> </a:t>
            </a:r>
            <a:r>
              <a:rPr lang="en-GB" dirty="0" smtClean="0"/>
              <a:t>reads from the table </a:t>
            </a:r>
            <a:r>
              <a:rPr lang="en-GB" b="1" i="1" dirty="0" smtClean="0">
                <a:solidFill>
                  <a:srgbClr val="FF0000"/>
                </a:solidFill>
              </a:rPr>
              <a:t>S</a:t>
            </a:r>
            <a:r>
              <a:rPr lang="en-GB" i="1" dirty="0" smtClean="0"/>
              <a:t>tudent</a:t>
            </a:r>
          </a:p>
          <a:p>
            <a:r>
              <a:rPr lang="en-GB" dirty="0" smtClean="0"/>
              <a:t>String </a:t>
            </a:r>
            <a:r>
              <a:rPr lang="en-GB" b="1" dirty="0" smtClean="0"/>
              <a:t>values</a:t>
            </a:r>
            <a:r>
              <a:rPr lang="en-GB" dirty="0" smtClean="0"/>
              <a:t> must be included within single quotes, such as:</a:t>
            </a:r>
            <a:br>
              <a:rPr lang="en-GB" dirty="0" smtClean="0"/>
            </a:br>
            <a:r>
              <a:rPr lang="en-GB" i="1" dirty="0" smtClean="0"/>
              <a:t>SELECT * FROM “Student” WHERE “Name”=</a:t>
            </a:r>
            <a:r>
              <a:rPr lang="en-GB" b="1" i="1" dirty="0" smtClean="0">
                <a:solidFill>
                  <a:srgbClr val="FF0000"/>
                </a:solidFill>
              </a:rPr>
              <a:t>‘</a:t>
            </a:r>
            <a:r>
              <a:rPr lang="en-GB" i="1" dirty="0" smtClean="0"/>
              <a:t>Fred</a:t>
            </a:r>
            <a:r>
              <a:rPr lang="en-GB" b="1" i="1" dirty="0" smtClean="0">
                <a:solidFill>
                  <a:srgbClr val="FF0000"/>
                </a:solidFill>
              </a:rPr>
              <a:t>’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Rectangle 4"/>
          <p:cNvSpPr/>
          <p:nvPr/>
        </p:nvSpPr>
        <p:spPr bwMode="auto">
          <a:xfrm>
            <a:off x="2351038" y="5311502"/>
            <a:ext cx="4454195" cy="769539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panose="020B0604020202020204" pitchFamily="34" charset="0"/>
              </a:rPr>
              <a:t>Note:</a:t>
            </a:r>
            <a:r>
              <a:rPr kumimoji="0" lang="en-GB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panose="020B0604020202020204" pitchFamily="34" charset="0"/>
              </a:rPr>
              <a:t> </a:t>
            </a:r>
            <a:r>
              <a:rPr kumimoji="0" lang="en-GB" sz="1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Helvetica" panose="020B0604020202020204" pitchFamily="34" charset="0"/>
              </a:rPr>
              <a:t>Postgres</a:t>
            </a:r>
            <a:r>
              <a:rPr kumimoji="0" lang="en-GB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panose="020B0604020202020204" pitchFamily="34" charset="0"/>
              </a:rPr>
              <a:t>-format </a:t>
            </a:r>
            <a:r>
              <a:rPr kumimoji="0" lang="en-GB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panose="020B0604020202020204" pitchFamily="34" charset="0"/>
              </a:rPr>
              <a:t>automatically</a:t>
            </a:r>
            <a:r>
              <a:rPr kumimoji="0" lang="en-GB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panose="020B0604020202020204" pitchFamily="34" charset="0"/>
              </a:rPr>
              <a:t> adds single quotes around string values</a:t>
            </a: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0513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pg</a:t>
            </a:r>
            <a:r>
              <a:rPr lang="en-GB" dirty="0" smtClean="0"/>
              <a:t> Package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1227221"/>
            <a:ext cx="7029450" cy="2204185"/>
          </a:xfrm>
        </p:spPr>
        <p:txBody>
          <a:bodyPr/>
          <a:lstStyle/>
          <a:p>
            <a:r>
              <a:rPr lang="en-GB" dirty="0" smtClean="0"/>
              <a:t>To use the </a:t>
            </a:r>
            <a:r>
              <a:rPr lang="en-GB" dirty="0" err="1" smtClean="0"/>
              <a:t>Postgresql</a:t>
            </a:r>
            <a:r>
              <a:rPr lang="en-GB" dirty="0" smtClean="0"/>
              <a:t> database from our web service we need to use the “</a:t>
            </a:r>
            <a:r>
              <a:rPr lang="en-GB" dirty="0" err="1" smtClean="0"/>
              <a:t>pg</a:t>
            </a:r>
            <a:r>
              <a:rPr lang="en-GB" dirty="0" smtClean="0"/>
              <a:t>” package we have already installed</a:t>
            </a:r>
          </a:p>
          <a:p>
            <a:r>
              <a:rPr lang="en-GB" dirty="0" smtClean="0"/>
              <a:t>You can use a connection pool </a:t>
            </a:r>
            <a:r>
              <a:rPr lang="en-GB" dirty="0" smtClean="0">
                <a:sym typeface="Wingdings" panose="05000000000000000000" pitchFamily="2" charset="2"/>
              </a:rPr>
              <a:t> the best approach</a:t>
            </a:r>
          </a:p>
          <a:p>
            <a:pPr marL="0" indent="0">
              <a:buNone/>
            </a:pPr>
            <a:r>
              <a:rPr lang="en-GB" dirty="0" smtClean="0">
                <a:sym typeface="Wingdings" panose="05000000000000000000" pitchFamily="2" charset="2"/>
              </a:rPr>
              <a:t>     OR</a:t>
            </a:r>
            <a:endParaRPr lang="en-GB" dirty="0">
              <a:sym typeface="Wingdings" panose="05000000000000000000" pitchFamily="2" charset="2"/>
            </a:endParaRPr>
          </a:p>
          <a:p>
            <a:r>
              <a:rPr lang="en-GB" dirty="0" smtClean="0">
                <a:sym typeface="Wingdings" panose="05000000000000000000" pitchFamily="2" charset="2"/>
              </a:rPr>
              <a:t>Use the Client class which we will use to keep things simple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429451" y="3470323"/>
            <a:ext cx="6795335" cy="258532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let client: Client;</a:t>
            </a:r>
          </a:p>
          <a:p>
            <a:endParaRPr lang="en-GB" dirty="0" smtClean="0"/>
          </a:p>
          <a:p>
            <a:r>
              <a:rPr lang="en-GB" dirty="0"/>
              <a:t>client = </a:t>
            </a:r>
            <a:r>
              <a:rPr lang="en-GB" dirty="0" smtClean="0"/>
              <a:t> </a:t>
            </a:r>
            <a:r>
              <a:rPr lang="en-GB" dirty="0"/>
              <a:t>new </a:t>
            </a:r>
            <a:r>
              <a:rPr lang="en-GB" b="1" dirty="0"/>
              <a:t>Client</a:t>
            </a:r>
            <a:r>
              <a:rPr lang="en-GB" dirty="0" smtClean="0"/>
              <a:t>( {</a:t>
            </a:r>
          </a:p>
          <a:p>
            <a:r>
              <a:rPr lang="en-GB" dirty="0"/>
              <a:t>	</a:t>
            </a:r>
            <a:r>
              <a:rPr lang="en-GB" dirty="0" smtClean="0"/>
              <a:t>host</a:t>
            </a:r>
            <a:r>
              <a:rPr lang="en-GB" dirty="0"/>
              <a:t>: "</a:t>
            </a:r>
            <a:r>
              <a:rPr lang="en-GB" dirty="0" err="1"/>
              <a:t>postgres</a:t>
            </a:r>
            <a:r>
              <a:rPr lang="en-GB" dirty="0" smtClean="0"/>
              <a:t>",		</a:t>
            </a:r>
            <a:r>
              <a:rPr lang="en-GB" dirty="0" smtClean="0">
                <a:sym typeface="Wingdings" panose="05000000000000000000" pitchFamily="2" charset="2"/>
              </a:rPr>
              <a:t> URL for the database</a:t>
            </a:r>
            <a:endParaRPr lang="en-GB" dirty="0" smtClean="0"/>
          </a:p>
          <a:p>
            <a:r>
              <a:rPr lang="en-GB" dirty="0" smtClean="0"/>
              <a:t>	port</a:t>
            </a:r>
            <a:r>
              <a:rPr lang="en-GB" dirty="0"/>
              <a:t>: 5432</a:t>
            </a:r>
            <a:r>
              <a:rPr lang="en-GB" dirty="0" smtClean="0"/>
              <a:t>,		</a:t>
            </a:r>
            <a:r>
              <a:rPr lang="en-GB" dirty="0" smtClean="0">
                <a:sym typeface="Wingdings" panose="05000000000000000000" pitchFamily="2" charset="2"/>
              </a:rPr>
              <a:t> </a:t>
            </a:r>
            <a:r>
              <a:rPr lang="en-GB" dirty="0" err="1" smtClean="0">
                <a:sym typeface="Wingdings" panose="05000000000000000000" pitchFamily="2" charset="2"/>
              </a:rPr>
              <a:t>Postgresql</a:t>
            </a:r>
            <a:r>
              <a:rPr lang="en-GB" dirty="0" smtClean="0">
                <a:sym typeface="Wingdings" panose="05000000000000000000" pitchFamily="2" charset="2"/>
              </a:rPr>
              <a:t> port</a:t>
            </a:r>
            <a:endParaRPr lang="en-GB" dirty="0"/>
          </a:p>
          <a:p>
            <a:pPr lvl="2"/>
            <a:r>
              <a:rPr lang="en-GB" dirty="0" smtClean="0"/>
              <a:t>user</a:t>
            </a:r>
            <a:r>
              <a:rPr lang="en-GB" dirty="0"/>
              <a:t>: "</a:t>
            </a:r>
            <a:r>
              <a:rPr lang="en-GB" dirty="0" err="1"/>
              <a:t>docker</a:t>
            </a:r>
            <a:r>
              <a:rPr lang="en-GB" dirty="0" smtClean="0"/>
              <a:t>",		</a:t>
            </a:r>
            <a:r>
              <a:rPr lang="en-GB" dirty="0" smtClean="0">
                <a:sym typeface="Wingdings" panose="05000000000000000000" pitchFamily="2" charset="2"/>
              </a:rPr>
              <a:t> Admin username</a:t>
            </a:r>
            <a:endParaRPr lang="en-GB" dirty="0"/>
          </a:p>
          <a:p>
            <a:r>
              <a:rPr lang="en-GB" dirty="0"/>
              <a:t>	</a:t>
            </a:r>
            <a:r>
              <a:rPr lang="en-GB" dirty="0" smtClean="0"/>
              <a:t>password</a:t>
            </a:r>
            <a:r>
              <a:rPr lang="en-GB" dirty="0"/>
              <a:t>: "password</a:t>
            </a:r>
            <a:r>
              <a:rPr lang="en-GB" dirty="0" smtClean="0"/>
              <a:t>", 	</a:t>
            </a:r>
            <a:r>
              <a:rPr lang="en-GB" dirty="0" smtClean="0">
                <a:sym typeface="Wingdings" panose="05000000000000000000" pitchFamily="2" charset="2"/>
              </a:rPr>
              <a:t> Admin password</a:t>
            </a:r>
            <a:endParaRPr lang="en-GB" dirty="0"/>
          </a:p>
          <a:p>
            <a:r>
              <a:rPr lang="en-GB" dirty="0"/>
              <a:t>	</a:t>
            </a:r>
            <a:r>
              <a:rPr lang="en-GB" dirty="0" smtClean="0"/>
              <a:t>database</a:t>
            </a:r>
            <a:r>
              <a:rPr lang="en-GB" dirty="0"/>
              <a:t>: "</a:t>
            </a:r>
            <a:r>
              <a:rPr lang="en-GB" dirty="0" err="1" smtClean="0"/>
              <a:t>mydb</a:t>
            </a:r>
            <a:r>
              <a:rPr lang="en-GB" dirty="0" smtClean="0"/>
              <a:t>“		</a:t>
            </a:r>
            <a:r>
              <a:rPr lang="en-GB" dirty="0" smtClean="0">
                <a:sym typeface="Wingdings" panose="05000000000000000000" pitchFamily="2" charset="2"/>
              </a:rPr>
              <a:t> Database name</a:t>
            </a:r>
            <a:endParaRPr lang="en-GB" dirty="0"/>
          </a:p>
          <a:p>
            <a:r>
              <a:rPr lang="en-GB" dirty="0" smtClean="0"/>
              <a:t>} );</a:t>
            </a:r>
            <a:r>
              <a:rPr lang="en-GB" dirty="0"/>
              <a:t>	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332260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Queries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1020279"/>
            <a:ext cx="7029450" cy="1920240"/>
          </a:xfrm>
        </p:spPr>
        <p:txBody>
          <a:bodyPr/>
          <a:lstStyle/>
          <a:p>
            <a:r>
              <a:rPr lang="en-GB" dirty="0" smtClean="0"/>
              <a:t>To connect to the database call </a:t>
            </a:r>
            <a:r>
              <a:rPr lang="en-GB" b="1" dirty="0" smtClean="0"/>
              <a:t>connect() </a:t>
            </a:r>
            <a:r>
              <a:rPr lang="en-GB" dirty="0" smtClean="0"/>
              <a:t>on the client</a:t>
            </a:r>
          </a:p>
          <a:p>
            <a:r>
              <a:rPr lang="en-GB" dirty="0" smtClean="0"/>
              <a:t>Once connected, you can execute a </a:t>
            </a:r>
            <a:r>
              <a:rPr lang="en-GB" b="1" dirty="0" smtClean="0"/>
              <a:t>query() </a:t>
            </a:r>
            <a:r>
              <a:rPr lang="en-GB" dirty="0" smtClean="0"/>
              <a:t>on the client</a:t>
            </a:r>
          </a:p>
          <a:p>
            <a:r>
              <a:rPr lang="en-GB" dirty="0" smtClean="0"/>
              <a:t>A query is actually any SQL statement </a:t>
            </a:r>
            <a:r>
              <a:rPr lang="en-GB" b="1" u="sng" dirty="0" smtClean="0"/>
              <a:t>not</a:t>
            </a:r>
            <a:r>
              <a:rPr lang="en-GB" dirty="0" smtClean="0"/>
              <a:t> just SELECT</a:t>
            </a:r>
          </a:p>
          <a:p>
            <a:r>
              <a:rPr lang="en-GB" dirty="0" smtClean="0"/>
              <a:t>However, we will want to create the query string by inserting values into it using the </a:t>
            </a:r>
            <a:r>
              <a:rPr lang="en-GB" b="1" dirty="0" smtClean="0"/>
              <a:t>format()</a:t>
            </a:r>
            <a:r>
              <a:rPr lang="en-GB" dirty="0" smtClean="0"/>
              <a:t> function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047750" y="2921598"/>
            <a:ext cx="7485046" cy="369331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let client: Client;</a:t>
            </a:r>
          </a:p>
          <a:p>
            <a:r>
              <a:rPr lang="en-GB" dirty="0" smtClean="0"/>
              <a:t>let </a:t>
            </a:r>
            <a:r>
              <a:rPr lang="en-GB" dirty="0"/>
              <a:t>query: string </a:t>
            </a:r>
            <a:r>
              <a:rPr lang="en-GB" dirty="0" smtClean="0"/>
              <a:t>;</a:t>
            </a:r>
          </a:p>
          <a:p>
            <a:r>
              <a:rPr lang="en-GB" dirty="0" smtClean="0"/>
              <a:t>let id: number = 4;</a:t>
            </a:r>
          </a:p>
          <a:p>
            <a:r>
              <a:rPr lang="en-GB" dirty="0" smtClean="0"/>
              <a:t>let results: any;</a:t>
            </a:r>
          </a:p>
          <a:p>
            <a:endParaRPr lang="en-GB" dirty="0" smtClean="0"/>
          </a:p>
          <a:p>
            <a:r>
              <a:rPr lang="en-GB" dirty="0" smtClean="0">
                <a:solidFill>
                  <a:srgbClr val="0070C0"/>
                </a:solidFill>
              </a:rPr>
              <a:t>client</a:t>
            </a:r>
            <a:r>
              <a:rPr lang="en-GB" dirty="0" smtClean="0"/>
              <a:t> = new Client( ….. );</a:t>
            </a:r>
          </a:p>
          <a:p>
            <a:endParaRPr lang="en-GB" dirty="0"/>
          </a:p>
          <a:p>
            <a:r>
              <a:rPr lang="en-GB" dirty="0" smtClean="0"/>
              <a:t>await </a:t>
            </a:r>
            <a:r>
              <a:rPr lang="en-GB" dirty="0" err="1">
                <a:solidFill>
                  <a:srgbClr val="0070C0"/>
                </a:solidFill>
              </a:rPr>
              <a:t>client.</a:t>
            </a:r>
            <a:r>
              <a:rPr lang="en-GB" b="1" dirty="0" err="1"/>
              <a:t>connect</a:t>
            </a:r>
            <a:r>
              <a:rPr lang="en-GB" b="1" dirty="0" smtClean="0"/>
              <a:t>()</a:t>
            </a:r>
            <a:r>
              <a:rPr lang="en-GB" dirty="0" smtClean="0"/>
              <a:t>;</a:t>
            </a:r>
          </a:p>
          <a:p>
            <a:endParaRPr lang="en-GB" dirty="0"/>
          </a:p>
          <a:p>
            <a:r>
              <a:rPr lang="en-GB" dirty="0" smtClean="0"/>
              <a:t>query = </a:t>
            </a:r>
            <a:r>
              <a:rPr lang="en-GB" b="1" dirty="0" smtClean="0"/>
              <a:t>format(</a:t>
            </a:r>
            <a:r>
              <a:rPr lang="en-GB" dirty="0" smtClean="0"/>
              <a:t> ‘</a:t>
            </a:r>
            <a:r>
              <a:rPr lang="en-GB" dirty="0" smtClean="0">
                <a:solidFill>
                  <a:srgbClr val="FF0000"/>
                </a:solidFill>
              </a:rPr>
              <a:t>SELECT * FROM "Student“ WHERE Name = %L</a:t>
            </a:r>
            <a:r>
              <a:rPr lang="en-GB" dirty="0" smtClean="0"/>
              <a:t>’, id </a:t>
            </a:r>
            <a:r>
              <a:rPr lang="en-GB" b="1" dirty="0" smtClean="0"/>
              <a:t>)</a:t>
            </a:r>
            <a:r>
              <a:rPr lang="en-GB" dirty="0" smtClean="0"/>
              <a:t>;</a:t>
            </a:r>
            <a:endParaRPr lang="en-GB" dirty="0"/>
          </a:p>
          <a:p>
            <a:endParaRPr lang="en-GB" dirty="0" smtClean="0"/>
          </a:p>
          <a:p>
            <a:r>
              <a:rPr lang="en-GB" dirty="0" smtClean="0"/>
              <a:t>results </a:t>
            </a:r>
            <a:r>
              <a:rPr lang="en-GB" dirty="0"/>
              <a:t>= await </a:t>
            </a:r>
            <a:r>
              <a:rPr lang="en-GB" dirty="0" err="1">
                <a:solidFill>
                  <a:srgbClr val="0070C0"/>
                </a:solidFill>
              </a:rPr>
              <a:t>client.</a:t>
            </a:r>
            <a:r>
              <a:rPr lang="en-GB" b="1" dirty="0" err="1"/>
              <a:t>query</a:t>
            </a:r>
            <a:r>
              <a:rPr lang="en-GB" b="1" dirty="0"/>
              <a:t>(query)</a:t>
            </a:r>
            <a:r>
              <a:rPr lang="en-GB" dirty="0"/>
              <a:t>;</a:t>
            </a:r>
          </a:p>
          <a:p>
            <a:r>
              <a:rPr lang="en-GB" dirty="0"/>
              <a:t>	</a:t>
            </a:r>
            <a:endParaRPr lang="en-GB" dirty="0" smtClean="0"/>
          </a:p>
        </p:txBody>
      </p:sp>
      <p:sp>
        <p:nvSpPr>
          <p:cNvPr id="6" name="Arc 5"/>
          <p:cNvSpPr/>
          <p:nvPr/>
        </p:nvSpPr>
        <p:spPr bwMode="auto">
          <a:xfrm>
            <a:off x="7676302" y="5224187"/>
            <a:ext cx="365606" cy="372872"/>
          </a:xfrm>
          <a:prstGeom prst="arc">
            <a:avLst>
              <a:gd name="adj1" fmla="val 10982685"/>
              <a:gd name="adj2" fmla="val 0"/>
            </a:avLst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arrow" w="lg" len="lg"/>
            <a:tailEnd type="none" w="lg" len="lg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28826" y="4277257"/>
            <a:ext cx="16780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“id” </a:t>
            </a:r>
            <a:r>
              <a:rPr lang="en-GB" i="1" dirty="0" smtClean="0"/>
              <a:t>value is copied into here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3914688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175" y="0"/>
            <a:ext cx="8686800" cy="570772"/>
          </a:xfrm>
        </p:spPr>
        <p:txBody>
          <a:bodyPr/>
          <a:lstStyle/>
          <a:p>
            <a:r>
              <a:rPr lang="en-GB" dirty="0" smtClean="0"/>
              <a:t>Exercise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704730"/>
            <a:ext cx="7029450" cy="797958"/>
          </a:xfrm>
        </p:spPr>
        <p:txBody>
          <a:bodyPr/>
          <a:lstStyle/>
          <a:p>
            <a:r>
              <a:rPr lang="en-GB" dirty="0"/>
              <a:t>Edit the </a:t>
            </a:r>
            <a:r>
              <a:rPr lang="en-GB" dirty="0" err="1" smtClean="0"/>
              <a:t>pgdbstudent.ts</a:t>
            </a:r>
            <a:r>
              <a:rPr lang="en-GB" dirty="0" smtClean="0"/>
              <a:t> file</a:t>
            </a:r>
          </a:p>
          <a:p>
            <a:r>
              <a:rPr lang="en-GB" dirty="0" smtClean="0"/>
              <a:t>We will use a </a:t>
            </a:r>
            <a:r>
              <a:rPr lang="en-GB" dirty="0" err="1" smtClean="0"/>
              <a:t>TypeScript</a:t>
            </a:r>
            <a:r>
              <a:rPr lang="en-GB" dirty="0" smtClean="0"/>
              <a:t> class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67673" y="1502688"/>
            <a:ext cx="8164329" cy="507831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import express from 'express';</a:t>
            </a:r>
          </a:p>
          <a:p>
            <a:r>
              <a:rPr lang="en-GB" dirty="0"/>
              <a:t>import { Response } from "express-serve-static-core";</a:t>
            </a:r>
          </a:p>
          <a:p>
            <a:r>
              <a:rPr lang="en-GB" dirty="0"/>
              <a:t>import {Client, Connection} from '</a:t>
            </a:r>
            <a:r>
              <a:rPr lang="en-GB" dirty="0" err="1"/>
              <a:t>pg</a:t>
            </a:r>
            <a:r>
              <a:rPr lang="en-GB" dirty="0"/>
              <a:t>';</a:t>
            </a:r>
          </a:p>
          <a:p>
            <a:r>
              <a:rPr lang="en-GB" dirty="0"/>
              <a:t>import format from '</a:t>
            </a:r>
            <a:r>
              <a:rPr lang="en-GB" dirty="0" err="1"/>
              <a:t>pg</a:t>
            </a:r>
            <a:r>
              <a:rPr lang="en-GB" dirty="0"/>
              <a:t>-format</a:t>
            </a:r>
            <a:r>
              <a:rPr lang="en-GB" dirty="0" smtClean="0"/>
              <a:t>';</a:t>
            </a:r>
          </a:p>
          <a:p>
            <a:endParaRPr lang="en-GB" dirty="0"/>
          </a:p>
          <a:p>
            <a:r>
              <a:rPr lang="en-GB" dirty="0" smtClean="0"/>
              <a:t>export </a:t>
            </a:r>
            <a:r>
              <a:rPr lang="en-GB" dirty="0"/>
              <a:t>class </a:t>
            </a:r>
            <a:r>
              <a:rPr lang="en-GB" dirty="0" err="1"/>
              <a:t>PGStudentTable</a:t>
            </a:r>
            <a:endParaRPr lang="en-GB" dirty="0"/>
          </a:p>
          <a:p>
            <a:r>
              <a:rPr lang="en-GB" dirty="0"/>
              <a:t>{</a:t>
            </a:r>
          </a:p>
          <a:p>
            <a:r>
              <a:rPr lang="en-GB" dirty="0" smtClean="0"/>
              <a:t>     private </a:t>
            </a:r>
            <a:r>
              <a:rPr lang="en-GB" dirty="0" err="1"/>
              <a:t>GetClient</a:t>
            </a:r>
            <a:r>
              <a:rPr lang="en-GB" dirty="0"/>
              <a:t>(): Client</a:t>
            </a:r>
          </a:p>
          <a:p>
            <a:r>
              <a:rPr lang="en-GB" dirty="0" smtClean="0"/>
              <a:t>     {</a:t>
            </a:r>
            <a:endParaRPr lang="en-GB" dirty="0"/>
          </a:p>
          <a:p>
            <a:r>
              <a:rPr lang="en-GB" dirty="0" smtClean="0"/>
              <a:t>          return </a:t>
            </a:r>
            <a:r>
              <a:rPr lang="en-GB" dirty="0"/>
              <a:t>new Client</a:t>
            </a:r>
            <a:r>
              <a:rPr lang="en-GB" dirty="0" smtClean="0"/>
              <a:t>( {</a:t>
            </a:r>
            <a:endParaRPr lang="en-GB" dirty="0"/>
          </a:p>
          <a:p>
            <a:r>
              <a:rPr lang="en-GB" dirty="0" smtClean="0"/>
              <a:t>               host</a:t>
            </a:r>
            <a:r>
              <a:rPr lang="en-GB" dirty="0"/>
              <a:t>: "</a:t>
            </a:r>
            <a:r>
              <a:rPr lang="en-GB" dirty="0" err="1"/>
              <a:t>postgres</a:t>
            </a:r>
            <a:r>
              <a:rPr lang="en-GB" dirty="0"/>
              <a:t>",		</a:t>
            </a:r>
            <a:r>
              <a:rPr lang="en-GB" dirty="0">
                <a:solidFill>
                  <a:schemeClr val="accent1">
                    <a:lumMod val="25000"/>
                  </a:schemeClr>
                </a:solidFill>
              </a:rPr>
              <a:t>// Service name in </a:t>
            </a:r>
            <a:r>
              <a:rPr lang="en-GB" dirty="0" err="1">
                <a:solidFill>
                  <a:schemeClr val="accent1">
                    <a:lumMod val="25000"/>
                  </a:schemeClr>
                </a:solidFill>
              </a:rPr>
              <a:t>docker</a:t>
            </a:r>
            <a:r>
              <a:rPr lang="en-GB" dirty="0">
                <a:solidFill>
                  <a:schemeClr val="accent1">
                    <a:lumMod val="25000"/>
                  </a:schemeClr>
                </a:solidFill>
              </a:rPr>
              <a:t>-compose</a:t>
            </a:r>
          </a:p>
          <a:p>
            <a:r>
              <a:rPr lang="en-GB" dirty="0" smtClean="0"/>
              <a:t>               port</a:t>
            </a:r>
            <a:r>
              <a:rPr lang="en-GB" dirty="0"/>
              <a:t>: 5432,</a:t>
            </a:r>
          </a:p>
          <a:p>
            <a:r>
              <a:rPr lang="en-GB" dirty="0" smtClean="0"/>
              <a:t>               user</a:t>
            </a:r>
            <a:r>
              <a:rPr lang="en-GB" dirty="0"/>
              <a:t>: "</a:t>
            </a:r>
            <a:r>
              <a:rPr lang="en-GB" dirty="0" err="1"/>
              <a:t>docker</a:t>
            </a:r>
            <a:r>
              <a:rPr lang="en-GB" dirty="0"/>
              <a:t>",</a:t>
            </a:r>
          </a:p>
          <a:p>
            <a:r>
              <a:rPr lang="en-GB" dirty="0" smtClean="0"/>
              <a:t>               password</a:t>
            </a:r>
            <a:r>
              <a:rPr lang="en-GB" dirty="0"/>
              <a:t>: "password",</a:t>
            </a:r>
          </a:p>
          <a:p>
            <a:r>
              <a:rPr lang="en-GB" dirty="0" smtClean="0"/>
              <a:t>               database</a:t>
            </a:r>
            <a:r>
              <a:rPr lang="en-GB" dirty="0"/>
              <a:t>: "</a:t>
            </a:r>
            <a:r>
              <a:rPr lang="en-GB" dirty="0" err="1"/>
              <a:t>mydb</a:t>
            </a:r>
            <a:r>
              <a:rPr lang="en-GB" dirty="0"/>
              <a:t>"</a:t>
            </a:r>
          </a:p>
          <a:p>
            <a:r>
              <a:rPr lang="en-GB" dirty="0" smtClean="0"/>
              <a:t>           } );</a:t>
            </a:r>
            <a:r>
              <a:rPr lang="en-GB" dirty="0"/>
              <a:t>	</a:t>
            </a:r>
          </a:p>
          <a:p>
            <a:r>
              <a:rPr lang="en-GB" dirty="0" smtClean="0"/>
              <a:t>      }</a:t>
            </a:r>
          </a:p>
          <a:p>
            <a:r>
              <a:rPr lang="en-GB" dirty="0"/>
              <a:t>}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619629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7176" y="1071654"/>
            <a:ext cx="2717800" cy="4997166"/>
          </a:xfrm>
        </p:spPr>
        <p:txBody>
          <a:bodyPr/>
          <a:lstStyle/>
          <a:p>
            <a:r>
              <a:rPr lang="en-GB" dirty="0" smtClean="0"/>
              <a:t>Add methods to the class for each of the operations we want to perform on the database table</a:t>
            </a: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181220" y="40813"/>
            <a:ext cx="5875417" cy="674030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export 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class </a:t>
            </a:r>
            <a:r>
              <a:rPr lang="en-GB" dirty="0" err="1">
                <a:solidFill>
                  <a:schemeClr val="bg1">
                    <a:lumMod val="50000"/>
                  </a:schemeClr>
                </a:solidFill>
              </a:rPr>
              <a:t>PGStudentTable</a:t>
            </a:r>
            <a:endParaRPr lang="en-GB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{</a:t>
            </a:r>
          </a:p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    private </a:t>
            </a:r>
            <a:r>
              <a:rPr lang="en-GB" dirty="0" err="1" smtClean="0">
                <a:solidFill>
                  <a:schemeClr val="bg1">
                    <a:lumMod val="50000"/>
                  </a:schemeClr>
                </a:solidFill>
              </a:rPr>
              <a:t>GetClient</a:t>
            </a: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(): Client</a:t>
            </a:r>
          </a:p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     {</a:t>
            </a:r>
          </a:p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          …..</a:t>
            </a:r>
          </a:p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     }</a:t>
            </a:r>
            <a:endParaRPr lang="en-GB" dirty="0">
              <a:solidFill>
                <a:schemeClr val="bg1">
                  <a:lumMod val="50000"/>
                </a:schemeClr>
              </a:solidFill>
            </a:endParaRPr>
          </a:p>
          <a:p>
            <a:endParaRPr lang="en-GB" dirty="0" smtClean="0"/>
          </a:p>
          <a:p>
            <a:r>
              <a:rPr lang="en-GB" dirty="0"/>
              <a:t> </a:t>
            </a:r>
            <a:r>
              <a:rPr lang="en-GB" dirty="0" smtClean="0"/>
              <a:t>    </a:t>
            </a:r>
            <a:r>
              <a:rPr lang="en-GB" dirty="0" smtClean="0">
                <a:solidFill>
                  <a:srgbClr val="FF0000"/>
                </a:solidFill>
              </a:rPr>
              <a:t>Select</a:t>
            </a:r>
            <a:r>
              <a:rPr lang="en-GB" dirty="0" smtClean="0"/>
              <a:t> </a:t>
            </a:r>
            <a:r>
              <a:rPr lang="en-GB" dirty="0"/>
              <a:t>= </a:t>
            </a:r>
            <a:r>
              <a:rPr lang="en-GB" dirty="0" err="1"/>
              <a:t>async</a:t>
            </a:r>
            <a:r>
              <a:rPr lang="en-GB" dirty="0"/>
              <a:t> (res: Response): Promise&lt;void&gt; =&gt;</a:t>
            </a:r>
          </a:p>
          <a:p>
            <a:r>
              <a:rPr lang="en-GB" dirty="0" smtClean="0"/>
              <a:t>     {</a:t>
            </a:r>
            <a:r>
              <a:rPr lang="en-GB" dirty="0"/>
              <a:t>		</a:t>
            </a:r>
          </a:p>
          <a:p>
            <a:r>
              <a:rPr lang="en-GB" dirty="0" smtClean="0"/>
              <a:t>           let </a:t>
            </a:r>
            <a:r>
              <a:rPr lang="en-GB" dirty="0"/>
              <a:t>client: Client = </a:t>
            </a:r>
            <a:r>
              <a:rPr lang="en-GB" dirty="0" err="1"/>
              <a:t>this.GetClient</a:t>
            </a:r>
            <a:r>
              <a:rPr lang="en-GB" dirty="0"/>
              <a:t>();</a:t>
            </a:r>
          </a:p>
          <a:p>
            <a:r>
              <a:rPr lang="en-GB" dirty="0" smtClean="0"/>
              <a:t>           console.log</a:t>
            </a:r>
            <a:r>
              <a:rPr lang="en-GB" dirty="0"/>
              <a:t>(`Reading all the students details`);</a:t>
            </a:r>
          </a:p>
          <a:p>
            <a:r>
              <a:rPr lang="en-GB" dirty="0" smtClean="0"/>
              <a:t>           try</a:t>
            </a:r>
            <a:endParaRPr lang="en-GB" dirty="0"/>
          </a:p>
          <a:p>
            <a:r>
              <a:rPr lang="en-GB" dirty="0" smtClean="0"/>
              <a:t>           {</a:t>
            </a:r>
            <a:endParaRPr lang="en-GB" dirty="0"/>
          </a:p>
          <a:p>
            <a:r>
              <a:rPr lang="en-GB" dirty="0" smtClean="0"/>
              <a:t>           }</a:t>
            </a:r>
            <a:endParaRPr lang="en-GB" dirty="0"/>
          </a:p>
          <a:p>
            <a:r>
              <a:rPr lang="en-GB" dirty="0" smtClean="0"/>
              <a:t>           catch(error</a:t>
            </a:r>
            <a:r>
              <a:rPr lang="en-GB" dirty="0"/>
              <a:t>)</a:t>
            </a:r>
          </a:p>
          <a:p>
            <a:r>
              <a:rPr lang="en-GB" dirty="0" smtClean="0"/>
              <a:t>           {</a:t>
            </a:r>
            <a:endParaRPr lang="en-GB" dirty="0"/>
          </a:p>
          <a:p>
            <a:r>
              <a:rPr lang="en-GB" dirty="0" smtClean="0"/>
              <a:t>                  console.log(error</a:t>
            </a:r>
            <a:r>
              <a:rPr lang="en-GB" dirty="0"/>
              <a:t>);</a:t>
            </a:r>
          </a:p>
          <a:p>
            <a:r>
              <a:rPr lang="en-GB" dirty="0" smtClean="0"/>
              <a:t>                  </a:t>
            </a:r>
            <a:r>
              <a:rPr lang="en-GB" dirty="0" err="1" smtClean="0">
                <a:solidFill>
                  <a:srgbClr val="FF0000"/>
                </a:solidFill>
              </a:rPr>
              <a:t>res.status</a:t>
            </a:r>
            <a:r>
              <a:rPr lang="en-GB" dirty="0" smtClean="0">
                <a:solidFill>
                  <a:srgbClr val="FF0000"/>
                </a:solidFill>
              </a:rPr>
              <a:t>(403</a:t>
            </a:r>
            <a:r>
              <a:rPr lang="en-GB" dirty="0">
                <a:solidFill>
                  <a:srgbClr val="FF0000"/>
                </a:solidFill>
              </a:rPr>
              <a:t>).send(error)</a:t>
            </a:r>
            <a:r>
              <a:rPr lang="en-GB" dirty="0"/>
              <a:t>;</a:t>
            </a:r>
          </a:p>
          <a:p>
            <a:r>
              <a:rPr lang="en-GB" dirty="0" smtClean="0"/>
              <a:t>           }</a:t>
            </a:r>
            <a:endParaRPr lang="en-GB" dirty="0"/>
          </a:p>
          <a:p>
            <a:r>
              <a:rPr lang="en-GB" dirty="0" smtClean="0"/>
              <a:t>           finally</a:t>
            </a:r>
            <a:endParaRPr lang="en-GB" dirty="0"/>
          </a:p>
          <a:p>
            <a:r>
              <a:rPr lang="en-GB" dirty="0" smtClean="0"/>
              <a:t>           {</a:t>
            </a:r>
            <a:endParaRPr lang="en-GB" dirty="0"/>
          </a:p>
          <a:p>
            <a:r>
              <a:rPr lang="en-GB" dirty="0" smtClean="0"/>
              <a:t>                await </a:t>
            </a:r>
            <a:r>
              <a:rPr lang="en-GB" dirty="0" err="1"/>
              <a:t>client.end</a:t>
            </a:r>
            <a:r>
              <a:rPr lang="en-GB" dirty="0"/>
              <a:t>();</a:t>
            </a:r>
          </a:p>
          <a:p>
            <a:r>
              <a:rPr lang="en-GB" dirty="0" smtClean="0"/>
              <a:t>           }</a:t>
            </a:r>
            <a:r>
              <a:rPr lang="en-GB" dirty="0"/>
              <a:t>	</a:t>
            </a:r>
          </a:p>
          <a:p>
            <a:r>
              <a:rPr lang="en-GB" dirty="0" smtClean="0"/>
              <a:t>    }</a:t>
            </a:r>
            <a:r>
              <a:rPr lang="en-GB" dirty="0"/>
              <a:t>;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241221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375" y="1071654"/>
            <a:ext cx="2209537" cy="4997166"/>
          </a:xfrm>
        </p:spPr>
        <p:txBody>
          <a:bodyPr/>
          <a:lstStyle/>
          <a:p>
            <a:r>
              <a:rPr lang="en-GB" dirty="0" smtClean="0"/>
              <a:t>Read all the students in the database</a:t>
            </a: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389128" y="844550"/>
            <a:ext cx="6620915" cy="563231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     Select 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= </a:t>
            </a:r>
            <a:r>
              <a:rPr lang="en-GB" dirty="0" err="1">
                <a:solidFill>
                  <a:schemeClr val="bg1">
                    <a:lumMod val="50000"/>
                  </a:schemeClr>
                </a:solidFill>
              </a:rPr>
              <a:t>async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 (res: Response): Promise&lt;void&gt; =&gt;</a:t>
            </a:r>
          </a:p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     {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		</a:t>
            </a:r>
          </a:p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           let 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client: Client = </a:t>
            </a:r>
            <a:r>
              <a:rPr lang="en-GB" dirty="0" err="1">
                <a:solidFill>
                  <a:schemeClr val="bg1">
                    <a:lumMod val="50000"/>
                  </a:schemeClr>
                </a:solidFill>
              </a:rPr>
              <a:t>this.GetClient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();</a:t>
            </a:r>
          </a:p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           console.log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(`Reading all the students details`);</a:t>
            </a:r>
          </a:p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           try</a:t>
            </a:r>
            <a:endParaRPr lang="en-GB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           {</a:t>
            </a:r>
            <a:endParaRPr lang="en-GB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dirty="0" smtClean="0"/>
              <a:t>                await </a:t>
            </a:r>
            <a:r>
              <a:rPr lang="en-GB" b="1" dirty="0" err="1"/>
              <a:t>client.connect</a:t>
            </a:r>
            <a:r>
              <a:rPr lang="en-GB" b="1" dirty="0"/>
              <a:t>();</a:t>
            </a:r>
          </a:p>
          <a:p>
            <a:r>
              <a:rPr lang="en-GB" dirty="0"/>
              <a:t>			</a:t>
            </a:r>
          </a:p>
          <a:p>
            <a:r>
              <a:rPr lang="en-GB" dirty="0" smtClean="0"/>
              <a:t>               let </a:t>
            </a:r>
            <a:r>
              <a:rPr lang="en-GB" dirty="0"/>
              <a:t>query: string = '</a:t>
            </a:r>
            <a:r>
              <a:rPr lang="en-GB" dirty="0">
                <a:solidFill>
                  <a:srgbClr val="FF0000"/>
                </a:solidFill>
              </a:rPr>
              <a:t>SELECT * FROM "Student"</a:t>
            </a:r>
            <a:r>
              <a:rPr lang="en-GB" dirty="0"/>
              <a:t>';</a:t>
            </a:r>
          </a:p>
          <a:p>
            <a:r>
              <a:rPr lang="en-GB" dirty="0" smtClean="0"/>
              <a:t>               let </a:t>
            </a:r>
            <a:r>
              <a:rPr lang="en-GB" dirty="0"/>
              <a:t>results = await </a:t>
            </a:r>
            <a:r>
              <a:rPr lang="en-GB" b="1" dirty="0" err="1"/>
              <a:t>client.query</a:t>
            </a:r>
            <a:r>
              <a:rPr lang="en-GB" b="1" dirty="0"/>
              <a:t>(query);</a:t>
            </a:r>
          </a:p>
          <a:p>
            <a:r>
              <a:rPr lang="en-GB" dirty="0"/>
              <a:t>			</a:t>
            </a:r>
          </a:p>
          <a:p>
            <a:r>
              <a:rPr lang="en-GB" dirty="0" smtClean="0"/>
              <a:t>               if( </a:t>
            </a:r>
            <a:r>
              <a:rPr lang="en-GB" b="1" dirty="0" err="1" smtClean="0"/>
              <a:t>results.rows.length</a:t>
            </a:r>
            <a:r>
              <a:rPr lang="en-GB" b="1" dirty="0" smtClean="0"/>
              <a:t> </a:t>
            </a:r>
            <a:r>
              <a:rPr lang="en-GB" dirty="0"/>
              <a:t>&gt; </a:t>
            </a:r>
            <a:r>
              <a:rPr lang="en-GB" dirty="0" smtClean="0"/>
              <a:t>0 )</a:t>
            </a:r>
            <a:endParaRPr lang="en-GB" dirty="0"/>
          </a:p>
          <a:p>
            <a:r>
              <a:rPr lang="en-GB" dirty="0" smtClean="0"/>
              <a:t>                    console.log</a:t>
            </a:r>
            <a:r>
              <a:rPr lang="en-GB" dirty="0"/>
              <a:t>(`Read ${</a:t>
            </a:r>
            <a:r>
              <a:rPr lang="en-GB" dirty="0" err="1"/>
              <a:t>results.rows.length</a:t>
            </a:r>
            <a:r>
              <a:rPr lang="en-GB" dirty="0"/>
              <a:t>} records`)</a:t>
            </a:r>
          </a:p>
          <a:p>
            <a:r>
              <a:rPr lang="en-GB" dirty="0" smtClean="0"/>
              <a:t>               else</a:t>
            </a:r>
            <a:endParaRPr lang="en-GB" dirty="0"/>
          </a:p>
          <a:p>
            <a:r>
              <a:rPr lang="en-GB" dirty="0" smtClean="0"/>
              <a:t>                     console.log</a:t>
            </a:r>
            <a:r>
              <a:rPr lang="en-GB" dirty="0"/>
              <a:t>(`Database is empty`);</a:t>
            </a:r>
          </a:p>
          <a:p>
            <a:r>
              <a:rPr lang="en-GB" dirty="0"/>
              <a:t>			</a:t>
            </a:r>
          </a:p>
          <a:p>
            <a:r>
              <a:rPr lang="en-GB" dirty="0" smtClean="0"/>
              <a:t>               </a:t>
            </a:r>
            <a:r>
              <a:rPr lang="en-GB" dirty="0" err="1" smtClean="0"/>
              <a:t>res.send</a:t>
            </a:r>
            <a:r>
              <a:rPr lang="en-GB" dirty="0" smtClean="0"/>
              <a:t>( </a:t>
            </a:r>
            <a:r>
              <a:rPr lang="en-GB" b="1" dirty="0" err="1" smtClean="0"/>
              <a:t>results.rows</a:t>
            </a:r>
            <a:r>
              <a:rPr lang="en-GB" dirty="0" smtClean="0"/>
              <a:t> );</a:t>
            </a:r>
            <a:endParaRPr lang="en-GB" dirty="0"/>
          </a:p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      }</a:t>
            </a:r>
            <a:endParaRPr lang="en-GB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      catch(error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)</a:t>
            </a:r>
          </a:p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      {</a:t>
            </a:r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1771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Add Other Operations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1011577"/>
            <a:ext cx="7029450" cy="815328"/>
          </a:xfrm>
        </p:spPr>
        <p:txBody>
          <a:bodyPr/>
          <a:lstStyle/>
          <a:p>
            <a:r>
              <a:rPr lang="en-GB" dirty="0" smtClean="0"/>
              <a:t>Example: Inserting a new student into the table might look like this: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57175" y="2112331"/>
            <a:ext cx="8643118" cy="397031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Insert </a:t>
            </a:r>
            <a:r>
              <a:rPr lang="en-GB" dirty="0"/>
              <a:t>= </a:t>
            </a:r>
            <a:r>
              <a:rPr lang="en-GB" dirty="0" err="1"/>
              <a:t>async</a:t>
            </a:r>
            <a:r>
              <a:rPr lang="en-GB" dirty="0"/>
              <a:t> (</a:t>
            </a:r>
            <a:r>
              <a:rPr lang="en-GB" dirty="0">
                <a:solidFill>
                  <a:srgbClr val="0070C0"/>
                </a:solidFill>
              </a:rPr>
              <a:t>student</a:t>
            </a:r>
            <a:r>
              <a:rPr lang="en-GB" dirty="0"/>
              <a:t>: Student, res: Response): Promise&lt;void&gt; =&gt;</a:t>
            </a:r>
          </a:p>
          <a:p>
            <a:r>
              <a:rPr lang="en-GB" dirty="0" smtClean="0"/>
              <a:t>{</a:t>
            </a:r>
            <a:r>
              <a:rPr lang="en-GB" dirty="0"/>
              <a:t>	</a:t>
            </a:r>
            <a:endParaRPr lang="en-GB" dirty="0" smtClean="0"/>
          </a:p>
          <a:p>
            <a:r>
              <a:rPr lang="en-GB" dirty="0"/>
              <a:t> </a:t>
            </a:r>
            <a:r>
              <a:rPr lang="en-GB" dirty="0" smtClean="0"/>
              <a:t>   ………</a:t>
            </a:r>
            <a:r>
              <a:rPr lang="en-GB" dirty="0"/>
              <a:t>	</a:t>
            </a:r>
          </a:p>
          <a:p>
            <a:r>
              <a:rPr lang="en-GB" dirty="0" smtClean="0"/>
              <a:t>     await </a:t>
            </a:r>
            <a:r>
              <a:rPr lang="en-GB" dirty="0" err="1"/>
              <a:t>client.connect</a:t>
            </a:r>
            <a:r>
              <a:rPr lang="en-GB" dirty="0"/>
              <a:t>();</a:t>
            </a:r>
          </a:p>
          <a:p>
            <a:r>
              <a:rPr lang="en-GB" dirty="0"/>
              <a:t>			</a:t>
            </a:r>
          </a:p>
          <a:p>
            <a:r>
              <a:rPr lang="en-GB" dirty="0" smtClean="0"/>
              <a:t>     let </a:t>
            </a:r>
            <a:r>
              <a:rPr lang="en-GB" dirty="0"/>
              <a:t>query: string = format('</a:t>
            </a:r>
            <a:r>
              <a:rPr lang="en-GB" dirty="0">
                <a:solidFill>
                  <a:srgbClr val="FF0000"/>
                </a:solidFill>
              </a:rPr>
              <a:t>INSERT INTO "Student"("Name", "Age", "Course</a:t>
            </a:r>
            <a:r>
              <a:rPr lang="en-GB" dirty="0" smtClean="0">
                <a:solidFill>
                  <a:srgbClr val="FF0000"/>
                </a:solidFill>
              </a:rPr>
              <a:t>")</a:t>
            </a:r>
            <a:br>
              <a:rPr lang="en-GB" dirty="0" smtClean="0">
                <a:solidFill>
                  <a:srgbClr val="FF0000"/>
                </a:solidFill>
              </a:rPr>
            </a:br>
            <a:r>
              <a:rPr lang="en-GB" dirty="0" smtClean="0">
                <a:solidFill>
                  <a:srgbClr val="FF0000"/>
                </a:solidFill>
              </a:rPr>
              <a:t>                                        VALUES</a:t>
            </a:r>
            <a:r>
              <a:rPr lang="en-GB" dirty="0">
                <a:solidFill>
                  <a:srgbClr val="FF0000"/>
                </a:solidFill>
              </a:rPr>
              <a:t>(%L, %L, %L) RETURNING </a:t>
            </a:r>
            <a:r>
              <a:rPr lang="en-GB" dirty="0" smtClean="0">
                <a:solidFill>
                  <a:srgbClr val="FF0000"/>
                </a:solidFill>
              </a:rPr>
              <a:t>*</a:t>
            </a:r>
            <a:r>
              <a:rPr lang="en-GB" dirty="0" smtClean="0"/>
              <a:t>', </a:t>
            </a:r>
          </a:p>
          <a:p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smtClean="0">
                <a:solidFill>
                  <a:srgbClr val="0070C0"/>
                </a:solidFill>
              </a:rPr>
              <a:t>                                        </a:t>
            </a:r>
            <a:r>
              <a:rPr lang="en-GB" dirty="0" err="1" smtClean="0">
                <a:solidFill>
                  <a:srgbClr val="0070C0"/>
                </a:solidFill>
              </a:rPr>
              <a:t>student.Name</a:t>
            </a:r>
            <a:r>
              <a:rPr lang="en-GB" dirty="0" smtClean="0">
                <a:solidFill>
                  <a:srgbClr val="0070C0"/>
                </a:solidFill>
              </a:rPr>
              <a:t>, </a:t>
            </a:r>
          </a:p>
          <a:p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smtClean="0">
                <a:solidFill>
                  <a:srgbClr val="0070C0"/>
                </a:solidFill>
              </a:rPr>
              <a:t>                                        </a:t>
            </a:r>
            <a:r>
              <a:rPr lang="en-GB" dirty="0" err="1" smtClean="0">
                <a:solidFill>
                  <a:srgbClr val="0070C0"/>
                </a:solidFill>
              </a:rPr>
              <a:t>student.Age</a:t>
            </a:r>
            <a:r>
              <a:rPr lang="en-GB" dirty="0" smtClean="0">
                <a:solidFill>
                  <a:srgbClr val="0070C0"/>
                </a:solidFill>
              </a:rPr>
              <a:t>, </a:t>
            </a:r>
            <a:br>
              <a:rPr lang="en-GB" dirty="0" smtClean="0">
                <a:solidFill>
                  <a:srgbClr val="0070C0"/>
                </a:solidFill>
              </a:rPr>
            </a:br>
            <a:r>
              <a:rPr lang="en-GB" dirty="0" smtClean="0">
                <a:solidFill>
                  <a:srgbClr val="0070C0"/>
                </a:solidFill>
              </a:rPr>
              <a:t>                                         </a:t>
            </a:r>
            <a:r>
              <a:rPr lang="en-GB" dirty="0" err="1" smtClean="0">
                <a:solidFill>
                  <a:srgbClr val="0070C0"/>
                </a:solidFill>
              </a:rPr>
              <a:t>student.Course</a:t>
            </a:r>
            <a:r>
              <a:rPr lang="en-GB" dirty="0"/>
              <a:t>);</a:t>
            </a:r>
          </a:p>
          <a:p>
            <a:r>
              <a:rPr lang="en-GB" dirty="0" smtClean="0"/>
              <a:t>     </a:t>
            </a:r>
          </a:p>
          <a:p>
            <a:r>
              <a:rPr lang="en-GB" dirty="0"/>
              <a:t> </a:t>
            </a:r>
            <a:r>
              <a:rPr lang="en-GB" dirty="0" smtClean="0"/>
              <a:t>    let </a:t>
            </a:r>
            <a:r>
              <a:rPr lang="en-GB" dirty="0"/>
              <a:t>results = await </a:t>
            </a:r>
            <a:r>
              <a:rPr lang="en-GB" dirty="0" err="1"/>
              <a:t>client.query</a:t>
            </a:r>
            <a:r>
              <a:rPr lang="en-GB" dirty="0"/>
              <a:t>(query);</a:t>
            </a:r>
          </a:p>
          <a:p>
            <a:r>
              <a:rPr lang="en-GB" dirty="0" smtClean="0"/>
              <a:t>     …….</a:t>
            </a:r>
            <a:r>
              <a:rPr lang="en-GB" dirty="0"/>
              <a:t>				</a:t>
            </a:r>
          </a:p>
          <a:p>
            <a:r>
              <a:rPr lang="en-GB" dirty="0" smtClean="0"/>
              <a:t>};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2073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1724025"/>
            <a:ext cx="7531302" cy="4114800"/>
          </a:xfrm>
        </p:spPr>
        <p:txBody>
          <a:bodyPr/>
          <a:lstStyle/>
          <a:p>
            <a:pPr marL="0" indent="0">
              <a:buNone/>
            </a:pPr>
            <a:r>
              <a:rPr lang="en-GB" sz="4000" dirty="0" smtClean="0"/>
              <a:t>The full class for handling the Student database table will be provided for you!!</a:t>
            </a:r>
          </a:p>
          <a:p>
            <a:pPr marL="0" indent="0" algn="ctr">
              <a:buNone/>
            </a:pPr>
            <a:r>
              <a:rPr lang="en-GB" sz="4000" dirty="0" err="1">
                <a:solidFill>
                  <a:srgbClr val="FF0000"/>
                </a:solidFill>
              </a:rPr>
              <a:t>pgdbstudent.ts</a:t>
            </a:r>
            <a:endParaRPr lang="en-GB" sz="40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sz="4000" dirty="0" smtClean="0"/>
              <a:t>Add it to the “</a:t>
            </a:r>
            <a:r>
              <a:rPr lang="en-GB" sz="4000" dirty="0" err="1" smtClean="0"/>
              <a:t>nodewebservice</a:t>
            </a:r>
            <a:r>
              <a:rPr lang="en-GB" sz="4000" dirty="0" smtClean="0"/>
              <a:t>” directory</a:t>
            </a:r>
            <a:endParaRPr lang="en-GB" sz="4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76156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Express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 can modify our web service to use the database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7902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Insert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9674" y="3999517"/>
            <a:ext cx="7606297" cy="230832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err="1" smtClean="0"/>
              <a:t>service.post</a:t>
            </a:r>
            <a:r>
              <a:rPr lang="en-GB" dirty="0"/>
              <a:t>('/students', </a:t>
            </a:r>
            <a:r>
              <a:rPr lang="en-GB" dirty="0" err="1"/>
              <a:t>async</a:t>
            </a:r>
            <a:r>
              <a:rPr lang="en-GB" dirty="0"/>
              <a:t> (</a:t>
            </a:r>
            <a:r>
              <a:rPr lang="en-GB" dirty="0" err="1"/>
              <a:t>req</a:t>
            </a:r>
            <a:r>
              <a:rPr lang="en-GB" dirty="0"/>
              <a:t>, res) =&gt; {</a:t>
            </a:r>
          </a:p>
          <a:p>
            <a:r>
              <a:rPr lang="en-GB" dirty="0" smtClean="0"/>
              <a:t>     let </a:t>
            </a:r>
            <a:r>
              <a:rPr lang="en-GB" dirty="0" err="1"/>
              <a:t>studentDB</a:t>
            </a:r>
            <a:r>
              <a:rPr lang="en-GB" dirty="0"/>
              <a:t>: </a:t>
            </a:r>
            <a:r>
              <a:rPr lang="en-GB" dirty="0" err="1"/>
              <a:t>PGStudentTable</a:t>
            </a:r>
            <a:r>
              <a:rPr lang="en-GB" dirty="0"/>
              <a:t> = new </a:t>
            </a:r>
            <a:r>
              <a:rPr lang="en-GB" dirty="0" err="1"/>
              <a:t>PGStudentTable</a:t>
            </a:r>
            <a:r>
              <a:rPr lang="en-GB" dirty="0"/>
              <a:t>();</a:t>
            </a:r>
          </a:p>
          <a:p>
            <a:r>
              <a:rPr lang="en-GB" dirty="0" smtClean="0"/>
              <a:t>     await </a:t>
            </a:r>
            <a:r>
              <a:rPr lang="en-GB" dirty="0" err="1"/>
              <a:t>studentDB.Insert</a:t>
            </a:r>
            <a:r>
              <a:rPr lang="en-GB" dirty="0"/>
              <a:t>({</a:t>
            </a:r>
          </a:p>
          <a:p>
            <a:r>
              <a:rPr lang="en-GB" dirty="0" smtClean="0"/>
              <a:t>          Name</a:t>
            </a:r>
            <a:r>
              <a:rPr lang="en-GB" dirty="0"/>
              <a:t>: </a:t>
            </a:r>
            <a:r>
              <a:rPr lang="en-GB" dirty="0">
                <a:solidFill>
                  <a:srgbClr val="FF0000"/>
                </a:solidFill>
              </a:rPr>
              <a:t>req.body.name</a:t>
            </a:r>
            <a:r>
              <a:rPr lang="en-GB" dirty="0"/>
              <a:t>,</a:t>
            </a:r>
          </a:p>
          <a:p>
            <a:r>
              <a:rPr lang="en-GB" dirty="0" smtClean="0"/>
              <a:t>          Age</a:t>
            </a:r>
            <a:r>
              <a:rPr lang="en-GB" dirty="0"/>
              <a:t>: </a:t>
            </a:r>
            <a:r>
              <a:rPr lang="en-GB" dirty="0" err="1">
                <a:solidFill>
                  <a:srgbClr val="FF0000"/>
                </a:solidFill>
              </a:rPr>
              <a:t>req.body.age</a:t>
            </a:r>
            <a:r>
              <a:rPr lang="en-GB" dirty="0"/>
              <a:t>,</a:t>
            </a:r>
          </a:p>
          <a:p>
            <a:r>
              <a:rPr lang="en-GB" dirty="0" smtClean="0"/>
              <a:t>          Course</a:t>
            </a:r>
            <a:r>
              <a:rPr lang="en-GB" dirty="0"/>
              <a:t>: </a:t>
            </a:r>
            <a:r>
              <a:rPr lang="en-GB" dirty="0" err="1">
                <a:solidFill>
                  <a:srgbClr val="FF0000"/>
                </a:solidFill>
              </a:rPr>
              <a:t>req.body.course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 smtClean="0"/>
              <a:t>     }, </a:t>
            </a:r>
            <a:r>
              <a:rPr lang="en-GB" dirty="0"/>
              <a:t>res);</a:t>
            </a:r>
          </a:p>
          <a:p>
            <a:r>
              <a:rPr lang="en-GB" dirty="0" smtClean="0"/>
              <a:t>});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121185" y="1350797"/>
            <a:ext cx="6963009" cy="20313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err="1"/>
              <a:t>service.post</a:t>
            </a:r>
            <a:r>
              <a:rPr lang="en-GB" dirty="0"/>
              <a:t>('/students', </a:t>
            </a:r>
            <a:r>
              <a:rPr lang="en-GB" dirty="0" err="1"/>
              <a:t>async</a:t>
            </a:r>
            <a:r>
              <a:rPr lang="en-GB" dirty="0"/>
              <a:t> (</a:t>
            </a:r>
            <a:r>
              <a:rPr lang="en-GB" dirty="0" err="1"/>
              <a:t>req</a:t>
            </a:r>
            <a:r>
              <a:rPr lang="en-GB" dirty="0"/>
              <a:t>, res) =&gt; {</a:t>
            </a:r>
          </a:p>
          <a:p>
            <a:r>
              <a:rPr lang="en-GB" dirty="0" smtClean="0"/>
              <a:t>     console.log</a:t>
            </a:r>
            <a:r>
              <a:rPr lang="en-GB" dirty="0"/>
              <a:t>("Add student");</a:t>
            </a:r>
          </a:p>
          <a:p>
            <a:r>
              <a:rPr lang="en-GB" dirty="0" smtClean="0"/>
              <a:t>     console.log(</a:t>
            </a:r>
            <a:r>
              <a:rPr lang="en-GB" dirty="0" smtClean="0">
                <a:solidFill>
                  <a:srgbClr val="FF0000"/>
                </a:solidFill>
              </a:rPr>
              <a:t>req.body.name</a:t>
            </a:r>
            <a:r>
              <a:rPr lang="en-GB" dirty="0"/>
              <a:t>);</a:t>
            </a:r>
          </a:p>
          <a:p>
            <a:r>
              <a:rPr lang="en-GB" dirty="0" smtClean="0"/>
              <a:t>     console.log(</a:t>
            </a:r>
            <a:r>
              <a:rPr lang="en-GB" dirty="0" err="1" smtClean="0">
                <a:solidFill>
                  <a:srgbClr val="FF0000"/>
                </a:solidFill>
              </a:rPr>
              <a:t>req.body.age</a:t>
            </a:r>
            <a:r>
              <a:rPr lang="en-GB" dirty="0"/>
              <a:t>);</a:t>
            </a:r>
          </a:p>
          <a:p>
            <a:r>
              <a:rPr lang="en-GB" dirty="0" smtClean="0"/>
              <a:t>     console.log(</a:t>
            </a:r>
            <a:r>
              <a:rPr lang="en-GB" dirty="0" err="1" smtClean="0">
                <a:solidFill>
                  <a:srgbClr val="FF0000"/>
                </a:solidFill>
              </a:rPr>
              <a:t>req.body.course</a:t>
            </a:r>
            <a:r>
              <a:rPr lang="en-GB" dirty="0"/>
              <a:t>);</a:t>
            </a:r>
          </a:p>
          <a:p>
            <a:r>
              <a:rPr lang="en-GB" dirty="0"/>
              <a:t>    </a:t>
            </a:r>
            <a:r>
              <a:rPr lang="en-GB" dirty="0" smtClean="0"/>
              <a:t> </a:t>
            </a:r>
            <a:r>
              <a:rPr lang="en-GB" dirty="0" err="1" smtClean="0"/>
              <a:t>res.status</a:t>
            </a:r>
            <a:r>
              <a:rPr lang="en-GB" dirty="0" smtClean="0"/>
              <a:t>(201</a:t>
            </a:r>
            <a:r>
              <a:rPr lang="en-GB" dirty="0"/>
              <a:t>).end();</a:t>
            </a:r>
          </a:p>
          <a:p>
            <a:r>
              <a:rPr lang="en-GB" dirty="0"/>
              <a:t>});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683718" y="1395663"/>
            <a:ext cx="1146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BEFORE</a:t>
            </a:r>
            <a:endParaRPr lang="en-GB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995962" y="4068406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AFTER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987508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Select All &amp; By Name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906048"/>
            <a:ext cx="7029450" cy="460739"/>
          </a:xfrm>
        </p:spPr>
        <p:txBody>
          <a:bodyPr/>
          <a:lstStyle/>
          <a:p>
            <a:r>
              <a:rPr lang="en-GB" dirty="0" smtClean="0"/>
              <a:t>This…..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…..becomes this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9375" y="739267"/>
            <a:ext cx="6383989" cy="397031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err="1"/>
              <a:t>service.get</a:t>
            </a:r>
            <a:r>
              <a:rPr lang="en-GB" dirty="0"/>
              <a:t>('/students', </a:t>
            </a:r>
            <a:r>
              <a:rPr lang="en-GB" dirty="0" err="1"/>
              <a:t>async</a:t>
            </a:r>
            <a:r>
              <a:rPr lang="en-GB" dirty="0"/>
              <a:t> (</a:t>
            </a:r>
            <a:r>
              <a:rPr lang="en-GB" dirty="0" err="1"/>
              <a:t>req</a:t>
            </a:r>
            <a:r>
              <a:rPr lang="en-GB" dirty="0"/>
              <a:t>, res) =&gt; {</a:t>
            </a:r>
          </a:p>
          <a:p>
            <a:r>
              <a:rPr lang="en-GB" dirty="0" smtClean="0"/>
              <a:t>     let </a:t>
            </a:r>
            <a:r>
              <a:rPr lang="en-GB" dirty="0"/>
              <a:t>data = [];</a:t>
            </a:r>
          </a:p>
          <a:p>
            <a:r>
              <a:rPr lang="en-GB" dirty="0" smtClean="0"/>
              <a:t>     if(</a:t>
            </a:r>
            <a:r>
              <a:rPr lang="en-GB" dirty="0" err="1" smtClean="0"/>
              <a:t>typeof</a:t>
            </a:r>
            <a:r>
              <a:rPr lang="en-GB" dirty="0" smtClean="0"/>
              <a:t> </a:t>
            </a:r>
            <a:r>
              <a:rPr lang="en-GB" dirty="0">
                <a:solidFill>
                  <a:srgbClr val="FF0000"/>
                </a:solidFill>
              </a:rPr>
              <a:t>req.query.name</a:t>
            </a:r>
            <a:r>
              <a:rPr lang="en-GB" dirty="0"/>
              <a:t> === "string")</a:t>
            </a:r>
          </a:p>
          <a:p>
            <a:r>
              <a:rPr lang="en-GB" dirty="0" smtClean="0"/>
              <a:t>     {</a:t>
            </a:r>
            <a:endParaRPr lang="en-GB" dirty="0"/>
          </a:p>
          <a:p>
            <a:r>
              <a:rPr lang="en-GB" dirty="0" smtClean="0"/>
              <a:t>            console.log</a:t>
            </a:r>
            <a:r>
              <a:rPr lang="en-GB" dirty="0"/>
              <a:t>("Read the students' details");</a:t>
            </a:r>
          </a:p>
          <a:p>
            <a:r>
              <a:rPr lang="en-GB" dirty="0" smtClean="0"/>
              <a:t>            ….</a:t>
            </a:r>
            <a:r>
              <a:rPr lang="en-GB" dirty="0"/>
              <a:t>	</a:t>
            </a:r>
          </a:p>
          <a:p>
            <a:r>
              <a:rPr lang="en-GB" dirty="0" smtClean="0"/>
              <a:t>     }</a:t>
            </a:r>
            <a:endParaRPr lang="en-GB" dirty="0"/>
          </a:p>
          <a:p>
            <a:r>
              <a:rPr lang="en-GB" dirty="0" smtClean="0"/>
              <a:t>    else</a:t>
            </a:r>
            <a:endParaRPr lang="en-GB" dirty="0"/>
          </a:p>
          <a:p>
            <a:r>
              <a:rPr lang="en-GB" dirty="0" smtClean="0"/>
              <a:t>    {</a:t>
            </a:r>
            <a:endParaRPr lang="en-GB" dirty="0"/>
          </a:p>
          <a:p>
            <a:r>
              <a:rPr lang="en-GB" dirty="0" smtClean="0"/>
              <a:t>         console.log</a:t>
            </a:r>
            <a:r>
              <a:rPr lang="en-GB" dirty="0"/>
              <a:t>("Read all student details");</a:t>
            </a:r>
          </a:p>
          <a:p>
            <a:r>
              <a:rPr lang="en-GB" dirty="0" smtClean="0"/>
              <a:t>          …</a:t>
            </a:r>
            <a:endParaRPr lang="en-GB" dirty="0"/>
          </a:p>
          <a:p>
            <a:r>
              <a:rPr lang="en-GB" dirty="0" smtClean="0"/>
              <a:t>    }</a:t>
            </a:r>
            <a:endParaRPr lang="en-GB" dirty="0"/>
          </a:p>
          <a:p>
            <a:r>
              <a:rPr lang="en-GB" dirty="0" smtClean="0"/>
              <a:t>    </a:t>
            </a:r>
            <a:r>
              <a:rPr lang="en-GB" dirty="0" err="1" smtClean="0"/>
              <a:t>res.send</a:t>
            </a:r>
            <a:r>
              <a:rPr lang="en-GB" dirty="0" smtClean="0"/>
              <a:t>(data</a:t>
            </a:r>
            <a:r>
              <a:rPr lang="en-GB" dirty="0"/>
              <a:t>);</a:t>
            </a:r>
          </a:p>
          <a:p>
            <a:r>
              <a:rPr lang="en-GB" dirty="0"/>
              <a:t>});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658019" y="4757295"/>
            <a:ext cx="7394541" cy="20313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err="1" smtClean="0"/>
              <a:t>service.get</a:t>
            </a:r>
            <a:r>
              <a:rPr lang="en-GB" dirty="0"/>
              <a:t>('/students', </a:t>
            </a:r>
            <a:r>
              <a:rPr lang="en-GB" dirty="0" err="1"/>
              <a:t>async</a:t>
            </a:r>
            <a:r>
              <a:rPr lang="en-GB" dirty="0"/>
              <a:t> (</a:t>
            </a:r>
            <a:r>
              <a:rPr lang="en-GB" dirty="0" err="1"/>
              <a:t>req</a:t>
            </a:r>
            <a:r>
              <a:rPr lang="en-GB" dirty="0"/>
              <a:t>, res) =&gt; {</a:t>
            </a:r>
          </a:p>
          <a:p>
            <a:r>
              <a:rPr lang="en-GB" dirty="0" smtClean="0"/>
              <a:t>    let </a:t>
            </a:r>
            <a:r>
              <a:rPr lang="en-GB" dirty="0" err="1"/>
              <a:t>studentDB</a:t>
            </a:r>
            <a:r>
              <a:rPr lang="en-GB" dirty="0"/>
              <a:t>: </a:t>
            </a:r>
            <a:r>
              <a:rPr lang="en-GB" dirty="0" err="1"/>
              <a:t>PGStudentTable</a:t>
            </a:r>
            <a:r>
              <a:rPr lang="en-GB" dirty="0"/>
              <a:t> = new </a:t>
            </a:r>
            <a:r>
              <a:rPr lang="en-GB" dirty="0" err="1"/>
              <a:t>PGStudentTable</a:t>
            </a:r>
            <a:r>
              <a:rPr lang="en-GB" dirty="0"/>
              <a:t>();</a:t>
            </a:r>
          </a:p>
          <a:p>
            <a:r>
              <a:rPr lang="en-GB" dirty="0" smtClean="0"/>
              <a:t>    if(</a:t>
            </a:r>
            <a:r>
              <a:rPr lang="en-GB" dirty="0" err="1" smtClean="0"/>
              <a:t>typeof</a:t>
            </a:r>
            <a:r>
              <a:rPr lang="en-GB" dirty="0" smtClean="0"/>
              <a:t> </a:t>
            </a:r>
            <a:r>
              <a:rPr lang="en-GB" dirty="0">
                <a:solidFill>
                  <a:srgbClr val="FF0000"/>
                </a:solidFill>
              </a:rPr>
              <a:t>req.query.name</a:t>
            </a:r>
            <a:r>
              <a:rPr lang="en-GB" dirty="0"/>
              <a:t> === "string")</a:t>
            </a:r>
          </a:p>
          <a:p>
            <a:r>
              <a:rPr lang="en-GB" dirty="0" smtClean="0"/>
              <a:t>         await </a:t>
            </a:r>
            <a:r>
              <a:rPr lang="en-GB" dirty="0" err="1"/>
              <a:t>studentDB.SelectByName</a:t>
            </a:r>
            <a:r>
              <a:rPr lang="en-GB" dirty="0"/>
              <a:t>(</a:t>
            </a:r>
            <a:r>
              <a:rPr lang="en-GB" dirty="0">
                <a:solidFill>
                  <a:srgbClr val="FF0000"/>
                </a:solidFill>
              </a:rPr>
              <a:t>req.query.name</a:t>
            </a:r>
            <a:r>
              <a:rPr lang="en-GB" dirty="0"/>
              <a:t>, res);</a:t>
            </a:r>
          </a:p>
          <a:p>
            <a:r>
              <a:rPr lang="en-GB" dirty="0" smtClean="0"/>
              <a:t>     else</a:t>
            </a:r>
            <a:endParaRPr lang="en-GB" dirty="0"/>
          </a:p>
          <a:p>
            <a:r>
              <a:rPr lang="en-GB" dirty="0" smtClean="0"/>
              <a:t>          await </a:t>
            </a:r>
            <a:r>
              <a:rPr lang="en-GB" dirty="0" err="1"/>
              <a:t>studentDB.Select</a:t>
            </a:r>
            <a:r>
              <a:rPr lang="en-GB" dirty="0"/>
              <a:t>(res);</a:t>
            </a:r>
          </a:p>
          <a:p>
            <a:r>
              <a:rPr lang="en-GB" dirty="0" smtClean="0"/>
              <a:t>});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5144703" y="788958"/>
            <a:ext cx="1146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BEFORE</a:t>
            </a:r>
            <a:endParaRPr lang="en-GB" b="1" dirty="0"/>
          </a:p>
        </p:txBody>
      </p:sp>
      <p:sp>
        <p:nvSpPr>
          <p:cNvPr id="8" name="TextBox 7"/>
          <p:cNvSpPr txBox="1"/>
          <p:nvPr/>
        </p:nvSpPr>
        <p:spPr>
          <a:xfrm>
            <a:off x="7910362" y="4823573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AFTER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926643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Select By Id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12511" y="1736064"/>
            <a:ext cx="7462019" cy="14773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err="1"/>
              <a:t>service.get</a:t>
            </a:r>
            <a:r>
              <a:rPr lang="en-GB" dirty="0"/>
              <a:t>('/students/:id', </a:t>
            </a:r>
            <a:r>
              <a:rPr lang="en-GB" dirty="0" err="1"/>
              <a:t>async</a:t>
            </a:r>
            <a:r>
              <a:rPr lang="en-GB" dirty="0"/>
              <a:t> (</a:t>
            </a:r>
            <a:r>
              <a:rPr lang="en-GB" dirty="0" err="1"/>
              <a:t>req</a:t>
            </a:r>
            <a:r>
              <a:rPr lang="en-GB" dirty="0"/>
              <a:t>, res) =&gt; {</a:t>
            </a:r>
          </a:p>
          <a:p>
            <a:r>
              <a:rPr lang="en-GB" dirty="0" smtClean="0"/>
              <a:t>    console.log</a:t>
            </a:r>
            <a:r>
              <a:rPr lang="en-GB" dirty="0"/>
              <a:t>("Read a student's details");</a:t>
            </a:r>
          </a:p>
          <a:p>
            <a:r>
              <a:rPr lang="en-GB" dirty="0" smtClean="0"/>
              <a:t>    console.log(</a:t>
            </a:r>
            <a:r>
              <a:rPr lang="en-GB" dirty="0" smtClean="0">
                <a:solidFill>
                  <a:srgbClr val="FF0000"/>
                </a:solidFill>
              </a:rPr>
              <a:t>req.params.id</a:t>
            </a:r>
            <a:r>
              <a:rPr lang="en-GB" dirty="0"/>
              <a:t>);</a:t>
            </a:r>
          </a:p>
          <a:p>
            <a:r>
              <a:rPr lang="en-GB" dirty="0"/>
              <a:t>    </a:t>
            </a:r>
            <a:r>
              <a:rPr lang="en-GB" dirty="0" err="1"/>
              <a:t>res.send</a:t>
            </a:r>
            <a:r>
              <a:rPr lang="en-GB" dirty="0"/>
              <a:t>({ Id: </a:t>
            </a:r>
            <a:r>
              <a:rPr lang="en-GB" dirty="0">
                <a:solidFill>
                  <a:srgbClr val="FF0000"/>
                </a:solidFill>
              </a:rPr>
              <a:t>req.params.id</a:t>
            </a:r>
            <a:r>
              <a:rPr lang="en-GB" dirty="0"/>
              <a:t>, </a:t>
            </a:r>
            <a:r>
              <a:rPr lang="en-GB" dirty="0" err="1"/>
              <a:t>Name:"Fred</a:t>
            </a:r>
            <a:r>
              <a:rPr lang="en-GB" dirty="0"/>
              <a:t>", Age:23, Course: "SE" });</a:t>
            </a:r>
          </a:p>
          <a:p>
            <a:r>
              <a:rPr lang="en-GB" dirty="0"/>
              <a:t>});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16322" y="3717766"/>
            <a:ext cx="7394541" cy="12003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err="1" smtClean="0"/>
              <a:t>service.get</a:t>
            </a:r>
            <a:r>
              <a:rPr lang="en-GB" dirty="0"/>
              <a:t>('/students/:id', </a:t>
            </a:r>
            <a:r>
              <a:rPr lang="en-GB" dirty="0" err="1"/>
              <a:t>async</a:t>
            </a:r>
            <a:r>
              <a:rPr lang="en-GB" dirty="0"/>
              <a:t> (</a:t>
            </a:r>
            <a:r>
              <a:rPr lang="en-GB" dirty="0" err="1"/>
              <a:t>req</a:t>
            </a:r>
            <a:r>
              <a:rPr lang="en-GB" dirty="0"/>
              <a:t>, res) =&gt; {</a:t>
            </a:r>
          </a:p>
          <a:p>
            <a:r>
              <a:rPr lang="en-GB" dirty="0" smtClean="0"/>
              <a:t>    let </a:t>
            </a:r>
            <a:r>
              <a:rPr lang="en-GB" dirty="0" err="1"/>
              <a:t>studentDB</a:t>
            </a:r>
            <a:r>
              <a:rPr lang="en-GB" dirty="0"/>
              <a:t>: </a:t>
            </a:r>
            <a:r>
              <a:rPr lang="en-GB" dirty="0" err="1"/>
              <a:t>PGStudentTable</a:t>
            </a:r>
            <a:r>
              <a:rPr lang="en-GB" dirty="0"/>
              <a:t> = new </a:t>
            </a:r>
            <a:r>
              <a:rPr lang="en-GB" dirty="0" err="1"/>
              <a:t>PGStudentTable</a:t>
            </a:r>
            <a:r>
              <a:rPr lang="en-GB" dirty="0"/>
              <a:t>();</a:t>
            </a:r>
          </a:p>
          <a:p>
            <a:r>
              <a:rPr lang="en-GB" dirty="0" smtClean="0"/>
              <a:t>    await </a:t>
            </a:r>
            <a:r>
              <a:rPr lang="en-GB" dirty="0" err="1"/>
              <a:t>studentDB.SelectById</a:t>
            </a:r>
            <a:r>
              <a:rPr lang="en-GB" dirty="0"/>
              <a:t>(</a:t>
            </a:r>
            <a:r>
              <a:rPr lang="en-GB" dirty="0" err="1"/>
              <a:t>parseInt</a:t>
            </a:r>
            <a:r>
              <a:rPr lang="en-GB" dirty="0"/>
              <a:t>(</a:t>
            </a:r>
            <a:r>
              <a:rPr lang="en-GB" dirty="0">
                <a:solidFill>
                  <a:srgbClr val="FF0000"/>
                </a:solidFill>
              </a:rPr>
              <a:t>req.params.id</a:t>
            </a:r>
            <a:r>
              <a:rPr lang="en-GB" dirty="0"/>
              <a:t>), res);</a:t>
            </a:r>
          </a:p>
          <a:p>
            <a:r>
              <a:rPr lang="en-GB" dirty="0" smtClean="0"/>
              <a:t>});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6651055" y="1841347"/>
            <a:ext cx="1146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BEFORE</a:t>
            </a:r>
            <a:endParaRPr lang="en-GB" b="1" dirty="0"/>
          </a:p>
        </p:txBody>
      </p:sp>
      <p:sp>
        <p:nvSpPr>
          <p:cNvPr id="8" name="TextBox 7"/>
          <p:cNvSpPr txBox="1"/>
          <p:nvPr/>
        </p:nvSpPr>
        <p:spPr>
          <a:xfrm>
            <a:off x="7568665" y="3784044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AFTER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516837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Delete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12511" y="1736064"/>
            <a:ext cx="7462019" cy="14773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err="1"/>
              <a:t>service.delete</a:t>
            </a:r>
            <a:r>
              <a:rPr lang="en-GB" dirty="0"/>
              <a:t>('/students/:id', </a:t>
            </a:r>
            <a:r>
              <a:rPr lang="en-GB" dirty="0" err="1"/>
              <a:t>async</a:t>
            </a:r>
            <a:r>
              <a:rPr lang="en-GB" dirty="0"/>
              <a:t> (</a:t>
            </a:r>
            <a:r>
              <a:rPr lang="en-GB" dirty="0" err="1"/>
              <a:t>req</a:t>
            </a:r>
            <a:r>
              <a:rPr lang="en-GB" dirty="0"/>
              <a:t>, res) =&gt; {</a:t>
            </a:r>
          </a:p>
          <a:p>
            <a:r>
              <a:rPr lang="en-GB" dirty="0" smtClean="0"/>
              <a:t>    console.log</a:t>
            </a:r>
            <a:r>
              <a:rPr lang="en-GB" dirty="0"/>
              <a:t>("Delete student");</a:t>
            </a:r>
          </a:p>
          <a:p>
            <a:r>
              <a:rPr lang="en-GB" dirty="0" smtClean="0"/>
              <a:t>    console.log(</a:t>
            </a:r>
            <a:r>
              <a:rPr lang="en-GB" dirty="0" smtClean="0">
                <a:solidFill>
                  <a:srgbClr val="FF0000"/>
                </a:solidFill>
              </a:rPr>
              <a:t>req.params.id</a:t>
            </a:r>
            <a:r>
              <a:rPr lang="en-GB" dirty="0"/>
              <a:t>);</a:t>
            </a:r>
          </a:p>
          <a:p>
            <a:r>
              <a:rPr lang="en-GB" dirty="0"/>
              <a:t>    </a:t>
            </a:r>
            <a:r>
              <a:rPr lang="en-GB" dirty="0" err="1"/>
              <a:t>res.end</a:t>
            </a:r>
            <a:r>
              <a:rPr lang="en-GB" dirty="0"/>
              <a:t>();</a:t>
            </a:r>
          </a:p>
          <a:p>
            <a:r>
              <a:rPr lang="en-GB" dirty="0"/>
              <a:t>});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16322" y="3717766"/>
            <a:ext cx="7394541" cy="12003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err="1" smtClean="0"/>
              <a:t>service.delete</a:t>
            </a:r>
            <a:r>
              <a:rPr lang="en-GB" dirty="0"/>
              <a:t>('/students/:id', </a:t>
            </a:r>
            <a:r>
              <a:rPr lang="en-GB" dirty="0" err="1"/>
              <a:t>async</a:t>
            </a:r>
            <a:r>
              <a:rPr lang="en-GB" dirty="0"/>
              <a:t> (</a:t>
            </a:r>
            <a:r>
              <a:rPr lang="en-GB" dirty="0" err="1"/>
              <a:t>req</a:t>
            </a:r>
            <a:r>
              <a:rPr lang="en-GB" dirty="0"/>
              <a:t>, res) =&gt; {</a:t>
            </a:r>
          </a:p>
          <a:p>
            <a:r>
              <a:rPr lang="en-GB" dirty="0" smtClean="0"/>
              <a:t>     let </a:t>
            </a:r>
            <a:r>
              <a:rPr lang="en-GB" dirty="0" err="1"/>
              <a:t>studentDB</a:t>
            </a:r>
            <a:r>
              <a:rPr lang="en-GB" dirty="0"/>
              <a:t>: </a:t>
            </a:r>
            <a:r>
              <a:rPr lang="en-GB" dirty="0" err="1"/>
              <a:t>PGStudentTable</a:t>
            </a:r>
            <a:r>
              <a:rPr lang="en-GB" dirty="0"/>
              <a:t> = new </a:t>
            </a:r>
            <a:r>
              <a:rPr lang="en-GB" dirty="0" err="1"/>
              <a:t>PGStudentTable</a:t>
            </a:r>
            <a:r>
              <a:rPr lang="en-GB" dirty="0"/>
              <a:t>();</a:t>
            </a:r>
          </a:p>
          <a:p>
            <a:r>
              <a:rPr lang="en-GB" dirty="0" smtClean="0"/>
              <a:t>     await </a:t>
            </a:r>
            <a:r>
              <a:rPr lang="en-GB" dirty="0" err="1"/>
              <a:t>studentDB.Delete</a:t>
            </a:r>
            <a:r>
              <a:rPr lang="en-GB" dirty="0"/>
              <a:t>(</a:t>
            </a:r>
            <a:r>
              <a:rPr lang="en-GB" dirty="0" err="1"/>
              <a:t>parseInt</a:t>
            </a:r>
            <a:r>
              <a:rPr lang="en-GB" dirty="0"/>
              <a:t>(</a:t>
            </a:r>
            <a:r>
              <a:rPr lang="en-GB" dirty="0">
                <a:solidFill>
                  <a:srgbClr val="FF0000"/>
                </a:solidFill>
              </a:rPr>
              <a:t>req.params.id</a:t>
            </a:r>
            <a:r>
              <a:rPr lang="en-GB" dirty="0"/>
              <a:t>), res);	</a:t>
            </a:r>
          </a:p>
          <a:p>
            <a:r>
              <a:rPr lang="en-GB" dirty="0" smtClean="0"/>
              <a:t>});</a:t>
            </a:r>
            <a:r>
              <a:rPr lang="en-GB" dirty="0"/>
              <a:t>	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651055" y="1841347"/>
            <a:ext cx="1146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BEFORE</a:t>
            </a:r>
            <a:endParaRPr lang="en-GB" b="1" dirty="0"/>
          </a:p>
        </p:txBody>
      </p:sp>
      <p:sp>
        <p:nvSpPr>
          <p:cNvPr id="8" name="TextBox 7"/>
          <p:cNvSpPr txBox="1"/>
          <p:nvPr/>
        </p:nvSpPr>
        <p:spPr>
          <a:xfrm>
            <a:off x="7664918" y="3717766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AFTER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4134843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s-slides">
  <a:themeElements>
    <a:clrScheme name="">
      <a:dk1>
        <a:srgbClr val="660066"/>
      </a:dk1>
      <a:lt1>
        <a:srgbClr val="FFFFFF"/>
      </a:lt1>
      <a:dk2>
        <a:srgbClr val="006600"/>
      </a:dk2>
      <a:lt2>
        <a:srgbClr val="FFCC99"/>
      </a:lt2>
      <a:accent1>
        <a:srgbClr val="99FF99"/>
      </a:accent1>
      <a:accent2>
        <a:srgbClr val="CC66FF"/>
      </a:accent2>
      <a:accent3>
        <a:srgbClr val="FFFFFF"/>
      </a:accent3>
      <a:accent4>
        <a:srgbClr val="560056"/>
      </a:accent4>
      <a:accent5>
        <a:srgbClr val="CAFFCA"/>
      </a:accent5>
      <a:accent6>
        <a:srgbClr val="B95CE7"/>
      </a:accent6>
      <a:hlink>
        <a:srgbClr val="FF99CC"/>
      </a:hlink>
      <a:folHlink>
        <a:srgbClr val="006600"/>
      </a:folHlink>
    </a:clrScheme>
    <a:fontScheme name="os-slides">
      <a:majorFont>
        <a:latin typeface="Helvetica"/>
        <a:ea typeface=""/>
        <a:cs typeface=""/>
      </a:majorFont>
      <a:minorFont>
        <a:latin typeface="Helvetic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Helvetica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Helvetica" panose="020B0604020202020204" pitchFamily="34" charset="0"/>
          </a:defRPr>
        </a:defPPr>
      </a:lstStyle>
    </a:lnDef>
  </a:objectDefaults>
  <a:extraClrSchemeLst>
    <a:extraClrScheme>
      <a:clrScheme name="os-slides 1">
        <a:dk1>
          <a:srgbClr val="000000"/>
        </a:dk1>
        <a:lt1>
          <a:srgbClr val="FFFFFF"/>
        </a:lt1>
        <a:dk2>
          <a:srgbClr val="6600CC"/>
        </a:dk2>
        <a:lt2>
          <a:srgbClr val="CCECFF"/>
        </a:lt2>
        <a:accent1>
          <a:srgbClr val="00FFCC"/>
        </a:accent1>
        <a:accent2>
          <a:srgbClr val="9933FF"/>
        </a:accent2>
        <a:accent3>
          <a:srgbClr val="B8AAE2"/>
        </a:accent3>
        <a:accent4>
          <a:srgbClr val="DADADA"/>
        </a:accent4>
        <a:accent5>
          <a:srgbClr val="AAFFE2"/>
        </a:accent5>
        <a:accent6>
          <a:srgbClr val="8A2DE7"/>
        </a:accent6>
        <a:hlink>
          <a:srgbClr val="660066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-slides 2">
        <a:dk1>
          <a:srgbClr val="660066"/>
        </a:dk1>
        <a:lt1>
          <a:srgbClr val="FFFFFF"/>
        </a:lt1>
        <a:dk2>
          <a:srgbClr val="FF00FF"/>
        </a:dk2>
        <a:lt2>
          <a:srgbClr val="FFCC99"/>
        </a:lt2>
        <a:accent1>
          <a:srgbClr val="99FF99"/>
        </a:accent1>
        <a:accent2>
          <a:srgbClr val="CC66FF"/>
        </a:accent2>
        <a:accent3>
          <a:srgbClr val="FFFFFF"/>
        </a:accent3>
        <a:accent4>
          <a:srgbClr val="560056"/>
        </a:accent4>
        <a:accent5>
          <a:srgbClr val="CAFFCA"/>
        </a:accent5>
        <a:accent6>
          <a:srgbClr val="B95CE7"/>
        </a:accent6>
        <a:hlink>
          <a:srgbClr val="FF99CC"/>
        </a:hlink>
        <a:folHlink>
          <a:srgbClr val="00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s-slides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s-slides 4">
        <a:dk1>
          <a:srgbClr val="000000"/>
        </a:dk1>
        <a:lt1>
          <a:srgbClr val="FFFFFF"/>
        </a:lt1>
        <a:dk2>
          <a:srgbClr val="CC0099"/>
        </a:dk2>
        <a:lt2>
          <a:srgbClr val="FFCCFF"/>
        </a:lt2>
        <a:accent1>
          <a:srgbClr val="00FF00"/>
        </a:accent1>
        <a:accent2>
          <a:srgbClr val="9933FF"/>
        </a:accent2>
        <a:accent3>
          <a:srgbClr val="E2AACA"/>
        </a:accent3>
        <a:accent4>
          <a:srgbClr val="DADADA"/>
        </a:accent4>
        <a:accent5>
          <a:srgbClr val="AAFFAA"/>
        </a:accent5>
        <a:accent6>
          <a:srgbClr val="8A2DE7"/>
        </a:accent6>
        <a:hlink>
          <a:srgbClr val="660066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3300"/>
    </a:dk1>
    <a:lt1>
      <a:srgbClr val="FFFFFF"/>
    </a:lt1>
    <a:dk2>
      <a:srgbClr val="0000FF"/>
    </a:dk2>
    <a:lt2>
      <a:srgbClr val="FFCC99"/>
    </a:lt2>
    <a:accent1>
      <a:srgbClr val="99FF99"/>
    </a:accent1>
    <a:accent2>
      <a:srgbClr val="CC66FF"/>
    </a:accent2>
    <a:accent3>
      <a:srgbClr val="FFFFFF"/>
    </a:accent3>
    <a:accent4>
      <a:srgbClr val="002A00"/>
    </a:accent4>
    <a:accent5>
      <a:srgbClr val="CAFFCA"/>
    </a:accent5>
    <a:accent6>
      <a:srgbClr val="B95CE7"/>
    </a:accent6>
    <a:hlink>
      <a:srgbClr val="FF99CC"/>
    </a:hlink>
    <a:folHlink>
      <a:srgbClr val="0066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C:\apps\Microsoft Office\Templates\Presentations\os-slides.pot</Template>
  <TotalTime>88948</TotalTime>
  <Words>1824</Words>
  <Application>Microsoft Office PowerPoint</Application>
  <PresentationFormat>On-screen Show (4:3)</PresentationFormat>
  <Paragraphs>342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5" baseType="lpstr">
      <vt:lpstr>Arial</vt:lpstr>
      <vt:lpstr>Helvetica</vt:lpstr>
      <vt:lpstr>Helvetica-Narrow</vt:lpstr>
      <vt:lpstr>Impact</vt:lpstr>
      <vt:lpstr>Monotype Sorts</vt:lpstr>
      <vt:lpstr>Times New Roman</vt:lpstr>
      <vt:lpstr>Wingdings</vt:lpstr>
      <vt:lpstr>os-slides</vt:lpstr>
      <vt:lpstr>Postgresql and Express</vt:lpstr>
      <vt:lpstr>Setup</vt:lpstr>
      <vt:lpstr>Setup (Cont)</vt:lpstr>
      <vt:lpstr>Virtual Machines</vt:lpstr>
      <vt:lpstr>Why Docker?</vt:lpstr>
      <vt:lpstr>Docker and Microservices</vt:lpstr>
      <vt:lpstr>What is a “container” ?</vt:lpstr>
      <vt:lpstr>Running or Web Service and Database</vt:lpstr>
      <vt:lpstr>Postgresql Database Setup</vt:lpstr>
      <vt:lpstr>Schema</vt:lpstr>
      <vt:lpstr>Create Table</vt:lpstr>
      <vt:lpstr>Primary Key</vt:lpstr>
      <vt:lpstr>Add Row of Data</vt:lpstr>
      <vt:lpstr>Show Rows</vt:lpstr>
      <vt:lpstr>Postgresql Notes</vt:lpstr>
      <vt:lpstr>pg Package</vt:lpstr>
      <vt:lpstr>Queries</vt:lpstr>
      <vt:lpstr>Exercise</vt:lpstr>
      <vt:lpstr>Exercise</vt:lpstr>
      <vt:lpstr>Exercise</vt:lpstr>
      <vt:lpstr>Add Other Operations</vt:lpstr>
      <vt:lpstr>PowerPoint Presentation</vt:lpstr>
      <vt:lpstr>Express</vt:lpstr>
      <vt:lpstr>Insert</vt:lpstr>
      <vt:lpstr>Select All &amp; By Name</vt:lpstr>
      <vt:lpstr>Select By Id</vt:lpstr>
      <vt:lpstr>Delete</vt:lpstr>
    </vt:vector>
  </TitlesOfParts>
  <Company>SIHE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WAN Introduction</dc:title>
  <dc:creator>Michael Dacey</dc:creator>
  <cp:lastModifiedBy>Michael Dacey</cp:lastModifiedBy>
  <cp:revision>1359</cp:revision>
  <cp:lastPrinted>2001-06-14T13:58:17Z</cp:lastPrinted>
  <dcterms:created xsi:type="dcterms:W3CDTF">1999-06-25T18:38:26Z</dcterms:created>
  <dcterms:modified xsi:type="dcterms:W3CDTF">2020-12-03T17:49:00Z</dcterms:modified>
</cp:coreProperties>
</file>