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6"/>
  </p:notesMasterIdLst>
  <p:sldIdLst>
    <p:sldId id="270" r:id="rId2"/>
    <p:sldId id="256" r:id="rId3"/>
    <p:sldId id="269" r:id="rId4"/>
    <p:sldId id="267" r:id="rId5"/>
    <p:sldId id="257" r:id="rId6"/>
    <p:sldId id="258" r:id="rId7"/>
    <p:sldId id="259" r:id="rId8"/>
    <p:sldId id="260" r:id="rId9"/>
    <p:sldId id="261" r:id="rId10"/>
    <p:sldId id="262" r:id="rId11"/>
    <p:sldId id="263" r:id="rId12"/>
    <p:sldId id="264" r:id="rId13"/>
    <p:sldId id="265"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64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C61ABD4-546B-46FA-8FE5-961850146B96}" type="datetimeFigureOut">
              <a:rPr lang="en-US" smtClean="0"/>
              <a:pPr/>
              <a:t>6/2/2023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A7A48B-14F3-486B-B94C-B282B112F15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FA7A48B-14F3-486B-B94C-B282B112F158}"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FA7A48B-14F3-486B-B94C-B282B112F158}"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luxury hotel brand Ritz Carlton is an auxiliary company of Marriott International. It has a chain of luxury hotels and resorts in many countries, such as Mexico, Switzerland, Turkey, Italy, Canada, the United States and others. The headquarters of “The Ritz Carlton hotel company” is in Chevy Chase, Maryland (Ritzcarlton.com, 2023). The Ritz Carlton has won several awards for their hospitality services.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5FA7A48B-14F3-486B-B94C-B282B112F158}"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American multinational hotel company typically targets people of the highest strata in society. The premium hotel brand includes international and national sports persons, celebrities, business executives, and others. Since the hotel is a five-star excellent hotel brand, it has adopted  "a premium pricing strategy" (Ritzcarlton.com, 2023). The hotels and resorts under this brand usually serve guests who are ready to pay extra for premium luxury and comfort.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Ritz Carlton” is often described as "the gold standard of hospitality" (Ritzcarlton.com, 2023). The hotel trains all the employees in order to respond effectively and quickly according to the guest's desires. The hotel employees are committed to giving standard services to all its guests. All the staff is determined to update and innovate in order to provide an improved guest experience.  The team owns their guest's problems and is committed to resolving them.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prime duty of any guest service representative is to provide all the details of hotel services to the guests. The guest host ensures the safety and security of their guests (Chan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2019). They create a welcoming environment as soon as their guest steps into the establishment. The hotel guest services are always ready to resolve all the grievances and queries of their guests.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increased customer satisfaction directly or indirectly impacts up[on the performance of the business (Guan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2021). The guest satisfaction will enhance the likelihood of  coming back to the same hotel. This will increase the revenue of the hotel and improve the brand performance. The satisfied guest would further help in marketing of the business.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u="none" strike="noStrike" kern="1200" dirty="0">
                <a:solidFill>
                  <a:schemeClr val="tx1"/>
                </a:solidFill>
                <a:latin typeface="+mn-lt"/>
                <a:ea typeface="+mn-ea"/>
                <a:cs typeface="+mn-cs"/>
              </a:rPr>
              <a:t>Hospitality refers to the services provided to any guests by the hotel staff starting from welcoming them to giving a fond farewell to the guests (</a:t>
            </a:r>
            <a:r>
              <a:rPr lang="en-US" sz="1200" u="none" strike="noStrike" kern="1200" dirty="0" err="1">
                <a:solidFill>
                  <a:schemeClr val="tx1"/>
                </a:solidFill>
                <a:latin typeface="+mn-lt"/>
                <a:ea typeface="+mn-ea"/>
                <a:cs typeface="+mn-cs"/>
              </a:rPr>
              <a:t>Teng</a:t>
            </a:r>
            <a:r>
              <a:rPr lang="en-US" sz="1200" u="none" strike="noStrike" kern="1200" dirty="0">
                <a:solidFill>
                  <a:schemeClr val="tx1"/>
                </a:solidFill>
                <a:latin typeface="+mn-lt"/>
                <a:ea typeface="+mn-ea"/>
                <a:cs typeface="+mn-cs"/>
              </a:rPr>
              <a:t>, 2019). Most of the guests are dependent upon the hospitality industry for fulfilling their needs of accommodation, transport, entertainment, food, and recreational purposes.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Hospitality is the most adaptable, resilient, and dynamic industry. In hospitality, the team members are constantly updating and innovating in order to provide an improved guest experience. The hospitality management students experience limitless career opportunities. Luxury hospitality promotes growth of the business and helps the brand to remain at the top position.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delivery of an excellent guest experience will leave a memorable and everlasting impression upon the guests. In order to exceed guest experiences, the hotels need to understand the guests and their desires. The guests are attracted towards technologically updated hotels (Gil-Gomez</a:t>
            </a:r>
            <a:r>
              <a:rPr lang="en-US" sz="1200" i="1" kern="1200" dirty="0">
                <a:solidFill>
                  <a:schemeClr val="tx1"/>
                </a:solidFill>
                <a:latin typeface="+mn-lt"/>
                <a:ea typeface="+mn-ea"/>
                <a:cs typeface="+mn-cs"/>
              </a:rPr>
              <a:t> et al.</a:t>
            </a:r>
            <a:r>
              <a:rPr lang="en-US" sz="1200" kern="1200" dirty="0">
                <a:solidFill>
                  <a:schemeClr val="tx1"/>
                </a:solidFill>
                <a:latin typeface="+mn-lt"/>
                <a:ea typeface="+mn-ea"/>
                <a:cs typeface="+mn-cs"/>
              </a:rPr>
              <a:t> 2020). The training of the hotel staff would improve their performance while serving their guests. The technologically sound hotel staff would prove to be an asset for the hotel .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With the advancements in technology, nowadays, guests are also expecting innovative and creative digital solutions to their issues (Gil-Gomez</a:t>
            </a:r>
            <a:r>
              <a:rPr lang="en-US" sz="1200" i="1" kern="1200" dirty="0">
                <a:solidFill>
                  <a:schemeClr val="tx1"/>
                </a:solidFill>
                <a:latin typeface="+mn-lt"/>
                <a:ea typeface="+mn-ea"/>
                <a:cs typeface="+mn-cs"/>
              </a:rPr>
              <a:t> et al.</a:t>
            </a:r>
            <a:r>
              <a:rPr lang="en-US" sz="1200" kern="1200" dirty="0">
                <a:solidFill>
                  <a:schemeClr val="tx1"/>
                </a:solidFill>
                <a:latin typeface="+mn-lt"/>
                <a:ea typeface="+mn-ea"/>
                <a:cs typeface="+mn-cs"/>
              </a:rPr>
              <a:t> 2020). The feedback and ratings of the guests are valuable information. This enables hotels to understand their performance (</a:t>
            </a:r>
            <a:r>
              <a:rPr lang="en-US" sz="1200" kern="1200" dirty="0" err="1">
                <a:solidFill>
                  <a:schemeClr val="tx1"/>
                </a:solidFill>
                <a:latin typeface="+mn-lt"/>
                <a:ea typeface="+mn-ea"/>
                <a:cs typeface="+mn-cs"/>
              </a:rPr>
              <a:t>Tontini</a:t>
            </a:r>
            <a:r>
              <a:rPr lang="en-US" sz="1200" i="1" kern="1200" dirty="0">
                <a:solidFill>
                  <a:schemeClr val="tx1"/>
                </a:solidFill>
                <a:latin typeface="+mn-lt"/>
                <a:ea typeface="+mn-ea"/>
                <a:cs typeface="+mn-cs"/>
              </a:rPr>
              <a:t> et al.</a:t>
            </a:r>
            <a:r>
              <a:rPr lang="en-US" sz="1200" kern="1200" dirty="0">
                <a:solidFill>
                  <a:schemeClr val="tx1"/>
                </a:solidFill>
                <a:latin typeface="+mn-lt"/>
                <a:ea typeface="+mn-ea"/>
                <a:cs typeface="+mn-cs"/>
              </a:rPr>
              <a:t> 2022). This ensures improvement of the hotel services. Without these reviews from the guests, it may be tough for the hotels to know the ways of serving their guests in a better way. </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order to remain at the top position in the field of hotel industry, constant up gradation of the customer services are required. The Ritz Carlton is determined to give excellent guest services to their customers (Ritzcarlton.com, 2023). Hospitality plays an essential role in improving brand value. An improved customer service will meet the expectations of the guests encouraging them to revisit the hotel.</a:t>
            </a:r>
          </a:p>
          <a:p>
            <a:endParaRPr lang="en-US" dirty="0"/>
          </a:p>
        </p:txBody>
      </p:sp>
      <p:sp>
        <p:nvSpPr>
          <p:cNvPr id="4" name="Slide Number Placeholder 3"/>
          <p:cNvSpPr>
            <a:spLocks noGrp="1"/>
          </p:cNvSpPr>
          <p:nvPr>
            <p:ph type="sldNum" sz="quarter" idx="10"/>
          </p:nvPr>
        </p:nvSpPr>
        <p:spPr/>
        <p:txBody>
          <a:bodyPr/>
          <a:lstStyle/>
          <a:p>
            <a:fld id="{5FA7A48B-14F3-486B-B94C-B282B112F158}"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FA7A48B-14F3-486B-B94C-B282B112F158}"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4D4827FD-8BA1-44AA-A666-A01574746221}" type="datetimeFigureOut">
              <a:rPr lang="en-US" smtClean="0"/>
              <a:pPr/>
              <a:t>6/2/2023</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ADC2C242-2795-4C44-99BC-C6161F9E3D1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827FD-8BA1-44AA-A666-A01574746221}" type="datetimeFigureOut">
              <a:rPr lang="en-US" smtClean="0"/>
              <a:pPr/>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C2C242-2795-4C44-99BC-C6161F9E3D1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4D4827FD-8BA1-44AA-A666-A01574746221}" type="datetimeFigureOut">
              <a:rPr lang="en-US" smtClean="0"/>
              <a:pPr/>
              <a:t>6/2/2023</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ADC2C242-2795-4C44-99BC-C6161F9E3D1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D4827FD-8BA1-44AA-A666-A01574746221}" type="datetimeFigureOut">
              <a:rPr lang="en-US" smtClean="0"/>
              <a:pPr/>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C2C242-2795-4C44-99BC-C6161F9E3D1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D4827FD-8BA1-44AA-A666-A01574746221}" type="datetimeFigureOut">
              <a:rPr lang="en-US" smtClean="0"/>
              <a:pPr/>
              <a:t>6/2/2023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C2C242-2795-4C44-99BC-C6161F9E3D1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D4827FD-8BA1-44AA-A666-A01574746221}" type="datetimeFigureOut">
              <a:rPr lang="en-US" smtClean="0"/>
              <a:pPr/>
              <a:t>6/2/2023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C2C242-2795-4C44-99BC-C6161F9E3D1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4D4827FD-8BA1-44AA-A666-A01574746221}" type="datetimeFigureOut">
              <a:rPr lang="en-US" smtClean="0"/>
              <a:pPr/>
              <a:t>6/2/2023</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ADC2C242-2795-4C44-99BC-C6161F9E3D1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D4827FD-8BA1-44AA-A666-A01574746221}" type="datetimeFigureOut">
              <a:rPr lang="en-US" smtClean="0"/>
              <a:pPr/>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C2C242-2795-4C44-99BC-C6161F9E3D1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4D4827FD-8BA1-44AA-A666-A01574746221}" type="datetimeFigureOut">
              <a:rPr lang="en-US" smtClean="0"/>
              <a:pPr/>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C2C242-2795-4C44-99BC-C6161F9E3D11}"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827FD-8BA1-44AA-A666-A01574746221}" type="datetimeFigureOut">
              <a:rPr lang="en-US" smtClean="0"/>
              <a:pPr/>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C2C242-2795-4C44-99BC-C6161F9E3D1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4D4827FD-8BA1-44AA-A666-A01574746221}" type="datetimeFigureOut">
              <a:rPr lang="en-US" smtClean="0"/>
              <a:pPr/>
              <a:t>6/2/2023</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ADC2C242-2795-4C44-99BC-C6161F9E3D1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4D4827FD-8BA1-44AA-A666-A01574746221}" type="datetimeFigureOut">
              <a:rPr lang="en-US" smtClean="0"/>
              <a:pPr/>
              <a:t>6/2/2023</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ADC2C242-2795-4C44-99BC-C6161F9E3D1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ECF8D-368E-F8DD-D68B-0FD442C317F7}"/>
              </a:ext>
            </a:extLst>
          </p:cNvPr>
          <p:cNvSpPr>
            <a:spLocks noGrp="1"/>
          </p:cNvSpPr>
          <p:nvPr>
            <p:ph type="title"/>
          </p:nvPr>
        </p:nvSpPr>
        <p:spPr/>
        <p:txBody>
          <a:bodyPr>
            <a:normAutofit fontScale="90000"/>
          </a:bodyPr>
          <a:lstStyle/>
          <a:p>
            <a:r>
              <a:rPr lang="en-GB" dirty="0"/>
              <a:t>Hospitality &amp; Guest Services</a:t>
            </a:r>
          </a:p>
        </p:txBody>
      </p:sp>
      <p:sp>
        <p:nvSpPr>
          <p:cNvPr id="3" name="Content Placeholder 2">
            <a:extLst>
              <a:ext uri="{FF2B5EF4-FFF2-40B4-BE49-F238E27FC236}">
                <a16:creationId xmlns:a16="http://schemas.microsoft.com/office/drawing/2014/main" id="{AD87C53D-8EB8-5C32-E21F-1A9256577EFC}"/>
              </a:ext>
            </a:extLst>
          </p:cNvPr>
          <p:cNvSpPr>
            <a:spLocks noGrp="1"/>
          </p:cNvSpPr>
          <p:nvPr>
            <p:ph idx="1"/>
          </p:nvPr>
        </p:nvSpPr>
        <p:spPr/>
        <p:txBody>
          <a:bodyPr/>
          <a:lstStyle/>
          <a:p>
            <a:r>
              <a:rPr lang="nl-NL" dirty="0"/>
              <a:t>Student ID:2227579</a:t>
            </a:r>
          </a:p>
          <a:p>
            <a:r>
              <a:rPr lang="nl-NL" dirty="0"/>
              <a:t> Student Name: </a:t>
            </a:r>
            <a:r>
              <a:rPr lang="nl-NL" dirty="0" err="1"/>
              <a:t>Tadila</a:t>
            </a:r>
            <a:r>
              <a:rPr lang="nl-NL" dirty="0"/>
              <a:t> </a:t>
            </a:r>
            <a:r>
              <a:rPr lang="nl-NL" dirty="0" err="1"/>
              <a:t>Bansende</a:t>
            </a:r>
            <a:endParaRPr lang="nl-NL" dirty="0"/>
          </a:p>
          <a:p>
            <a:r>
              <a:rPr lang="nl-NL" dirty="0"/>
              <a:t>Topic: </a:t>
            </a:r>
            <a:r>
              <a:rPr lang="en-US" dirty="0"/>
              <a:t>IMPORTANCE OF QUALITY CUSTOMER SERVICES IN THE HOSPITALITY INDUSTRY</a:t>
            </a:r>
            <a:br>
              <a:rPr lang="en-US" dirty="0"/>
            </a:br>
            <a:endParaRPr lang="nl-NL" dirty="0"/>
          </a:p>
          <a:p>
            <a:endParaRPr lang="en-GB" dirty="0"/>
          </a:p>
        </p:txBody>
      </p:sp>
    </p:spTree>
    <p:extLst>
      <p:ext uri="{BB962C8B-B14F-4D97-AF65-F5344CB8AC3E}">
        <p14:creationId xmlns:p14="http://schemas.microsoft.com/office/powerpoint/2010/main" val="2067281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66868" y="533400"/>
            <a:ext cx="5105400" cy="4467236"/>
          </a:xfrm>
        </p:spPr>
        <p:txBody>
          <a:bodyPr/>
          <a:lstStyle/>
          <a:p>
            <a:br>
              <a:rPr lang="en-US" sz="3600" dirty="0">
                <a:latin typeface="Times New Roman" pitchFamily="18" charset="0"/>
                <a:cs typeface="Times New Roman" pitchFamily="18" charset="0"/>
              </a:rPr>
            </a:br>
            <a:br>
              <a:rPr lang="en-US" sz="3600" dirty="0">
                <a:latin typeface="Times New Roman" pitchFamily="18" charset="0"/>
                <a:cs typeface="Times New Roman" pitchFamily="18" charset="0"/>
              </a:rPr>
            </a:br>
            <a:br>
              <a:rPr lang="en-US" sz="3600" dirty="0">
                <a:latin typeface="Times New Roman" pitchFamily="18" charset="0"/>
                <a:cs typeface="Times New Roman" pitchFamily="18" charset="0"/>
              </a:rPr>
            </a:br>
            <a:br>
              <a:rPr lang="en-US" sz="3600" dirty="0">
                <a:latin typeface="Times New Roman" pitchFamily="18" charset="0"/>
                <a:cs typeface="Times New Roman" pitchFamily="18" charset="0"/>
              </a:rPr>
            </a:br>
            <a:r>
              <a:rPr lang="en-US" sz="3600" dirty="0">
                <a:latin typeface="Times New Roman" pitchFamily="18" charset="0"/>
                <a:cs typeface="Times New Roman" pitchFamily="18" charset="0"/>
              </a:rPr>
              <a:t>IMPORTANCE OF QUALITY CUSTOMER SERVICES IN THE HOSPITALITY INDUSTRY</a:t>
            </a:r>
            <a:br>
              <a:rPr lang="en-US" dirty="0"/>
            </a:br>
            <a:endParaRPr lang="en-US" dirty="0"/>
          </a:p>
        </p:txBody>
      </p:sp>
      <p:pic>
        <p:nvPicPr>
          <p:cNvPr id="1026" name="Picture 2"/>
          <p:cNvPicPr>
            <a:picLocks noChangeAspect="1" noChangeArrowheads="1"/>
          </p:cNvPicPr>
          <p:nvPr/>
        </p:nvPicPr>
        <p:blipFill>
          <a:blip r:embed="rId3"/>
          <a:srcRect/>
          <a:stretch>
            <a:fillRect/>
          </a:stretch>
        </p:blipFill>
        <p:spPr bwMode="auto">
          <a:xfrm>
            <a:off x="3500430" y="4500570"/>
            <a:ext cx="5162555" cy="1857388"/>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Times New Roman" pitchFamily="18" charset="0"/>
                <a:cs typeface="Times New Roman" pitchFamily="18" charset="0"/>
              </a:rPr>
              <a:t>Table of contents </a:t>
            </a:r>
          </a:p>
        </p:txBody>
      </p:sp>
      <p:sp>
        <p:nvSpPr>
          <p:cNvPr id="3" name="Content Placeholder 2"/>
          <p:cNvSpPr>
            <a:spLocks noGrp="1"/>
          </p:cNvSpPr>
          <p:nvPr>
            <p:ph idx="1"/>
          </p:nvPr>
        </p:nvSpPr>
        <p:spPr>
          <a:xfrm>
            <a:off x="457200" y="1609416"/>
            <a:ext cx="7239000" cy="4962856"/>
          </a:xfrm>
        </p:spPr>
        <p:txBody>
          <a:bodyPr>
            <a:normAutofit fontScale="77500" lnSpcReduction="20000"/>
          </a:bodyPr>
          <a:lstStyle/>
          <a:p>
            <a:pPr algn="just">
              <a:lnSpc>
                <a:spcPct val="160000"/>
              </a:lnSpc>
            </a:pPr>
            <a:r>
              <a:rPr lang="en-US" dirty="0">
                <a:latin typeface="Times New Roman" pitchFamily="18" charset="0"/>
                <a:cs typeface="Times New Roman" pitchFamily="18" charset="0"/>
              </a:rPr>
              <a:t>Introduction of The Ritz Carlton …………………………. Slide 3</a:t>
            </a:r>
          </a:p>
          <a:p>
            <a:pPr algn="just">
              <a:lnSpc>
                <a:spcPct val="160000"/>
              </a:lnSpc>
            </a:pPr>
            <a:r>
              <a:rPr lang="en-US" dirty="0">
                <a:latin typeface="Times New Roman" pitchFamily="18" charset="0"/>
                <a:cs typeface="Times New Roman" pitchFamily="18" charset="0"/>
              </a:rPr>
              <a:t>Main consumers of The Ritz Carlton …………………….. Slide 4</a:t>
            </a:r>
          </a:p>
          <a:p>
            <a:pPr algn="just">
              <a:lnSpc>
                <a:spcPct val="160000"/>
              </a:lnSpc>
            </a:pPr>
            <a:r>
              <a:rPr lang="en-US" dirty="0">
                <a:latin typeface="Times New Roman" pitchFamily="18" charset="0"/>
                <a:cs typeface="Times New Roman" pitchFamily="18" charset="0"/>
              </a:rPr>
              <a:t>Nature, scope and role of guest services and facilities……. Slide 5</a:t>
            </a:r>
          </a:p>
          <a:p>
            <a:pPr algn="just">
              <a:lnSpc>
                <a:spcPct val="160000"/>
              </a:lnSpc>
            </a:pPr>
            <a:r>
              <a:rPr lang="en-US" dirty="0">
                <a:latin typeface="Times New Roman" pitchFamily="18" charset="0"/>
                <a:cs typeface="Times New Roman" pitchFamily="18" charset="0"/>
              </a:rPr>
              <a:t>Role and function of guest services……………………... Slide 6-7</a:t>
            </a:r>
          </a:p>
          <a:p>
            <a:pPr algn="just">
              <a:lnSpc>
                <a:spcPct val="160000"/>
              </a:lnSpc>
            </a:pPr>
            <a:r>
              <a:rPr lang="en-US" dirty="0">
                <a:latin typeface="Times New Roman" pitchFamily="18" charset="0"/>
                <a:cs typeface="Times New Roman" pitchFamily="18" charset="0"/>
              </a:rPr>
              <a:t>Importance of hospitality management………………… Slide 8-9</a:t>
            </a:r>
          </a:p>
          <a:p>
            <a:pPr algn="just">
              <a:lnSpc>
                <a:spcPct val="160000"/>
              </a:lnSpc>
            </a:pPr>
            <a:r>
              <a:rPr lang="en-US" dirty="0">
                <a:latin typeface="Times New Roman" pitchFamily="18" charset="0"/>
                <a:cs typeface="Times New Roman" pitchFamily="18" charset="0"/>
              </a:rPr>
              <a:t>How do hotels meet/exceed guest expectations?……. Slide 10-11</a:t>
            </a:r>
          </a:p>
          <a:p>
            <a:pPr algn="just">
              <a:lnSpc>
                <a:spcPct val="160000"/>
              </a:lnSpc>
            </a:pPr>
            <a:r>
              <a:rPr lang="en-US" dirty="0">
                <a:latin typeface="Times New Roman" pitchFamily="18" charset="0"/>
                <a:cs typeface="Times New Roman" pitchFamily="18" charset="0"/>
              </a:rPr>
              <a:t>Conclusion……………………………………………… Slide 12</a:t>
            </a:r>
          </a:p>
          <a:p>
            <a:pPr algn="just">
              <a:lnSpc>
                <a:spcPct val="160000"/>
              </a:lnSpc>
            </a:pPr>
            <a:r>
              <a:rPr lang="en-US" dirty="0">
                <a:latin typeface="Times New Roman" pitchFamily="18" charset="0"/>
                <a:cs typeface="Times New Roman" pitchFamily="18" charset="0"/>
              </a:rPr>
              <a:t>References………………………………………………. Slide 13</a:t>
            </a:r>
            <a:br>
              <a:rPr lang="en-US" dirty="0"/>
            </a:b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Times New Roman" pitchFamily="18" charset="0"/>
                <a:cs typeface="Times New Roman" pitchFamily="18" charset="0"/>
              </a:rPr>
              <a:t>Introduction </a:t>
            </a:r>
            <a:br>
              <a:rPr lang="en-US" dirty="0"/>
            </a:br>
            <a:endParaRPr lang="en-US" dirty="0"/>
          </a:p>
        </p:txBody>
      </p:sp>
      <p:sp>
        <p:nvSpPr>
          <p:cNvPr id="3" name="Content Placeholder 2"/>
          <p:cNvSpPr>
            <a:spLocks noGrp="1"/>
          </p:cNvSpPr>
          <p:nvPr>
            <p:ph idx="1"/>
          </p:nvPr>
        </p:nvSpPr>
        <p:spPr>
          <a:xfrm>
            <a:off x="457200" y="1609416"/>
            <a:ext cx="7329510" cy="2391088"/>
          </a:xfrm>
        </p:spPr>
        <p:txBody>
          <a:bodyPr>
            <a:normAutofit fontScale="77500" lnSpcReduction="20000"/>
          </a:bodyPr>
          <a:lstStyle/>
          <a:p>
            <a:pPr lvl="0">
              <a:lnSpc>
                <a:spcPct val="150000"/>
              </a:lnSpc>
            </a:pPr>
            <a:r>
              <a:rPr lang="en-US" dirty="0">
                <a:latin typeface="Times New Roman" pitchFamily="18" charset="0"/>
                <a:cs typeface="Times New Roman" pitchFamily="18" charset="0"/>
              </a:rPr>
              <a:t>Marriott International is the parent company of “The Ritz Carlton hotel company”. </a:t>
            </a:r>
          </a:p>
          <a:p>
            <a:pPr lvl="0">
              <a:lnSpc>
                <a:spcPct val="150000"/>
              </a:lnSpc>
            </a:pPr>
            <a:r>
              <a:rPr lang="en-US" dirty="0">
                <a:latin typeface="Times New Roman" pitchFamily="18" charset="0"/>
                <a:cs typeface="Times New Roman" pitchFamily="18" charset="0"/>
              </a:rPr>
              <a:t>“The Ritz Carlton” is a hotel brand spread across 30 countries. </a:t>
            </a:r>
          </a:p>
          <a:p>
            <a:pPr lvl="0">
              <a:lnSpc>
                <a:spcPct val="150000"/>
              </a:lnSpc>
            </a:pPr>
            <a:r>
              <a:rPr lang="en-US" dirty="0">
                <a:latin typeface="Times New Roman" pitchFamily="18" charset="0"/>
                <a:cs typeface="Times New Roman" pitchFamily="18" charset="0"/>
              </a:rPr>
              <a:t>The "five-star luxury hotel" has "100 years of history" in the hospitality industry (Marriott.com, 2023). </a:t>
            </a:r>
          </a:p>
          <a:p>
            <a:endParaRPr lang="en-US"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357158" y="3714752"/>
            <a:ext cx="5643602" cy="2928958"/>
          </a:xfrm>
          <a:prstGeom prst="rect">
            <a:avLst/>
          </a:prstGeom>
          <a:noFill/>
          <a:ln w="9525">
            <a:noFill/>
            <a:miter lim="800000"/>
            <a:headEnd/>
            <a:tailEnd/>
          </a:ln>
          <a:effectLst/>
        </p:spPr>
      </p:pic>
      <p:sp>
        <p:nvSpPr>
          <p:cNvPr id="5" name="Rectangle 4"/>
          <p:cNvSpPr/>
          <p:nvPr/>
        </p:nvSpPr>
        <p:spPr>
          <a:xfrm>
            <a:off x="6072198" y="4929198"/>
            <a:ext cx="2143140" cy="642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itchFamily="18" charset="0"/>
                <a:cs typeface="Times New Roman" pitchFamily="18" charset="0"/>
              </a:rPr>
              <a:t>(</a:t>
            </a:r>
            <a:r>
              <a:rPr lang="en-US" sz="1600" dirty="0" err="1">
                <a:latin typeface="Times New Roman" pitchFamily="18" charset="0"/>
                <a:cs typeface="Times New Roman" pitchFamily="18" charset="0"/>
              </a:rPr>
              <a:t>Source:marriott.gcs-web.com</a:t>
            </a:r>
            <a:r>
              <a:rPr lang="en-US" sz="1600" dirty="0">
                <a:latin typeface="Times New Roman" pitchFamily="18" charset="0"/>
                <a:cs typeface="Times New Roman" pitchFamily="18" charset="0"/>
              </a:rPr>
              <a:t>,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1537324"/>
          </a:xfrm>
        </p:spPr>
        <p:txBody>
          <a:bodyPr>
            <a:normAutofit fontScale="90000"/>
          </a:bodyPr>
          <a:lstStyle/>
          <a:p>
            <a:br>
              <a:rPr lang="en-US" dirty="0"/>
            </a:br>
            <a:br>
              <a:rPr lang="en-US" dirty="0"/>
            </a:br>
            <a:br>
              <a:rPr lang="en-US" dirty="0"/>
            </a:br>
            <a:br>
              <a:rPr lang="en-US" dirty="0"/>
            </a:br>
            <a:r>
              <a:rPr lang="en-US" dirty="0">
                <a:latin typeface="Times New Roman" pitchFamily="18" charset="0"/>
                <a:cs typeface="Times New Roman" pitchFamily="18" charset="0"/>
              </a:rPr>
              <a:t>Primary consumers of The Ritz Carlton</a:t>
            </a:r>
            <a:br>
              <a:rPr lang="en-US" dirty="0"/>
            </a:br>
            <a:endParaRPr lang="en-US" dirty="0"/>
          </a:p>
        </p:txBody>
      </p:sp>
      <p:sp>
        <p:nvSpPr>
          <p:cNvPr id="4" name="Explosion 1 3"/>
          <p:cNvSpPr/>
          <p:nvPr/>
        </p:nvSpPr>
        <p:spPr>
          <a:xfrm>
            <a:off x="214282" y="1428736"/>
            <a:ext cx="4357718" cy="5072098"/>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1600" dirty="0">
                <a:latin typeface="Times New Roman" pitchFamily="18" charset="0"/>
                <a:cs typeface="Times New Roman" pitchFamily="18" charset="0"/>
              </a:rPr>
              <a:t>The customers mainly include business executives.</a:t>
            </a:r>
          </a:p>
          <a:p>
            <a:pPr lvl="0"/>
            <a:r>
              <a:rPr lang="en-US" sz="1600" dirty="0">
                <a:latin typeface="Times New Roman" pitchFamily="18" charset="0"/>
                <a:cs typeface="Times New Roman" pitchFamily="18" charset="0"/>
              </a:rPr>
              <a:t>The targeted guests are generally from the upper-middle and upper class of society. </a:t>
            </a:r>
          </a:p>
          <a:p>
            <a:pPr algn="ctr"/>
            <a:endParaRPr lang="en-US" sz="1600" dirty="0">
              <a:latin typeface="Times New Roman" pitchFamily="18" charset="0"/>
              <a:cs typeface="Times New Roman" pitchFamily="18" charset="0"/>
            </a:endParaRPr>
          </a:p>
        </p:txBody>
      </p:sp>
      <p:sp>
        <p:nvSpPr>
          <p:cNvPr id="5" name="Explosion 1 4"/>
          <p:cNvSpPr/>
          <p:nvPr/>
        </p:nvSpPr>
        <p:spPr>
          <a:xfrm>
            <a:off x="4214810" y="2214554"/>
            <a:ext cx="4214842" cy="4643446"/>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dirty="0">
                <a:latin typeface="Times New Roman" pitchFamily="18" charset="0"/>
                <a:cs typeface="Times New Roman" pitchFamily="18" charset="0"/>
              </a:rPr>
              <a:t>Mostly people of a younger age group are the targeted guests. </a:t>
            </a:r>
          </a:p>
          <a:p>
            <a:pPr algn="ctr"/>
            <a:endParaRPr lang="en-US"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Times New Roman" pitchFamily="18" charset="0"/>
                <a:cs typeface="Times New Roman" pitchFamily="18" charset="0"/>
              </a:rPr>
              <a:t>Nature, scope and Role of guest services and Facilities</a:t>
            </a:r>
            <a:br>
              <a:rPr lang="en-US" sz="2400"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4" name="Flowchart: Punched Tape 3"/>
          <p:cNvSpPr/>
          <p:nvPr/>
        </p:nvSpPr>
        <p:spPr>
          <a:xfrm>
            <a:off x="500034" y="1285860"/>
            <a:ext cx="7358114" cy="5214974"/>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50000"/>
              </a:lnSpc>
              <a:buFont typeface="Arial" pitchFamily="34" charset="0"/>
              <a:buChar char="•"/>
            </a:pPr>
            <a:r>
              <a:rPr lang="en-US" sz="2000" dirty="0">
                <a:latin typeface="Times New Roman" pitchFamily="18" charset="0"/>
                <a:cs typeface="Times New Roman" pitchFamily="18" charset="0"/>
              </a:rPr>
              <a:t>The hotel staff greets their guests warningly and sincerely.</a:t>
            </a:r>
          </a:p>
          <a:p>
            <a:pPr lvl="0">
              <a:lnSpc>
                <a:spcPct val="150000"/>
              </a:lnSpc>
              <a:buFont typeface="Arial" pitchFamily="34" charset="0"/>
              <a:buChar char="•"/>
            </a:pPr>
            <a:r>
              <a:rPr lang="en-US" sz="2000" dirty="0">
                <a:latin typeface="Times New Roman" pitchFamily="18" charset="0"/>
                <a:cs typeface="Times New Roman" pitchFamily="18" charset="0"/>
              </a:rPr>
              <a:t>The brand considers its staff as the most vital asset.</a:t>
            </a:r>
          </a:p>
          <a:p>
            <a:pPr lvl="0">
              <a:lnSpc>
                <a:spcPct val="150000"/>
              </a:lnSpc>
              <a:buFont typeface="Arial" pitchFamily="34" charset="0"/>
              <a:buChar char="•"/>
            </a:pPr>
            <a:r>
              <a:rPr lang="en-US" sz="2000" dirty="0">
                <a:latin typeface="Times New Roman" pitchFamily="18" charset="0"/>
                <a:cs typeface="Times New Roman" pitchFamily="18" charset="0"/>
              </a:rPr>
              <a:t>The brand is determined to give standard customer service.</a:t>
            </a:r>
          </a:p>
          <a:p>
            <a:pPr lvl="0">
              <a:lnSpc>
                <a:spcPct val="150000"/>
              </a:lnSpc>
              <a:buFont typeface="Arial" pitchFamily="34" charset="0"/>
              <a:buChar char="•"/>
            </a:pPr>
            <a:r>
              <a:rPr lang="en-US" sz="2000" dirty="0">
                <a:latin typeface="Times New Roman" pitchFamily="18" charset="0"/>
                <a:cs typeface="Times New Roman" pitchFamily="18" charset="0"/>
              </a:rPr>
              <a:t>A very fond farewell is given to all its guests. </a:t>
            </a:r>
          </a:p>
          <a:p>
            <a:pPr algn="ct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1608762"/>
          </a:xfrm>
        </p:spPr>
        <p:txBody>
          <a:bodyPr>
            <a:normAutofit fontScale="90000"/>
          </a:bodyPr>
          <a:lstStyle/>
          <a:p>
            <a:br>
              <a:rPr lang="en-US" dirty="0"/>
            </a:br>
            <a:br>
              <a:rPr lang="en-US" dirty="0"/>
            </a:br>
            <a:br>
              <a:rPr lang="en-US" dirty="0"/>
            </a:br>
            <a:br>
              <a:rPr lang="en-US" dirty="0"/>
            </a:br>
            <a:r>
              <a:rPr lang="en-US" sz="3100" dirty="0">
                <a:latin typeface="Times New Roman" pitchFamily="18" charset="0"/>
                <a:cs typeface="Times New Roman" pitchFamily="18" charset="0"/>
              </a:rPr>
              <a:t>Role and Function of guest services</a:t>
            </a:r>
            <a:br>
              <a:rPr lang="en-US" dirty="0"/>
            </a:br>
            <a:endParaRPr lang="en-US" dirty="0"/>
          </a:p>
        </p:txBody>
      </p:sp>
      <p:sp>
        <p:nvSpPr>
          <p:cNvPr id="3" name="Content Placeholder 2"/>
          <p:cNvSpPr>
            <a:spLocks noGrp="1"/>
          </p:cNvSpPr>
          <p:nvPr>
            <p:ph idx="1"/>
          </p:nvPr>
        </p:nvSpPr>
        <p:spPr>
          <a:xfrm>
            <a:off x="457200" y="1609416"/>
            <a:ext cx="3757610" cy="4748542"/>
          </a:xfrm>
        </p:spPr>
        <p:txBody>
          <a:bodyPr>
            <a:normAutofit fontScale="70000" lnSpcReduction="20000"/>
          </a:bodyPr>
          <a:lstStyle/>
          <a:p>
            <a:pPr lvl="0" algn="just">
              <a:lnSpc>
                <a:spcPct val="160000"/>
              </a:lnSpc>
            </a:pPr>
            <a:r>
              <a:rPr lang="en-US" dirty="0">
                <a:latin typeface="Times New Roman" pitchFamily="18" charset="0"/>
                <a:cs typeface="Times New Roman" pitchFamily="18" charset="0"/>
              </a:rPr>
              <a:t>The quality of customer service determines the level of customer satisfaction (</a:t>
            </a:r>
            <a:r>
              <a:rPr lang="en-US" dirty="0" err="1">
                <a:latin typeface="Times New Roman" pitchFamily="18" charset="0"/>
                <a:cs typeface="Times New Roman" pitchFamily="18" charset="0"/>
              </a:rPr>
              <a:t>Teng</a:t>
            </a:r>
            <a:r>
              <a:rPr lang="en-US" dirty="0">
                <a:latin typeface="Times New Roman" pitchFamily="18" charset="0"/>
                <a:cs typeface="Times New Roman" pitchFamily="18" charset="0"/>
              </a:rPr>
              <a:t>, 2019). </a:t>
            </a:r>
          </a:p>
          <a:p>
            <a:pPr lvl="0" algn="just">
              <a:lnSpc>
                <a:spcPct val="160000"/>
              </a:lnSpc>
            </a:pPr>
            <a:endParaRPr lang="en-US" dirty="0">
              <a:latin typeface="Times New Roman" pitchFamily="18" charset="0"/>
              <a:cs typeface="Times New Roman" pitchFamily="18" charset="0"/>
            </a:endParaRPr>
          </a:p>
          <a:p>
            <a:pPr lvl="0" algn="just">
              <a:lnSpc>
                <a:spcPct val="160000"/>
              </a:lnSpc>
            </a:pPr>
            <a:r>
              <a:rPr lang="en-US" dirty="0">
                <a:latin typeface="Times New Roman" pitchFamily="18" charset="0"/>
                <a:cs typeface="Times New Roman" pitchFamily="18" charset="0"/>
              </a:rPr>
              <a:t>The main duty of “customer service representatives” is to provide assistance to the guests with all the hotel procedures.</a:t>
            </a:r>
          </a:p>
          <a:p>
            <a:pPr lvl="0" algn="just">
              <a:lnSpc>
                <a:spcPct val="160000"/>
              </a:lnSpc>
            </a:pPr>
            <a:endParaRPr lang="en-US" dirty="0">
              <a:latin typeface="Times New Roman" pitchFamily="18" charset="0"/>
              <a:cs typeface="Times New Roman" pitchFamily="18" charset="0"/>
            </a:endParaRPr>
          </a:p>
          <a:p>
            <a:pPr lvl="0" algn="just">
              <a:lnSpc>
                <a:spcPct val="160000"/>
              </a:lnSpc>
            </a:pPr>
            <a:r>
              <a:rPr lang="en-US" dirty="0">
                <a:latin typeface="Times New Roman" pitchFamily="18" charset="0"/>
                <a:cs typeface="Times New Roman" pitchFamily="18" charset="0"/>
              </a:rPr>
              <a:t>Their role involves accommodating their guests in a friendly manner. </a:t>
            </a:r>
          </a:p>
          <a:p>
            <a:pPr algn="just">
              <a:lnSpc>
                <a:spcPct val="160000"/>
              </a:lnSpc>
            </a:pPr>
            <a:endParaRPr lang="en-US" dirty="0"/>
          </a:p>
        </p:txBody>
      </p:sp>
      <p:pic>
        <p:nvPicPr>
          <p:cNvPr id="3074" name="Picture 2"/>
          <p:cNvPicPr>
            <a:picLocks noChangeAspect="1" noChangeArrowheads="1"/>
          </p:cNvPicPr>
          <p:nvPr/>
        </p:nvPicPr>
        <p:blipFill>
          <a:blip r:embed="rId3"/>
          <a:srcRect/>
          <a:stretch>
            <a:fillRect/>
          </a:stretch>
        </p:blipFill>
        <p:spPr bwMode="auto">
          <a:xfrm>
            <a:off x="4286248" y="1643050"/>
            <a:ext cx="3914775" cy="3429024"/>
          </a:xfrm>
          <a:prstGeom prst="rect">
            <a:avLst/>
          </a:prstGeom>
          <a:noFill/>
          <a:ln w="9525">
            <a:noFill/>
            <a:miter lim="800000"/>
            <a:headEnd/>
            <a:tailEnd/>
          </a:ln>
          <a:effectLst/>
        </p:spPr>
      </p:pic>
      <p:sp>
        <p:nvSpPr>
          <p:cNvPr id="5" name="Rectangle 4"/>
          <p:cNvSpPr/>
          <p:nvPr/>
        </p:nvSpPr>
        <p:spPr>
          <a:xfrm>
            <a:off x="5357818" y="5000636"/>
            <a:ext cx="2143140" cy="642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itchFamily="18" charset="0"/>
                <a:cs typeface="Times New Roman" pitchFamily="18" charset="0"/>
              </a:rPr>
              <a:t>(</a:t>
            </a:r>
            <a:r>
              <a:rPr lang="en-US" sz="1600" dirty="0" err="1">
                <a:latin typeface="Times New Roman" pitchFamily="18" charset="0"/>
                <a:cs typeface="Times New Roman" pitchFamily="18" charset="0"/>
              </a:rPr>
              <a:t>Source:marriott.gcs-web.com</a:t>
            </a:r>
            <a:r>
              <a:rPr lang="en-US" sz="1600" dirty="0">
                <a:latin typeface="Times New Roman" pitchFamily="18" charset="0"/>
                <a:cs typeface="Times New Roman" pitchFamily="18" charset="0"/>
              </a:rPr>
              <a:t>,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Times New Roman" pitchFamily="18" charset="0"/>
                <a:cs typeface="Times New Roman" pitchFamily="18" charset="0"/>
              </a:rPr>
              <a:t>Role and function of guest services</a:t>
            </a:r>
          </a:p>
        </p:txBody>
      </p:sp>
      <p:sp>
        <p:nvSpPr>
          <p:cNvPr id="4" name="Horizontal Scroll 3"/>
          <p:cNvSpPr/>
          <p:nvPr/>
        </p:nvSpPr>
        <p:spPr>
          <a:xfrm>
            <a:off x="285720" y="1571612"/>
            <a:ext cx="7143800" cy="500066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50000"/>
              </a:lnSpc>
              <a:buFont typeface="Arial" pitchFamily="34" charset="0"/>
              <a:buChar char="•"/>
            </a:pPr>
            <a:r>
              <a:rPr lang="en-US" sz="2000" dirty="0">
                <a:latin typeface="Times New Roman" pitchFamily="18" charset="0"/>
                <a:cs typeface="Times New Roman" pitchFamily="18" charset="0"/>
              </a:rPr>
              <a:t>Customer service is essential in the field of hospitality industry as it creates an everlasting impression upon their guests. </a:t>
            </a:r>
          </a:p>
          <a:p>
            <a:pPr lvl="0">
              <a:lnSpc>
                <a:spcPct val="150000"/>
              </a:lnSpc>
              <a:buFont typeface="Arial" pitchFamily="34" charset="0"/>
              <a:buChar char="•"/>
            </a:pPr>
            <a:r>
              <a:rPr lang="en-US" sz="2000" dirty="0">
                <a:latin typeface="Times New Roman" pitchFamily="18" charset="0"/>
                <a:cs typeface="Times New Roman" pitchFamily="18" charset="0"/>
              </a:rPr>
              <a:t>Guest services are important as these are responsible for enhancing guest satisfaction. </a:t>
            </a:r>
          </a:p>
          <a:p>
            <a:pPr lvl="0">
              <a:lnSpc>
                <a:spcPct val="150000"/>
              </a:lnSpc>
              <a:buFont typeface="Arial" pitchFamily="34" charset="0"/>
              <a:buChar char="•"/>
            </a:pPr>
            <a:r>
              <a:rPr lang="en-US" sz="2000" dirty="0">
                <a:latin typeface="Times New Roman" pitchFamily="18" charset="0"/>
                <a:cs typeface="Times New Roman" pitchFamily="18" charset="0"/>
              </a:rPr>
              <a:t>This will further improve the brand image. </a:t>
            </a:r>
          </a:p>
          <a:p>
            <a:pPr algn="ctr">
              <a:lnSpc>
                <a:spcPct val="150000"/>
              </a:lnSpc>
              <a:buFont typeface="Arial" pitchFamily="34" charset="0"/>
              <a:buChar char="•"/>
            </a:pPr>
            <a:endParaRPr lang="en-US" sz="20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1465886"/>
          </a:xfrm>
        </p:spPr>
        <p:txBody>
          <a:bodyPr>
            <a:noAutofit/>
          </a:bodyPr>
          <a:lstStyle/>
          <a:p>
            <a:r>
              <a:rPr lang="en-US" sz="3200" dirty="0">
                <a:latin typeface="Times New Roman" pitchFamily="18" charset="0"/>
                <a:cs typeface="Times New Roman" pitchFamily="18" charset="0"/>
              </a:rPr>
              <a:t>Importance of hospitality management</a:t>
            </a:r>
            <a:br>
              <a:rPr lang="en-US" sz="3200" dirty="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9416"/>
            <a:ext cx="7400948" cy="3319782"/>
          </a:xfrm>
        </p:spPr>
        <p:txBody>
          <a:bodyPr>
            <a:normAutofit fontScale="77500" lnSpcReduction="20000"/>
          </a:bodyPr>
          <a:lstStyle/>
          <a:p>
            <a:pPr lvl="0" algn="just">
              <a:lnSpc>
                <a:spcPct val="170000"/>
              </a:lnSpc>
            </a:pPr>
            <a:r>
              <a:rPr lang="en-US" dirty="0">
                <a:latin typeface="Times New Roman" pitchFamily="18" charset="0"/>
                <a:cs typeface="Times New Roman" pitchFamily="18" charset="0"/>
              </a:rPr>
              <a:t>Hospitality in the hotel industry refers to the treatment any guest receives while accommodating in the hotel. </a:t>
            </a:r>
          </a:p>
          <a:p>
            <a:pPr lvl="0" algn="just">
              <a:lnSpc>
                <a:spcPct val="170000"/>
              </a:lnSpc>
            </a:pPr>
            <a:r>
              <a:rPr lang="en-US" dirty="0">
                <a:latin typeface="Times New Roman" pitchFamily="18" charset="0"/>
                <a:cs typeface="Times New Roman" pitchFamily="18" charset="0"/>
              </a:rPr>
              <a:t>The hospitality industry provides the basic needs of the guests. </a:t>
            </a:r>
          </a:p>
          <a:p>
            <a:pPr lvl="0" algn="just">
              <a:lnSpc>
                <a:spcPct val="170000"/>
              </a:lnSpc>
            </a:pPr>
            <a:r>
              <a:rPr lang="en-US" dirty="0">
                <a:latin typeface="Times New Roman" pitchFamily="18" charset="0"/>
                <a:cs typeface="Times New Roman" pitchFamily="18" charset="0"/>
              </a:rPr>
              <a:t>They help in providing satisfactory customer services. </a:t>
            </a:r>
          </a:p>
          <a:p>
            <a:pPr lvl="0" algn="just">
              <a:lnSpc>
                <a:spcPct val="170000"/>
              </a:lnSpc>
            </a:pPr>
            <a:r>
              <a:rPr lang="en-US" dirty="0">
                <a:latin typeface="Times New Roman" pitchFamily="18" charset="0"/>
                <a:cs typeface="Times New Roman" pitchFamily="18" charset="0"/>
              </a:rPr>
              <a:t>They are determined to provide an enjoyable experience to all the customers. </a:t>
            </a:r>
          </a:p>
          <a:p>
            <a:pPr algn="just">
              <a:lnSpc>
                <a:spcPct val="170000"/>
              </a:lnSpc>
            </a:pPr>
            <a:endParaRPr lang="en-US" dirty="0"/>
          </a:p>
        </p:txBody>
      </p:sp>
      <p:pic>
        <p:nvPicPr>
          <p:cNvPr id="4098" name="Picture 2"/>
          <p:cNvPicPr>
            <a:picLocks noChangeAspect="1" noChangeArrowheads="1"/>
          </p:cNvPicPr>
          <p:nvPr/>
        </p:nvPicPr>
        <p:blipFill>
          <a:blip r:embed="rId3"/>
          <a:srcRect/>
          <a:stretch>
            <a:fillRect/>
          </a:stretch>
        </p:blipFill>
        <p:spPr bwMode="auto">
          <a:xfrm>
            <a:off x="571472" y="4572008"/>
            <a:ext cx="5357850" cy="1928826"/>
          </a:xfrm>
          <a:prstGeom prst="rect">
            <a:avLst/>
          </a:prstGeom>
          <a:noFill/>
          <a:ln w="9525">
            <a:noFill/>
            <a:miter lim="800000"/>
            <a:headEnd/>
            <a:tailEnd/>
          </a:ln>
          <a:effectLst/>
        </p:spPr>
      </p:pic>
      <p:sp>
        <p:nvSpPr>
          <p:cNvPr id="5" name="Rectangle 4"/>
          <p:cNvSpPr/>
          <p:nvPr/>
        </p:nvSpPr>
        <p:spPr>
          <a:xfrm>
            <a:off x="5786446" y="5286388"/>
            <a:ext cx="2143140" cy="642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itchFamily="18" charset="0"/>
                <a:cs typeface="Times New Roman" pitchFamily="18" charset="0"/>
              </a:rPr>
              <a:t>(</a:t>
            </a:r>
            <a:r>
              <a:rPr lang="en-US" sz="1600" dirty="0" err="1">
                <a:latin typeface="Times New Roman" pitchFamily="18" charset="0"/>
                <a:cs typeface="Times New Roman" pitchFamily="18" charset="0"/>
              </a:rPr>
              <a:t>Source:marriott.gcs-web.com</a:t>
            </a:r>
            <a:r>
              <a:rPr lang="en-US" sz="1600" dirty="0">
                <a:latin typeface="Times New Roman" pitchFamily="18" charset="0"/>
                <a:cs typeface="Times New Roman" pitchFamily="18" charset="0"/>
              </a:rPr>
              <a:t>,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Times New Roman" pitchFamily="18" charset="0"/>
                <a:cs typeface="Times New Roman" pitchFamily="18" charset="0"/>
              </a:rPr>
              <a:t>Importance of hospitality management </a:t>
            </a:r>
          </a:p>
        </p:txBody>
      </p:sp>
      <p:sp>
        <p:nvSpPr>
          <p:cNvPr id="3" name="Content Placeholder 2"/>
          <p:cNvSpPr>
            <a:spLocks noGrp="1"/>
          </p:cNvSpPr>
          <p:nvPr>
            <p:ph idx="1"/>
          </p:nvPr>
        </p:nvSpPr>
        <p:spPr>
          <a:xfrm>
            <a:off x="457200" y="1609416"/>
            <a:ext cx="7400948" cy="2748278"/>
          </a:xfrm>
        </p:spPr>
        <p:txBody>
          <a:bodyPr>
            <a:normAutofit fontScale="70000" lnSpcReduction="20000"/>
          </a:bodyPr>
          <a:lstStyle/>
          <a:p>
            <a:pPr lvl="0" algn="just">
              <a:lnSpc>
                <a:spcPct val="160000"/>
              </a:lnSpc>
            </a:pPr>
            <a:r>
              <a:rPr lang="en-US" dirty="0">
                <a:latin typeface="Times New Roman" pitchFamily="18" charset="0"/>
                <a:cs typeface="Times New Roman" pitchFamily="18" charset="0"/>
              </a:rPr>
              <a:t>Hospitality management plays a vital role in increasing or decreasing the business volumes.  </a:t>
            </a:r>
          </a:p>
          <a:p>
            <a:pPr lvl="0" algn="just">
              <a:lnSpc>
                <a:spcPct val="160000"/>
              </a:lnSpc>
            </a:pPr>
            <a:r>
              <a:rPr lang="en-US" dirty="0">
                <a:latin typeface="Times New Roman" pitchFamily="18" charset="0"/>
                <a:cs typeface="Times New Roman" pitchFamily="18" charset="0"/>
              </a:rPr>
              <a:t>For successful business in the field of hotel industry, the hospitality management team should be excellent.</a:t>
            </a:r>
          </a:p>
          <a:p>
            <a:pPr lvl="0" algn="just">
              <a:lnSpc>
                <a:spcPct val="160000"/>
              </a:lnSpc>
            </a:pPr>
            <a:r>
              <a:rPr lang="en-US" dirty="0">
                <a:latin typeface="Times New Roman" pitchFamily="18" charset="0"/>
                <a:cs typeface="Times New Roman" pitchFamily="18" charset="0"/>
              </a:rPr>
              <a:t>Hospitality management gives many opportunities to the students to have an international career.</a:t>
            </a:r>
          </a:p>
          <a:p>
            <a:pPr algn="just">
              <a:lnSpc>
                <a:spcPct val="160000"/>
              </a:lnSpc>
            </a:pPr>
            <a:endParaRPr lang="en-US" dirty="0"/>
          </a:p>
        </p:txBody>
      </p:sp>
      <p:pic>
        <p:nvPicPr>
          <p:cNvPr id="6146" name="Picture 2"/>
          <p:cNvPicPr>
            <a:picLocks noChangeAspect="1" noChangeArrowheads="1"/>
          </p:cNvPicPr>
          <p:nvPr/>
        </p:nvPicPr>
        <p:blipFill>
          <a:blip r:embed="rId3"/>
          <a:srcRect/>
          <a:stretch>
            <a:fillRect/>
          </a:stretch>
        </p:blipFill>
        <p:spPr bwMode="auto">
          <a:xfrm>
            <a:off x="285721" y="4214818"/>
            <a:ext cx="5572164" cy="2286016"/>
          </a:xfrm>
          <a:prstGeom prst="rect">
            <a:avLst/>
          </a:prstGeom>
          <a:noFill/>
          <a:ln w="9525">
            <a:noFill/>
            <a:miter lim="800000"/>
            <a:headEnd/>
            <a:tailEnd/>
          </a:ln>
          <a:effectLst/>
        </p:spPr>
      </p:pic>
      <p:sp>
        <p:nvSpPr>
          <p:cNvPr id="5" name="Rectangle 4"/>
          <p:cNvSpPr/>
          <p:nvPr/>
        </p:nvSpPr>
        <p:spPr>
          <a:xfrm>
            <a:off x="6072198" y="5357826"/>
            <a:ext cx="2143140" cy="642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itchFamily="18" charset="0"/>
                <a:cs typeface="Times New Roman" pitchFamily="18" charset="0"/>
              </a:rPr>
              <a:t>(</a:t>
            </a:r>
            <a:r>
              <a:rPr lang="en-US" sz="1600" dirty="0" err="1">
                <a:latin typeface="Times New Roman" pitchFamily="18" charset="0"/>
                <a:cs typeface="Times New Roman" pitchFamily="18" charset="0"/>
              </a:rPr>
              <a:t>Source:marriott.gcs-web.com</a:t>
            </a:r>
            <a:r>
              <a:rPr lang="en-US" sz="1600" dirty="0">
                <a:latin typeface="Times New Roman" pitchFamily="18" charset="0"/>
                <a:cs typeface="Times New Roman" pitchFamily="18" charset="0"/>
              </a:rPr>
              <a:t>,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Times New Roman" pitchFamily="18" charset="0"/>
                <a:cs typeface="Times New Roman" pitchFamily="18" charset="0"/>
              </a:rPr>
              <a:t>How do hotels meet/exceed guest expectations?</a:t>
            </a:r>
          </a:p>
        </p:txBody>
      </p:sp>
      <p:sp>
        <p:nvSpPr>
          <p:cNvPr id="5" name="Vertical Scroll 4"/>
          <p:cNvSpPr/>
          <p:nvPr/>
        </p:nvSpPr>
        <p:spPr>
          <a:xfrm>
            <a:off x="428596" y="1714488"/>
            <a:ext cx="7643866" cy="4572032"/>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buFont typeface="Arial" pitchFamily="34" charset="0"/>
              <a:buChar char="•"/>
            </a:pPr>
            <a:r>
              <a:rPr lang="en-US" sz="2400" dirty="0">
                <a:latin typeface="Times New Roman" pitchFamily="18" charset="0"/>
                <a:cs typeface="Times New Roman" pitchFamily="18" charset="0"/>
              </a:rPr>
              <a:t>Exceeding guest expectations means delivery of outstanding customer experience.</a:t>
            </a:r>
          </a:p>
          <a:p>
            <a:pPr lvl="0" algn="just">
              <a:lnSpc>
                <a:spcPct val="150000"/>
              </a:lnSpc>
              <a:buFont typeface="Arial" pitchFamily="34" charset="0"/>
              <a:buChar char="•"/>
            </a:pPr>
            <a:r>
              <a:rPr lang="en-US" sz="2400" dirty="0">
                <a:latin typeface="Times New Roman" pitchFamily="18" charset="0"/>
                <a:cs typeface="Times New Roman" pitchFamily="18" charset="0"/>
              </a:rPr>
              <a:t>Consistent innovations could improve customer experience exceeding their expectations. </a:t>
            </a:r>
          </a:p>
          <a:p>
            <a:pPr lvl="0" algn="just">
              <a:lnSpc>
                <a:spcPct val="150000"/>
              </a:lnSpc>
              <a:buFont typeface="Arial" pitchFamily="34" charset="0"/>
              <a:buChar char="•"/>
            </a:pPr>
            <a:r>
              <a:rPr lang="en-US" sz="2400" dirty="0">
                <a:latin typeface="Times New Roman" pitchFamily="18" charset="0"/>
                <a:cs typeface="Times New Roman" pitchFamily="18" charset="0"/>
              </a:rPr>
              <a:t>Proper training of the hotel staff would improve the guest experiences. </a:t>
            </a:r>
          </a:p>
          <a:p>
            <a:pPr algn="just">
              <a:lnSpc>
                <a:spcPct val="150000"/>
              </a:lnSpc>
              <a:buFont typeface="Arial" pitchFamily="34" charset="0"/>
              <a:buChar char="•"/>
            </a:pPr>
            <a:endParaRPr lang="en-US" sz="24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1465886"/>
          </a:xfrm>
        </p:spPr>
        <p:txBody>
          <a:bodyPr>
            <a:noAutofit/>
          </a:bodyPr>
          <a:lstStyle/>
          <a:p>
            <a:r>
              <a:rPr lang="en-US" sz="2800" dirty="0">
                <a:latin typeface="Times New Roman" pitchFamily="18" charset="0"/>
                <a:cs typeface="Times New Roman" pitchFamily="18" charset="0"/>
              </a:rPr>
              <a:t>How do hotels meet/exceed guest expectations?</a:t>
            </a:r>
            <a:br>
              <a:rPr lang="en-US" sz="2800"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9416"/>
            <a:ext cx="3829048" cy="4819980"/>
          </a:xfrm>
        </p:spPr>
        <p:txBody>
          <a:bodyPr>
            <a:normAutofit fontScale="92500" lnSpcReduction="20000"/>
          </a:bodyPr>
          <a:lstStyle/>
          <a:p>
            <a:pPr lvl="0" algn="just">
              <a:lnSpc>
                <a:spcPct val="150000"/>
              </a:lnSpc>
            </a:pPr>
            <a:r>
              <a:rPr lang="en-US" sz="2800" dirty="0">
                <a:latin typeface="Times New Roman" pitchFamily="18" charset="0"/>
                <a:cs typeface="Times New Roman" pitchFamily="18" charset="0"/>
              </a:rPr>
              <a:t>The hotels can improve their guest experiences by the consistent feedback from their guests. </a:t>
            </a:r>
          </a:p>
          <a:p>
            <a:pPr lvl="0" algn="just">
              <a:lnSpc>
                <a:spcPct val="150000"/>
              </a:lnSpc>
            </a:pPr>
            <a:r>
              <a:rPr lang="en-US" sz="2800" dirty="0">
                <a:latin typeface="Times New Roman" pitchFamily="18" charset="0"/>
                <a:cs typeface="Times New Roman" pitchFamily="18" charset="0"/>
              </a:rPr>
              <a:t>The hotels should incorporate digital solutions for their guest’s grievances.</a:t>
            </a:r>
          </a:p>
          <a:p>
            <a:pPr algn="just"/>
            <a:endParaRPr lang="en-US" dirty="0"/>
          </a:p>
        </p:txBody>
      </p:sp>
      <p:pic>
        <p:nvPicPr>
          <p:cNvPr id="5122" name="Picture 2"/>
          <p:cNvPicPr>
            <a:picLocks noChangeAspect="1" noChangeArrowheads="1"/>
          </p:cNvPicPr>
          <p:nvPr/>
        </p:nvPicPr>
        <p:blipFill>
          <a:blip r:embed="rId3"/>
          <a:srcRect/>
          <a:stretch>
            <a:fillRect/>
          </a:stretch>
        </p:blipFill>
        <p:spPr bwMode="auto">
          <a:xfrm>
            <a:off x="4429124" y="1928802"/>
            <a:ext cx="3543296" cy="2214578"/>
          </a:xfrm>
          <a:prstGeom prst="rect">
            <a:avLst/>
          </a:prstGeom>
          <a:noFill/>
          <a:ln w="9525">
            <a:noFill/>
            <a:miter lim="800000"/>
            <a:headEnd/>
            <a:tailEnd/>
          </a:ln>
          <a:effectLst/>
        </p:spPr>
      </p:pic>
      <p:sp>
        <p:nvSpPr>
          <p:cNvPr id="5" name="Rectangle 4"/>
          <p:cNvSpPr/>
          <p:nvPr/>
        </p:nvSpPr>
        <p:spPr>
          <a:xfrm>
            <a:off x="5000628" y="4500570"/>
            <a:ext cx="2143140" cy="642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itchFamily="18" charset="0"/>
                <a:cs typeface="Times New Roman" pitchFamily="18" charset="0"/>
              </a:rPr>
              <a:t>(</a:t>
            </a:r>
            <a:r>
              <a:rPr lang="en-US" sz="1600" dirty="0" err="1">
                <a:latin typeface="Times New Roman" pitchFamily="18" charset="0"/>
                <a:cs typeface="Times New Roman" pitchFamily="18" charset="0"/>
              </a:rPr>
              <a:t>Source:marriott.gcs-web.com</a:t>
            </a:r>
            <a:r>
              <a:rPr lang="en-US" sz="1600" dirty="0">
                <a:latin typeface="Times New Roman" pitchFamily="18" charset="0"/>
                <a:cs typeface="Times New Roman" pitchFamily="18" charset="0"/>
              </a:rPr>
              <a:t>,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Times New Roman" pitchFamily="18" charset="0"/>
                <a:cs typeface="Times New Roman" pitchFamily="18" charset="0"/>
              </a:rPr>
              <a:t>Conclusion</a:t>
            </a:r>
            <a:br>
              <a:rPr lang="en-US" dirty="0"/>
            </a:br>
            <a:endParaRPr lang="en-US" dirty="0"/>
          </a:p>
        </p:txBody>
      </p:sp>
      <p:sp>
        <p:nvSpPr>
          <p:cNvPr id="3" name="Content Placeholder 2"/>
          <p:cNvSpPr>
            <a:spLocks noGrp="1"/>
          </p:cNvSpPr>
          <p:nvPr>
            <p:ph idx="1"/>
          </p:nvPr>
        </p:nvSpPr>
        <p:spPr/>
        <p:txBody>
          <a:bodyPr/>
          <a:lstStyle/>
          <a:p>
            <a:pPr lvl="0" algn="just">
              <a:lnSpc>
                <a:spcPct val="150000"/>
              </a:lnSpc>
            </a:pPr>
            <a:r>
              <a:rPr lang="en-US" dirty="0">
                <a:latin typeface="Times New Roman" pitchFamily="18" charset="0"/>
                <a:cs typeface="Times New Roman" pitchFamily="18" charset="0"/>
              </a:rPr>
              <a:t>The Ritz-Carlton company is one of the known hotel subsidiaries of Marriott International.</a:t>
            </a:r>
          </a:p>
          <a:p>
            <a:pPr lvl="0" algn="just">
              <a:lnSpc>
                <a:spcPct val="150000"/>
              </a:lnSpc>
            </a:pPr>
            <a:r>
              <a:rPr lang="en-US" dirty="0">
                <a:latin typeface="Times New Roman" pitchFamily="18" charset="0"/>
                <a:cs typeface="Times New Roman" pitchFamily="18" charset="0"/>
              </a:rPr>
              <a:t>The hotel brand is committed to provide extraordinary experiences to all their customers.</a:t>
            </a:r>
          </a:p>
          <a:p>
            <a:pPr lvl="0" algn="just">
              <a:lnSpc>
                <a:spcPct val="150000"/>
              </a:lnSpc>
            </a:pPr>
            <a:r>
              <a:rPr lang="en-US" dirty="0">
                <a:latin typeface="Times New Roman" pitchFamily="18" charset="0"/>
                <a:cs typeface="Times New Roman" pitchFamily="18" charset="0"/>
              </a:rPr>
              <a:t>The hospitality management is consistently updating and is providing innumerable career opportunities to the students. </a:t>
            </a:r>
          </a:p>
          <a:p>
            <a:pPr algn="just">
              <a:lnSpc>
                <a:spcPct val="150000"/>
              </a:lnSpc>
            </a:pPr>
            <a:endParaRPr lang="en-US"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1323010"/>
          </a:xfrm>
        </p:spPr>
        <p:txBody>
          <a:bodyPr>
            <a:normAutofit/>
          </a:bodyPr>
          <a:lstStyle/>
          <a:p>
            <a:r>
              <a:rPr lang="en-US" sz="3600" dirty="0">
                <a:latin typeface="Times New Roman" pitchFamily="18" charset="0"/>
                <a:cs typeface="Times New Roman" pitchFamily="18" charset="0"/>
              </a:rPr>
              <a:t>References</a:t>
            </a:r>
            <a:br>
              <a:rPr lang="en-US" sz="3600"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US" sz="1200" dirty="0">
                <a:latin typeface="Times New Roman" pitchFamily="18" charset="0"/>
                <a:cs typeface="Times New Roman" pitchFamily="18" charset="0"/>
              </a:rPr>
              <a:t>Ritzcarlton.com, 2023.</a:t>
            </a:r>
            <a:r>
              <a:rPr lang="en-US" sz="1200" i="1" dirty="0">
                <a:latin typeface="Times New Roman" pitchFamily="18" charset="0"/>
                <a:cs typeface="Times New Roman" pitchFamily="18" charset="0"/>
              </a:rPr>
              <a:t>Luxury Hotels &amp; Resorts: The Ritz</a:t>
            </a:r>
            <a:r>
              <a:rPr lang="en-US" sz="1200" dirty="0">
                <a:latin typeface="Times New Roman" pitchFamily="18" charset="0"/>
                <a:cs typeface="Times New Roman" pitchFamily="18" charset="0"/>
              </a:rPr>
              <a:t> (no date) </a:t>
            </a:r>
            <a:r>
              <a:rPr lang="en-US" sz="1200" i="1" dirty="0">
                <a:latin typeface="Times New Roman" pitchFamily="18" charset="0"/>
                <a:cs typeface="Times New Roman" pitchFamily="18" charset="0"/>
              </a:rPr>
              <a:t>Carlton</a:t>
            </a:r>
            <a:r>
              <a:rPr lang="en-US" sz="1200" dirty="0">
                <a:latin typeface="Times New Roman" pitchFamily="18" charset="0"/>
                <a:cs typeface="Times New Roman" pitchFamily="18" charset="0"/>
              </a:rPr>
              <a:t>. Available at: https://www.ritzcarlton.com/ (Accessed: 08 May 2023). </a:t>
            </a:r>
          </a:p>
          <a:p>
            <a:pPr algn="just">
              <a:lnSpc>
                <a:spcPct val="150000"/>
              </a:lnSpc>
            </a:pPr>
            <a:r>
              <a:rPr lang="en-US" sz="1200" dirty="0" err="1">
                <a:latin typeface="Times New Roman" pitchFamily="18" charset="0"/>
                <a:cs typeface="Times New Roman" pitchFamily="18" charset="0"/>
              </a:rPr>
              <a:t>Teng</a:t>
            </a:r>
            <a:r>
              <a:rPr lang="en-US" sz="1200" dirty="0">
                <a:latin typeface="Times New Roman" pitchFamily="18" charset="0"/>
                <a:cs typeface="Times New Roman" pitchFamily="18" charset="0"/>
              </a:rPr>
              <a:t>, H.Y., 2019. Job crafting and customer service behaviors in the hospitality industry: Mediating effect of job passion. </a:t>
            </a:r>
            <a:r>
              <a:rPr lang="en-US" sz="1200" i="1" dirty="0">
                <a:latin typeface="Times New Roman" pitchFamily="18" charset="0"/>
                <a:cs typeface="Times New Roman" pitchFamily="18" charset="0"/>
              </a:rPr>
              <a:t>International Journal of Hospitality Management</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81</a:t>
            </a:r>
            <a:r>
              <a:rPr lang="en-US" sz="1200" dirty="0">
                <a:latin typeface="Times New Roman" pitchFamily="18" charset="0"/>
                <a:cs typeface="Times New Roman" pitchFamily="18" charset="0"/>
              </a:rPr>
              <a:t>, pp.34-42.</a:t>
            </a:r>
          </a:p>
          <a:p>
            <a:pPr algn="just">
              <a:lnSpc>
                <a:spcPct val="150000"/>
              </a:lnSpc>
            </a:pPr>
            <a:r>
              <a:rPr lang="en-US" sz="1200" dirty="0">
                <a:latin typeface="Times New Roman" pitchFamily="18" charset="0"/>
                <a:cs typeface="Times New Roman" pitchFamily="18" charset="0"/>
              </a:rPr>
              <a:t>Guan, J., Wang, W., </a:t>
            </a:r>
            <a:r>
              <a:rPr lang="en-US" sz="1200" dirty="0" err="1">
                <a:latin typeface="Times New Roman" pitchFamily="18" charset="0"/>
                <a:cs typeface="Times New Roman" pitchFamily="18" charset="0"/>
              </a:rPr>
              <a:t>Guo</a:t>
            </a:r>
            <a:r>
              <a:rPr lang="en-US" sz="1200" dirty="0">
                <a:latin typeface="Times New Roman" pitchFamily="18" charset="0"/>
                <a:cs typeface="Times New Roman" pitchFamily="18" charset="0"/>
              </a:rPr>
              <a:t>, Z., Chan, J.H. and </a:t>
            </a:r>
            <a:r>
              <a:rPr lang="en-US" sz="1200" dirty="0" err="1">
                <a:latin typeface="Times New Roman" pitchFamily="18" charset="0"/>
                <a:cs typeface="Times New Roman" pitchFamily="18" charset="0"/>
              </a:rPr>
              <a:t>Qi</a:t>
            </a:r>
            <a:r>
              <a:rPr lang="en-US" sz="1200" dirty="0">
                <a:latin typeface="Times New Roman" pitchFamily="18" charset="0"/>
                <a:cs typeface="Times New Roman" pitchFamily="18" charset="0"/>
              </a:rPr>
              <a:t>, X., 2021. Customer experience and brand loyalty in the full-service hotel sector: the role of brand affect. </a:t>
            </a:r>
            <a:r>
              <a:rPr lang="en-US" sz="1200" i="1" dirty="0">
                <a:latin typeface="Times New Roman" pitchFamily="18" charset="0"/>
                <a:cs typeface="Times New Roman" pitchFamily="18" charset="0"/>
              </a:rPr>
              <a:t>International Journal of Contemporary Hospitality Management</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33</a:t>
            </a:r>
            <a:r>
              <a:rPr lang="en-US" sz="1200" dirty="0">
                <a:latin typeface="Times New Roman" pitchFamily="18" charset="0"/>
                <a:cs typeface="Times New Roman" pitchFamily="18" charset="0"/>
              </a:rPr>
              <a:t>(5), pp.1620-1645. </a:t>
            </a:r>
          </a:p>
          <a:p>
            <a:pPr algn="just">
              <a:lnSpc>
                <a:spcPct val="150000"/>
              </a:lnSpc>
            </a:pPr>
            <a:r>
              <a:rPr lang="en-US" sz="1200" dirty="0" err="1">
                <a:latin typeface="Times New Roman" pitchFamily="18" charset="0"/>
                <a:cs typeface="Times New Roman" pitchFamily="18" charset="0"/>
              </a:rPr>
              <a:t>Tontini</a:t>
            </a:r>
            <a:r>
              <a:rPr lang="en-US" sz="1200" dirty="0">
                <a:latin typeface="Times New Roman" pitchFamily="18" charset="0"/>
                <a:cs typeface="Times New Roman" pitchFamily="18" charset="0"/>
              </a:rPr>
              <a:t>, G., </a:t>
            </a:r>
            <a:r>
              <a:rPr lang="en-US" sz="1200" dirty="0" err="1">
                <a:latin typeface="Times New Roman" pitchFamily="18" charset="0"/>
                <a:cs typeface="Times New Roman" pitchFamily="18" charset="0"/>
              </a:rPr>
              <a:t>Irgang</a:t>
            </a:r>
            <a:r>
              <a:rPr lang="en-US" sz="1200" dirty="0">
                <a:latin typeface="Times New Roman" pitchFamily="18" charset="0"/>
                <a:cs typeface="Times New Roman" pitchFamily="18" charset="0"/>
              </a:rPr>
              <a:t>, L., </a:t>
            </a:r>
            <a:r>
              <a:rPr lang="en-US" sz="1200" dirty="0" err="1">
                <a:latin typeface="Times New Roman" pitchFamily="18" charset="0"/>
                <a:cs typeface="Times New Roman" pitchFamily="18" charset="0"/>
              </a:rPr>
              <a:t>Kroenke</a:t>
            </a:r>
            <a:r>
              <a:rPr lang="en-US" sz="1200" dirty="0">
                <a:latin typeface="Times New Roman" pitchFamily="18" charset="0"/>
                <a:cs typeface="Times New Roman" pitchFamily="18" charset="0"/>
              </a:rPr>
              <a:t>, A., </a:t>
            </a:r>
            <a:r>
              <a:rPr lang="en-US" sz="1200" dirty="0" err="1">
                <a:latin typeface="Times New Roman" pitchFamily="18" charset="0"/>
                <a:cs typeface="Times New Roman" pitchFamily="18" charset="0"/>
              </a:rPr>
              <a:t>Hadlich</a:t>
            </a:r>
            <a:r>
              <a:rPr lang="en-US" sz="1200" dirty="0">
                <a:latin typeface="Times New Roman" pitchFamily="18" charset="0"/>
                <a:cs typeface="Times New Roman" pitchFamily="18" charset="0"/>
              </a:rPr>
              <a:t>, I., </a:t>
            </a:r>
            <a:r>
              <a:rPr lang="en-US" sz="1200" dirty="0" err="1">
                <a:latin typeface="Times New Roman" pitchFamily="18" charset="0"/>
                <a:cs typeface="Times New Roman" pitchFamily="18" charset="0"/>
              </a:rPr>
              <a:t>Picolo</a:t>
            </a:r>
            <a:r>
              <a:rPr lang="en-US" sz="1200" dirty="0">
                <a:latin typeface="Times New Roman" pitchFamily="18" charset="0"/>
                <a:cs typeface="Times New Roman" pitchFamily="18" charset="0"/>
              </a:rPr>
              <a:t>, J.D. and </a:t>
            </a:r>
            <a:r>
              <a:rPr lang="en-US" sz="1200" dirty="0" err="1">
                <a:latin typeface="Times New Roman" pitchFamily="18" charset="0"/>
                <a:cs typeface="Times New Roman" pitchFamily="18" charset="0"/>
              </a:rPr>
              <a:t>Mikulic</a:t>
            </a:r>
            <a:r>
              <a:rPr lang="en-US" sz="1200" dirty="0">
                <a:latin typeface="Times New Roman" pitchFamily="18" charset="0"/>
                <a:cs typeface="Times New Roman" pitchFamily="18" charset="0"/>
              </a:rPr>
              <a:t>, J., 2022. How to use spontaneous customer comments to identify nonlinear background of satisfaction with restaurant services. </a:t>
            </a:r>
            <a:r>
              <a:rPr lang="en-US" sz="1200" i="1" dirty="0">
                <a:latin typeface="Times New Roman" pitchFamily="18" charset="0"/>
                <a:cs typeface="Times New Roman" pitchFamily="18" charset="0"/>
              </a:rPr>
              <a:t>Benchmarking: An International Journal</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29</a:t>
            </a:r>
            <a:r>
              <a:rPr lang="en-US" sz="1200" dirty="0">
                <a:latin typeface="Times New Roman" pitchFamily="18" charset="0"/>
                <a:cs typeface="Times New Roman" pitchFamily="18" charset="0"/>
              </a:rPr>
              <a:t>(2), pp.496-521.</a:t>
            </a:r>
          </a:p>
          <a:p>
            <a:pPr algn="just">
              <a:lnSpc>
                <a:spcPct val="150000"/>
              </a:lnSpc>
            </a:pPr>
            <a:r>
              <a:rPr lang="en-US" sz="1200" dirty="0">
                <a:latin typeface="Times New Roman" pitchFamily="18" charset="0"/>
                <a:cs typeface="Times New Roman" pitchFamily="18" charset="0"/>
              </a:rPr>
              <a:t>Gil-Gomez, H., </a:t>
            </a:r>
            <a:r>
              <a:rPr lang="en-US" sz="1200" dirty="0" err="1">
                <a:latin typeface="Times New Roman" pitchFamily="18" charset="0"/>
                <a:cs typeface="Times New Roman" pitchFamily="18" charset="0"/>
              </a:rPr>
              <a:t>Guerola</a:t>
            </a:r>
            <a:r>
              <a:rPr lang="en-US" sz="1200" dirty="0">
                <a:latin typeface="Times New Roman" pitchFamily="18" charset="0"/>
                <a:cs typeface="Times New Roman" pitchFamily="18" charset="0"/>
              </a:rPr>
              <a:t>-Navarro, V., </a:t>
            </a:r>
            <a:r>
              <a:rPr lang="en-US" sz="1200" dirty="0" err="1">
                <a:latin typeface="Times New Roman" pitchFamily="18" charset="0"/>
                <a:cs typeface="Times New Roman" pitchFamily="18" charset="0"/>
              </a:rPr>
              <a:t>Oltra-Badenes</a:t>
            </a:r>
            <a:r>
              <a:rPr lang="en-US" sz="1200" dirty="0">
                <a:latin typeface="Times New Roman" pitchFamily="18" charset="0"/>
                <a:cs typeface="Times New Roman" pitchFamily="18" charset="0"/>
              </a:rPr>
              <a:t>, R. and Lozano-</a:t>
            </a:r>
            <a:r>
              <a:rPr lang="en-US" sz="1200" dirty="0" err="1">
                <a:latin typeface="Times New Roman" pitchFamily="18" charset="0"/>
                <a:cs typeface="Times New Roman" pitchFamily="18" charset="0"/>
              </a:rPr>
              <a:t>Quilis</a:t>
            </a:r>
            <a:r>
              <a:rPr lang="en-US" sz="1200" dirty="0">
                <a:latin typeface="Times New Roman" pitchFamily="18" charset="0"/>
                <a:cs typeface="Times New Roman" pitchFamily="18" charset="0"/>
              </a:rPr>
              <a:t>, J.A., 2020. Customer relationship management: digital transformation and sustainable business model innovation. </a:t>
            </a:r>
            <a:r>
              <a:rPr lang="en-US" sz="1200" i="1" dirty="0">
                <a:latin typeface="Times New Roman" pitchFamily="18" charset="0"/>
                <a:cs typeface="Times New Roman" pitchFamily="18" charset="0"/>
              </a:rPr>
              <a:t>Economic research-</a:t>
            </a:r>
            <a:r>
              <a:rPr lang="en-US" sz="1200" i="1" dirty="0" err="1">
                <a:latin typeface="Times New Roman" pitchFamily="18" charset="0"/>
                <a:cs typeface="Times New Roman" pitchFamily="18" charset="0"/>
              </a:rPr>
              <a:t>Ekonomska</a:t>
            </a:r>
            <a:r>
              <a:rPr lang="en-US" sz="1200" i="1" dirty="0">
                <a:latin typeface="Times New Roman" pitchFamily="18" charset="0"/>
                <a:cs typeface="Times New Roman" pitchFamily="18" charset="0"/>
              </a:rPr>
              <a:t> </a:t>
            </a:r>
            <a:r>
              <a:rPr lang="en-US" sz="1200" i="1" dirty="0" err="1">
                <a:latin typeface="Times New Roman" pitchFamily="18" charset="0"/>
                <a:cs typeface="Times New Roman" pitchFamily="18" charset="0"/>
              </a:rPr>
              <a:t>istraživanja</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33</a:t>
            </a:r>
            <a:r>
              <a:rPr lang="en-US" sz="1200" dirty="0">
                <a:latin typeface="Times New Roman" pitchFamily="18" charset="0"/>
                <a:cs typeface="Times New Roman" pitchFamily="18" charset="0"/>
              </a:rPr>
              <a:t>(1), pp.2733-2750.</a:t>
            </a:r>
          </a:p>
          <a:p>
            <a:pPr algn="just">
              <a:lnSpc>
                <a:spcPct val="150000"/>
              </a:lnSpc>
            </a:pPr>
            <a:r>
              <a:rPr lang="en-US" sz="1200" dirty="0">
                <a:latin typeface="Times New Roman" pitchFamily="18" charset="0"/>
                <a:cs typeface="Times New Roman" pitchFamily="18" charset="0"/>
              </a:rPr>
              <a:t>Chan, W.L., Ho, J.A., </a:t>
            </a:r>
            <a:r>
              <a:rPr lang="en-US" sz="1200" dirty="0" err="1">
                <a:latin typeface="Times New Roman" pitchFamily="18" charset="0"/>
                <a:cs typeface="Times New Roman" pitchFamily="18" charset="0"/>
              </a:rPr>
              <a:t>Sambasivan</a:t>
            </a:r>
            <a:r>
              <a:rPr lang="en-US" sz="1200" dirty="0">
                <a:latin typeface="Times New Roman" pitchFamily="18" charset="0"/>
                <a:cs typeface="Times New Roman" pitchFamily="18" charset="0"/>
              </a:rPr>
              <a:t>, M. and Ng, S.I., 2019. Antecedents and outcome of job </a:t>
            </a:r>
            <a:r>
              <a:rPr lang="en-US" sz="1200" dirty="0" err="1">
                <a:latin typeface="Times New Roman" pitchFamily="18" charset="0"/>
                <a:cs typeface="Times New Roman" pitchFamily="18" charset="0"/>
              </a:rPr>
              <a:t>embeddedness</a:t>
            </a:r>
            <a:r>
              <a:rPr lang="en-US" sz="1200" dirty="0">
                <a:latin typeface="Times New Roman" pitchFamily="18" charset="0"/>
                <a:cs typeface="Times New Roman" pitchFamily="18" charset="0"/>
              </a:rPr>
              <a:t>: Evidence from four and five-star hotels. </a:t>
            </a:r>
            <a:r>
              <a:rPr lang="en-US" sz="1200" i="1" dirty="0">
                <a:latin typeface="Times New Roman" pitchFamily="18" charset="0"/>
                <a:cs typeface="Times New Roman" pitchFamily="18" charset="0"/>
              </a:rPr>
              <a:t>International Journal of Hospitality Management</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83</a:t>
            </a:r>
            <a:r>
              <a:rPr lang="en-US" sz="1200" dirty="0">
                <a:latin typeface="Times New Roman" pitchFamily="18" charset="0"/>
                <a:cs typeface="Times New Roman" pitchFamily="18" charset="0"/>
              </a:rPr>
              <a:t>, pp.37-45.</a:t>
            </a:r>
          </a:p>
          <a:p>
            <a:pPr algn="just">
              <a:lnSpc>
                <a:spcPct val="150000"/>
              </a:lnSpc>
            </a:pPr>
            <a:r>
              <a:rPr lang="en-US" sz="1200" dirty="0">
                <a:latin typeface="Times New Roman" pitchFamily="18" charset="0"/>
                <a:cs typeface="Times New Roman" pitchFamily="18" charset="0"/>
              </a:rPr>
              <a:t>Marriott.com, 2023. </a:t>
            </a:r>
            <a:r>
              <a:rPr lang="en-US" sz="1200" i="1" dirty="0">
                <a:latin typeface="Times New Roman" pitchFamily="18" charset="0"/>
                <a:cs typeface="Times New Roman" pitchFamily="18" charset="0"/>
              </a:rPr>
              <a:t>About Marriott International: Corporate Information</a:t>
            </a:r>
            <a:r>
              <a:rPr lang="en-US" sz="1200" dirty="0">
                <a:latin typeface="Times New Roman" pitchFamily="18" charset="0"/>
                <a:cs typeface="Times New Roman" pitchFamily="18" charset="0"/>
              </a:rPr>
              <a:t> (no date) </a:t>
            </a:r>
            <a:r>
              <a:rPr lang="en-US" sz="1200" i="1" dirty="0">
                <a:latin typeface="Times New Roman" pitchFamily="18" charset="0"/>
                <a:cs typeface="Times New Roman" pitchFamily="18" charset="0"/>
              </a:rPr>
              <a:t>About Marriott International | Corporate Information</a:t>
            </a:r>
            <a:r>
              <a:rPr lang="en-US" sz="1200" dirty="0">
                <a:latin typeface="Times New Roman" pitchFamily="18" charset="0"/>
                <a:cs typeface="Times New Roman" pitchFamily="18" charset="0"/>
              </a:rPr>
              <a:t>. Available at: https://www.marriott.com/marriott/aboutmarriott.mi (Accessed: 08 May 2023). </a:t>
            </a:r>
          </a:p>
          <a:p>
            <a:pPr algn="just">
              <a:lnSpc>
                <a:spcPct val="150000"/>
              </a:lnSpc>
            </a:pPr>
            <a:r>
              <a:rPr lang="en-US" sz="1200" dirty="0">
                <a:latin typeface="Times New Roman" pitchFamily="18" charset="0"/>
                <a:cs typeface="Times New Roman" pitchFamily="18" charset="0"/>
              </a:rPr>
              <a:t>marriott.gcs-web.com, 2023. (No date) </a:t>
            </a:r>
            <a:r>
              <a:rPr lang="en-US" sz="1200" i="1" dirty="0">
                <a:latin typeface="Times New Roman" pitchFamily="18" charset="0"/>
                <a:cs typeface="Times New Roman" pitchFamily="18" charset="0"/>
              </a:rPr>
              <a:t>Investor relations | Marriott International</a:t>
            </a:r>
            <a:r>
              <a:rPr lang="en-US" sz="1200" dirty="0">
                <a:latin typeface="Times New Roman" pitchFamily="18" charset="0"/>
                <a:cs typeface="Times New Roman" pitchFamily="18" charset="0"/>
              </a:rPr>
              <a:t>. Available at: https://marriott.gcs-web.com/static-files/b82978a6-9d28-4e38-9855-fc4ae2cebe11 (Accessed: 08 May 2023).</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0</TotalTime>
  <Words>1772</Words>
  <Application>Microsoft Office PowerPoint</Application>
  <PresentationFormat>On-screen Show (4:3)</PresentationFormat>
  <Paragraphs>94</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Times New Roman</vt:lpstr>
      <vt:lpstr>Trebuchet MS</vt:lpstr>
      <vt:lpstr>Wingdings</vt:lpstr>
      <vt:lpstr>Wingdings 2</vt:lpstr>
      <vt:lpstr>Opulent</vt:lpstr>
      <vt:lpstr>Hospitality &amp; Guest Services</vt:lpstr>
      <vt:lpstr>    IMPORTANCE OF QUALITY CUSTOMER SERVICES IN THE HOSPITALITY INDUSTRY </vt:lpstr>
      <vt:lpstr>Table of contents </vt:lpstr>
      <vt:lpstr>Introduction  </vt:lpstr>
      <vt:lpstr>    Primary consumers of The Ritz Carlton </vt:lpstr>
      <vt:lpstr>Nature, scope and Role of guest services and Facilities </vt:lpstr>
      <vt:lpstr>    Role and Function of guest services </vt:lpstr>
      <vt:lpstr>Role and function of guest services</vt:lpstr>
      <vt:lpstr>Importance of hospitality management </vt:lpstr>
      <vt:lpstr>Importance of hospitality management </vt:lpstr>
      <vt:lpstr>How do hotels meet/exceed guest expectations?</vt:lpstr>
      <vt:lpstr>How do hotels meet/exceed guest expectations?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2023-05-08T15:31:49Z</dcterms:created>
  <dcterms:modified xsi:type="dcterms:W3CDTF">2023-06-02T09:52:36Z</dcterms:modified>
</cp:coreProperties>
</file>