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3" r:id="rId15"/>
    <p:sldId id="274" r:id="rId16"/>
    <p:sldId id="275" r:id="rId17"/>
    <p:sldId id="276" r:id="rId18"/>
    <p:sldId id="270"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9" d="100"/>
          <a:sy n="109" d="100"/>
        </p:scale>
        <p:origin x="6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47CD5-D90F-4511-981E-A86C3ED57287}"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C9E496-A675-48F9-A6E1-3FFBFF875B8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scandal</a:t>
            </a:r>
            <a:r>
              <a:rPr lang="en-US" baseline="0" dirty="0" smtClean="0"/>
              <a:t> is a well-known discount garment industry scandal. Due to heavy casualties, this issue has been </a:t>
            </a:r>
            <a:r>
              <a:rPr lang="en-US" altLang="zh-CN" baseline="0" dirty="0" smtClean="0"/>
              <a:t>concerned by different groups, such as media, government and victims’ families. The vital point of causing this disaster is the negligence of Corporate Social Responsibility (CSR) and ethical corporate conduct for fashion retailers’ supply chain and the owner of this building. </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happened? On 24</a:t>
            </a:r>
            <a:r>
              <a:rPr lang="en-US" baseline="30000" dirty="0" smtClean="0"/>
              <a:t>th</a:t>
            </a:r>
            <a:r>
              <a:rPr lang="en-US" dirty="0" smtClean="0"/>
              <a:t> April 2013, </a:t>
            </a:r>
            <a:r>
              <a:rPr lang="en-US" baseline="0" dirty="0" smtClean="0"/>
              <a:t> </a:t>
            </a:r>
            <a:r>
              <a:rPr lang="en-US" dirty="0" smtClean="0"/>
              <a:t>the eight-</a:t>
            </a:r>
            <a:r>
              <a:rPr lang="en-US" dirty="0" err="1" smtClean="0"/>
              <a:t>storey</a:t>
            </a:r>
            <a:r>
              <a:rPr lang="en-US" dirty="0" smtClean="0"/>
              <a:t> factory had collapsed. 1134</a:t>
            </a:r>
            <a:r>
              <a:rPr lang="en-US" baseline="0" dirty="0" smtClean="0"/>
              <a:t> workers died and approximately 2500 workforces injured in this disaster. Although having a heavy casualties, this human disaster can be prevent. </a:t>
            </a:r>
            <a:r>
              <a:rPr lang="en-US" dirty="0" smtClean="0"/>
              <a:t>A</a:t>
            </a:r>
            <a:r>
              <a:rPr lang="en-US" baseline="0" dirty="0" smtClean="0"/>
              <a:t> day before, the local TV channel recorded that there was the crack problem in Rana Plaza factory. After that, some shops and banks in this building would close and staff evacuated. Additionally, factory workers stopped their works. However, a dubious point was that later the owner of this building, </a:t>
            </a:r>
            <a:r>
              <a:rPr lang="en-US" baseline="0" dirty="0" err="1" smtClean="0"/>
              <a:t>Sohel</a:t>
            </a:r>
            <a:r>
              <a:rPr lang="en-US" baseline="0" dirty="0" smtClean="0"/>
              <a:t> Rana, stated that the building was safe and workforces needed to go back to work. Meanwhile, workers were threaten by industry manager for salary (Libcom.org, 2013).</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Illegal</a:t>
            </a:r>
            <a:r>
              <a:rPr lang="en-GB" baseline="0" dirty="0" smtClean="0"/>
              <a:t> building structure, wrong building function and materials and wrong location of the building are the direct reasons for this </a:t>
            </a:r>
            <a:r>
              <a:rPr lang="en-GB" baseline="0" dirty="0" err="1" smtClean="0"/>
              <a:t>casualities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4</a:t>
            </a:fld>
            <a:endParaRPr lang="en-GB"/>
          </a:p>
        </p:txBody>
      </p:sp>
    </p:spTree>
    <p:extLst>
      <p:ext uri="{BB962C8B-B14F-4D97-AF65-F5344CB8AC3E}">
        <p14:creationId xmlns:p14="http://schemas.microsoft.com/office/powerpoint/2010/main" val="3042646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workers in that building lost</a:t>
            </a:r>
            <a:r>
              <a:rPr lang="en-GB" baseline="0" dirty="0" smtClean="0"/>
              <a:t> their lives or got serious injuries and this caused their families’ pain; Garment companies paid a lot for injured workforces and </a:t>
            </a:r>
            <a:r>
              <a:rPr lang="en-US" altLang="zh-CN" baseline="0" dirty="0" smtClean="0"/>
              <a:t>the family members of </a:t>
            </a:r>
            <a:r>
              <a:rPr lang="en-US" altLang="zh-CN" baseline="0" dirty="0" err="1" smtClean="0"/>
              <a:t>victoms</a:t>
            </a:r>
            <a:r>
              <a:rPr lang="en-US" altLang="zh-CN" baseline="0" dirty="0" smtClean="0"/>
              <a:t>.  Additionally, they also lost some cost due to the collapse. This issue made them not only lose money but also lose reputation in the public; The ignore of CSR and ethical corporate conduct caused this disaster, thus a corporate social responsibility agreement needs to be signed and approved.</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ILO’s code standard: zero tolerance for children employee</a:t>
            </a:r>
            <a:r>
              <a:rPr lang="en-GB" baseline="0" dirty="0" smtClean="0"/>
              <a:t>s and bribery, manager’s respect of workforce rights, ensure no extra working time for workers, every factory need to have an environmental practice for ensuring the safety of working conditions</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6</a:t>
            </a:fld>
            <a:endParaRPr lang="en-GB"/>
          </a:p>
        </p:txBody>
      </p:sp>
    </p:spTree>
    <p:extLst>
      <p:ext uri="{BB962C8B-B14F-4D97-AF65-F5344CB8AC3E}">
        <p14:creationId xmlns:p14="http://schemas.microsoft.com/office/powerpoint/2010/main" val="2106261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traditional view of company/</a:t>
            </a:r>
            <a:r>
              <a:rPr lang="en-US" baseline="0" dirty="0" smtClean="0"/>
              <a:t> shareholder view is that only the owner of the company and shareholders are important and their interests need to be consider</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Cover up</a:t>
            </a:r>
            <a:r>
              <a:rPr lang="en-GB" baseline="0" dirty="0" smtClean="0"/>
              <a:t> the real fact: Government prevented UN from assisting the rescue activities and stated it had well-equipped team to handle the rescue work</a:t>
            </a:r>
          </a:p>
          <a:p>
            <a:r>
              <a:rPr lang="en-GB" baseline="0" dirty="0" smtClean="0"/>
              <a:t>The owner of building: construct illegal storey, permit factory enter into the building which is not be designed for using</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9</a:t>
            </a:fld>
            <a:endParaRPr lang="en-GB"/>
          </a:p>
        </p:txBody>
      </p:sp>
    </p:spTree>
    <p:extLst>
      <p:ext uri="{BB962C8B-B14F-4D97-AF65-F5344CB8AC3E}">
        <p14:creationId xmlns:p14="http://schemas.microsoft.com/office/powerpoint/2010/main" val="3967872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11</a:t>
            </a:fld>
            <a:endParaRPr lang="en-GB"/>
          </a:p>
        </p:txBody>
      </p:sp>
    </p:spTree>
    <p:extLst>
      <p:ext uri="{BB962C8B-B14F-4D97-AF65-F5344CB8AC3E}">
        <p14:creationId xmlns:p14="http://schemas.microsoft.com/office/powerpoint/2010/main" val="1980664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Corporate Social Responsibility (CSR) are the actions that appear to further some social good, beyond the interests of the firm and that which is required by law (</a:t>
            </a:r>
            <a:r>
              <a:rPr lang="en-US" altLang="zh-CN" dirty="0" smtClean="0"/>
              <a:t>McWilliams, A. and Siegel, D., 2000)</a:t>
            </a:r>
            <a:r>
              <a:rPr lang="en-US" dirty="0" smtClean="0"/>
              <a:t>. </a:t>
            </a:r>
            <a:endParaRPr lang="en-GB" dirty="0"/>
          </a:p>
        </p:txBody>
      </p:sp>
      <p:sp>
        <p:nvSpPr>
          <p:cNvPr id="4" name="Slide Number Placeholder 3"/>
          <p:cNvSpPr>
            <a:spLocks noGrp="1"/>
          </p:cNvSpPr>
          <p:nvPr>
            <p:ph type="sldNum" sz="quarter" idx="10"/>
          </p:nvPr>
        </p:nvSpPr>
        <p:spPr/>
        <p:txBody>
          <a:bodyPr/>
          <a:lstStyle/>
          <a:p>
            <a:fld id="{1BC9E496-A675-48F9-A6E1-3FFBFF875B81}" type="slidenum">
              <a:rPr lang="en-GB" smtClean="0"/>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t>4/30/2018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2622555"/>
            <a:ext cx="9448800" cy="1825096"/>
          </a:xfrm>
        </p:spPr>
        <p:txBody>
          <a:bodyPr>
            <a:normAutofit fontScale="90000"/>
          </a:bodyPr>
          <a:lstStyle/>
          <a:p>
            <a:r>
              <a:rPr lang="en-US" dirty="0" smtClean="0">
                <a:latin typeface="Times New Roman" panose="02020603050405020304" pitchFamily="18" charset="0"/>
                <a:cs typeface="Times New Roman" panose="02020603050405020304" pitchFamily="18" charset="0"/>
              </a:rPr>
              <a:t>Primark Factory collapse scandal 2013</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790575" y="4877546"/>
            <a:ext cx="9448800" cy="685800"/>
          </a:xfrm>
        </p:spPr>
        <p:txBody>
          <a:bodyPr/>
          <a:lstStyle/>
          <a:p>
            <a:pPr algn="ctr"/>
            <a:r>
              <a:rPr lang="en-US" dirty="0" smtClean="0">
                <a:latin typeface="Times New Roman" panose="02020603050405020304" pitchFamily="18" charset="0"/>
                <a:cs typeface="Times New Roman" panose="02020603050405020304" pitchFamily="18" charset="0"/>
              </a:rPr>
              <a:t>Speaker: Sisi Chen (1601522)</a:t>
            </a:r>
            <a:endParaRPr lang="en-GB"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a:xfrm>
            <a:off x="1371600" y="1506860"/>
            <a:ext cx="2761615" cy="1115695"/>
          </a:xfrm>
          <a:prstGeom prst="rect">
            <a:avLst/>
          </a:prstGeom>
          <a:noFill/>
        </p:spPr>
      </p:pic>
      <p:sp>
        <p:nvSpPr>
          <p:cNvPr id="5" name="TextBox 4"/>
          <p:cNvSpPr txBox="1"/>
          <p:nvPr/>
        </p:nvSpPr>
        <p:spPr>
          <a:xfrm>
            <a:off x="6096000" y="1628389"/>
            <a:ext cx="3990975" cy="461665"/>
          </a:xfrm>
          <a:prstGeom prst="rect">
            <a:avLst/>
          </a:prstGeom>
          <a:noFill/>
        </p:spPr>
        <p:txBody>
          <a:bodyPr wrap="square" rtlCol="0">
            <a:spAutoFit/>
          </a:bodyPr>
          <a:lstStyle/>
          <a:p>
            <a:r>
              <a:rPr lang="en-US" altLang="zh-CN" sz="2400" b="1" dirty="0" smtClean="0">
                <a:latin typeface="Times New Roman" panose="02020603050405020304" pitchFamily="18" charset="0"/>
                <a:cs typeface="Times New Roman" panose="02020603050405020304" pitchFamily="18" charset="0"/>
              </a:rPr>
              <a:t>Business Management Ethics</a:t>
            </a:r>
            <a:endParaRPr lang="en-GB" sz="24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Overview</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0" y="2256106"/>
            <a:ext cx="10820400" cy="4024125"/>
          </a:xfrm>
        </p:spPr>
        <p:txBody>
          <a:bodyPr/>
          <a:lstStyle/>
          <a:p>
            <a:r>
              <a:rPr lang="en-US" dirty="0" smtClean="0">
                <a:latin typeface="Times New Roman" panose="02020603050405020304" pitchFamily="18" charset="0"/>
                <a:cs typeface="Times New Roman" panose="02020603050405020304" pitchFamily="18" charset="0"/>
              </a:rPr>
              <a:t>The description of this scandal</a:t>
            </a:r>
          </a:p>
          <a:p>
            <a:r>
              <a:rPr lang="en-US" dirty="0" smtClean="0">
                <a:latin typeface="Times New Roman" panose="02020603050405020304" pitchFamily="18" charset="0"/>
                <a:cs typeface="Times New Roman" panose="02020603050405020304" pitchFamily="18" charset="0"/>
              </a:rPr>
              <a:t>The outbreak of this scandal</a:t>
            </a:r>
          </a:p>
          <a:p>
            <a:r>
              <a:rPr lang="en-US" dirty="0" smtClean="0">
                <a:latin typeface="Times New Roman" panose="02020603050405020304" pitchFamily="18" charset="0"/>
                <a:cs typeface="Times New Roman" panose="02020603050405020304" pitchFamily="18" charset="0"/>
              </a:rPr>
              <a:t>The impact of this scandal</a:t>
            </a:r>
          </a:p>
          <a:p>
            <a:r>
              <a:rPr lang="en-US" dirty="0" smtClean="0">
                <a:latin typeface="Times New Roman" panose="02020603050405020304" pitchFamily="18" charset="0"/>
                <a:cs typeface="Times New Roman" panose="02020603050405020304" pitchFamily="18" charset="0"/>
              </a:rPr>
              <a:t>Primark’s reaction about this scandal</a:t>
            </a:r>
          </a:p>
          <a:p>
            <a:r>
              <a:rPr lang="en-US" dirty="0" smtClean="0">
                <a:latin typeface="Times New Roman" panose="02020603050405020304" pitchFamily="18" charset="0"/>
                <a:cs typeface="Times New Roman" panose="02020603050405020304" pitchFamily="18" charset="0"/>
              </a:rPr>
              <a:t>Freeman Stakeholder Theory Analysis</a:t>
            </a:r>
          </a:p>
          <a:p>
            <a:r>
              <a:rPr lang="en-US" dirty="0" smtClean="0">
                <a:latin typeface="Times New Roman" panose="02020603050405020304" pitchFamily="18" charset="0"/>
                <a:cs typeface="Times New Roman" panose="02020603050405020304" pitchFamily="18" charset="0"/>
              </a:rPr>
              <a:t>Carroll CSR Pyramid Analysis                                   </a:t>
            </a:r>
            <a:r>
              <a:rPr lang="en-US" altLang="zh-CN" dirty="0" smtClean="0">
                <a:latin typeface="Times New Roman" panose="02020603050405020304" pitchFamily="18" charset="0"/>
                <a:cs typeface="Times New Roman" panose="02020603050405020304" pitchFamily="18" charset="0"/>
              </a:rPr>
              <a:t>Evaluation of the influence</a:t>
            </a:r>
          </a:p>
          <a:p>
            <a:r>
              <a:rPr lang="en-US" altLang="zh-CN" dirty="0" smtClean="0">
                <a:latin typeface="Times New Roman" panose="02020603050405020304" pitchFamily="18" charset="0"/>
                <a:cs typeface="Times New Roman" panose="02020603050405020304" pitchFamily="18" charset="0"/>
              </a:rPr>
              <a:t>Friedman Normative Theory Analysis</a:t>
            </a:r>
          </a:p>
          <a:p>
            <a:r>
              <a:rPr lang="en-US" dirty="0" smtClean="0">
                <a:latin typeface="Times New Roman" panose="02020603050405020304" pitchFamily="18" charset="0"/>
                <a:cs typeface="Times New Roman" panose="02020603050405020304" pitchFamily="18" charset="0"/>
              </a:rPr>
              <a:t>Conclusion of the scandal</a:t>
            </a:r>
          </a:p>
          <a:p>
            <a:r>
              <a:rPr lang="en-US" dirty="0" smtClean="0">
                <a:latin typeface="Times New Roman" panose="02020603050405020304" pitchFamily="18" charset="0"/>
                <a:cs typeface="Times New Roman" panose="02020603050405020304" pitchFamily="18" charset="0"/>
              </a:rPr>
              <a:t>Reference list</a:t>
            </a:r>
          </a:p>
          <a:p>
            <a:endParaRPr lang="en-GB" dirty="0"/>
          </a:p>
        </p:txBody>
      </p:sp>
      <p:sp>
        <p:nvSpPr>
          <p:cNvPr id="4" name="Right Arrow 3"/>
          <p:cNvSpPr/>
          <p:nvPr/>
        </p:nvSpPr>
        <p:spPr>
          <a:xfrm>
            <a:off x="5779477" y="4356092"/>
            <a:ext cx="316523" cy="558808"/>
          </a:xfrm>
          <a:prstGeom prst="rightArrow">
            <a:avLst>
              <a:gd name="adj1" fmla="val 50000"/>
              <a:gd name="adj2" fmla="val 52778"/>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CN" dirty="0" smtClean="0">
                <a:latin typeface="Times New Roman" panose="02020603050405020304" pitchFamily="18" charset="0"/>
                <a:cs typeface="Times New Roman" panose="02020603050405020304" pitchFamily="18" charset="0"/>
              </a:rPr>
              <a:t>What happened?</a:t>
            </a:r>
            <a:br>
              <a:rPr lang="en-US" altLang="zh-CN" dirty="0" smtClean="0">
                <a:latin typeface="Times New Roman" panose="02020603050405020304" pitchFamily="18" charset="0"/>
                <a:cs typeface="Times New Roman" panose="02020603050405020304" pitchFamily="18" charset="0"/>
              </a:rPr>
            </a:br>
            <a:r>
              <a:rPr lang="en-US" altLang="zh-CN" sz="2000" dirty="0" smtClean="0">
                <a:latin typeface="Times New Roman" panose="02020603050405020304" pitchFamily="18" charset="0"/>
                <a:cs typeface="Times New Roman" panose="02020603050405020304" pitchFamily="18" charset="0"/>
              </a:rPr>
              <a:t>(the description of the scandal)</a:t>
            </a:r>
            <a:endParaRPr lang="en-GB" sz="2000"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0156" y="1332279"/>
            <a:ext cx="4430887" cy="249237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1841" y="4783016"/>
            <a:ext cx="3311223" cy="1862563"/>
          </a:xfrm>
          <a:prstGeom prst="rect">
            <a:avLst/>
          </a:prstGeom>
          <a:ln>
            <a:noFill/>
          </a:ln>
          <a:effectLst>
            <a:outerShdw blurRad="190500" algn="tl" rotWithShape="0">
              <a:srgbClr val="000000">
                <a:alpha val="70000"/>
              </a:srgbClr>
            </a:outerShdw>
          </a:effec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14557" y="4783016"/>
            <a:ext cx="2791643" cy="1862563"/>
          </a:xfrm>
          <a:prstGeom prst="rect">
            <a:avLst/>
          </a:prstGeom>
          <a:ln>
            <a:noFill/>
          </a:ln>
          <a:effectLst>
            <a:softEdge rad="112500"/>
          </a:effectLst>
        </p:spPr>
      </p:pic>
      <p:sp>
        <p:nvSpPr>
          <p:cNvPr id="7" name="TextBox 6"/>
          <p:cNvSpPr txBox="1"/>
          <p:nvPr/>
        </p:nvSpPr>
        <p:spPr>
          <a:xfrm>
            <a:off x="6163408" y="2444262"/>
            <a:ext cx="5342792" cy="1477328"/>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Date: 24</a:t>
            </a:r>
            <a:r>
              <a:rPr lang="en-US" baseline="30000" dirty="0" smtClean="0">
                <a:latin typeface="Times New Roman" panose="02020603050405020304" pitchFamily="18" charset="0"/>
                <a:cs typeface="Times New Roman" panose="02020603050405020304" pitchFamily="18" charset="0"/>
              </a:rPr>
              <a:t>th</a:t>
            </a:r>
            <a:r>
              <a:rPr lang="en-US" dirty="0" smtClean="0">
                <a:latin typeface="Times New Roman" panose="02020603050405020304" pitchFamily="18" charset="0"/>
                <a:cs typeface="Times New Roman" panose="02020603050405020304" pitchFamily="18" charset="0"/>
              </a:rPr>
              <a:t> April 2013</a:t>
            </a:r>
          </a:p>
          <a:p>
            <a:r>
              <a:rPr lang="en-US" dirty="0" smtClean="0">
                <a:latin typeface="Times New Roman" panose="02020603050405020304" pitchFamily="18" charset="0"/>
                <a:cs typeface="Times New Roman" panose="02020603050405020304" pitchFamily="18" charset="0"/>
              </a:rPr>
              <a:t>Place: Rana Plaza factory in Bangladesh</a:t>
            </a:r>
          </a:p>
          <a:p>
            <a:r>
              <a:rPr lang="en-US" dirty="0" smtClean="0">
                <a:latin typeface="Times New Roman" panose="02020603050405020304" pitchFamily="18" charset="0"/>
                <a:cs typeface="Times New Roman" panose="02020603050405020304" pitchFamily="18" charset="0"/>
              </a:rPr>
              <a:t>Issue: the collapse of building</a:t>
            </a:r>
          </a:p>
          <a:p>
            <a:r>
              <a:rPr lang="en-US" dirty="0" smtClean="0">
                <a:latin typeface="Times New Roman" panose="02020603050405020304" pitchFamily="18" charset="0"/>
                <a:cs typeface="Times New Roman" panose="02020603050405020304" pitchFamily="18" charset="0"/>
              </a:rPr>
              <a:t>Result: 1,134 deaths (</a:t>
            </a:r>
            <a:r>
              <a:rPr lang="en-US" dirty="0" err="1" smtClean="0">
                <a:latin typeface="Times New Roman" panose="02020603050405020304" pitchFamily="18" charset="0"/>
                <a:cs typeface="Times New Roman" panose="02020603050405020304" pitchFamily="18" charset="0"/>
              </a:rPr>
              <a:t>TheGuardian</a:t>
            </a:r>
            <a:r>
              <a:rPr lang="en-US" dirty="0" smtClean="0">
                <a:latin typeface="Times New Roman" panose="02020603050405020304" pitchFamily="18" charset="0"/>
                <a:cs typeface="Times New Roman" panose="02020603050405020304" pitchFamily="18" charset="0"/>
              </a:rPr>
              <a:t>, 2015) and approximately 2,500 injuries (Yahoo, 2013)</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The outbreak of this scandal</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The substandard building materials (BBC News, 2013)</a:t>
            </a:r>
          </a:p>
          <a:p>
            <a:r>
              <a:rPr lang="en-GB" dirty="0" smtClean="0">
                <a:latin typeface="Times New Roman" panose="02020603050405020304" pitchFamily="18" charset="0"/>
                <a:cs typeface="Times New Roman" panose="02020603050405020304" pitchFamily="18" charset="0"/>
              </a:rPr>
              <a:t>Functional transformation from commercial to industrial (The Telegraph, 2013)</a:t>
            </a:r>
          </a:p>
          <a:p>
            <a:r>
              <a:rPr lang="en-GB" dirty="0" smtClean="0">
                <a:latin typeface="Times New Roman" panose="02020603050405020304" pitchFamily="18" charset="0"/>
                <a:cs typeface="Times New Roman" panose="02020603050405020304" pitchFamily="18" charset="0"/>
              </a:rPr>
              <a:t>Three extra storey without permit (</a:t>
            </a:r>
            <a:r>
              <a:rPr lang="en-GB" dirty="0" err="1" smtClean="0">
                <a:latin typeface="Times New Roman" panose="02020603050405020304" pitchFamily="18" charset="0"/>
                <a:cs typeface="Times New Roman" panose="02020603050405020304" pitchFamily="18" charset="0"/>
              </a:rPr>
              <a:t>DhakaTribune</a:t>
            </a:r>
            <a:r>
              <a:rPr lang="en-GB" dirty="0" smtClean="0">
                <a:latin typeface="Times New Roman" panose="02020603050405020304" pitchFamily="18" charset="0"/>
                <a:cs typeface="Times New Roman" panose="02020603050405020304" pitchFamily="18" charset="0"/>
              </a:rPr>
              <a:t>, 2017)</a:t>
            </a:r>
          </a:p>
          <a:p>
            <a:r>
              <a:rPr lang="en-GB" dirty="0" smtClean="0">
                <a:latin typeface="Times New Roman" panose="02020603050405020304" pitchFamily="18" charset="0"/>
                <a:cs typeface="Times New Roman" panose="02020603050405020304" pitchFamily="18" charset="0"/>
              </a:rPr>
              <a:t>The faulty location – swampy and unstable ground of the building (</a:t>
            </a:r>
            <a:r>
              <a:rPr lang="en-GB" dirty="0" err="1" smtClean="0">
                <a:latin typeface="Times New Roman" panose="02020603050405020304" pitchFamily="18" charset="0"/>
                <a:cs typeface="Times New Roman" panose="02020603050405020304" pitchFamily="18" charset="0"/>
              </a:rPr>
              <a:t>TheGuardian</a:t>
            </a:r>
            <a:r>
              <a:rPr lang="en-GB" dirty="0" smtClean="0">
                <a:latin typeface="Times New Roman" panose="02020603050405020304" pitchFamily="18" charset="0"/>
                <a:cs typeface="Times New Roman" panose="02020603050405020304" pitchFamily="18" charset="0"/>
              </a:rPr>
              <a:t>, 2016)</a:t>
            </a:r>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The impact of this Scandal</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Economic: </a:t>
            </a:r>
          </a:p>
          <a:p>
            <a:r>
              <a:rPr lang="en-GB" dirty="0" smtClean="0">
                <a:latin typeface="Times New Roman" panose="02020603050405020304" pitchFamily="18" charset="0"/>
                <a:cs typeface="Times New Roman" panose="02020603050405020304" pitchFamily="18" charset="0"/>
              </a:rPr>
              <a:t>Compensation and other cost loss of company infrastructures, development of Bangladesh</a:t>
            </a:r>
          </a:p>
          <a:p>
            <a:r>
              <a:rPr lang="en-GB" dirty="0" smtClean="0">
                <a:latin typeface="Times New Roman" panose="02020603050405020304" pitchFamily="18" charset="0"/>
                <a:cs typeface="Times New Roman" panose="02020603050405020304" pitchFamily="18" charset="0"/>
              </a:rPr>
              <a:t>Ethical:</a:t>
            </a:r>
          </a:p>
          <a:p>
            <a:r>
              <a:rPr lang="en-GB" dirty="0" smtClean="0">
                <a:latin typeface="Times New Roman" panose="02020603050405020304" pitchFamily="18" charset="0"/>
                <a:cs typeface="Times New Roman" panose="02020603050405020304" pitchFamily="18" charset="0"/>
              </a:rPr>
              <a:t>Victims and their families</a:t>
            </a:r>
          </a:p>
          <a:p>
            <a:r>
              <a:rPr lang="en-US" dirty="0" smtClean="0">
                <a:latin typeface="Times New Roman" panose="02020603050405020304" pitchFamily="18" charset="0"/>
                <a:cs typeface="Times New Roman" panose="02020603050405020304" pitchFamily="18" charset="0"/>
              </a:rPr>
              <a:t>CS</a:t>
            </a:r>
            <a:r>
              <a:rPr lang="en-US" altLang="zh-CN" dirty="0" smtClean="0">
                <a:latin typeface="Times New Roman" panose="02020603050405020304" pitchFamily="18" charset="0"/>
                <a:cs typeface="Times New Roman" panose="02020603050405020304" pitchFamily="18" charset="0"/>
              </a:rPr>
              <a:t>R reform and ethical corporate conduct in the discount garment industry need to be </a:t>
            </a:r>
            <a:r>
              <a:rPr lang="en-US" altLang="zh-CN" dirty="0" err="1" smtClean="0">
                <a:latin typeface="Times New Roman" panose="02020603050405020304" pitchFamily="18" charset="0"/>
                <a:cs typeface="Times New Roman" panose="02020603050405020304" pitchFamily="18" charset="0"/>
              </a:rPr>
              <a:t>resetted</a:t>
            </a:r>
            <a:r>
              <a:rPr lang="en-US" altLang="zh-CN" dirty="0" smtClean="0">
                <a:latin typeface="Times New Roman" panose="02020603050405020304" pitchFamily="18" charset="0"/>
                <a:cs typeface="Times New Roman" panose="02020603050405020304" pitchFamily="18" charset="0"/>
              </a:rPr>
              <a:t> </a:t>
            </a:r>
            <a:r>
              <a:rPr lang="en-US" altLang="zh-CN" dirty="0" smtClean="0">
                <a:latin typeface="Times New Roman" panose="02020603050405020304" pitchFamily="18" charset="0"/>
                <a:cs typeface="Times New Roman" panose="02020603050405020304" pitchFamily="18" charset="0"/>
              </a:rPr>
              <a:t>and highlighted. </a:t>
            </a:r>
          </a:p>
          <a:p>
            <a:r>
              <a:rPr lang="en-US" dirty="0" smtClean="0">
                <a:latin typeface="Times New Roman" panose="02020603050405020304" pitchFamily="18" charset="0"/>
                <a:cs typeface="Times New Roman" panose="02020603050405020304" pitchFamily="18" charset="0"/>
              </a:rPr>
              <a:t>Social:</a:t>
            </a:r>
          </a:p>
          <a:p>
            <a:r>
              <a:rPr lang="en-US" dirty="0" smtClean="0">
                <a:latin typeface="Times New Roman" panose="02020603050405020304" pitchFamily="18" charset="0"/>
                <a:cs typeface="Times New Roman" panose="02020603050405020304" pitchFamily="18" charset="0"/>
              </a:rPr>
              <a:t>Losing public trust (= corporate reputation)</a:t>
            </a:r>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Primark’s reaction of this scandal</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US" dirty="0" smtClean="0">
                <a:latin typeface="Times New Roman" panose="02020603050405020304" pitchFamily="18" charset="0"/>
                <a:cs typeface="Times New Roman" panose="02020603050405020304" pitchFamily="18" charset="0"/>
              </a:rPr>
              <a:t>Primark’s conduct of code: Based on ETI’s – Ethical Trading Initiative base code incorporate the standards of ILO – International </a:t>
            </a:r>
            <a:r>
              <a:rPr lang="en-US" dirty="0" err="1" smtClean="0">
                <a:latin typeface="Times New Roman" panose="02020603050405020304" pitchFamily="18" charset="0"/>
                <a:cs typeface="Times New Roman" panose="02020603050405020304" pitchFamily="18" charset="0"/>
              </a:rPr>
              <a:t>Labour</a:t>
            </a: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Organisation</a:t>
            </a:r>
            <a:r>
              <a:rPr lang="en-US" dirty="0" smtClean="0">
                <a:latin typeface="Times New Roman" panose="02020603050405020304" pitchFamily="18" charset="0"/>
                <a:cs typeface="Times New Roman" panose="02020603050405020304" pitchFamily="18" charset="0"/>
              </a:rPr>
              <a:t> to establish its code of conduct (Primark’ official website)</a:t>
            </a:r>
          </a:p>
          <a:p>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Primark’s reaction (</a:t>
            </a:r>
            <a:r>
              <a:rPr lang="en-US" dirty="0" err="1" smtClean="0">
                <a:latin typeface="Times New Roman" panose="02020603050405020304" pitchFamily="18" charset="0"/>
                <a:cs typeface="Times New Roman" panose="02020603050405020304" pitchFamily="18" charset="0"/>
              </a:rPr>
              <a:t>TheGuardian</a:t>
            </a:r>
            <a:r>
              <a:rPr lang="en-US" dirty="0" smtClean="0">
                <a:latin typeface="Times New Roman" panose="02020603050405020304" pitchFamily="18" charset="0"/>
                <a:cs typeface="Times New Roman" panose="02020603050405020304" pitchFamily="18" charset="0"/>
              </a:rPr>
              <a:t>, 2014): release a statement on its website – offers urgent food aid with local NGO and compensation</a:t>
            </a:r>
          </a:p>
          <a:p>
            <a:r>
              <a:rPr lang="en-US" dirty="0" smtClean="0">
                <a:latin typeface="Times New Roman" panose="02020603050405020304" pitchFamily="18" charset="0"/>
                <a:cs typeface="Times New Roman" panose="02020603050405020304" pitchFamily="18" charset="0"/>
              </a:rPr>
              <a:t>First, pay $9 million to 581workers, or their families (Primark supplier)</a:t>
            </a:r>
          </a:p>
          <a:p>
            <a:r>
              <a:rPr lang="en-US" dirty="0" smtClean="0">
                <a:latin typeface="Times New Roman" panose="02020603050405020304" pitchFamily="18" charset="0"/>
                <a:cs typeface="Times New Roman" panose="02020603050405020304" pitchFamily="18" charset="0"/>
              </a:rPr>
              <a:t>Then, pay $1 million for communal compensation among 3,600 workers</a:t>
            </a:r>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pay more than 6 million pounds for their victims and their family members to compensate before the anniversary</a:t>
            </a:r>
          </a:p>
          <a:p>
            <a:r>
              <a:rPr lang="en-US" dirty="0" smtClean="0">
                <a:latin typeface="Times New Roman" panose="02020603050405020304" pitchFamily="18" charset="0"/>
                <a:cs typeface="Times New Roman" panose="02020603050405020304" pitchFamily="18" charset="0"/>
              </a:rPr>
              <a:t>Adapt from: </a:t>
            </a:r>
            <a:r>
              <a:rPr lang="en-US" dirty="0" err="1" smtClean="0">
                <a:latin typeface="Times New Roman" panose="02020603050405020304" pitchFamily="18" charset="0"/>
                <a:cs typeface="Times New Roman" panose="02020603050405020304" pitchFamily="18" charset="0"/>
              </a:rPr>
              <a:t>MailOnline</a:t>
            </a:r>
            <a:r>
              <a:rPr lang="en-US" dirty="0" smtClean="0">
                <a:latin typeface="Times New Roman" panose="02020603050405020304" pitchFamily="18" charset="0"/>
                <a:cs typeface="Times New Roman" panose="02020603050405020304" pitchFamily="18" charset="0"/>
              </a:rPr>
              <a:t>, 2013 and </a:t>
            </a:r>
            <a:r>
              <a:rPr lang="en-US" dirty="0" err="1" smtClean="0">
                <a:latin typeface="Times New Roman" panose="02020603050405020304" pitchFamily="18" charset="0"/>
                <a:cs typeface="Times New Roman" panose="02020603050405020304" pitchFamily="18" charset="0"/>
              </a:rPr>
              <a:t>TheGuardian</a:t>
            </a:r>
            <a:r>
              <a:rPr lang="en-US" dirty="0" smtClean="0">
                <a:latin typeface="Times New Roman" panose="02020603050405020304" pitchFamily="18" charset="0"/>
                <a:cs typeface="Times New Roman" panose="02020603050405020304" pitchFamily="18" charset="0"/>
              </a:rPr>
              <a:t>, 2014</a:t>
            </a:r>
          </a:p>
          <a:p>
            <a:endParaRPr lang="en-GB" dirty="0">
              <a:latin typeface="Times New Roman" panose="02020603050405020304" pitchFamily="18" charset="0"/>
              <a:cs typeface="Times New Roman" panose="02020603050405020304" pitchFamily="18" charset="0"/>
            </a:endParaRPr>
          </a:p>
        </p:txBody>
      </p:sp>
      <p:sp>
        <p:nvSpPr>
          <p:cNvPr id="4" name="Rounded Rectangular Callout 3"/>
          <p:cNvSpPr/>
          <p:nvPr/>
        </p:nvSpPr>
        <p:spPr>
          <a:xfrm>
            <a:off x="2020765" y="1254985"/>
            <a:ext cx="1573823" cy="870996"/>
          </a:xfrm>
          <a:prstGeom prst="wedgeRoundRectCallo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Is that true?</a:t>
            </a:r>
          </a:p>
          <a:p>
            <a:pPr algn="ctr"/>
            <a:r>
              <a:rPr lang="en-GB" dirty="0" smtClean="0">
                <a:ln w="0"/>
                <a:solidFill>
                  <a:schemeClr val="tx1"/>
                </a:solidFill>
                <a:effectLst>
                  <a:outerShdw blurRad="38100" dist="19050" dir="2700000" algn="tl" rotWithShape="0">
                    <a:schemeClr val="dk1">
                      <a:alpha val="40000"/>
                    </a:schemeClr>
                  </a:outerShdw>
                </a:effectLst>
              </a:rPr>
              <a:t>Actually not</a:t>
            </a:r>
            <a:endParaRPr lang="en-GB" dirty="0">
              <a:ln w="0"/>
              <a:solidFill>
                <a:schemeClr val="tx1"/>
              </a:solidFill>
              <a:effectLst>
                <a:outerShdw blurRad="38100" dist="19050" dir="2700000" algn="tl" rotWithShape="0">
                  <a:schemeClr val="dk1">
                    <a:alpha val="40000"/>
                  </a:schemeClr>
                </a:outerShdw>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Freeman Stakeholder Theory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altLang="zh-CN" dirty="0" smtClean="0"/>
              <a:t>Definition</a:t>
            </a:r>
            <a:r>
              <a:rPr lang="zh-CN" altLang="en-US" dirty="0" smtClean="0"/>
              <a:t>：</a:t>
            </a:r>
            <a:r>
              <a:rPr lang="en-US" altLang="zh-CN" dirty="0" smtClean="0"/>
              <a:t>is opposite of traditional company view (shareholder view)</a:t>
            </a:r>
          </a:p>
          <a:p>
            <a:r>
              <a:rPr lang="en-US" dirty="0"/>
              <a:t> </a:t>
            </a:r>
            <a:r>
              <a:rPr lang="en-US" dirty="0" smtClean="0"/>
              <a:t>                   anyone or any organization can be impacted by company or has an influence on company is stakeholder</a:t>
            </a:r>
          </a:p>
          <a:p>
            <a:r>
              <a:rPr lang="en-US" dirty="0"/>
              <a:t>T</a:t>
            </a:r>
            <a:r>
              <a:rPr lang="en-US" dirty="0" smtClean="0"/>
              <a:t>he theory is to comprehensively consider and manage all of them with a same goal (Freeman, 1984)</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Stakeholder Map in Primark Factory</a:t>
            </a:r>
            <a:endParaRPr lang="en-GB" dirty="0"/>
          </a:p>
        </p:txBody>
      </p:sp>
      <p:sp>
        <p:nvSpPr>
          <p:cNvPr id="3" name="Content Placeholder 2"/>
          <p:cNvSpPr>
            <a:spLocks noGrp="1"/>
          </p:cNvSpPr>
          <p:nvPr>
            <p:ph idx="1"/>
          </p:nvPr>
        </p:nvSpPr>
        <p:spPr>
          <a:xfrm>
            <a:off x="685800" y="2287044"/>
            <a:ext cx="10820400" cy="4024125"/>
          </a:xfrm>
        </p:spPr>
        <p:txBody>
          <a:bodyPr/>
          <a:lstStyle/>
          <a:p>
            <a:endParaRPr lang="en-GB" dirty="0">
              <a:latin typeface="Times New Roman" panose="02020603050405020304" pitchFamily="18" charset="0"/>
              <a:cs typeface="Times New Roman" panose="02020603050405020304" pitchFamily="18" charset="0"/>
            </a:endParaRPr>
          </a:p>
          <a:p>
            <a:endParaRPr lang="en-GB" dirty="0"/>
          </a:p>
        </p:txBody>
      </p:sp>
      <p:sp>
        <p:nvSpPr>
          <p:cNvPr id="4" name="Oval 3"/>
          <p:cNvSpPr/>
          <p:nvPr/>
        </p:nvSpPr>
        <p:spPr>
          <a:xfrm>
            <a:off x="5169876" y="3635122"/>
            <a:ext cx="1644162" cy="114300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atin typeface="Times New Roman" panose="02020603050405020304" pitchFamily="18" charset="0"/>
                <a:cs typeface="Times New Roman" panose="02020603050405020304" pitchFamily="18" charset="0"/>
              </a:rPr>
              <a:t>Primark Owner/manager</a:t>
            </a:r>
            <a:endParaRPr lang="en-GB" dirty="0">
              <a:latin typeface="Times New Roman" panose="02020603050405020304" pitchFamily="18" charset="0"/>
              <a:cs typeface="Times New Roman" panose="02020603050405020304" pitchFamily="18" charset="0"/>
            </a:endParaRPr>
          </a:p>
        </p:txBody>
      </p:sp>
      <p:cxnSp>
        <p:nvCxnSpPr>
          <p:cNvPr id="8" name="Straight Arrow Connector 7"/>
          <p:cNvCxnSpPr/>
          <p:nvPr/>
        </p:nvCxnSpPr>
        <p:spPr>
          <a:xfrm>
            <a:off x="6638193" y="4791310"/>
            <a:ext cx="896815" cy="58908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p:cNvSpPr txBox="1"/>
          <p:nvPr/>
        </p:nvSpPr>
        <p:spPr>
          <a:xfrm>
            <a:off x="7781192" y="5173100"/>
            <a:ext cx="1283677" cy="1200329"/>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Employee’ s family (victim’s family)</a:t>
            </a:r>
            <a:endParaRPr lang="en-GB" dirty="0">
              <a:latin typeface="Times New Roman" panose="02020603050405020304" pitchFamily="18" charset="0"/>
              <a:cs typeface="Times New Roman" panose="02020603050405020304" pitchFamily="18" charset="0"/>
            </a:endParaRPr>
          </a:p>
        </p:txBody>
      </p:sp>
      <p:cxnSp>
        <p:nvCxnSpPr>
          <p:cNvPr id="11" name="Straight Arrow Connector 10"/>
          <p:cNvCxnSpPr/>
          <p:nvPr/>
        </p:nvCxnSpPr>
        <p:spPr>
          <a:xfrm>
            <a:off x="6885844" y="4552475"/>
            <a:ext cx="1178169" cy="3072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p:cNvSpPr txBox="1"/>
          <p:nvPr/>
        </p:nvSpPr>
        <p:spPr>
          <a:xfrm>
            <a:off x="8291146" y="4668715"/>
            <a:ext cx="1652954"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Government</a:t>
            </a:r>
            <a:endParaRPr lang="en-GB" dirty="0">
              <a:latin typeface="Times New Roman" panose="02020603050405020304" pitchFamily="18" charset="0"/>
              <a:cs typeface="Times New Roman" panose="02020603050405020304" pitchFamily="18" charset="0"/>
            </a:endParaRPr>
          </a:p>
        </p:txBody>
      </p:sp>
      <p:cxnSp>
        <p:nvCxnSpPr>
          <p:cNvPr id="14" name="Straight Arrow Connector 13"/>
          <p:cNvCxnSpPr/>
          <p:nvPr/>
        </p:nvCxnSpPr>
        <p:spPr>
          <a:xfrm flipH="1">
            <a:off x="4583723" y="4783015"/>
            <a:ext cx="756138" cy="6330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p:cNvSpPr txBox="1"/>
          <p:nvPr/>
        </p:nvSpPr>
        <p:spPr>
          <a:xfrm>
            <a:off x="3402623" y="5295355"/>
            <a:ext cx="1181100" cy="646331"/>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Employee (victim)</a:t>
            </a:r>
            <a:endParaRPr lang="en-GB" dirty="0">
              <a:latin typeface="Times New Roman" panose="02020603050405020304" pitchFamily="18" charset="0"/>
              <a:cs typeface="Times New Roman" panose="02020603050405020304" pitchFamily="18" charset="0"/>
            </a:endParaRPr>
          </a:p>
        </p:txBody>
      </p:sp>
      <p:cxnSp>
        <p:nvCxnSpPr>
          <p:cNvPr id="17" name="Straight Arrow Connector 16"/>
          <p:cNvCxnSpPr/>
          <p:nvPr/>
        </p:nvCxnSpPr>
        <p:spPr>
          <a:xfrm flipH="1">
            <a:off x="4122127" y="4573732"/>
            <a:ext cx="967154" cy="2940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2779106" y="4778122"/>
            <a:ext cx="1329102"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Shareholder</a:t>
            </a:r>
            <a:endParaRPr lang="en-GB" dirty="0">
              <a:latin typeface="Times New Roman" panose="02020603050405020304" pitchFamily="18" charset="0"/>
              <a:cs typeface="Times New Roman" panose="02020603050405020304" pitchFamily="18" charset="0"/>
            </a:endParaRPr>
          </a:p>
        </p:txBody>
      </p:sp>
      <p:cxnSp>
        <p:nvCxnSpPr>
          <p:cNvPr id="20" name="Straight Arrow Connector 19"/>
          <p:cNvCxnSpPr/>
          <p:nvPr/>
        </p:nvCxnSpPr>
        <p:spPr>
          <a:xfrm>
            <a:off x="6937130" y="4393302"/>
            <a:ext cx="1159118" cy="752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p:cNvSpPr txBox="1"/>
          <p:nvPr/>
        </p:nvSpPr>
        <p:spPr>
          <a:xfrm>
            <a:off x="8219340" y="4293154"/>
            <a:ext cx="1274885"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Consumer</a:t>
            </a:r>
            <a:endParaRPr lang="en-GB" dirty="0">
              <a:latin typeface="Times New Roman" panose="02020603050405020304" pitchFamily="18" charset="0"/>
              <a:cs typeface="Times New Roman" panose="02020603050405020304" pitchFamily="18" charset="0"/>
            </a:endParaRPr>
          </a:p>
        </p:txBody>
      </p:sp>
      <p:cxnSp>
        <p:nvCxnSpPr>
          <p:cNvPr id="23" name="Straight Arrow Connector 22"/>
          <p:cNvCxnSpPr/>
          <p:nvPr/>
        </p:nvCxnSpPr>
        <p:spPr>
          <a:xfrm flipV="1">
            <a:off x="6937130" y="3588303"/>
            <a:ext cx="1107831" cy="3077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8044961" y="3188757"/>
            <a:ext cx="1652954" cy="646331"/>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The building owner</a:t>
            </a:r>
            <a:endParaRPr lang="en-GB" dirty="0">
              <a:latin typeface="Times New Roman" panose="02020603050405020304" pitchFamily="18" charset="0"/>
              <a:cs typeface="Times New Roman" panose="02020603050405020304" pitchFamily="18" charset="0"/>
            </a:endParaRPr>
          </a:p>
        </p:txBody>
      </p:sp>
      <p:cxnSp>
        <p:nvCxnSpPr>
          <p:cNvPr id="6" name="Straight Arrow Connector 5"/>
          <p:cNvCxnSpPr/>
          <p:nvPr/>
        </p:nvCxnSpPr>
        <p:spPr>
          <a:xfrm flipV="1">
            <a:off x="6878514" y="3150223"/>
            <a:ext cx="817685" cy="60666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7722575" y="2892614"/>
            <a:ext cx="1591408" cy="369332"/>
          </a:xfrm>
          <a:prstGeom prst="rect">
            <a:avLst/>
          </a:prstGeom>
          <a:noFill/>
        </p:spPr>
        <p:txBody>
          <a:bodyPr wrap="square" rtlCol="0">
            <a:spAutoFit/>
          </a:bodyPr>
          <a:lstStyle/>
          <a:p>
            <a:r>
              <a:rPr lang="en-US" altLang="zh-CN" dirty="0" smtClean="0">
                <a:latin typeface="Times New Roman" panose="02020603050405020304" pitchFamily="18" charset="0"/>
                <a:cs typeface="Times New Roman" panose="02020603050405020304" pitchFamily="18" charset="0"/>
              </a:rPr>
              <a:t>Media</a:t>
            </a:r>
            <a:endParaRPr lang="en-GB" dirty="0">
              <a:latin typeface="Times New Roman" panose="02020603050405020304" pitchFamily="18" charset="0"/>
              <a:cs typeface="Times New Roman" panose="02020603050405020304" pitchFamily="18" charset="0"/>
            </a:endParaRPr>
          </a:p>
        </p:txBody>
      </p:sp>
      <p:cxnSp>
        <p:nvCxnSpPr>
          <p:cNvPr id="13" name="Straight Arrow Connector 12"/>
          <p:cNvCxnSpPr/>
          <p:nvPr/>
        </p:nvCxnSpPr>
        <p:spPr>
          <a:xfrm flipV="1">
            <a:off x="6972301" y="4012334"/>
            <a:ext cx="1125414" cy="1491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p:cNvSpPr txBox="1"/>
          <p:nvPr/>
        </p:nvSpPr>
        <p:spPr>
          <a:xfrm>
            <a:off x="8165122" y="3837290"/>
            <a:ext cx="2819403" cy="369332"/>
          </a:xfrm>
          <a:prstGeom prst="rect">
            <a:avLst/>
          </a:prstGeom>
          <a:noFill/>
        </p:spPr>
        <p:txBody>
          <a:bodyPr wrap="square" rtlCol="0">
            <a:spAutoFit/>
          </a:bodyPr>
          <a:lstStyle/>
          <a:p>
            <a:r>
              <a:rPr lang="en-US" altLang="zh-CN" dirty="0" smtClean="0">
                <a:latin typeface="Times New Roman" panose="02020603050405020304" pitchFamily="18" charset="0"/>
                <a:cs typeface="Times New Roman" panose="02020603050405020304" pitchFamily="18" charset="0"/>
              </a:rPr>
              <a:t>The designer of the building</a:t>
            </a:r>
            <a:endParaRPr lang="en-GB" dirty="0">
              <a:latin typeface="Times New Roman" panose="02020603050405020304" pitchFamily="18" charset="0"/>
              <a:cs typeface="Times New Roman" panose="02020603050405020304" pitchFamily="18" charset="0"/>
            </a:endParaRPr>
          </a:p>
        </p:txBody>
      </p:sp>
      <p:cxnSp>
        <p:nvCxnSpPr>
          <p:cNvPr id="22" name="Straight Arrow Connector 21"/>
          <p:cNvCxnSpPr/>
          <p:nvPr/>
        </p:nvCxnSpPr>
        <p:spPr>
          <a:xfrm flipV="1">
            <a:off x="6770076" y="2774096"/>
            <a:ext cx="649163" cy="7378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p:cNvSpPr txBox="1"/>
          <p:nvPr/>
        </p:nvSpPr>
        <p:spPr>
          <a:xfrm>
            <a:off x="7466132" y="2505398"/>
            <a:ext cx="1368670"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Regulators</a:t>
            </a:r>
            <a:endParaRPr lang="en-GB" dirty="0">
              <a:latin typeface="Times New Roman" panose="02020603050405020304" pitchFamily="18" charset="0"/>
              <a:cs typeface="Times New Roman" panose="02020603050405020304" pitchFamily="18" charset="0"/>
            </a:endParaRPr>
          </a:p>
        </p:txBody>
      </p:sp>
      <p:sp>
        <p:nvSpPr>
          <p:cNvPr id="27" name="Right Brace 26"/>
          <p:cNvSpPr/>
          <p:nvPr/>
        </p:nvSpPr>
        <p:spPr>
          <a:xfrm>
            <a:off x="10652607" y="2505398"/>
            <a:ext cx="521678" cy="360525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Left Brace 27"/>
          <p:cNvSpPr/>
          <p:nvPr/>
        </p:nvSpPr>
        <p:spPr>
          <a:xfrm>
            <a:off x="2384918" y="2628289"/>
            <a:ext cx="540726" cy="3605257"/>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TextBox 28"/>
          <p:cNvSpPr txBox="1"/>
          <p:nvPr/>
        </p:nvSpPr>
        <p:spPr>
          <a:xfrm>
            <a:off x="11188213" y="4143080"/>
            <a:ext cx="1026494"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External</a:t>
            </a:r>
            <a:endParaRPr lang="en-GB" dirty="0">
              <a:latin typeface="Times New Roman" panose="02020603050405020304" pitchFamily="18" charset="0"/>
              <a:cs typeface="Times New Roman" panose="02020603050405020304" pitchFamily="18" charset="0"/>
            </a:endParaRPr>
          </a:p>
        </p:txBody>
      </p:sp>
      <p:sp>
        <p:nvSpPr>
          <p:cNvPr id="30" name="TextBox 29"/>
          <p:cNvSpPr txBox="1"/>
          <p:nvPr/>
        </p:nvSpPr>
        <p:spPr>
          <a:xfrm>
            <a:off x="1482606" y="4246251"/>
            <a:ext cx="930519" cy="369332"/>
          </a:xfrm>
          <a:prstGeom prst="rect">
            <a:avLst/>
          </a:prstGeom>
          <a:noFill/>
        </p:spPr>
        <p:txBody>
          <a:bodyPr wrap="square" rtlCol="0">
            <a:spAutoFit/>
          </a:bodyPr>
          <a:lstStyle/>
          <a:p>
            <a:r>
              <a:rPr lang="en-US" dirty="0" smtClean="0">
                <a:latin typeface="Times New Roman" panose="02020603050405020304" pitchFamily="18" charset="0"/>
                <a:cs typeface="Times New Roman" panose="02020603050405020304" pitchFamily="18" charset="0"/>
              </a:rPr>
              <a:t>Internal</a:t>
            </a:r>
            <a:endParaRPr lang="en-GB" dirty="0">
              <a:latin typeface="Times New Roman" panose="02020603050405020304" pitchFamily="18" charset="0"/>
              <a:cs typeface="Times New Roman" panose="02020603050405020304" pitchFamily="18" charset="0"/>
            </a:endParaRPr>
          </a:p>
        </p:txBody>
      </p:sp>
      <p:cxnSp>
        <p:nvCxnSpPr>
          <p:cNvPr id="5" name="直接箭头连接符 4"/>
          <p:cNvCxnSpPr/>
          <p:nvPr/>
        </p:nvCxnSpPr>
        <p:spPr>
          <a:xfrm>
            <a:off x="6816725" y="4687570"/>
            <a:ext cx="834390" cy="417195"/>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sp>
        <p:nvSpPr>
          <p:cNvPr id="10" name="文本框 9"/>
          <p:cNvSpPr txBox="1"/>
          <p:nvPr/>
        </p:nvSpPr>
        <p:spPr>
          <a:xfrm>
            <a:off x="7651115" y="4867910"/>
            <a:ext cx="1085215" cy="368300"/>
          </a:xfrm>
          <a:prstGeom prst="rect">
            <a:avLst/>
          </a:prstGeom>
          <a:noFill/>
        </p:spPr>
        <p:txBody>
          <a:bodyPr wrap="square" rtlCol="0">
            <a:spAutoFit/>
          </a:bodyPr>
          <a:lstStyle/>
          <a:p>
            <a:r>
              <a:rPr lang="en-US" altLang="zh-CN">
                <a:latin typeface="Times New Roman" panose="02020603050405020304" pitchFamily="18" charset="0"/>
                <a:cs typeface="Times New Roman" panose="02020603050405020304" pitchFamily="18" charset="0"/>
              </a:rPr>
              <a:t>NGOs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dirty="0">
                <a:latin typeface="Times New Roman" panose="02020603050405020304" pitchFamily="18" charset="0"/>
                <a:cs typeface="Times New Roman" panose="02020603050405020304" pitchFamily="18" charset="0"/>
              </a:rPr>
              <a:t>stakeholder influence</a:t>
            </a:r>
          </a:p>
        </p:txBody>
      </p:sp>
      <p:sp>
        <p:nvSpPr>
          <p:cNvPr id="3" name="Content Placeholder 2"/>
          <p:cNvSpPr>
            <a:spLocks noGrp="1"/>
          </p:cNvSpPr>
          <p:nvPr>
            <p:ph idx="1"/>
          </p:nvPr>
        </p:nvSpPr>
        <p:spPr/>
        <p:txBody>
          <a:bodyPr/>
          <a:lstStyle/>
          <a:p>
            <a:r>
              <a:rPr lang="en-US" altLang="en-GB" dirty="0">
                <a:latin typeface="Times New Roman" panose="02020603050405020304" pitchFamily="18" charset="0"/>
                <a:cs typeface="Times New Roman" panose="02020603050405020304" pitchFamily="18" charset="0"/>
              </a:rPr>
              <a:t>Internal:  Both employees and shareholders lost a lot </a:t>
            </a:r>
            <a:r>
              <a:rPr lang="zh-CN" altLang="en-US" dirty="0">
                <a:latin typeface="Times New Roman" panose="02020603050405020304" pitchFamily="18" charset="0"/>
                <a:cs typeface="Times New Roman" panose="02020603050405020304" pitchFamily="18" charset="0"/>
              </a:rPr>
              <a:t>（</a:t>
            </a:r>
            <a:r>
              <a:rPr lang="en-US" altLang="zh-CN" dirty="0">
                <a:latin typeface="Times New Roman" panose="02020603050405020304" pitchFamily="18" charset="0"/>
                <a:cs typeface="Times New Roman" panose="02020603050405020304" pitchFamily="18" charset="0"/>
              </a:rPr>
              <a:t>the aim simple); owner/manager earned some profits but also lost many</a:t>
            </a:r>
          </a:p>
          <a:p>
            <a:r>
              <a:rPr lang="en-US" altLang="zh-CN" dirty="0">
                <a:latin typeface="Times New Roman" panose="02020603050405020304" pitchFamily="18" charset="0"/>
                <a:cs typeface="Times New Roman" panose="02020603050405020304" pitchFamily="18" charset="0"/>
              </a:rPr>
              <a:t>External: Employees' family members suffered big pain; Government didn't do well in this </a:t>
            </a:r>
            <a:r>
              <a:rPr lang="en-US" altLang="zh-CN" dirty="0" smtClean="0">
                <a:latin typeface="Times New Roman" panose="02020603050405020304" pitchFamily="18" charset="0"/>
                <a:cs typeface="Times New Roman" panose="02020603050405020304" pitchFamily="18" charset="0"/>
              </a:rPr>
              <a:t>issue – Cover up the real fact (BBC News, 2013); NGOs assist rescue; Customers’ fashion demands cause the issue and consumer trust were challenged; Designers has a bad impact – provide a fake the safety prove of the building; The building owner need to be </a:t>
            </a:r>
            <a:r>
              <a:rPr lang="en-US" altLang="zh-CN" dirty="0" err="1" smtClean="0">
                <a:latin typeface="Times New Roman" panose="02020603050405020304" pitchFamily="18" charset="0"/>
                <a:cs typeface="Times New Roman" panose="02020603050405020304" pitchFamily="18" charset="0"/>
              </a:rPr>
              <a:t>beared</a:t>
            </a:r>
            <a:r>
              <a:rPr lang="en-US" altLang="zh-CN" dirty="0" smtClean="0">
                <a:latin typeface="Times New Roman" panose="02020603050405020304" pitchFamily="18" charset="0"/>
                <a:cs typeface="Times New Roman" panose="02020603050405020304" pitchFamily="18" charset="0"/>
              </a:rPr>
              <a:t> a big legal responsibility for the collapse; Media just report the </a:t>
            </a:r>
            <a:r>
              <a:rPr lang="en-US" altLang="zh-CN" dirty="0" err="1" smtClean="0">
                <a:latin typeface="Times New Roman" panose="02020603050405020304" pitchFamily="18" charset="0"/>
                <a:cs typeface="Times New Roman" panose="02020603050405020304" pitchFamily="18" charset="0"/>
              </a:rPr>
              <a:t>lastest</a:t>
            </a:r>
            <a:r>
              <a:rPr lang="en-US" altLang="zh-CN" dirty="0" smtClean="0">
                <a:latin typeface="Times New Roman" panose="02020603050405020304" pitchFamily="18" charset="0"/>
                <a:cs typeface="Times New Roman" panose="02020603050405020304" pitchFamily="18" charset="0"/>
              </a:rPr>
              <a:t> news (to tell the truth for audiences), promote the development of issue and give managers/owners a pressure; Before the collapse, regulators had a fault – poor supervision, after that, checked all not-qualified factories for avoiding another disaster</a:t>
            </a:r>
            <a:endParaRPr lang="en-US" altLang="zh-CN" dirty="0">
              <a:latin typeface="Times New Roman" panose="02020603050405020304" pitchFamily="18" charset="0"/>
              <a:cs typeface="Times New Roman" panose="02020603050405020304" pitchFamily="18" charset="0"/>
            </a:endParaRPr>
          </a:p>
          <a:p>
            <a:endParaRPr lang="en-US" altLang="zh-C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power/Dynamism matrix</a:t>
            </a:r>
            <a:endParaRPr lang="en-GB" dirty="0">
              <a:latin typeface="Times New Roman" panose="02020603050405020304" pitchFamily="18" charset="0"/>
              <a:cs typeface="Times New Roman" panose="02020603050405020304" pitchFamily="18" charset="0"/>
            </a:endParaRPr>
          </a:p>
        </p:txBody>
      </p:sp>
      <p:pic>
        <p:nvPicPr>
          <p:cNvPr id="5" name="Content Placeholder 4"/>
          <p:cNvPicPr>
            <a:picLocks noGrp="1" noChangeAspect="1"/>
          </p:cNvPicPr>
          <p:nvPr>
            <p:ph idx="1"/>
          </p:nvPr>
        </p:nvPicPr>
        <p:blipFill>
          <a:blip r:embed="rId2"/>
          <a:stretch>
            <a:fillRect/>
          </a:stretch>
        </p:blipFill>
        <p:spPr>
          <a:xfrm>
            <a:off x="6461763" y="2057401"/>
            <a:ext cx="5352752" cy="3621338"/>
          </a:xfrm>
          <a:prstGeom prst="rect">
            <a:avLst/>
          </a:prstGeom>
        </p:spPr>
      </p:pic>
      <p:sp>
        <p:nvSpPr>
          <p:cNvPr id="6" name="TextBox 5"/>
          <p:cNvSpPr txBox="1"/>
          <p:nvPr/>
        </p:nvSpPr>
        <p:spPr>
          <a:xfrm>
            <a:off x="633046" y="2312377"/>
            <a:ext cx="5539154" cy="3416320"/>
          </a:xfrm>
          <a:prstGeom prst="rect">
            <a:avLst/>
          </a:prstGeom>
          <a:noFill/>
        </p:spPr>
        <p:txBody>
          <a:bodyPr wrap="square" rtlCol="0">
            <a:spAutoFit/>
          </a:bodyPr>
          <a:lstStyle/>
          <a:p>
            <a:r>
              <a:rPr lang="en-US" altLang="zh-CN" dirty="0" smtClean="0">
                <a:latin typeface="Times New Roman" panose="02020603050405020304" pitchFamily="18" charset="0"/>
                <a:cs typeface="Times New Roman" panose="02020603050405020304" pitchFamily="18" charset="0"/>
              </a:rPr>
              <a:t>Group A and B – low power, have influence on other stakeholders, easy to deal with</a:t>
            </a:r>
          </a:p>
          <a:p>
            <a:r>
              <a:rPr lang="en-US" dirty="0" smtClean="0">
                <a:latin typeface="Times New Roman" panose="02020603050405020304" pitchFamily="18" charset="0"/>
                <a:cs typeface="Times New Roman" panose="02020603050405020304" pitchFamily="18" charset="0"/>
              </a:rPr>
              <a:t>Group C – high power but low dynamism (</a:t>
            </a:r>
            <a:r>
              <a:rPr lang="en-US" dirty="0" err="1" smtClean="0">
                <a:latin typeface="Times New Roman" panose="02020603050405020304" pitchFamily="18" charset="0"/>
                <a:cs typeface="Times New Roman" panose="02020603050405020304" pitchFamily="18" charset="0"/>
              </a:rPr>
              <a:t>predictatable</a:t>
            </a:r>
            <a:r>
              <a:rPr lang="en-US" dirty="0" smtClean="0">
                <a:latin typeface="Times New Roman" panose="02020603050405020304" pitchFamily="18" charset="0"/>
                <a:cs typeface="Times New Roman" panose="02020603050405020304" pitchFamily="18" charset="0"/>
              </a:rPr>
              <a:t>), easy to manage</a:t>
            </a:r>
          </a:p>
          <a:p>
            <a:r>
              <a:rPr lang="en-US" dirty="0" smtClean="0">
                <a:latin typeface="Times New Roman" panose="02020603050405020304" pitchFamily="18" charset="0"/>
                <a:cs typeface="Times New Roman" panose="02020603050405020304" pitchFamily="18" charset="0"/>
              </a:rPr>
              <a:t>Group D – high power and dynamism, hard to manage (unpredictable)</a:t>
            </a:r>
          </a:p>
          <a:p>
            <a:endParaRPr lang="en-US" dirty="0">
              <a:latin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Adapt from: </a:t>
            </a:r>
            <a:r>
              <a:rPr lang="en-US" i="1" dirty="0" smtClean="0">
                <a:latin typeface="Times New Roman" panose="02020603050405020304" pitchFamily="18" charset="0"/>
                <a:cs typeface="Times New Roman" panose="02020603050405020304" pitchFamily="18" charset="0"/>
              </a:rPr>
              <a:t>Power Dynamism Matrix</a:t>
            </a:r>
            <a:r>
              <a:rPr lang="en-US"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Requirements </a:t>
            </a:r>
            <a:r>
              <a:rPr lang="en-GB" dirty="0">
                <a:latin typeface="Times New Roman" panose="02020603050405020304" pitchFamily="18" charset="0"/>
                <a:cs typeface="Times New Roman" panose="02020603050405020304" pitchFamily="18" charset="0"/>
              </a:rPr>
              <a:t>Techniques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Apply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Group A and B: employees, building designer, employees’ </a:t>
            </a:r>
            <a:r>
              <a:rPr lang="en-GB" dirty="0" smtClean="0">
                <a:latin typeface="Times New Roman" panose="02020603050405020304" pitchFamily="18" charset="0"/>
                <a:cs typeface="Times New Roman" panose="02020603050405020304" pitchFamily="18" charset="0"/>
              </a:rPr>
              <a:t>families </a:t>
            </a:r>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Group C (vital): shareholders, building owner, media, NGOs</a:t>
            </a:r>
          </a:p>
          <a:p>
            <a:r>
              <a:rPr lang="en-GB" dirty="0" smtClean="0">
                <a:latin typeface="Times New Roman" panose="02020603050405020304" pitchFamily="18" charset="0"/>
                <a:cs typeface="Times New Roman" panose="02020603050405020304" pitchFamily="18" charset="0"/>
              </a:rPr>
              <a:t>Group D: consumers, regulators, government</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Carroll CSR Pyramid </a:t>
            </a:r>
            <a:endParaRPr lang="en-GB" dirty="0">
              <a:latin typeface="Times New Roman" panose="02020603050405020304" pitchFamily="18" charset="0"/>
              <a:cs typeface="Times New Roman" panose="02020603050405020304" pitchFamily="18" charset="0"/>
            </a:endParaRPr>
          </a:p>
        </p:txBody>
      </p:sp>
      <p:pic>
        <p:nvPicPr>
          <p:cNvPr id="6" name="Content Placeholder 5"/>
          <p:cNvPicPr>
            <a:picLocks noGrp="1" noChangeAspect="1"/>
          </p:cNvPicPr>
          <p:nvPr>
            <p:ph idx="1"/>
          </p:nvPr>
        </p:nvPicPr>
        <p:blipFill>
          <a:blip r:embed="rId3"/>
          <a:stretch>
            <a:fillRect/>
          </a:stretch>
        </p:blipFill>
        <p:spPr>
          <a:xfrm>
            <a:off x="7063742" y="2123587"/>
            <a:ext cx="4524519" cy="3621319"/>
          </a:xfrm>
          <a:prstGeom prst="rect">
            <a:avLst/>
          </a:prstGeom>
        </p:spPr>
      </p:pic>
      <p:sp>
        <p:nvSpPr>
          <p:cNvPr id="7" name="TextBox 6"/>
          <p:cNvSpPr txBox="1"/>
          <p:nvPr/>
        </p:nvSpPr>
        <p:spPr>
          <a:xfrm>
            <a:off x="7262446" y="6013938"/>
            <a:ext cx="4360985" cy="369332"/>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Adapt from: </a:t>
            </a:r>
            <a:r>
              <a:rPr lang="en-GB" dirty="0" err="1" smtClean="0">
                <a:latin typeface="Times New Roman" panose="02020603050405020304" pitchFamily="18" charset="0"/>
                <a:cs typeface="Times New Roman" panose="02020603050405020304" pitchFamily="18" charset="0"/>
              </a:rPr>
              <a:t>Guliyev</a:t>
            </a:r>
            <a:r>
              <a:rPr lang="en-GB" dirty="0" smtClean="0">
                <a:latin typeface="Times New Roman" panose="02020603050405020304" pitchFamily="18" charset="0"/>
                <a:cs typeface="Times New Roman" panose="02020603050405020304" pitchFamily="18" charset="0"/>
              </a:rPr>
              <a:t>, Linked in, 2014</a:t>
            </a:r>
            <a:endParaRPr lang="en-GB" dirty="0">
              <a:latin typeface="Times New Roman" panose="02020603050405020304" pitchFamily="18" charset="0"/>
              <a:cs typeface="Times New Roman" panose="02020603050405020304" pitchFamily="18" charset="0"/>
            </a:endParaRPr>
          </a:p>
        </p:txBody>
      </p:sp>
      <p:sp>
        <p:nvSpPr>
          <p:cNvPr id="8" name="TextBox 7"/>
          <p:cNvSpPr txBox="1"/>
          <p:nvPr/>
        </p:nvSpPr>
        <p:spPr>
          <a:xfrm>
            <a:off x="940776" y="1973008"/>
            <a:ext cx="4158762" cy="8125301"/>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This framework is established by Carroll in 1911. The framework uses four parts to analyse different responsibilities’ effects on the different stakeholders.</a:t>
            </a:r>
          </a:p>
          <a:p>
            <a:r>
              <a:rPr lang="en-US" dirty="0">
                <a:latin typeface="Times New Roman" panose="02020603050405020304" pitchFamily="18" charset="0"/>
                <a:cs typeface="Times New Roman" panose="02020603050405020304" pitchFamily="18" charset="0"/>
              </a:rPr>
              <a:t> </a:t>
            </a:r>
          </a:p>
          <a:p>
            <a:r>
              <a:rPr lang="en-US" dirty="0" smtClean="0">
                <a:latin typeface="Times New Roman" panose="02020603050405020304" pitchFamily="18" charset="0"/>
                <a:cs typeface="Times New Roman" panose="02020603050405020304" pitchFamily="18" charset="0"/>
              </a:rPr>
              <a:t>Economic and legal responsibilities are required by society; Ethical and philanthropic responsibilities are expected by society.</a:t>
            </a:r>
          </a:p>
          <a:p>
            <a:endParaRPr lang="en-US" dirty="0">
              <a:latin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fontAlgn="base"/>
            <a:r>
              <a:rPr lang="en-US" dirty="0" smtClean="0">
                <a:latin typeface="Times New Roman" panose="02020603050405020304" pitchFamily="18" charset="0"/>
                <a:cs typeface="Times New Roman" panose="02020603050405020304" pitchFamily="18" charset="0"/>
              </a:rPr>
              <a:t>Source: </a:t>
            </a:r>
            <a:r>
              <a:rPr lang="en-US" dirty="0" err="1" smtClean="0">
                <a:latin typeface="Times New Roman" panose="02020603050405020304" pitchFamily="18" charset="0"/>
                <a:cs typeface="Times New Roman" panose="02020603050405020304" pitchFamily="18" charset="0"/>
              </a:rPr>
              <a:t>Seymur</a:t>
            </a: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Guliyev</a:t>
            </a:r>
            <a:r>
              <a:rPr lang="en-US" dirty="0" smtClean="0">
                <a:latin typeface="Times New Roman" panose="02020603050405020304" pitchFamily="18" charset="0"/>
                <a:cs typeface="Times New Roman" panose="02020603050405020304" pitchFamily="18" charset="0"/>
              </a:rPr>
              <a:t> - </a:t>
            </a:r>
            <a:r>
              <a:rPr lang="en-GB" dirty="0" smtClean="0">
                <a:latin typeface="Times New Roman" panose="02020603050405020304" pitchFamily="18" charset="0"/>
                <a:cs typeface="Times New Roman" panose="02020603050405020304" pitchFamily="18" charset="0"/>
              </a:rPr>
              <a:t>Carroll’s </a:t>
            </a:r>
            <a:r>
              <a:rPr lang="en-GB" dirty="0">
                <a:latin typeface="Times New Roman" panose="02020603050405020304" pitchFamily="18" charset="0"/>
                <a:cs typeface="Times New Roman" panose="02020603050405020304" pitchFamily="18" charset="0"/>
              </a:rPr>
              <a:t>Pyramid of Corporate Social Responsibility</a:t>
            </a:r>
          </a:p>
          <a:p>
            <a:r>
              <a:rPr lang="en-US" dirty="0" smtClean="0">
                <a:latin typeface="Times New Roman" panose="02020603050405020304" pitchFamily="18" charset="0"/>
                <a:cs typeface="Times New Roman" panose="02020603050405020304" pitchFamily="18" charset="0"/>
              </a:rPr>
              <a:t> , 2014</a:t>
            </a:r>
            <a:endParaRPr lang="en-GB" dirty="0" smtClean="0">
              <a:latin typeface="Times New Roman" panose="02020603050405020304" pitchFamily="18" charset="0"/>
              <a:cs typeface="Times New Roman" panose="02020603050405020304" pitchFamily="18" charset="0"/>
            </a:endParaRP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Apply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Economic: before disaster, has profitability (low cost, high revenue); after that, that are the problems for managers, employees and shareholders</a:t>
            </a:r>
          </a:p>
          <a:p>
            <a:r>
              <a:rPr lang="en-GB" dirty="0" smtClean="0">
                <a:latin typeface="Times New Roman" panose="02020603050405020304" pitchFamily="18" charset="0"/>
                <a:cs typeface="Times New Roman" panose="02020603050405020304" pitchFamily="18" charset="0"/>
              </a:rPr>
              <a:t>Legal: show it’s legal responsibility on its official website for the public, actually not</a:t>
            </a:r>
          </a:p>
          <a:p>
            <a:r>
              <a:rPr lang="en-GB" dirty="0" smtClean="0">
                <a:latin typeface="Times New Roman" panose="02020603050405020304" pitchFamily="18" charset="0"/>
                <a:cs typeface="Times New Roman" panose="02020603050405020304" pitchFamily="18" charset="0"/>
              </a:rPr>
              <a:t>Ethical: same situation with legal one, lead to the tragedy</a:t>
            </a:r>
          </a:p>
          <a:p>
            <a:r>
              <a:rPr lang="en-GB" dirty="0" smtClean="0">
                <a:latin typeface="Times New Roman" panose="02020603050405020304" pitchFamily="18" charset="0"/>
                <a:cs typeface="Times New Roman" panose="02020603050405020304" pitchFamily="18" charset="0"/>
              </a:rPr>
              <a:t>Philanthropic: hard for it to achieve improving society life standard</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Friedman Normative Theory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Only corporate social responsibility is to make profit maximum</a:t>
            </a:r>
          </a:p>
          <a:p>
            <a:r>
              <a:rPr lang="en-GB" dirty="0" smtClean="0">
                <a:latin typeface="Times New Roman" panose="02020603050405020304" pitchFamily="18" charset="0"/>
                <a:cs typeface="Times New Roman" panose="02020603050405020304" pitchFamily="18" charset="0"/>
              </a:rPr>
              <a:t>With law and rules of the society (appropriately)</a:t>
            </a:r>
          </a:p>
          <a:p>
            <a:r>
              <a:rPr lang="en-GB" dirty="0" smtClean="0">
                <a:latin typeface="Times New Roman" panose="02020603050405020304" pitchFamily="18" charset="0"/>
                <a:cs typeface="Times New Roman" panose="02020603050405020304" pitchFamily="18" charset="0"/>
              </a:rPr>
              <a:t>When beyond the maximising profit, it has problem</a:t>
            </a:r>
          </a:p>
          <a:p>
            <a:endParaRPr lang="en-GB" dirty="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Adapt from: Cannon, T., 2012</a:t>
            </a:r>
          </a:p>
          <a:p>
            <a:endParaRPr lang="en-GB" dirty="0"/>
          </a:p>
          <a:p>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latin typeface="Times New Roman" panose="02020603050405020304" pitchFamily="18" charset="0"/>
                <a:cs typeface="Times New Roman" panose="02020603050405020304" pitchFamily="18" charset="0"/>
              </a:rPr>
              <a:t>Friedman Normative Theory</a:t>
            </a:r>
            <a:endParaRPr lang="en-GB" dirty="0"/>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For example: Stockholder Theory</a:t>
            </a:r>
          </a:p>
          <a:p>
            <a:r>
              <a:rPr lang="en-GB" dirty="0" smtClean="0">
                <a:latin typeface="Times New Roman" panose="02020603050405020304" pitchFamily="18" charset="0"/>
                <a:cs typeface="Times New Roman" panose="02020603050405020304" pitchFamily="18" charset="0"/>
              </a:rPr>
              <a:t>Make profit maximum for corporate shareholders</a:t>
            </a:r>
          </a:p>
          <a:p>
            <a:r>
              <a:rPr lang="en-GB" dirty="0" smtClean="0">
                <a:latin typeface="Times New Roman" panose="02020603050405020304" pitchFamily="18" charset="0"/>
                <a:cs typeface="Times New Roman" panose="02020603050405020304" pitchFamily="18" charset="0"/>
              </a:rPr>
              <a:t>No other social responsibility</a:t>
            </a:r>
          </a:p>
          <a:p>
            <a:r>
              <a:rPr lang="en-GB" dirty="0" smtClean="0">
                <a:latin typeface="Times New Roman" panose="02020603050405020304" pitchFamily="18" charset="0"/>
                <a:cs typeface="Times New Roman" panose="02020603050405020304" pitchFamily="18" charset="0"/>
              </a:rPr>
              <a:t>No law/ rules’ constraint – if has, it’s for some goal</a:t>
            </a:r>
          </a:p>
          <a:p>
            <a:r>
              <a:rPr lang="en-GB" dirty="0" smtClean="0">
                <a:latin typeface="Times New Roman" panose="02020603050405020304" pitchFamily="18" charset="0"/>
                <a:cs typeface="Times New Roman" panose="02020603050405020304" pitchFamily="18" charset="0"/>
              </a:rPr>
              <a:t>Manager is dominant, decide the responsibility</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apply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As a discount garment brand, need big scale production and sales in a short time for maximising profit</a:t>
            </a:r>
          </a:p>
          <a:p>
            <a:r>
              <a:rPr lang="en-GB" dirty="0" smtClean="0">
                <a:latin typeface="Times New Roman" panose="02020603050405020304" pitchFamily="18" charset="0"/>
                <a:cs typeface="Times New Roman" panose="02020603050405020304" pitchFamily="18" charset="0"/>
              </a:rPr>
              <a:t>Pay no/a few attention on the real condition about the factory, influence about employees and society (community)</a:t>
            </a:r>
          </a:p>
          <a:p>
            <a:r>
              <a:rPr lang="en-GB" dirty="0" smtClean="0">
                <a:latin typeface="Times New Roman" panose="02020603050405020304" pitchFamily="18" charset="0"/>
                <a:cs typeface="Times New Roman" panose="02020603050405020304" pitchFamily="18" charset="0"/>
              </a:rPr>
              <a:t>Cause the big disaster</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Conclusion of this scandal</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t>As a fast fashion industry, the pressure of consumer changeable requirements about </a:t>
            </a:r>
            <a:r>
              <a:rPr lang="en-GB" dirty="0" err="1" smtClean="0"/>
              <a:t>garmaent</a:t>
            </a:r>
            <a:r>
              <a:rPr lang="en-GB" dirty="0" smtClean="0"/>
              <a:t>/ keep profit maximum for owner and shareholders are the basic reasons for this factory collapse </a:t>
            </a:r>
          </a:p>
          <a:p>
            <a:r>
              <a:rPr lang="en-GB" dirty="0" smtClean="0"/>
              <a:t>The surface causes are the results from the basic ones</a:t>
            </a:r>
          </a:p>
          <a:p>
            <a:r>
              <a:rPr lang="en-GB" dirty="0" smtClean="0"/>
              <a:t>If not address well about the basics, the disaster can not be resolve forever</a:t>
            </a:r>
          </a:p>
          <a:p>
            <a:r>
              <a:rPr lang="en-GB" dirty="0" smtClean="0"/>
              <a:t>For instance, after 2 year about this scandal, there are many clothing retailers’ factories still not improve their factories’ condition and many of them don’t join in ethical improvement plan of working rights and conditions (</a:t>
            </a:r>
            <a:r>
              <a:rPr lang="en-GB" dirty="0" err="1" smtClean="0"/>
              <a:t>MarketLine</a:t>
            </a:r>
            <a:r>
              <a:rPr lang="en-GB" dirty="0" smtClean="0"/>
              <a:t>, 2017)</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0" y="2194560"/>
            <a:ext cx="10820400" cy="4320540"/>
          </a:xfrm>
        </p:spPr>
        <p:txBody>
          <a:bodyPr>
            <a:normAutofit fontScale="92500" lnSpcReduction="20000"/>
          </a:bodyPr>
          <a:lstStyle/>
          <a:p>
            <a:pPr lvl="0"/>
            <a:r>
              <a:rPr lang="zh-CN" altLang="en-US" dirty="0">
                <a:solidFill>
                  <a:prstClr val="black"/>
                </a:solidFill>
                <a:latin typeface="Times New Roman" panose="02020603050405020304" pitchFamily="18" charset="0"/>
                <a:cs typeface="Times New Roman" panose="02020603050405020304" pitchFamily="18" charset="0"/>
              </a:rPr>
              <a:t>Advantage.marketline.com.ezproxy.uwtsd.ac.uk. (2017). Clothing retailers' ethical problems: Consumer-retailer relationship allows issues to persist. [online] Available at: http://advantage.marketline.com.ezproxy.uwtsd.ac.uk/Product?ptype=Case+Studies&amp;pid=ML00024-016 [Accessed 23 Apr. 2018].</a:t>
            </a:r>
            <a:endParaRPr lang="en-GB" altLang="zh-CN" dirty="0">
              <a:solidFill>
                <a:prstClr val="black"/>
              </a:solidFill>
              <a:latin typeface="Times New Roman" panose="02020603050405020304" pitchFamily="18" charset="0"/>
              <a:cs typeface="Times New Roman" panose="02020603050405020304" pitchFamily="18" charset="0"/>
            </a:endParaRPr>
          </a:p>
          <a:p>
            <a:pPr lvl="0"/>
            <a:r>
              <a:rPr lang="en-GB" dirty="0">
                <a:solidFill>
                  <a:prstClr val="black"/>
                </a:solidFill>
                <a:latin typeface="Times New Roman" panose="02020603050405020304" pitchFamily="18" charset="0"/>
                <a:cs typeface="Times New Roman" panose="02020603050405020304" pitchFamily="18" charset="0"/>
              </a:rPr>
              <a:t>BBC News. (2013). </a:t>
            </a:r>
            <a:r>
              <a:rPr lang="en-GB" i="1" dirty="0">
                <a:solidFill>
                  <a:prstClr val="black"/>
                </a:solidFill>
                <a:latin typeface="Times New Roman" panose="02020603050405020304" pitchFamily="18" charset="0"/>
                <a:cs typeface="Times New Roman" panose="02020603050405020304" pitchFamily="18" charset="0"/>
              </a:rPr>
              <a:t>Generators linked to Dhaka collapse</a:t>
            </a:r>
            <a:r>
              <a:rPr lang="en-GB" dirty="0">
                <a:solidFill>
                  <a:prstClr val="black"/>
                </a:solidFill>
                <a:latin typeface="Times New Roman" panose="02020603050405020304" pitchFamily="18" charset="0"/>
                <a:cs typeface="Times New Roman" panose="02020603050405020304" pitchFamily="18" charset="0"/>
              </a:rPr>
              <a:t>. [online] Available at: http://www.bbc.co.uk/news/world-asia-22404461 [Accessed 24 Apr. 2018</a:t>
            </a:r>
            <a:r>
              <a:rPr lang="en-GB" dirty="0" smtClean="0">
                <a:solidFill>
                  <a:prstClr val="black"/>
                </a:solidFill>
                <a:latin typeface="Times New Roman" panose="02020603050405020304" pitchFamily="18" charset="0"/>
                <a:cs typeface="Times New Roman" panose="02020603050405020304" pitchFamily="18" charset="0"/>
              </a:rPr>
              <a:t>].</a:t>
            </a:r>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BBC </a:t>
            </a:r>
            <a:r>
              <a:rPr lang="en-GB" dirty="0">
                <a:latin typeface="Times New Roman" panose="02020603050405020304" pitchFamily="18" charset="0"/>
                <a:cs typeface="Times New Roman" panose="02020603050405020304" pitchFamily="18" charset="0"/>
              </a:rPr>
              <a:t>News. (2013). </a:t>
            </a:r>
            <a:r>
              <a:rPr lang="en-GB" i="1" dirty="0">
                <a:latin typeface="Times New Roman" panose="02020603050405020304" pitchFamily="18" charset="0"/>
                <a:cs typeface="Times New Roman" panose="02020603050405020304" pitchFamily="18" charset="0"/>
              </a:rPr>
              <a:t>Primark extends Bangladesh payments</a:t>
            </a:r>
            <a:r>
              <a:rPr lang="en-GB" dirty="0">
                <a:latin typeface="Times New Roman" panose="02020603050405020304" pitchFamily="18" charset="0"/>
                <a:cs typeface="Times New Roman" panose="02020603050405020304" pitchFamily="18" charset="0"/>
              </a:rPr>
              <a:t>. [online] Available at: http://www.bbc.co.uk/news/business-24646942 [Accessed 20 Apr. 2018</a:t>
            </a:r>
            <a:r>
              <a:rPr lang="en-GB" dirty="0" smtClean="0">
                <a:latin typeface="Times New Roman" panose="02020603050405020304" pitchFamily="18" charset="0"/>
                <a:cs typeface="Times New Roman" panose="02020603050405020304" pitchFamily="18" charset="0"/>
              </a:rPr>
              <a:t>].</a:t>
            </a:r>
          </a:p>
          <a:p>
            <a:pPr lvl="0"/>
            <a:r>
              <a:rPr lang="en-GB" dirty="0">
                <a:solidFill>
                  <a:prstClr val="black"/>
                </a:solidFill>
                <a:latin typeface="Times New Roman" panose="02020603050405020304" pitchFamily="18" charset="0"/>
                <a:cs typeface="Times New Roman" panose="02020603050405020304" pitchFamily="18" charset="0"/>
              </a:rPr>
              <a:t>BBC News. (2013). </a:t>
            </a:r>
            <a:r>
              <a:rPr lang="en-GB" i="1" dirty="0">
                <a:solidFill>
                  <a:prstClr val="black"/>
                </a:solidFill>
                <a:latin typeface="Times New Roman" panose="02020603050405020304" pitchFamily="18" charset="0"/>
                <a:cs typeface="Times New Roman" panose="02020603050405020304" pitchFamily="18" charset="0"/>
              </a:rPr>
              <a:t>Bangladesh rescuers' hopes fade</a:t>
            </a:r>
            <a:r>
              <a:rPr lang="en-GB" dirty="0">
                <a:solidFill>
                  <a:prstClr val="black"/>
                </a:solidFill>
                <a:latin typeface="Times New Roman" panose="02020603050405020304" pitchFamily="18" charset="0"/>
                <a:cs typeface="Times New Roman" panose="02020603050405020304" pitchFamily="18" charset="0"/>
              </a:rPr>
              <a:t>. [online] Available at: http://www.bbc.co.uk/news/world-asia-22334240 [Accessed 29 Apr. 2018</a:t>
            </a:r>
            <a:r>
              <a:rPr lang="en-GB" dirty="0" smtClean="0">
                <a:solidFill>
                  <a:prstClr val="black"/>
                </a:solidFill>
                <a:latin typeface="Times New Roman" panose="02020603050405020304" pitchFamily="18" charset="0"/>
                <a:cs typeface="Times New Roman" panose="02020603050405020304" pitchFamily="18" charset="0"/>
              </a:rPr>
              <a:t>].</a:t>
            </a:r>
            <a:endParaRPr lang="en-GB" dirty="0" smtClean="0">
              <a:latin typeface="Times New Roman" panose="02020603050405020304" pitchFamily="18" charset="0"/>
              <a:cs typeface="Times New Roman" panose="02020603050405020304" pitchFamily="18" charset="0"/>
            </a:endParaRPr>
          </a:p>
          <a:p>
            <a:pPr lvl="0"/>
            <a:r>
              <a:rPr lang="en-GB" dirty="0">
                <a:solidFill>
                  <a:prstClr val="black"/>
                </a:solidFill>
                <a:latin typeface="Times New Roman" panose="02020603050405020304" pitchFamily="18" charset="0"/>
                <a:cs typeface="Times New Roman" panose="02020603050405020304" pitchFamily="18" charset="0"/>
              </a:rPr>
              <a:t>Bergman, D. (2013). </a:t>
            </a:r>
            <a:r>
              <a:rPr lang="en-GB" i="1" dirty="0">
                <a:solidFill>
                  <a:prstClr val="black"/>
                </a:solidFill>
                <a:latin typeface="Times New Roman" panose="02020603050405020304" pitchFamily="18" charset="0"/>
                <a:cs typeface="Times New Roman" panose="02020603050405020304" pitchFamily="18" charset="0"/>
              </a:rPr>
              <a:t>Bangladesh: Rana Plaza architect says building was never meant for factories</a:t>
            </a:r>
            <a:r>
              <a:rPr lang="en-GB" dirty="0">
                <a:solidFill>
                  <a:prstClr val="black"/>
                </a:solidFill>
                <a:latin typeface="Times New Roman" panose="02020603050405020304" pitchFamily="18" charset="0"/>
                <a:cs typeface="Times New Roman" panose="02020603050405020304" pitchFamily="18" charset="0"/>
              </a:rPr>
              <a:t>. [online] Telegraph.co.uk. Available at: https://www.telegraph.co.uk/news/worldnews/asia/bangladesh/10036546/Bangladesh-Rana-Plaza-architect-says-building-was-never-meant-for-factories.html [Accessed 24 Apr. 2018</a:t>
            </a:r>
            <a:r>
              <a:rPr lang="en-GB" dirty="0" smtClean="0">
                <a:solidFill>
                  <a:prstClr val="black"/>
                </a:solidFill>
                <a:latin typeface="Times New Roman" panose="02020603050405020304" pitchFamily="18" charset="0"/>
                <a:cs typeface="Times New Roman" panose="02020603050405020304" pitchFamily="18" charset="0"/>
              </a:rPr>
              <a:t>].</a:t>
            </a:r>
          </a:p>
          <a:p>
            <a:pPr lvl="0"/>
            <a:r>
              <a:rPr lang="en-GB" sz="1800" dirty="0">
                <a:solidFill>
                  <a:prstClr val="black"/>
                </a:solidFill>
                <a:latin typeface="Times New Roman" panose="02020603050405020304" pitchFamily="18" charset="0"/>
                <a:cs typeface="Times New Roman" panose="02020603050405020304" pitchFamily="18" charset="0"/>
              </a:rPr>
              <a:t>Butler, S. (2014). </a:t>
            </a:r>
            <a:r>
              <a:rPr lang="en-GB" sz="1800" i="1" dirty="0">
                <a:solidFill>
                  <a:prstClr val="black"/>
                </a:solidFill>
                <a:latin typeface="Times New Roman" panose="02020603050405020304" pitchFamily="18" charset="0"/>
                <a:cs typeface="Times New Roman" panose="02020603050405020304" pitchFamily="18" charset="0"/>
              </a:rPr>
              <a:t>Primark to pay £6m more to victims of Rana Plaza factory in Bangladesh</a:t>
            </a:r>
            <a:r>
              <a:rPr lang="en-GB" sz="1800" dirty="0">
                <a:solidFill>
                  <a:prstClr val="black"/>
                </a:solidFill>
                <a:latin typeface="Times New Roman" panose="02020603050405020304" pitchFamily="18" charset="0"/>
                <a:cs typeface="Times New Roman" panose="02020603050405020304" pitchFamily="18" charset="0"/>
              </a:rPr>
              <a:t>. [online] the Guardian. Available at: https://www.theguardian.com/world/2014/mar/16/primark-payout-victims-rana-plaza-bangladesh [Accessed 29 Apr. 2018].</a:t>
            </a:r>
          </a:p>
          <a:p>
            <a:pPr lvl="0"/>
            <a:endParaRPr lang="en-GB" dirty="0" smtClean="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latin typeface="Times New Roman" panose="02020603050405020304" pitchFamily="18" charset="0"/>
              </a:rPr>
              <a:t>Reference list</a:t>
            </a:r>
          </a:p>
        </p:txBody>
      </p:sp>
      <p:sp>
        <p:nvSpPr>
          <p:cNvPr id="3" name="内容占位符 2"/>
          <p:cNvSpPr>
            <a:spLocks noGrp="1"/>
          </p:cNvSpPr>
          <p:nvPr>
            <p:ph idx="1"/>
          </p:nvPr>
        </p:nvSpPr>
        <p:spPr/>
        <p:txBody>
          <a:bodyPr>
            <a:normAutofit fontScale="85000" lnSpcReduction="20000"/>
          </a:bodyPr>
          <a:lstStyle/>
          <a:p>
            <a:pPr lvl="0"/>
            <a:r>
              <a:rPr lang="en-GB" sz="2400" dirty="0">
                <a:solidFill>
                  <a:prstClr val="black"/>
                </a:solidFill>
                <a:latin typeface="Times New Roman" panose="02020603050405020304" pitchFamily="18" charset="0"/>
                <a:cs typeface="Times New Roman" panose="02020603050405020304" pitchFamily="18" charset="0"/>
              </a:rPr>
              <a:t>Cannon, T. (2012). </a:t>
            </a:r>
            <a:r>
              <a:rPr lang="en-GB" sz="2400" i="1" dirty="0">
                <a:solidFill>
                  <a:prstClr val="black"/>
                </a:solidFill>
                <a:latin typeface="Times New Roman" panose="02020603050405020304" pitchFamily="18" charset="0"/>
                <a:cs typeface="Times New Roman" panose="02020603050405020304" pitchFamily="18" charset="0"/>
              </a:rPr>
              <a:t>Corporate responsibility</a:t>
            </a:r>
            <a:r>
              <a:rPr lang="en-GB" sz="2400" dirty="0">
                <a:solidFill>
                  <a:prstClr val="black"/>
                </a:solidFill>
                <a:latin typeface="Times New Roman" panose="02020603050405020304" pitchFamily="18" charset="0"/>
                <a:cs typeface="Times New Roman" panose="02020603050405020304" pitchFamily="18" charset="0"/>
              </a:rPr>
              <a:t>. 2nd ed. Harlow [etc.]: Pearson, p.29.</a:t>
            </a:r>
          </a:p>
          <a:p>
            <a:pPr lvl="0"/>
            <a:r>
              <a:rPr lang="en-GB" sz="2400" dirty="0">
                <a:solidFill>
                  <a:prstClr val="black"/>
                </a:solidFill>
                <a:latin typeface="Times New Roman" panose="02020603050405020304" pitchFamily="18" charset="0"/>
                <a:cs typeface="Times New Roman" panose="02020603050405020304" pitchFamily="18" charset="0"/>
              </a:rPr>
              <a:t>Cannon, T. (2012). </a:t>
            </a:r>
            <a:r>
              <a:rPr lang="en-GB" sz="2400" i="1" dirty="0">
                <a:solidFill>
                  <a:prstClr val="black"/>
                </a:solidFill>
                <a:latin typeface="Times New Roman" panose="02020603050405020304" pitchFamily="18" charset="0"/>
                <a:cs typeface="Times New Roman" panose="02020603050405020304" pitchFamily="18" charset="0"/>
              </a:rPr>
              <a:t>Corporate responsibility</a:t>
            </a:r>
            <a:r>
              <a:rPr lang="en-GB" sz="2400" dirty="0">
                <a:solidFill>
                  <a:prstClr val="black"/>
                </a:solidFill>
                <a:latin typeface="Times New Roman" panose="02020603050405020304" pitchFamily="18" charset="0"/>
                <a:cs typeface="Times New Roman" panose="02020603050405020304" pitchFamily="18" charset="0"/>
              </a:rPr>
              <a:t>. 2nd ed. Harlow [etc.]: Pearson, p.24.</a:t>
            </a:r>
          </a:p>
          <a:p>
            <a:pPr lvl="0"/>
            <a:r>
              <a:rPr lang="en-GB" sz="2400" dirty="0">
                <a:solidFill>
                  <a:prstClr val="black"/>
                </a:solidFill>
                <a:latin typeface="Times New Roman" panose="02020603050405020304" pitchFamily="18" charset="0"/>
                <a:cs typeface="Times New Roman" panose="02020603050405020304" pitchFamily="18" charset="0"/>
              </a:rPr>
              <a:t>Cannon, T. (2012). </a:t>
            </a:r>
            <a:r>
              <a:rPr lang="en-GB" sz="2400" i="1" dirty="0">
                <a:solidFill>
                  <a:prstClr val="black"/>
                </a:solidFill>
                <a:latin typeface="Times New Roman" panose="02020603050405020304" pitchFamily="18" charset="0"/>
                <a:cs typeface="Times New Roman" panose="02020603050405020304" pitchFamily="18" charset="0"/>
              </a:rPr>
              <a:t>Corporate responsibility</a:t>
            </a:r>
            <a:r>
              <a:rPr lang="en-GB" sz="2400" dirty="0">
                <a:solidFill>
                  <a:prstClr val="black"/>
                </a:solidFill>
                <a:latin typeface="Times New Roman" panose="02020603050405020304" pitchFamily="18" charset="0"/>
                <a:cs typeface="Times New Roman" panose="02020603050405020304" pitchFamily="18" charset="0"/>
              </a:rPr>
              <a:t>. 2nd ed. Harlow [etc.]: Pearson, pp.18-19</a:t>
            </a:r>
            <a:r>
              <a:rPr lang="en-GB" sz="2400" dirty="0" smtClean="0">
                <a:solidFill>
                  <a:prstClr val="black"/>
                </a:solidFill>
                <a:latin typeface="Times New Roman" panose="02020603050405020304" pitchFamily="18" charset="0"/>
                <a:cs typeface="Times New Roman" panose="02020603050405020304" pitchFamily="18" charset="0"/>
              </a:rPr>
              <a:t>.</a:t>
            </a:r>
            <a:endParaRPr lang="en-US" sz="2400" dirty="0" smtClean="0">
              <a:solidFill>
                <a:prstClr val="black"/>
              </a:solidFill>
              <a:latin typeface="Times New Roman" panose="02020603050405020304" pitchFamily="18" charset="0"/>
              <a:cs typeface="Times New Roman" panose="02020603050405020304" pitchFamily="18" charset="0"/>
            </a:endParaRPr>
          </a:p>
          <a:p>
            <a:pPr lvl="0"/>
            <a:r>
              <a:rPr lang="en-US" sz="2400" dirty="0" smtClean="0">
                <a:solidFill>
                  <a:prstClr val="black"/>
                </a:solidFill>
                <a:latin typeface="Times New Roman" panose="02020603050405020304" pitchFamily="18" charset="0"/>
                <a:cs typeface="Times New Roman" panose="02020603050405020304" pitchFamily="18" charset="0"/>
              </a:rPr>
              <a:t>Carroll</a:t>
            </a:r>
            <a:r>
              <a:rPr lang="en-US" sz="2400" dirty="0">
                <a:solidFill>
                  <a:prstClr val="black"/>
                </a:solidFill>
                <a:latin typeface="Times New Roman" panose="02020603050405020304" pitchFamily="18" charset="0"/>
                <a:cs typeface="Times New Roman" panose="02020603050405020304" pitchFamily="18" charset="0"/>
              </a:rPr>
              <a:t>, A. B. (1991) ‘The Pyramid of Corporate Social Responsibility: Toward the Moral Management of Organizational Stakeholders’, </a:t>
            </a:r>
            <a:r>
              <a:rPr lang="en-US" sz="2400" i="1" dirty="0">
                <a:solidFill>
                  <a:prstClr val="black"/>
                </a:solidFill>
                <a:latin typeface="Times New Roman" panose="02020603050405020304" pitchFamily="18" charset="0"/>
                <a:cs typeface="Times New Roman" panose="02020603050405020304" pitchFamily="18" charset="0"/>
              </a:rPr>
              <a:t>Business Horizons</a:t>
            </a:r>
            <a:r>
              <a:rPr lang="en-US" sz="2400" dirty="0">
                <a:solidFill>
                  <a:prstClr val="black"/>
                </a:solidFill>
                <a:latin typeface="Times New Roman" panose="02020603050405020304" pitchFamily="18" charset="0"/>
                <a:cs typeface="Times New Roman" panose="02020603050405020304" pitchFamily="18" charset="0"/>
              </a:rPr>
              <a:t>, 34: </a:t>
            </a:r>
            <a:r>
              <a:rPr lang="en-US" sz="2400" dirty="0" smtClean="0">
                <a:solidFill>
                  <a:prstClr val="black"/>
                </a:solidFill>
                <a:latin typeface="Times New Roman" panose="02020603050405020304" pitchFamily="18" charset="0"/>
                <a:cs typeface="Times New Roman" panose="02020603050405020304" pitchFamily="18" charset="0"/>
              </a:rPr>
              <a:t>39-48</a:t>
            </a:r>
            <a:endParaRPr lang="en-GB" sz="2400" dirty="0" smtClean="0">
              <a:solidFill>
                <a:prstClr val="black"/>
              </a:solidFill>
              <a:latin typeface="Times New Roman" panose="02020603050405020304" pitchFamily="18" charset="0"/>
              <a:cs typeface="Times New Roman" panose="02020603050405020304" pitchFamily="18" charset="0"/>
            </a:endParaRPr>
          </a:p>
          <a:p>
            <a:pPr lvl="0"/>
            <a:r>
              <a:rPr lang="en-GB" sz="2400" dirty="0" smtClean="0">
                <a:solidFill>
                  <a:prstClr val="black"/>
                </a:solidFill>
                <a:latin typeface="Times New Roman" panose="02020603050405020304" pitchFamily="18" charset="0"/>
                <a:cs typeface="Times New Roman" panose="02020603050405020304" pitchFamily="18" charset="0"/>
              </a:rPr>
              <a:t>Freeman</a:t>
            </a:r>
            <a:r>
              <a:rPr lang="en-GB" sz="2400" dirty="0">
                <a:solidFill>
                  <a:prstClr val="black"/>
                </a:solidFill>
                <a:latin typeface="Times New Roman" panose="02020603050405020304" pitchFamily="18" charset="0"/>
                <a:cs typeface="Times New Roman" panose="02020603050405020304" pitchFamily="18" charset="0"/>
              </a:rPr>
              <a:t>, R. (2010). </a:t>
            </a:r>
            <a:r>
              <a:rPr lang="en-GB" sz="2400" i="1" dirty="0">
                <a:solidFill>
                  <a:prstClr val="black"/>
                </a:solidFill>
                <a:latin typeface="Times New Roman" panose="02020603050405020304" pitchFamily="18" charset="0"/>
                <a:cs typeface="Times New Roman" panose="02020603050405020304" pitchFamily="18" charset="0"/>
              </a:rPr>
              <a:t>Strategic Management: A Stakeholder Approach</a:t>
            </a:r>
            <a:r>
              <a:rPr lang="en-GB" sz="2400" dirty="0">
                <a:solidFill>
                  <a:prstClr val="black"/>
                </a:solidFill>
                <a:latin typeface="Times New Roman" panose="02020603050405020304" pitchFamily="18" charset="0"/>
                <a:cs typeface="Times New Roman" panose="02020603050405020304" pitchFamily="18" charset="0"/>
              </a:rPr>
              <a:t>. Cambridge University Press</a:t>
            </a:r>
            <a:r>
              <a:rPr lang="en-GB" sz="2400" dirty="0" smtClean="0">
                <a:solidFill>
                  <a:prstClr val="black"/>
                </a:solidFill>
                <a:latin typeface="Times New Roman" panose="02020603050405020304" pitchFamily="18" charset="0"/>
                <a:cs typeface="Times New Roman" panose="02020603050405020304" pitchFamily="18" charset="0"/>
              </a:rPr>
              <a:t>.</a:t>
            </a:r>
          </a:p>
          <a:p>
            <a:pPr lvl="0"/>
            <a:r>
              <a:rPr lang="en-GB" sz="2400" dirty="0">
                <a:solidFill>
                  <a:prstClr val="black"/>
                </a:solidFill>
                <a:latin typeface="Times New Roman" panose="02020603050405020304" pitchFamily="18" charset="0"/>
                <a:cs typeface="Times New Roman" panose="02020603050405020304" pitchFamily="18" charset="0"/>
              </a:rPr>
              <a:t>Mail Online. (2013). </a:t>
            </a:r>
            <a:r>
              <a:rPr lang="en-GB" sz="2400" i="1" dirty="0">
                <a:solidFill>
                  <a:prstClr val="black"/>
                </a:solidFill>
                <a:latin typeface="Times New Roman" panose="02020603050405020304" pitchFamily="18" charset="0"/>
                <a:cs typeface="Times New Roman" panose="02020603050405020304" pitchFamily="18" charset="0"/>
              </a:rPr>
              <a:t>Bangladesh factory death toll could reach 1,400: Primark says it will compensate families of killed and injured</a:t>
            </a:r>
            <a:r>
              <a:rPr lang="en-GB" sz="2400" dirty="0">
                <a:solidFill>
                  <a:prstClr val="black"/>
                </a:solidFill>
                <a:latin typeface="Times New Roman" panose="02020603050405020304" pitchFamily="18" charset="0"/>
                <a:cs typeface="Times New Roman" panose="02020603050405020304" pitchFamily="18" charset="0"/>
              </a:rPr>
              <a:t>. [online] Available at: http://www.dailymail.co.uk/news/article-2317012/Primark-factory-collapse-Death-toll-Bangladesh-set-jump-1-400.html [Accessed 29 Apr. 2018</a:t>
            </a:r>
            <a:r>
              <a:rPr lang="en-GB" sz="2400" dirty="0" smtClean="0">
                <a:solidFill>
                  <a:prstClr val="black"/>
                </a:solidFill>
                <a:latin typeface="Times New Roman" panose="02020603050405020304" pitchFamily="18" charset="0"/>
                <a:cs typeface="Times New Roman" panose="02020603050405020304" pitchFamily="18" charset="0"/>
              </a:rPr>
              <a:t>].</a:t>
            </a:r>
            <a:endParaRPr lang="en-GB" sz="2400" dirty="0">
              <a:solidFill>
                <a:prstClr val="black"/>
              </a:solidFill>
              <a:latin typeface="Times New Roman" panose="02020603050405020304" pitchFamily="18" charset="0"/>
              <a:cs typeface="Times New Roman" panose="02020603050405020304" pitchFamily="18" charset="0"/>
            </a:endParaRPr>
          </a:p>
          <a:p>
            <a:pPr lvl="0"/>
            <a:r>
              <a:rPr lang="en-GB" sz="2400" dirty="0">
                <a:solidFill>
                  <a:prstClr val="black"/>
                </a:solidFill>
                <a:latin typeface="Times New Roman" panose="02020603050405020304" pitchFamily="18" charset="0"/>
                <a:cs typeface="Times New Roman" panose="02020603050405020304" pitchFamily="18" charset="0"/>
              </a:rPr>
              <a:t>Marriott, R. (2013). </a:t>
            </a:r>
            <a:r>
              <a:rPr lang="en-GB" sz="2400" i="1" dirty="0">
                <a:solidFill>
                  <a:prstClr val="black"/>
                </a:solidFill>
                <a:latin typeface="Times New Roman" panose="02020603050405020304" pitchFamily="18" charset="0"/>
                <a:cs typeface="Times New Roman" panose="02020603050405020304" pitchFamily="18" charset="0"/>
              </a:rPr>
              <a:t>The house of cards: the </a:t>
            </a:r>
            <a:r>
              <a:rPr lang="en-GB" sz="2400" i="1" dirty="0" err="1">
                <a:solidFill>
                  <a:prstClr val="black"/>
                </a:solidFill>
                <a:latin typeface="Times New Roman" panose="02020603050405020304" pitchFamily="18" charset="0"/>
                <a:cs typeface="Times New Roman" panose="02020603050405020304" pitchFamily="18" charset="0"/>
              </a:rPr>
              <a:t>Savar</a:t>
            </a:r>
            <a:r>
              <a:rPr lang="en-GB" sz="2400" i="1" dirty="0">
                <a:solidFill>
                  <a:prstClr val="black"/>
                </a:solidFill>
                <a:latin typeface="Times New Roman" panose="02020603050405020304" pitchFamily="18" charset="0"/>
                <a:cs typeface="Times New Roman" panose="02020603050405020304" pitchFamily="18" charset="0"/>
              </a:rPr>
              <a:t> building collapse</a:t>
            </a:r>
            <a:r>
              <a:rPr lang="en-GB" sz="2400" dirty="0">
                <a:solidFill>
                  <a:prstClr val="black"/>
                </a:solidFill>
                <a:latin typeface="Times New Roman" panose="02020603050405020304" pitchFamily="18" charset="0"/>
                <a:cs typeface="Times New Roman" panose="02020603050405020304" pitchFamily="18" charset="0"/>
              </a:rPr>
              <a:t>. [online] Libcom.org. Available at: http://libcom.org/news/house-cards-savar-building-collapse-26042013 [Accessed 22 Apr. 2018</a:t>
            </a:r>
            <a:r>
              <a:rPr lang="en-GB" sz="2400" dirty="0" smtClean="0">
                <a:solidFill>
                  <a:prstClr val="black"/>
                </a:solidFill>
                <a:latin typeface="Times New Roman" panose="02020603050405020304" pitchFamily="18" charset="0"/>
                <a:cs typeface="Times New Roman" panose="02020603050405020304" pitchFamily="18" charset="0"/>
              </a:rPr>
              <a:t>].</a:t>
            </a:r>
          </a:p>
          <a:p>
            <a:pPr lvl="0"/>
            <a:r>
              <a:rPr lang="en-US" sz="2400" dirty="0">
                <a:solidFill>
                  <a:prstClr val="black"/>
                </a:solidFill>
                <a:latin typeface="Times New Roman" panose="02020603050405020304" pitchFamily="18" charset="0"/>
                <a:cs typeface="Times New Roman" panose="02020603050405020304" pitchFamily="18" charset="0"/>
              </a:rPr>
              <a:t>McWilliams, A. and Siegel, D. (2000) </a:t>
            </a:r>
            <a:r>
              <a:rPr lang="en-US" sz="2400" i="1" dirty="0">
                <a:solidFill>
                  <a:prstClr val="black"/>
                </a:solidFill>
                <a:latin typeface="Times New Roman" panose="02020603050405020304" pitchFamily="18" charset="0"/>
                <a:cs typeface="Times New Roman" panose="02020603050405020304" pitchFamily="18" charset="0"/>
              </a:rPr>
              <a:t>‘Corporate Social Responsibility and Financial Performance: Correlation or Misspecification?’, </a:t>
            </a:r>
            <a:r>
              <a:rPr lang="en-US" sz="2400" dirty="0">
                <a:solidFill>
                  <a:prstClr val="black"/>
                </a:solidFill>
                <a:latin typeface="Times New Roman" panose="02020603050405020304" pitchFamily="18" charset="0"/>
                <a:cs typeface="Times New Roman" panose="02020603050405020304" pitchFamily="18" charset="0"/>
              </a:rPr>
              <a:t>Strategic Management Journal, 21: </a:t>
            </a:r>
            <a:r>
              <a:rPr lang="en-US" sz="2400" dirty="0" smtClean="0">
                <a:solidFill>
                  <a:prstClr val="black"/>
                </a:solidFill>
                <a:latin typeface="Times New Roman" panose="02020603050405020304" pitchFamily="18" charset="0"/>
                <a:cs typeface="Times New Roman" panose="02020603050405020304" pitchFamily="18" charset="0"/>
              </a:rPr>
              <a:t>603-9</a:t>
            </a:r>
          </a:p>
          <a:p>
            <a:pPr lvl="0"/>
            <a:endParaRPr lang="en-GB" sz="2400" dirty="0" smtClean="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endParaRPr lang="zh-CN" alt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000" dirty="0" err="1" smtClean="0">
                <a:latin typeface="Times New Roman" panose="02020603050405020304" pitchFamily="18" charset="0"/>
                <a:cs typeface="Times New Roman" panose="02020603050405020304" pitchFamily="18" charset="0"/>
              </a:rPr>
              <a:t>Guliyev</a:t>
            </a:r>
            <a:r>
              <a:rPr lang="en-GB" sz="2000" dirty="0">
                <a:latin typeface="Times New Roman" panose="02020603050405020304" pitchFamily="18" charset="0"/>
                <a:cs typeface="Times New Roman" panose="02020603050405020304" pitchFamily="18" charset="0"/>
              </a:rPr>
              <a:t>, S. (2014). </a:t>
            </a:r>
            <a:r>
              <a:rPr lang="en-GB" sz="2000" i="1" dirty="0">
                <a:latin typeface="Times New Roman" panose="02020603050405020304" pitchFamily="18" charset="0"/>
                <a:cs typeface="Times New Roman" panose="02020603050405020304" pitchFamily="18" charset="0"/>
              </a:rPr>
              <a:t>Carroll's Pyramid of Corporate Social Responsibility</a:t>
            </a:r>
            <a:r>
              <a:rPr lang="en-GB" sz="2000" dirty="0">
                <a:latin typeface="Times New Roman" panose="02020603050405020304" pitchFamily="18" charset="0"/>
                <a:cs typeface="Times New Roman" panose="02020603050405020304" pitchFamily="18" charset="0"/>
              </a:rPr>
              <a:t>. [online] Linked in. Available at: https://www.linkedin.com/pulse/20140905115337-70750023-carroll-s-pyramid-of-corporate-social-responsibility [Accessed 28 Apr. 2018</a:t>
            </a:r>
            <a:r>
              <a:rPr lang="en-GB" sz="2000" dirty="0" smtClean="0">
                <a:latin typeface="Times New Roman" panose="02020603050405020304" pitchFamily="18" charset="0"/>
                <a:cs typeface="Times New Roman" panose="02020603050405020304" pitchFamily="18" charset="0"/>
              </a:rPr>
              <a:t>].</a:t>
            </a:r>
          </a:p>
          <a:p>
            <a:pPr lvl="0"/>
            <a:r>
              <a:rPr lang="en-GB" sz="2000" dirty="0">
                <a:solidFill>
                  <a:prstClr val="black"/>
                </a:solidFill>
                <a:latin typeface="Times New Roman" panose="02020603050405020304" pitchFamily="18" charset="0"/>
                <a:cs typeface="Times New Roman" panose="02020603050405020304" pitchFamily="18" charset="0"/>
              </a:rPr>
              <a:t>Requirements Techniques. (</a:t>
            </a:r>
            <a:r>
              <a:rPr lang="en-GB" sz="2000" dirty="0" err="1">
                <a:solidFill>
                  <a:prstClr val="black"/>
                </a:solidFill>
                <a:latin typeface="Times New Roman" panose="02020603050405020304" pitchFamily="18" charset="0"/>
                <a:cs typeface="Times New Roman" panose="02020603050405020304" pitchFamily="18" charset="0"/>
              </a:rPr>
              <a:t>n.d.</a:t>
            </a:r>
            <a:r>
              <a:rPr lang="en-GB" sz="2000" dirty="0">
                <a:solidFill>
                  <a:prstClr val="black"/>
                </a:solidFill>
                <a:latin typeface="Times New Roman" panose="02020603050405020304" pitchFamily="18" charset="0"/>
                <a:cs typeface="Times New Roman" panose="02020603050405020304" pitchFamily="18" charset="0"/>
              </a:rPr>
              <a:t>). </a:t>
            </a:r>
            <a:r>
              <a:rPr lang="en-GB" sz="2000" i="1" dirty="0">
                <a:solidFill>
                  <a:prstClr val="black"/>
                </a:solidFill>
                <a:latin typeface="Times New Roman" panose="02020603050405020304" pitchFamily="18" charset="0"/>
                <a:cs typeface="Times New Roman" panose="02020603050405020304" pitchFamily="18" charset="0"/>
              </a:rPr>
              <a:t>Power Dynamism Matrix</a:t>
            </a:r>
            <a:r>
              <a:rPr lang="en-GB" sz="2000" dirty="0">
                <a:solidFill>
                  <a:prstClr val="black"/>
                </a:solidFill>
                <a:latin typeface="Times New Roman" panose="02020603050405020304" pitchFamily="18" charset="0"/>
                <a:cs typeface="Times New Roman" panose="02020603050405020304" pitchFamily="18" charset="0"/>
              </a:rPr>
              <a:t>. [online] Available at: https://requirementstechniques.wordpress.com/stakeholder-analysis/power-dynamism-matrix/ [Accessed 28 Apr. 2018</a:t>
            </a:r>
            <a:r>
              <a:rPr lang="en-GB" sz="2000" dirty="0" smtClean="0">
                <a:solidFill>
                  <a:prstClr val="black"/>
                </a:solidFill>
                <a:latin typeface="Times New Roman" panose="02020603050405020304" pitchFamily="18" charset="0"/>
                <a:cs typeface="Times New Roman" panose="02020603050405020304" pitchFamily="18" charset="0"/>
              </a:rPr>
              <a:t>].</a:t>
            </a:r>
          </a:p>
          <a:p>
            <a:pPr lvl="0"/>
            <a:r>
              <a:rPr lang="en-GB" sz="2000" dirty="0">
                <a:solidFill>
                  <a:prstClr val="black"/>
                </a:solidFill>
                <a:latin typeface="Times New Roman" panose="02020603050405020304" pitchFamily="18" charset="0"/>
                <a:cs typeface="Times New Roman" panose="02020603050405020304" pitchFamily="18" charset="0"/>
              </a:rPr>
              <a:t>The Guardian. (2016). </a:t>
            </a:r>
            <a:r>
              <a:rPr lang="en-GB" sz="2000" i="1" dirty="0">
                <a:solidFill>
                  <a:prstClr val="black"/>
                </a:solidFill>
                <a:latin typeface="Times New Roman" panose="02020603050405020304" pitchFamily="18" charset="0"/>
                <a:cs typeface="Times New Roman" panose="02020603050405020304" pitchFamily="18" charset="0"/>
              </a:rPr>
              <a:t>Rana Plaza collapse: 38 charged with murder over garment factory disaster</a:t>
            </a:r>
            <a:r>
              <a:rPr lang="en-GB" sz="2000" dirty="0">
                <a:solidFill>
                  <a:prstClr val="black"/>
                </a:solidFill>
                <a:latin typeface="Times New Roman" panose="02020603050405020304" pitchFamily="18" charset="0"/>
                <a:cs typeface="Times New Roman" panose="02020603050405020304" pitchFamily="18" charset="0"/>
              </a:rPr>
              <a:t>. [online] Available at: https://www.theguardian.com/world/2016/jul/18/rana-plaza-collapse-murder-charges-garment-factory [Accessed 24 Apr. 2018].</a:t>
            </a:r>
          </a:p>
          <a:p>
            <a:pPr lvl="0"/>
            <a:r>
              <a:rPr lang="en-GB" sz="2000" dirty="0">
                <a:solidFill>
                  <a:prstClr val="black"/>
                </a:solidFill>
                <a:latin typeface="Times New Roman" panose="02020603050405020304" pitchFamily="18" charset="0"/>
                <a:cs typeface="Times New Roman" panose="02020603050405020304" pitchFamily="18" charset="0"/>
              </a:rPr>
              <a:t>Yahoo. (2013). </a:t>
            </a:r>
            <a:r>
              <a:rPr lang="en-GB" sz="2000" i="1" dirty="0">
                <a:solidFill>
                  <a:prstClr val="black"/>
                </a:solidFill>
                <a:latin typeface="Times New Roman" panose="02020603050405020304" pitchFamily="18" charset="0"/>
                <a:cs typeface="Times New Roman" panose="02020603050405020304" pitchFamily="18" charset="0"/>
              </a:rPr>
              <a:t>Bangladesh collapse search over; death toll 1,127</a:t>
            </a:r>
            <a:r>
              <a:rPr lang="en-GB" sz="2000" dirty="0">
                <a:solidFill>
                  <a:prstClr val="black"/>
                </a:solidFill>
                <a:latin typeface="Times New Roman" panose="02020603050405020304" pitchFamily="18" charset="0"/>
                <a:cs typeface="Times New Roman" panose="02020603050405020304" pitchFamily="18" charset="0"/>
              </a:rPr>
              <a:t>. [online] Available at: https://www.yahoo.com/news/bangladesh-collapse-search-over-death-toll-1-127-122554495.html [Accessed 20 Apr. 2018].</a:t>
            </a:r>
          </a:p>
          <a:p>
            <a:pPr lvl="0"/>
            <a:endParaRPr lang="en-GB" dirty="0">
              <a:solidFill>
                <a:prstClr val="black"/>
              </a:solidFill>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278</TotalTime>
  <Words>1792</Words>
  <Application>Microsoft Office PowerPoint</Application>
  <PresentationFormat>Widescreen</PresentationFormat>
  <Paragraphs>169</Paragraphs>
  <Slides>20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宋体</vt:lpstr>
      <vt:lpstr>Arial</vt:lpstr>
      <vt:lpstr>Calibri</vt:lpstr>
      <vt:lpstr>Century Gothic</vt:lpstr>
      <vt:lpstr>等线</vt:lpstr>
      <vt:lpstr>Times New Roman</vt:lpstr>
      <vt:lpstr>Vapor Trail</vt:lpstr>
      <vt:lpstr>Primark Factory collapse scandal 2013</vt:lpstr>
      <vt:lpstr>Overview</vt:lpstr>
      <vt:lpstr>What happened? (the description of the scandal)</vt:lpstr>
      <vt:lpstr>The outbreak of this scandal</vt:lpstr>
      <vt:lpstr>The impact of this Scandal</vt:lpstr>
      <vt:lpstr>Primark’s reaction of this scandal</vt:lpstr>
      <vt:lpstr>Freeman Stakeholder Theory</vt:lpstr>
      <vt:lpstr>Stakeholder Map in Primark Factory</vt:lpstr>
      <vt:lpstr>stakeholder influence</vt:lpstr>
      <vt:lpstr>power/Dynamism matrix</vt:lpstr>
      <vt:lpstr>Apply</vt:lpstr>
      <vt:lpstr>Carroll CSR Pyramid </vt:lpstr>
      <vt:lpstr>Apply</vt:lpstr>
      <vt:lpstr>Friedman Normative Theory</vt:lpstr>
      <vt:lpstr>Friedman Normative Theory</vt:lpstr>
      <vt:lpstr>apply</vt:lpstr>
      <vt:lpstr>Conclusion of this scandal</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Primark Factory collapse scandal</dc:title>
  <dc:creator>Sisi Chen (1601522)</dc:creator>
  <cp:lastModifiedBy>Sisi Chen (1601522)</cp:lastModifiedBy>
  <cp:revision>105</cp:revision>
  <dcterms:created xsi:type="dcterms:W3CDTF">2018-04-22T22:44:00Z</dcterms:created>
  <dcterms:modified xsi:type="dcterms:W3CDTF">2018-04-30T13:19:07Z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