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3" r:id="rId5"/>
    <p:sldId id="264" r:id="rId6"/>
    <p:sldId id="258" r:id="rId7"/>
    <p:sldId id="269" r:id="rId8"/>
    <p:sldId id="265" r:id="rId9"/>
    <p:sldId id="267" r:id="rId10"/>
    <p:sldId id="261" r:id="rId11"/>
    <p:sldId id="268" r:id="rId12"/>
    <p:sldId id="25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615"/>
    <p:restoredTop sz="96029"/>
  </p:normalViewPr>
  <p:slideViewPr>
    <p:cSldViewPr snapToGrid="0" snapToObjects="1">
      <p:cViewPr>
        <p:scale>
          <a:sx n="67" d="100"/>
          <a:sy n="67" d="100"/>
        </p:scale>
        <p:origin x="184" y="1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FEB5FA-D898-4114-A329-A6BDB3306F10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D8B10C0-DBE3-4453-A0DF-8D43C1B26271}">
      <dgm:prSet/>
      <dgm:spPr/>
      <dgm:t>
        <a:bodyPr/>
        <a:lstStyle/>
        <a:p>
          <a:r>
            <a:rPr lang="en-US"/>
            <a:t>AIM- Examine the Nature vs Nurture debate. </a:t>
          </a:r>
        </a:p>
      </dgm:t>
    </dgm:pt>
    <dgm:pt modelId="{7ED91A16-42CE-49FD-9BE8-B5CF9DC2B642}" type="parTrans" cxnId="{63085CD9-7E78-4B80-9E46-B9F00E66282E}">
      <dgm:prSet/>
      <dgm:spPr/>
      <dgm:t>
        <a:bodyPr/>
        <a:lstStyle/>
        <a:p>
          <a:endParaRPr lang="en-US"/>
        </a:p>
      </dgm:t>
    </dgm:pt>
    <dgm:pt modelId="{B3BAA37C-FA4F-4E23-AE30-1D351C184112}" type="sibTrans" cxnId="{63085CD9-7E78-4B80-9E46-B9F00E66282E}">
      <dgm:prSet/>
      <dgm:spPr/>
      <dgm:t>
        <a:bodyPr/>
        <a:lstStyle/>
        <a:p>
          <a:endParaRPr lang="en-US"/>
        </a:p>
      </dgm:t>
    </dgm:pt>
    <dgm:pt modelId="{9226D76B-41F3-45FD-AE1C-AA068BB4A1FF}">
      <dgm:prSet/>
      <dgm:spPr/>
      <dgm:t>
        <a:bodyPr/>
        <a:lstStyle/>
        <a:p>
          <a:r>
            <a:rPr lang="en-US" dirty="0"/>
            <a:t>OUTCOME- To have critically examined theories and studies on Nature vs. Nurture.</a:t>
          </a:r>
        </a:p>
      </dgm:t>
    </dgm:pt>
    <dgm:pt modelId="{3CBAB19E-0303-4EBF-9EF7-ED8DD3D610BC}" type="parTrans" cxnId="{46BF4F3C-EA2F-411F-88E9-E63900AACB80}">
      <dgm:prSet/>
      <dgm:spPr/>
      <dgm:t>
        <a:bodyPr/>
        <a:lstStyle/>
        <a:p>
          <a:endParaRPr lang="en-US"/>
        </a:p>
      </dgm:t>
    </dgm:pt>
    <dgm:pt modelId="{BD0E154E-AD86-43AF-98C3-D6F22C038F66}" type="sibTrans" cxnId="{46BF4F3C-EA2F-411F-88E9-E63900AACB80}">
      <dgm:prSet/>
      <dgm:spPr/>
      <dgm:t>
        <a:bodyPr/>
        <a:lstStyle/>
        <a:p>
          <a:endParaRPr lang="en-US"/>
        </a:p>
      </dgm:t>
    </dgm:pt>
    <dgm:pt modelId="{7E806726-51E3-4B5A-83B5-64CC05B2EC98}">
      <dgm:prSet/>
      <dgm:spPr/>
      <dgm:t>
        <a:bodyPr/>
        <a:lstStyle/>
        <a:p>
          <a:r>
            <a:rPr lang="en-US" dirty="0"/>
            <a:t>OUTCOME- Look at personal opinions on nature vs nurture and how and if they shape a child’s development</a:t>
          </a:r>
        </a:p>
      </dgm:t>
    </dgm:pt>
    <dgm:pt modelId="{DA7EA2C6-C0D2-490B-989B-F2376833D434}" type="parTrans" cxnId="{5FBE0953-C0C3-4BB8-A019-3999FB3CF4C0}">
      <dgm:prSet/>
      <dgm:spPr/>
      <dgm:t>
        <a:bodyPr/>
        <a:lstStyle/>
        <a:p>
          <a:endParaRPr lang="en-US"/>
        </a:p>
      </dgm:t>
    </dgm:pt>
    <dgm:pt modelId="{0168BC0D-CA84-4CF9-9608-64E1738467C1}" type="sibTrans" cxnId="{5FBE0953-C0C3-4BB8-A019-3999FB3CF4C0}">
      <dgm:prSet/>
      <dgm:spPr/>
      <dgm:t>
        <a:bodyPr/>
        <a:lstStyle/>
        <a:p>
          <a:endParaRPr lang="en-US"/>
        </a:p>
      </dgm:t>
    </dgm:pt>
    <dgm:pt modelId="{6965F96B-34C0-A34F-B080-64ED44D5B06C}" type="pres">
      <dgm:prSet presAssocID="{20FEB5FA-D898-4114-A329-A6BDB3306F10}" presName="vert0" presStyleCnt="0">
        <dgm:presLayoutVars>
          <dgm:dir/>
          <dgm:animOne val="branch"/>
          <dgm:animLvl val="lvl"/>
        </dgm:presLayoutVars>
      </dgm:prSet>
      <dgm:spPr/>
    </dgm:pt>
    <dgm:pt modelId="{DBB6FD6A-A535-7142-AE1A-989FD91C14D7}" type="pres">
      <dgm:prSet presAssocID="{5D8B10C0-DBE3-4453-A0DF-8D43C1B26271}" presName="thickLine" presStyleLbl="alignNode1" presStyleIdx="0" presStyleCnt="3"/>
      <dgm:spPr/>
    </dgm:pt>
    <dgm:pt modelId="{B6B034FC-2EEC-1A4D-A9C3-3F68CECFD761}" type="pres">
      <dgm:prSet presAssocID="{5D8B10C0-DBE3-4453-A0DF-8D43C1B26271}" presName="horz1" presStyleCnt="0"/>
      <dgm:spPr/>
    </dgm:pt>
    <dgm:pt modelId="{9298889E-0040-3C42-9591-1DC268479EFD}" type="pres">
      <dgm:prSet presAssocID="{5D8B10C0-DBE3-4453-A0DF-8D43C1B26271}" presName="tx1" presStyleLbl="revTx" presStyleIdx="0" presStyleCnt="3"/>
      <dgm:spPr/>
    </dgm:pt>
    <dgm:pt modelId="{BEA221E1-8664-B542-B96B-0B5F0E451FB9}" type="pres">
      <dgm:prSet presAssocID="{5D8B10C0-DBE3-4453-A0DF-8D43C1B26271}" presName="vert1" presStyleCnt="0"/>
      <dgm:spPr/>
    </dgm:pt>
    <dgm:pt modelId="{F6D29397-B87E-E34D-82A1-8D02CC2938BB}" type="pres">
      <dgm:prSet presAssocID="{9226D76B-41F3-45FD-AE1C-AA068BB4A1FF}" presName="thickLine" presStyleLbl="alignNode1" presStyleIdx="1" presStyleCnt="3"/>
      <dgm:spPr/>
    </dgm:pt>
    <dgm:pt modelId="{EBD83D1D-4990-2249-A3D7-01417E0B4AC2}" type="pres">
      <dgm:prSet presAssocID="{9226D76B-41F3-45FD-AE1C-AA068BB4A1FF}" presName="horz1" presStyleCnt="0"/>
      <dgm:spPr/>
    </dgm:pt>
    <dgm:pt modelId="{7252BF96-9C14-1041-8EE3-1428B652258D}" type="pres">
      <dgm:prSet presAssocID="{9226D76B-41F3-45FD-AE1C-AA068BB4A1FF}" presName="tx1" presStyleLbl="revTx" presStyleIdx="1" presStyleCnt="3"/>
      <dgm:spPr/>
    </dgm:pt>
    <dgm:pt modelId="{5D07ED69-8785-DC42-98FA-FDAD2F824B5E}" type="pres">
      <dgm:prSet presAssocID="{9226D76B-41F3-45FD-AE1C-AA068BB4A1FF}" presName="vert1" presStyleCnt="0"/>
      <dgm:spPr/>
    </dgm:pt>
    <dgm:pt modelId="{9BA2AEF3-4089-364A-AFCB-A8BE45CED8D5}" type="pres">
      <dgm:prSet presAssocID="{7E806726-51E3-4B5A-83B5-64CC05B2EC98}" presName="thickLine" presStyleLbl="alignNode1" presStyleIdx="2" presStyleCnt="3"/>
      <dgm:spPr/>
    </dgm:pt>
    <dgm:pt modelId="{C99DA14D-A54B-F94C-BA8B-A9B1F8963410}" type="pres">
      <dgm:prSet presAssocID="{7E806726-51E3-4B5A-83B5-64CC05B2EC98}" presName="horz1" presStyleCnt="0"/>
      <dgm:spPr/>
    </dgm:pt>
    <dgm:pt modelId="{F865D6C5-9F82-604E-89EA-2C9ED40D5365}" type="pres">
      <dgm:prSet presAssocID="{7E806726-51E3-4B5A-83B5-64CC05B2EC98}" presName="tx1" presStyleLbl="revTx" presStyleIdx="2" presStyleCnt="3"/>
      <dgm:spPr/>
    </dgm:pt>
    <dgm:pt modelId="{65A30EDA-F1CF-8A46-8374-6E33C44D02D6}" type="pres">
      <dgm:prSet presAssocID="{7E806726-51E3-4B5A-83B5-64CC05B2EC98}" presName="vert1" presStyleCnt="0"/>
      <dgm:spPr/>
    </dgm:pt>
  </dgm:ptLst>
  <dgm:cxnLst>
    <dgm:cxn modelId="{8FBA2A35-C839-5547-94C1-A583166665F5}" type="presOf" srcId="{20FEB5FA-D898-4114-A329-A6BDB3306F10}" destId="{6965F96B-34C0-A34F-B080-64ED44D5B06C}" srcOrd="0" destOrd="0" presId="urn:microsoft.com/office/officeart/2008/layout/LinedList"/>
    <dgm:cxn modelId="{46BF4F3C-EA2F-411F-88E9-E63900AACB80}" srcId="{20FEB5FA-D898-4114-A329-A6BDB3306F10}" destId="{9226D76B-41F3-45FD-AE1C-AA068BB4A1FF}" srcOrd="1" destOrd="0" parTransId="{3CBAB19E-0303-4EBF-9EF7-ED8DD3D610BC}" sibTransId="{BD0E154E-AD86-43AF-98C3-D6F22C038F66}"/>
    <dgm:cxn modelId="{5FBE0953-C0C3-4BB8-A019-3999FB3CF4C0}" srcId="{20FEB5FA-D898-4114-A329-A6BDB3306F10}" destId="{7E806726-51E3-4B5A-83B5-64CC05B2EC98}" srcOrd="2" destOrd="0" parTransId="{DA7EA2C6-C0D2-490B-989B-F2376833D434}" sibTransId="{0168BC0D-CA84-4CF9-9608-64E1738467C1}"/>
    <dgm:cxn modelId="{7CAC1A79-DBED-AE4F-80D3-53BDD43F9FEE}" type="presOf" srcId="{5D8B10C0-DBE3-4453-A0DF-8D43C1B26271}" destId="{9298889E-0040-3C42-9591-1DC268479EFD}" srcOrd="0" destOrd="0" presId="urn:microsoft.com/office/officeart/2008/layout/LinedList"/>
    <dgm:cxn modelId="{5BDE6A9F-CF25-2F4E-A58E-8BA16226F44A}" type="presOf" srcId="{9226D76B-41F3-45FD-AE1C-AA068BB4A1FF}" destId="{7252BF96-9C14-1041-8EE3-1428B652258D}" srcOrd="0" destOrd="0" presId="urn:microsoft.com/office/officeart/2008/layout/LinedList"/>
    <dgm:cxn modelId="{63085CD9-7E78-4B80-9E46-B9F00E66282E}" srcId="{20FEB5FA-D898-4114-A329-A6BDB3306F10}" destId="{5D8B10C0-DBE3-4453-A0DF-8D43C1B26271}" srcOrd="0" destOrd="0" parTransId="{7ED91A16-42CE-49FD-9BE8-B5CF9DC2B642}" sibTransId="{B3BAA37C-FA4F-4E23-AE30-1D351C184112}"/>
    <dgm:cxn modelId="{E5F1FCEE-7866-F941-8031-585F4036BE50}" type="presOf" srcId="{7E806726-51E3-4B5A-83B5-64CC05B2EC98}" destId="{F865D6C5-9F82-604E-89EA-2C9ED40D5365}" srcOrd="0" destOrd="0" presId="urn:microsoft.com/office/officeart/2008/layout/LinedList"/>
    <dgm:cxn modelId="{ADC15295-FF29-944D-AE11-4EA71DF02418}" type="presParOf" srcId="{6965F96B-34C0-A34F-B080-64ED44D5B06C}" destId="{DBB6FD6A-A535-7142-AE1A-989FD91C14D7}" srcOrd="0" destOrd="0" presId="urn:microsoft.com/office/officeart/2008/layout/LinedList"/>
    <dgm:cxn modelId="{1F4C0D0D-A28C-3A43-9BFB-C12D7858393C}" type="presParOf" srcId="{6965F96B-34C0-A34F-B080-64ED44D5B06C}" destId="{B6B034FC-2EEC-1A4D-A9C3-3F68CECFD761}" srcOrd="1" destOrd="0" presId="urn:microsoft.com/office/officeart/2008/layout/LinedList"/>
    <dgm:cxn modelId="{839DAC4F-5203-9344-BC73-8E5A28CEEF93}" type="presParOf" srcId="{B6B034FC-2EEC-1A4D-A9C3-3F68CECFD761}" destId="{9298889E-0040-3C42-9591-1DC268479EFD}" srcOrd="0" destOrd="0" presId="urn:microsoft.com/office/officeart/2008/layout/LinedList"/>
    <dgm:cxn modelId="{66E333A4-82F7-824D-A3E5-EB41402F62EA}" type="presParOf" srcId="{B6B034FC-2EEC-1A4D-A9C3-3F68CECFD761}" destId="{BEA221E1-8664-B542-B96B-0B5F0E451FB9}" srcOrd="1" destOrd="0" presId="urn:microsoft.com/office/officeart/2008/layout/LinedList"/>
    <dgm:cxn modelId="{9EE6698D-B809-094A-A5F1-71F0831E4D40}" type="presParOf" srcId="{6965F96B-34C0-A34F-B080-64ED44D5B06C}" destId="{F6D29397-B87E-E34D-82A1-8D02CC2938BB}" srcOrd="2" destOrd="0" presId="urn:microsoft.com/office/officeart/2008/layout/LinedList"/>
    <dgm:cxn modelId="{7350D595-155D-E24D-A8BD-00AC6F1683B9}" type="presParOf" srcId="{6965F96B-34C0-A34F-B080-64ED44D5B06C}" destId="{EBD83D1D-4990-2249-A3D7-01417E0B4AC2}" srcOrd="3" destOrd="0" presId="urn:microsoft.com/office/officeart/2008/layout/LinedList"/>
    <dgm:cxn modelId="{ED77F483-2C61-3840-B7F8-13FD52D78546}" type="presParOf" srcId="{EBD83D1D-4990-2249-A3D7-01417E0B4AC2}" destId="{7252BF96-9C14-1041-8EE3-1428B652258D}" srcOrd="0" destOrd="0" presId="urn:microsoft.com/office/officeart/2008/layout/LinedList"/>
    <dgm:cxn modelId="{BDBD5FA5-E391-114B-9BBF-1098828C558F}" type="presParOf" srcId="{EBD83D1D-4990-2249-A3D7-01417E0B4AC2}" destId="{5D07ED69-8785-DC42-98FA-FDAD2F824B5E}" srcOrd="1" destOrd="0" presId="urn:microsoft.com/office/officeart/2008/layout/LinedList"/>
    <dgm:cxn modelId="{9CFC5055-1535-C34B-A4F7-F3B4864CEDF8}" type="presParOf" srcId="{6965F96B-34C0-A34F-B080-64ED44D5B06C}" destId="{9BA2AEF3-4089-364A-AFCB-A8BE45CED8D5}" srcOrd="4" destOrd="0" presId="urn:microsoft.com/office/officeart/2008/layout/LinedList"/>
    <dgm:cxn modelId="{D57AA204-5EE2-A545-BA6D-1501841BC701}" type="presParOf" srcId="{6965F96B-34C0-A34F-B080-64ED44D5B06C}" destId="{C99DA14D-A54B-F94C-BA8B-A9B1F8963410}" srcOrd="5" destOrd="0" presId="urn:microsoft.com/office/officeart/2008/layout/LinedList"/>
    <dgm:cxn modelId="{E6FC84A5-FF3C-714B-9119-3490721E48CB}" type="presParOf" srcId="{C99DA14D-A54B-F94C-BA8B-A9B1F8963410}" destId="{F865D6C5-9F82-604E-89EA-2C9ED40D5365}" srcOrd="0" destOrd="0" presId="urn:microsoft.com/office/officeart/2008/layout/LinedList"/>
    <dgm:cxn modelId="{9A67E345-FBBD-F04C-97B9-F9D31F4F8DE4}" type="presParOf" srcId="{C99DA14D-A54B-F94C-BA8B-A9B1F8963410}" destId="{65A30EDA-F1CF-8A46-8374-6E33C44D02D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B6FD6A-A535-7142-AE1A-989FD91C14D7}">
      <dsp:nvSpPr>
        <dsp:cNvPr id="0" name=""/>
        <dsp:cNvSpPr/>
      </dsp:nvSpPr>
      <dsp:spPr>
        <a:xfrm>
          <a:off x="0" y="2575"/>
          <a:ext cx="44826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98889E-0040-3C42-9591-1DC268479EFD}">
      <dsp:nvSpPr>
        <dsp:cNvPr id="0" name=""/>
        <dsp:cNvSpPr/>
      </dsp:nvSpPr>
      <dsp:spPr>
        <a:xfrm>
          <a:off x="0" y="2575"/>
          <a:ext cx="4482630" cy="1756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AIM- Examine the Nature vs Nurture debate. </a:t>
          </a:r>
        </a:p>
      </dsp:txBody>
      <dsp:txXfrm>
        <a:off x="0" y="2575"/>
        <a:ext cx="4482630" cy="1756178"/>
      </dsp:txXfrm>
    </dsp:sp>
    <dsp:sp modelId="{F6D29397-B87E-E34D-82A1-8D02CC2938BB}">
      <dsp:nvSpPr>
        <dsp:cNvPr id="0" name=""/>
        <dsp:cNvSpPr/>
      </dsp:nvSpPr>
      <dsp:spPr>
        <a:xfrm>
          <a:off x="0" y="1758753"/>
          <a:ext cx="44826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52BF96-9C14-1041-8EE3-1428B652258D}">
      <dsp:nvSpPr>
        <dsp:cNvPr id="0" name=""/>
        <dsp:cNvSpPr/>
      </dsp:nvSpPr>
      <dsp:spPr>
        <a:xfrm>
          <a:off x="0" y="1758753"/>
          <a:ext cx="4482630" cy="1756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OUTCOME- To have critically examined theories and studies on Nature vs. Nurture.</a:t>
          </a:r>
        </a:p>
      </dsp:txBody>
      <dsp:txXfrm>
        <a:off x="0" y="1758753"/>
        <a:ext cx="4482630" cy="1756178"/>
      </dsp:txXfrm>
    </dsp:sp>
    <dsp:sp modelId="{9BA2AEF3-4089-364A-AFCB-A8BE45CED8D5}">
      <dsp:nvSpPr>
        <dsp:cNvPr id="0" name=""/>
        <dsp:cNvSpPr/>
      </dsp:nvSpPr>
      <dsp:spPr>
        <a:xfrm>
          <a:off x="0" y="3514931"/>
          <a:ext cx="448263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65D6C5-9F82-604E-89EA-2C9ED40D5365}">
      <dsp:nvSpPr>
        <dsp:cNvPr id="0" name=""/>
        <dsp:cNvSpPr/>
      </dsp:nvSpPr>
      <dsp:spPr>
        <a:xfrm>
          <a:off x="0" y="3514931"/>
          <a:ext cx="4482630" cy="1756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OUTCOME- Look at personal opinions on nature vs nurture and how and if they shape a child’s development</a:t>
          </a:r>
        </a:p>
      </dsp:txBody>
      <dsp:txXfrm>
        <a:off x="0" y="3514931"/>
        <a:ext cx="4482630" cy="17561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11/13/23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-WByPZuWq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erywellmind.com/what-is-nature-versus-nurture-279539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96F86B-8A8D-482B-AB2B-1A8EE4EF2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F7B2BC4-6DAA-43BB-BBF8-74F594318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9DBD7B-6F32-47F1-9654-A2CB59691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A06CCF8-E75B-4B55-99FB-2D76CBD122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3F55E8D-2CEA-40CC-84B8-110F9CCFE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03899BD-A4C7-4D2F-B882-E373ADDBF3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442832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A0F6CD-E1A7-2ECB-8472-1B4CECE86B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9804" y="3428998"/>
            <a:ext cx="2658856" cy="2268559"/>
          </a:xfrm>
        </p:spPr>
        <p:txBody>
          <a:bodyPr>
            <a:normAutofit/>
          </a:bodyPr>
          <a:lstStyle/>
          <a:p>
            <a:r>
              <a:rPr lang="en-US" sz="3200"/>
              <a:t>Nature vs Nurture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05B51E-46F7-31EB-09CC-CAB225937D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4907" y="2268786"/>
            <a:ext cx="2503753" cy="1160213"/>
          </a:xfrm>
        </p:spPr>
        <p:txBody>
          <a:bodyPr>
            <a:normAutofit/>
          </a:bodyPr>
          <a:lstStyle/>
          <a:p>
            <a:r>
              <a:rPr lang="en-US" sz="1600"/>
              <a:t>Darcey Jones</a:t>
            </a:r>
          </a:p>
        </p:txBody>
      </p:sp>
      <p:pic>
        <p:nvPicPr>
          <p:cNvPr id="5" name="Picture 4" descr="Seedling growing on a tree trunk">
            <a:extLst>
              <a:ext uri="{FF2B5EF4-FFF2-40B4-BE49-F238E27FC236}">
                <a16:creationId xmlns:a16="http://schemas.microsoft.com/office/drawing/2014/main" id="{FEF96890-88B9-626E-DBFD-5198F8B518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750" r="19478" b="-1"/>
          <a:stretch/>
        </p:blipFill>
        <p:spPr>
          <a:xfrm>
            <a:off x="5435859" y="227"/>
            <a:ext cx="5949061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4C7118A3-ECB4-4619-AA16-3E9684D099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2586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19">
            <a:extLst>
              <a:ext uri="{FF2B5EF4-FFF2-40B4-BE49-F238E27FC236}">
                <a16:creationId xmlns:a16="http://schemas.microsoft.com/office/drawing/2014/main" id="{4967A7A6-BAF2-4381-9705-C31A83A5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21">
            <a:extLst>
              <a:ext uri="{FF2B5EF4-FFF2-40B4-BE49-F238E27FC236}">
                <a16:creationId xmlns:a16="http://schemas.microsoft.com/office/drawing/2014/main" id="{984EA61F-AAFE-4370-A43B-DE1487C10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33" name="Picture 23">
            <a:extLst>
              <a:ext uri="{FF2B5EF4-FFF2-40B4-BE49-F238E27FC236}">
                <a16:creationId xmlns:a16="http://schemas.microsoft.com/office/drawing/2014/main" id="{5DD3F6F6-DFAB-456E-80D6-AA3F841AD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34" name="Rectangle 25">
            <a:extLst>
              <a:ext uri="{FF2B5EF4-FFF2-40B4-BE49-F238E27FC236}">
                <a16:creationId xmlns:a16="http://schemas.microsoft.com/office/drawing/2014/main" id="{430B1E48-1E93-4EE2-AFFB-8E528FDA1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3A1387C-A161-4A3C-91B0-AADC43458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19CFEE1-AF86-42B8-9EC4-EDB6FC4AF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C9BF6F-2D29-48F9-8458-C6C0D1EA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8936" y="2725740"/>
            <a:ext cx="3473753" cy="156458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Aims and Outcomes of This Session.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687DE7A-1CA1-47F3-9C60-E504EFD97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330D97-E4A3-0D9D-EA51-DE35FA9770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281119"/>
              </p:ext>
            </p:extLst>
          </p:nvPr>
        </p:nvGraphicFramePr>
        <p:xfrm>
          <a:off x="6088388" y="787576"/>
          <a:ext cx="4482630" cy="527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40810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B0B43F-2CE7-4C6C-BABC-EE342B3282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459F07-63F9-48CF-B725-A873C4BC3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B83E1E-DAC1-4851-84FF-D6FE1649D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2806DFD-E192-42CC-B190-3C4C95B8FF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33" y="-1"/>
            <a:ext cx="12189867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214283E-D7B4-49E9-932E-D7F2A284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BB17FFD2-DBC7-4ABB-B2A0-7E18EC1B8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DA2D5B-EC4E-4C78-8139-F36D2F2D1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5262" y="-2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4AAACE2-9C9E-468F-8297-EF7B5E55F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7567" y="421698"/>
            <a:ext cx="967148" cy="967148"/>
          </a:xfrm>
          <a:prstGeom prst="ellipse">
            <a:avLst/>
          </a:prstGeom>
          <a:gradFill>
            <a:gsLst>
              <a:gs pos="0">
                <a:schemeClr val="bg2">
                  <a:alpha val="0"/>
                </a:schemeClr>
              </a:gs>
              <a:gs pos="100000">
                <a:schemeClr val="accent1">
                  <a:alpha val="21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88257DC-BAC6-5C1F-5340-029F6E97E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8412" y="1201723"/>
            <a:ext cx="3133750" cy="44545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600"/>
              <a:t>Activity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985C50-2B56-89D9-416E-3025B349F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54363" y="1201723"/>
            <a:ext cx="5329250" cy="44545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800"/>
              <a:t>Everyone standing, I will ask 10 questions, depending on your answer, stand either by the door or the window (which side will be explained before each question) . </a:t>
            </a:r>
          </a:p>
        </p:txBody>
      </p:sp>
    </p:spTree>
    <p:extLst>
      <p:ext uri="{BB962C8B-B14F-4D97-AF65-F5344CB8AC3E}">
        <p14:creationId xmlns:p14="http://schemas.microsoft.com/office/powerpoint/2010/main" val="1825440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923D72-7E69-464B-94C5-B2530008D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00CCC86-7A88-4DFF-A0D0-6604606A2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1F8ABFD-155B-4386-AE33-6E13057CF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4961F17-D0E4-4576-8697-C062B28F3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2DF1AEC-0327-4A10-AED3-E227ACAEBC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839742D-6F41-4E7D-9C32-1D9825B40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5F3ADA23-8B3C-4029-923E-81303CBEA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9EAE543-FFF6-43C7-AD71-A9856C6E7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Quizzical burrowing owl looking forward">
            <a:extLst>
              <a:ext uri="{FF2B5EF4-FFF2-40B4-BE49-F238E27FC236}">
                <a16:creationId xmlns:a16="http://schemas.microsoft.com/office/drawing/2014/main" id="{99BAF616-3385-9A95-9CCF-0FB5BE43E8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6" r="40708"/>
          <a:stretch/>
        </p:blipFill>
        <p:spPr>
          <a:xfrm>
            <a:off x="1005401" y="227"/>
            <a:ext cx="5569814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8D7E355E-8304-4C50-B384-7DAC68D87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BE34C1-86D1-FF83-4AD0-4F71C150592D}"/>
              </a:ext>
            </a:extLst>
          </p:cNvPr>
          <p:cNvSpPr txBox="1"/>
          <p:nvPr/>
        </p:nvSpPr>
        <p:spPr>
          <a:xfrm>
            <a:off x="6763110" y="286871"/>
            <a:ext cx="4421358" cy="61318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Are you talented at any specific sport?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Are you a night owl or morning bird?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Do you like butter on your bread?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Do you prefer to travel by airplane or boat?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Do you need or have ever needed to use prescription glasses?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Would you consider yourself to be intelligent?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Are you </a:t>
            </a:r>
            <a:r>
              <a:rPr lang="en-US" sz="2400" dirty="0" err="1"/>
              <a:t>organised</a:t>
            </a:r>
            <a:r>
              <a:rPr lang="en-US" sz="2400" dirty="0"/>
              <a:t>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Would you rather be rich or famous?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Would you rather a relaxing holiday or an adventurous holiday?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sz="2400" dirty="0"/>
              <a:t>Do you like coffee? </a:t>
            </a:r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100" dirty="0"/>
          </a:p>
          <a:p>
            <a:pPr marL="342900" indent="-342900" defTabSz="914400">
              <a:lnSpc>
                <a:spcPct val="110000"/>
              </a:lnSpc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</a:pPr>
            <a:endParaRPr lang="en-US" sz="11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78E784-3C81-4963-ACD9-58EF41CE82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44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8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36" name="Picture 10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37" name="Rectangle 12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8" name="Rectangle 14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9" name="Rectangle 16">
            <a:extLst>
              <a:ext uri="{FF2B5EF4-FFF2-40B4-BE49-F238E27FC236}">
                <a16:creationId xmlns:a16="http://schemas.microsoft.com/office/drawing/2014/main" id="{D377EE36-E59D-4778-8F99-4B470DA4A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0" name="Rectangle 18">
            <a:extLst>
              <a:ext uri="{FF2B5EF4-FFF2-40B4-BE49-F238E27FC236}">
                <a16:creationId xmlns:a16="http://schemas.microsoft.com/office/drawing/2014/main" id="{2586C6C5-47AF-450A-932D-880EF823E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1" name="TextBox 20">
            <a:extLst>
              <a:ext uri="{FF2B5EF4-FFF2-40B4-BE49-F238E27FC236}">
                <a16:creationId xmlns:a16="http://schemas.microsoft.com/office/drawing/2014/main" id="{A587901A-AA64-4940-9803-F67677851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42" name="Rectangle 22">
            <a:extLst>
              <a:ext uri="{FF2B5EF4-FFF2-40B4-BE49-F238E27FC236}">
                <a16:creationId xmlns:a16="http://schemas.microsoft.com/office/drawing/2014/main" id="{4DA9E8CC-6C73-43E6-AF09-B4B1083BC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24">
            <a:extLst>
              <a:ext uri="{FF2B5EF4-FFF2-40B4-BE49-F238E27FC236}">
                <a16:creationId xmlns:a16="http://schemas.microsoft.com/office/drawing/2014/main" id="{C6DFF5FD-BEF9-4B06-B7C2-58C5CFC92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44" name="Picture 26">
            <a:extLst>
              <a:ext uri="{FF2B5EF4-FFF2-40B4-BE49-F238E27FC236}">
                <a16:creationId xmlns:a16="http://schemas.microsoft.com/office/drawing/2014/main" id="{C9A18D1D-88E7-41EF-892F-C99BDEEE5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45" name="Rectangle 28">
            <a:extLst>
              <a:ext uri="{FF2B5EF4-FFF2-40B4-BE49-F238E27FC236}">
                <a16:creationId xmlns:a16="http://schemas.microsoft.com/office/drawing/2014/main" id="{113E1A2F-E5D7-4888-BA8C-1CDDC7CE2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id="{F625649A-4F9D-4D90-8F0A-433D7A1F68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7B6F66-4B02-94C2-4281-3DB482907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254" y="5080623"/>
            <a:ext cx="8445357" cy="8835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900" dirty="0"/>
              <a:t>Do you think your upbringing is the main reason for these answers, or do you would have answered the same regardless of experience?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A22FA-4016-2268-C5DB-6FF43F90B9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3536" y="4752007"/>
            <a:ext cx="8286075" cy="414413"/>
          </a:xfrm>
        </p:spPr>
        <p:txBody>
          <a:bodyPr vert="horz" lIns="91440" tIns="0" rIns="91440" bIns="45720" rtlCol="0" anchor="b">
            <a:normAutofit/>
          </a:bodyPr>
          <a:lstStyle/>
          <a:p>
            <a:r>
              <a:rPr lang="en-US"/>
              <a:t>What do you think effected your answers for each of those questions?</a:t>
            </a:r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6F31202-25B1-43E6-94C1-CDCAFFE33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" descr="Wood human figure">
            <a:extLst>
              <a:ext uri="{FF2B5EF4-FFF2-40B4-BE49-F238E27FC236}">
                <a16:creationId xmlns:a16="http://schemas.microsoft.com/office/drawing/2014/main" id="{252D8CCE-796B-7830-14A6-41E35B5511E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1" b="41826"/>
          <a:stretch/>
        </p:blipFill>
        <p:spPr>
          <a:xfrm>
            <a:off x="1005401" y="237974"/>
            <a:ext cx="10380133" cy="4030679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588507C5-B772-411D-B50E-0C075AD25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416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3A3BA-6724-427B-EA28-CB0DFD131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Nature vs Nurture debate about?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A86F8-CD18-4794-EE40-803AE177C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837" y="2169763"/>
            <a:ext cx="5091192" cy="33941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6F8710-C803-A1A3-2F9E-D35F32272F21}"/>
              </a:ext>
            </a:extLst>
          </p:cNvPr>
          <p:cNvSpPr txBox="1"/>
          <p:nvPr/>
        </p:nvSpPr>
        <p:spPr>
          <a:xfrm>
            <a:off x="3553072" y="5663703"/>
            <a:ext cx="281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Seong</a:t>
            </a:r>
            <a:r>
              <a:rPr lang="en-US" dirty="0"/>
              <a:t>, 2022).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D279DB-1D74-7F0F-C784-B2AD4CA645FB}"/>
              </a:ext>
            </a:extLst>
          </p:cNvPr>
          <p:cNvSpPr txBox="1"/>
          <p:nvPr/>
        </p:nvSpPr>
        <p:spPr>
          <a:xfrm>
            <a:off x="6834753" y="2169763"/>
            <a:ext cx="334763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Argument on whether genetic factors or environmental factors have the most impact on our development. (Cherry 2022).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makes us who we are, how are decisions can be both free-willed, but also from instinct and culture. (Ridley, 2003).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219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9" name="Rectangle 88">
            <a:extLst>
              <a:ext uri="{FF2B5EF4-FFF2-40B4-BE49-F238E27FC236}">
                <a16:creationId xmlns:a16="http://schemas.microsoft.com/office/drawing/2014/main" id="{AFAADFB1-A9D8-4319-BAC8-6B3FD36BF2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617C5FC5-1BC6-470E-A163-7EE80D227E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8316889-BCD7-49B5-89BD-4FC1D29FEF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95" name="Rectangle 94">
            <a:extLst>
              <a:ext uri="{FF2B5EF4-FFF2-40B4-BE49-F238E27FC236}">
                <a16:creationId xmlns:a16="http://schemas.microsoft.com/office/drawing/2014/main" id="{3E12F873-5B9B-482F-9FB3-6355C4F3B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F245259-4364-4D53-AC48-3E893885AD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blue and yellow book cover&#10;&#10;Description automatically generated">
            <a:extLst>
              <a:ext uri="{FF2B5EF4-FFF2-40B4-BE49-F238E27FC236}">
                <a16:creationId xmlns:a16="http://schemas.microsoft.com/office/drawing/2014/main" id="{30373EAE-2E6A-1894-A645-3C27F8074C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919"/>
          <a:stretch/>
        </p:blipFill>
        <p:spPr>
          <a:xfrm>
            <a:off x="1005401" y="227"/>
            <a:ext cx="4424045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3B9C7619-9AF0-4D6F-B2E3-21032A5C3A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Content Placeholder 70">
            <a:extLst>
              <a:ext uri="{FF2B5EF4-FFF2-40B4-BE49-F238E27FC236}">
                <a16:creationId xmlns:a16="http://schemas.microsoft.com/office/drawing/2014/main" id="{3C61B082-6839-2D0B-4B4B-93911B112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5807" y="1427368"/>
            <a:ext cx="4203365" cy="39978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/>
              <a:t>Does our upbringing change our mindset, reactions and our own parenting style? 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BAFBE0AC-23B1-4352-95D2-C71EB6D15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84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43BBAF34-367D-4E18-A62E-4602BD908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432" y="-2718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9A4CF08-858A-49E4-B707-4E7585D11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938E62-910D-4D69-AA09-567AAAC37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74E54C6-D084-4BC8-B3F9-8B9EC22A6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65268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1192A1-8577-6685-A8F3-516A163C5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5938" y="320030"/>
            <a:ext cx="4986954" cy="1077229"/>
          </a:xfrm>
        </p:spPr>
        <p:txBody>
          <a:bodyPr>
            <a:normAutofit/>
          </a:bodyPr>
          <a:lstStyle/>
          <a:p>
            <a:pPr algn="l"/>
            <a:r>
              <a:rPr lang="en-GB" sz="2900" dirty="0"/>
              <a:t>Bronfenbrenner’s Ecological System’s Theory</a:t>
            </a:r>
            <a:endParaRPr lang="en-US" sz="29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7CAF1F8-A659-2A67-AC22-128C31DC5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5252" y="1557273"/>
            <a:ext cx="4901548" cy="5135276"/>
          </a:xfrm>
        </p:spPr>
        <p:txBody>
          <a:bodyPr numCol="2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GB" sz="1500" dirty="0"/>
              <a:t>The environment (nurture) that you grow up in and the people you encounter effect the development of the child. </a:t>
            </a:r>
          </a:p>
          <a:p>
            <a:pPr>
              <a:lnSpc>
                <a:spcPct val="110000"/>
              </a:lnSpc>
            </a:pPr>
            <a:r>
              <a:rPr lang="en-GB" sz="1500" dirty="0"/>
              <a:t>Microsystem – immediate environment, people who are in the child’s life daily (immediate family, teachers, friends, etc). Social media. </a:t>
            </a:r>
          </a:p>
          <a:p>
            <a:pPr>
              <a:lnSpc>
                <a:spcPct val="110000"/>
              </a:lnSpc>
            </a:pPr>
            <a:r>
              <a:rPr lang="en-GB" sz="1500" dirty="0"/>
              <a:t>Mesosystem – also has direct effect. How the immediate people around them act towards each other. (e.g. parent, teacher communication).</a:t>
            </a:r>
          </a:p>
          <a:p>
            <a:pPr>
              <a:lnSpc>
                <a:spcPct val="110000"/>
              </a:lnSpc>
            </a:pPr>
            <a:r>
              <a:rPr lang="en-GB" sz="1500" dirty="0" err="1"/>
              <a:t>Exosystem</a:t>
            </a:r>
            <a:r>
              <a:rPr lang="en-GB" sz="1500" dirty="0"/>
              <a:t> – non-direct environments that can shape the child’s upbringing, such as healthcare, extended family, school curriculum etc. </a:t>
            </a:r>
          </a:p>
          <a:p>
            <a:pPr>
              <a:lnSpc>
                <a:spcPct val="110000"/>
              </a:lnSpc>
            </a:pPr>
            <a:r>
              <a:rPr lang="en-GB" sz="1500" dirty="0"/>
              <a:t>Macrosystem – Wider society and cultural elements that effect development. This could include the their social norms, traditions, beliefs, nationality. </a:t>
            </a:r>
          </a:p>
          <a:p>
            <a:pPr>
              <a:lnSpc>
                <a:spcPct val="110000"/>
              </a:lnSpc>
            </a:pPr>
            <a:r>
              <a:rPr lang="en-GB" sz="1500" dirty="0"/>
              <a:t>Chronosystem – This talks about like experiences that can change a child’s outlook, or that have influenced development, such as, transitions or significant events. These experiences could potentially have a big impact of development of personality, mindset, expectations and so on. </a:t>
            </a:r>
          </a:p>
          <a:p>
            <a:pPr>
              <a:lnSpc>
                <a:spcPct val="110000"/>
              </a:lnSpc>
            </a:pPr>
            <a:endParaRPr lang="en-GB" sz="10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7713DB-A0B1-4507-9991-B6DCAE436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93970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diagram of a child's life cycle&#10;&#10;Description automatically generated">
            <a:extLst>
              <a:ext uri="{FF2B5EF4-FFF2-40B4-BE49-F238E27FC236}">
                <a16:creationId xmlns:a16="http://schemas.microsoft.com/office/drawing/2014/main" id="{4D79295E-7569-000A-6B87-95C26BBC72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74" r="17345"/>
          <a:stretch/>
        </p:blipFill>
        <p:spPr>
          <a:xfrm>
            <a:off x="7534656" y="227"/>
            <a:ext cx="4657039" cy="6858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9A96FF2-ACD7-48C4-BCE1-FC7F42108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372" y="0"/>
            <a:ext cx="46496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3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8">
            <a:extLst>
              <a:ext uri="{FF2B5EF4-FFF2-40B4-BE49-F238E27FC236}">
                <a16:creationId xmlns:a16="http://schemas.microsoft.com/office/drawing/2014/main" id="{26AA7C31-76FD-4B44-A1FF-D13D2515AE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40" name="Picture 10">
            <a:extLst>
              <a:ext uri="{FF2B5EF4-FFF2-40B4-BE49-F238E27FC236}">
                <a16:creationId xmlns:a16="http://schemas.microsoft.com/office/drawing/2014/main" id="{F5CE85F9-F4EE-4E5D-8235-528527A40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42" name="Rectangle 12">
            <a:extLst>
              <a:ext uri="{FF2B5EF4-FFF2-40B4-BE49-F238E27FC236}">
                <a16:creationId xmlns:a16="http://schemas.microsoft.com/office/drawing/2014/main" id="{17338BB4-74FF-4836-86B7-F1B0C2B62D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4" name="Rectangle 14">
            <a:extLst>
              <a:ext uri="{FF2B5EF4-FFF2-40B4-BE49-F238E27FC236}">
                <a16:creationId xmlns:a16="http://schemas.microsoft.com/office/drawing/2014/main" id="{1ABFA8A3-A231-4BC1-B8A5-C5BE7315C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5" name="Rectangle 16">
            <a:extLst>
              <a:ext uri="{FF2B5EF4-FFF2-40B4-BE49-F238E27FC236}">
                <a16:creationId xmlns:a16="http://schemas.microsoft.com/office/drawing/2014/main" id="{FE35963E-79B2-4A8E-8F24-A94E8DDDD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6" name="Rectangle 18">
            <a:extLst>
              <a:ext uri="{FF2B5EF4-FFF2-40B4-BE49-F238E27FC236}">
                <a16:creationId xmlns:a16="http://schemas.microsoft.com/office/drawing/2014/main" id="{308E4331-210E-4E5F-9501-4C830E3400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7" name="TextBox 20">
            <a:extLst>
              <a:ext uri="{FF2B5EF4-FFF2-40B4-BE49-F238E27FC236}">
                <a16:creationId xmlns:a16="http://schemas.microsoft.com/office/drawing/2014/main" id="{1A54F778-4E1C-4F6F-9318-9795AA35C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48" name="Rectangle 22">
            <a:extLst>
              <a:ext uri="{FF2B5EF4-FFF2-40B4-BE49-F238E27FC236}">
                <a16:creationId xmlns:a16="http://schemas.microsoft.com/office/drawing/2014/main" id="{200A9256-A44C-4406-9010-B9D7D8709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Picture 24">
            <a:extLst>
              <a:ext uri="{FF2B5EF4-FFF2-40B4-BE49-F238E27FC236}">
                <a16:creationId xmlns:a16="http://schemas.microsoft.com/office/drawing/2014/main" id="{C731F266-5507-4462-8427-0BD0B42C8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0" name="Picture 26">
            <a:extLst>
              <a:ext uri="{FF2B5EF4-FFF2-40B4-BE49-F238E27FC236}">
                <a16:creationId xmlns:a16="http://schemas.microsoft.com/office/drawing/2014/main" id="{126A06D6-90F0-42BA-94C0-AC6E6657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51" name="Rectangle 28">
            <a:extLst>
              <a:ext uri="{FF2B5EF4-FFF2-40B4-BE49-F238E27FC236}">
                <a16:creationId xmlns:a16="http://schemas.microsoft.com/office/drawing/2014/main" id="{20349629-70E2-4E72-9E59-209F1F3230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30">
            <a:extLst>
              <a:ext uri="{FF2B5EF4-FFF2-40B4-BE49-F238E27FC236}">
                <a16:creationId xmlns:a16="http://schemas.microsoft.com/office/drawing/2014/main" id="{43403E22-A267-491E-9711-05F332BE7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32">
            <a:extLst>
              <a:ext uri="{FF2B5EF4-FFF2-40B4-BE49-F238E27FC236}">
                <a16:creationId xmlns:a16="http://schemas.microsoft.com/office/drawing/2014/main" id="{1488C64B-FA72-4C34-B7D8-ABA7E2146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4F3505-5300-3711-4709-DB8B4B136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6398" y="5166420"/>
            <a:ext cx="8440564" cy="104505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Study on Identical Triplets.</a:t>
            </a:r>
          </a:p>
        </p:txBody>
      </p:sp>
      <p:sp>
        <p:nvSpPr>
          <p:cNvPr id="54" name="Rectangle 34">
            <a:extLst>
              <a:ext uri="{FF2B5EF4-FFF2-40B4-BE49-F238E27FC236}">
                <a16:creationId xmlns:a16="http://schemas.microsoft.com/office/drawing/2014/main" id="{998F5671-E172-46A3-8DC0-54EC6D0E4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0531" y="647188"/>
            <a:ext cx="9091538" cy="32972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people posing for a picture&#10;&#10;Description automatically generated">
            <a:extLst>
              <a:ext uri="{FF2B5EF4-FFF2-40B4-BE49-F238E27FC236}">
                <a16:creationId xmlns:a16="http://schemas.microsoft.com/office/drawing/2014/main" id="{854A427A-FAB2-EFE8-2FF7-F011665BA3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0170" y="1157457"/>
            <a:ext cx="4069217" cy="2278761"/>
          </a:xfrm>
          <a:prstGeom prst="rect">
            <a:avLst/>
          </a:prstGeom>
          <a:ln>
            <a:noFill/>
          </a:ln>
        </p:spPr>
      </p:pic>
      <p:pic>
        <p:nvPicPr>
          <p:cNvPr id="3" name="Picture 2" descr="A group of men sitting in chairs&#10;&#10;Description automatically generated">
            <a:extLst>
              <a:ext uri="{FF2B5EF4-FFF2-40B4-BE49-F238E27FC236}">
                <a16:creationId xmlns:a16="http://schemas.microsoft.com/office/drawing/2014/main" id="{0755C758-1D36-A3EB-DF49-5F0AE3D2B4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5887" y="1260094"/>
            <a:ext cx="4069217" cy="2073486"/>
          </a:xfrm>
          <a:prstGeom prst="rect">
            <a:avLst/>
          </a:prstGeom>
          <a:ln>
            <a:noFill/>
          </a:ln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F9744F83-FEC9-4E5B-8530-224C258F1C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9148" y="319016"/>
            <a:ext cx="9734654" cy="3948816"/>
          </a:xfrm>
          <a:prstGeom prst="rect">
            <a:avLst/>
          </a:prstGeom>
          <a:noFill/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81918A1-30EC-48DB-A535-4898EA927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966" y="888935"/>
            <a:ext cx="4228687" cy="281854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301236F-2DE7-4B56-B413-C201491DF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78683" y="888935"/>
            <a:ext cx="4228687" cy="2818547"/>
          </a:xfrm>
          <a:prstGeom prst="rect">
            <a:avLst/>
          </a:prstGeom>
          <a:noFill/>
          <a:ln w="9525"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04D462-CF3A-48B2-966A-0DA7B7E614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776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E22EF-6E2B-35CC-4FEE-9D22BA1BC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4658" y="675500"/>
            <a:ext cx="7958331" cy="1077229"/>
          </a:xfrm>
        </p:spPr>
        <p:txBody>
          <a:bodyPr/>
          <a:lstStyle/>
          <a:p>
            <a:r>
              <a:rPr lang="en-US" dirty="0"/>
              <a:t>‘Three Identical Strangers’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CDCB1-8AEA-F223-5A93-45D028C66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2067" y="2185639"/>
            <a:ext cx="7796540" cy="423746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hlinkClick r:id="rId2"/>
              </a:rPr>
              <a:t>https://www.youtube.com/watch?v=A-WByPZuWqQ</a:t>
            </a:r>
            <a:r>
              <a:rPr lang="en-US" dirty="0"/>
              <a:t>   6:36.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65778F-53B2-9CD7-D10E-24A0CB656A9C}"/>
              </a:ext>
            </a:extLst>
          </p:cNvPr>
          <p:cNvSpPr txBox="1"/>
          <p:nvPr/>
        </p:nvSpPr>
        <p:spPr>
          <a:xfrm>
            <a:off x="1422710" y="2397047"/>
            <a:ext cx="874255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Study began in the 1960’s by a man named Dr Peter </a:t>
            </a:r>
            <a:r>
              <a:rPr lang="en-GB" dirty="0" err="1"/>
              <a:t>Neabauer</a:t>
            </a:r>
            <a:r>
              <a:rPr lang="en-GB" dirty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Study completed on twins and triplets.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Adoptive parents were not told about the siblings and thought the study was simply for ‘adopted children’.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Identical siblings were separated as babies and placed strategically with different class families.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Findings of the study has been sealed until 2066, however it has been researched by Lawrence Wright, who discusses this in the ‘Three Identical Strangers’ documentary.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Triplets seem to develop separation anxiety.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Found each other aged 19 by chance, news channels showed all their similarities, such as, mannerisms, similar hobbies, smoked the same cigarettes, same tastes for food.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dirty="0"/>
              <a:t>David </a:t>
            </a:r>
            <a:r>
              <a:rPr lang="en-GB" dirty="0" err="1"/>
              <a:t>Kellman</a:t>
            </a:r>
            <a:r>
              <a:rPr lang="en-GB" dirty="0"/>
              <a:t> “I believe that I’m still here today because a foundation was given to me by my parents.”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629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F3CF990-ACB8-443A-BB74-D36EC8A00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B98862-BEE1-44FB-A335-A1B9106B4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5F94F98-3A57-49AA-838E-91AAF600B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678519" y="-1660968"/>
            <a:ext cx="5838229" cy="11188733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000">
                <a:schemeClr val="accent1">
                  <a:alpha val="0"/>
                </a:schemeClr>
              </a:gs>
              <a:gs pos="100000">
                <a:schemeClr val="accent1">
                  <a:alpha val="7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85CF21-0594-48C0-9F3E-254D6BCE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9" y="-5487"/>
            <a:ext cx="12189867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0B5529D-5CAA-4BF2-B5C9-34705E766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909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BD68200-BC03-4015-860B-CD5C30CD7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9910" y="0"/>
            <a:ext cx="7869544" cy="6858000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996">
                <a:srgbClr val="1F2D29">
                  <a:alpha val="4000"/>
                </a:srgbClr>
              </a:gs>
              <a:gs pos="20000">
                <a:schemeClr val="bg2">
                  <a:alpha val="0"/>
                </a:schemeClr>
              </a:gs>
              <a:gs pos="100000">
                <a:schemeClr val="bg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32A6F87-AC28-4AA8-B8A6-AEBC67BD0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7567" y="2282700"/>
            <a:ext cx="967148" cy="967148"/>
          </a:xfrm>
          <a:prstGeom prst="ellipse">
            <a:avLst/>
          </a:prstGeom>
          <a:gradFill>
            <a:gsLst>
              <a:gs pos="0">
                <a:schemeClr val="bg2">
                  <a:alpha val="0"/>
                </a:schemeClr>
              </a:gs>
              <a:gs pos="100000">
                <a:schemeClr val="accent1">
                  <a:alpha val="21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A21070-2A8E-2A04-1D25-D50502C449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3167" y="2590984"/>
            <a:ext cx="7369642" cy="3608480"/>
          </a:xfrm>
        </p:spPr>
        <p:txBody>
          <a:bodyPr>
            <a:normAutofit/>
          </a:bodyPr>
          <a:lstStyle/>
          <a:p>
            <a:pPr algn="l"/>
            <a:r>
              <a:rPr lang="en-US" sz="800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3318577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E7537-E60C-6FA7-BDF7-0B764D566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C8B16-1E18-E466-093C-9A9DFBA00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2397" y="1587499"/>
            <a:ext cx="8691237" cy="4794541"/>
          </a:xfrm>
        </p:spPr>
        <p:txBody>
          <a:bodyPr>
            <a:normAutofit fontScale="85000" lnSpcReduction="20000"/>
          </a:bodyPr>
          <a:lstStyle/>
          <a:p>
            <a:r>
              <a:rPr lang="en-GB" b="0" i="0" u="none" strike="noStrike" dirty="0" err="1">
                <a:effectLst/>
              </a:rPr>
              <a:t>Bronfenbrenner</a:t>
            </a:r>
            <a:r>
              <a:rPr lang="en-GB" b="0" i="0" u="none" strike="noStrike" dirty="0">
                <a:effectLst/>
              </a:rPr>
              <a:t>, U. (1979). The ecology of human development. Harvard University Press.</a:t>
            </a:r>
            <a:endParaRPr lang="en-US" dirty="0"/>
          </a:p>
          <a:p>
            <a:r>
              <a:rPr lang="en-GB" b="0" i="0" u="none" strike="noStrike" dirty="0">
                <a:effectLst/>
              </a:rPr>
              <a:t>Cherry, K. (2022). </a:t>
            </a:r>
            <a:r>
              <a:rPr lang="en-GB" i="1" dirty="0"/>
              <a:t>The Nature vs. Nurture Debate. Genetic and </a:t>
            </a:r>
            <a:r>
              <a:rPr lang="en-GB" i="1" dirty="0" err="1"/>
              <a:t>Envrionmental</a:t>
            </a:r>
            <a:r>
              <a:rPr lang="en-GB" i="1" dirty="0"/>
              <a:t> Influences and How They Interact. </a:t>
            </a:r>
            <a:r>
              <a:rPr lang="en-GB" dirty="0"/>
              <a:t>Available at: </a:t>
            </a:r>
            <a:r>
              <a:rPr lang="en-GB" dirty="0">
                <a:hlinkClick r:id="rId2"/>
              </a:rPr>
              <a:t>https://www.verywellmind.com/what-is-nature-versus-nurture-2795392</a:t>
            </a:r>
            <a:r>
              <a:rPr lang="en-GB" dirty="0"/>
              <a:t>. (Accessed: 23 October 2023).</a:t>
            </a:r>
          </a:p>
          <a:p>
            <a:r>
              <a:rPr lang="en-GB" b="0" i="0" u="none" strike="noStrike" dirty="0">
                <a:effectLst/>
              </a:rPr>
              <a:t>Perry, P. (2019). </a:t>
            </a:r>
            <a:r>
              <a:rPr lang="en-GB" i="1" dirty="0"/>
              <a:t>The Book You Wish Your Parents Had Read (and Your Children Will be Glad That You Did). </a:t>
            </a:r>
            <a:r>
              <a:rPr lang="en-GB" dirty="0"/>
              <a:t>Penguin Random House UK. </a:t>
            </a:r>
            <a:endParaRPr lang="en-GB" b="0" i="0" u="none" strike="noStrike" dirty="0">
              <a:effectLst/>
            </a:endParaRPr>
          </a:p>
          <a:p>
            <a:r>
              <a:rPr lang="en-GB" b="0" i="0" u="none" strike="noStrike" dirty="0">
                <a:effectLst/>
              </a:rPr>
              <a:t>Ridley, M. (2003). </a:t>
            </a:r>
            <a:r>
              <a:rPr lang="en-GB" b="0" i="1" u="none" strike="noStrike" dirty="0">
                <a:effectLst/>
              </a:rPr>
              <a:t>Nature via nurture: Genes, experience, and what makes us human.</a:t>
            </a:r>
            <a:r>
              <a:rPr lang="en-GB" b="0" i="0" u="none" strike="noStrike" dirty="0">
                <a:effectLst/>
              </a:rPr>
              <a:t> HarperCollins Publishers.</a:t>
            </a:r>
            <a:endParaRPr lang="en-US" dirty="0"/>
          </a:p>
          <a:p>
            <a:r>
              <a:rPr lang="en-US" dirty="0" err="1"/>
              <a:t>Seong</a:t>
            </a:r>
            <a:r>
              <a:rPr lang="en-US" dirty="0"/>
              <a:t>, J. (2022) </a:t>
            </a:r>
            <a:r>
              <a:rPr lang="en-US" i="1" dirty="0"/>
              <a:t>Nature/Nurture picture. </a:t>
            </a:r>
            <a:r>
              <a:rPr lang="en-US" dirty="0"/>
              <a:t>Available at: </a:t>
            </a:r>
            <a:r>
              <a:rPr lang="en-US" dirty="0">
                <a:hlinkClick r:id="rId2"/>
              </a:rPr>
              <a:t>https://www.verywellmind.com/what-is-nature-versus-nurture-2795392</a:t>
            </a:r>
            <a:r>
              <a:rPr lang="en-US" dirty="0"/>
              <a:t>. </a:t>
            </a:r>
          </a:p>
          <a:p>
            <a:r>
              <a:rPr lang="en-US" i="1" dirty="0"/>
              <a:t>Three Identical Strangers. </a:t>
            </a:r>
            <a:r>
              <a:rPr lang="en-US" dirty="0"/>
              <a:t>Directed by Tim Wardle, performance by, David </a:t>
            </a:r>
            <a:r>
              <a:rPr lang="en-US" dirty="0" err="1"/>
              <a:t>Kellman</a:t>
            </a:r>
            <a:r>
              <a:rPr lang="en-US" dirty="0"/>
              <a:t>, Robert </a:t>
            </a:r>
            <a:r>
              <a:rPr lang="en-US" dirty="0" err="1"/>
              <a:t>Shafran</a:t>
            </a:r>
            <a:r>
              <a:rPr lang="en-US" dirty="0"/>
              <a:t> and Lawrence Wright. Raw, 2018. </a:t>
            </a:r>
            <a:r>
              <a:rPr lang="en-US" i="1" dirty="0"/>
              <a:t>Netflix </a:t>
            </a:r>
            <a:r>
              <a:rPr lang="en-US" dirty="0"/>
              <a:t>app. </a:t>
            </a:r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73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36428</TotalTime>
  <Words>802</Words>
  <Application>Microsoft Macintosh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MS Shell Dlg 2</vt:lpstr>
      <vt:lpstr>Wingdings</vt:lpstr>
      <vt:lpstr>Wingdings 3</vt:lpstr>
      <vt:lpstr>Madison</vt:lpstr>
      <vt:lpstr>Nature vs Nurture</vt:lpstr>
      <vt:lpstr>Aims and Outcomes of This Session. </vt:lpstr>
      <vt:lpstr>Activity</vt:lpstr>
      <vt:lpstr>PowerPoint Presentation</vt:lpstr>
      <vt:lpstr>Do you think your upbringing is the main reason for these answers, or do you would have answered the same regardless of experience? </vt:lpstr>
      <vt:lpstr>What is the Nature vs Nurture debate about?</vt:lpstr>
      <vt:lpstr>PowerPoint Presentation</vt:lpstr>
      <vt:lpstr>Bronfenbrenner’s Ecological System’s Theory</vt:lpstr>
      <vt:lpstr>Study on Identical Triplets.</vt:lpstr>
      <vt:lpstr>‘Three Identical Strangers’</vt:lpstr>
      <vt:lpstr>Feedback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 vs Nurture</dc:title>
  <dc:creator>Darcey Jones (1702834)</dc:creator>
  <cp:lastModifiedBy>Darcey Jones (1702834)</cp:lastModifiedBy>
  <cp:revision>7</cp:revision>
  <dcterms:created xsi:type="dcterms:W3CDTF">2023-10-17T10:34:28Z</dcterms:created>
  <dcterms:modified xsi:type="dcterms:W3CDTF">2023-11-16T19:51:24Z</dcterms:modified>
</cp:coreProperties>
</file>