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4" r:id="rId28"/>
    <p:sldId id="285" r:id="rId29"/>
    <p:sldId id="286" r:id="rId30"/>
    <p:sldId id="287" r:id="rId31"/>
    <p:sldId id="288" r:id="rId32"/>
    <p:sldId id="28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6476C0-2F3B-430C-90DD-2015EC3AF7A4}" v="14" dt="2020-10-05T13:28:45.241"/>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lapham" userId="017a1a467d8e6000" providerId="LiveId" clId="{AE6476C0-2F3B-430C-90DD-2015EC3AF7A4}"/>
    <pc:docChg chg="custSel modSld">
      <pc:chgData name="Jessica Clapham" userId="017a1a467d8e6000" providerId="LiveId" clId="{AE6476C0-2F3B-430C-90DD-2015EC3AF7A4}" dt="2020-10-05T13:29:13.838" v="3" actId="20577"/>
      <pc:docMkLst>
        <pc:docMk/>
      </pc:docMkLst>
      <pc:sldChg chg="modSp mod">
        <pc:chgData name="Jessica Clapham" userId="017a1a467d8e6000" providerId="LiveId" clId="{AE6476C0-2F3B-430C-90DD-2015EC3AF7A4}" dt="2020-10-05T13:29:13.838" v="3" actId="20577"/>
        <pc:sldMkLst>
          <pc:docMk/>
          <pc:sldMk cId="2522576254" sldId="290"/>
        </pc:sldMkLst>
        <pc:spChg chg="mod">
          <ac:chgData name="Jessica Clapham" userId="017a1a467d8e6000" providerId="LiveId" clId="{AE6476C0-2F3B-430C-90DD-2015EC3AF7A4}" dt="2020-10-05T13:29:13.838" v="3" actId="20577"/>
          <ac:spMkLst>
            <pc:docMk/>
            <pc:sldMk cId="2522576254" sldId="290"/>
            <ac:spMk id="3" creationId="{5A41219E-D17D-49E0-96A1-E3F2476B80E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DBE6C4-7935-4229-82EF-4D030A820B33}"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BEC943C1-383E-442B-8910-C50307156768}">
      <dgm:prSet/>
      <dgm:spPr/>
      <dgm:t>
        <a:bodyPr/>
        <a:lstStyle/>
        <a:p>
          <a:r>
            <a:rPr lang="en-US" b="1" i="0" dirty="0"/>
            <a:t>Applied linguists are not only interested in providing answers: they also raise questions about the relationship between language use and how we live our daily lives. </a:t>
          </a:r>
          <a:endParaRPr lang="en-US" dirty="0"/>
        </a:p>
      </dgm:t>
    </dgm:pt>
    <dgm:pt modelId="{3D21532C-1A68-49D8-8EB3-7953A4E25892}" type="parTrans" cxnId="{7B78615F-A0C4-4D68-A935-6D57D42E3878}">
      <dgm:prSet/>
      <dgm:spPr/>
      <dgm:t>
        <a:bodyPr/>
        <a:lstStyle/>
        <a:p>
          <a:endParaRPr lang="en-US"/>
        </a:p>
      </dgm:t>
    </dgm:pt>
    <dgm:pt modelId="{ACC9EA60-0C14-405D-A4DB-C191AFA7E387}" type="sibTrans" cxnId="{7B78615F-A0C4-4D68-A935-6D57D42E3878}">
      <dgm:prSet/>
      <dgm:spPr/>
      <dgm:t>
        <a:bodyPr/>
        <a:lstStyle/>
        <a:p>
          <a:endParaRPr lang="en-US"/>
        </a:p>
      </dgm:t>
    </dgm:pt>
    <dgm:pt modelId="{D32FAE0F-E200-4EF0-B009-CBE04C38B1F8}">
      <dgm:prSet/>
      <dgm:spPr/>
      <dgm:t>
        <a:bodyPr/>
        <a:lstStyle/>
        <a:p>
          <a:r>
            <a:rPr lang="en-US" b="1" i="0" dirty="0"/>
            <a:t>An important part of the applied linguist’s remit is identifying issues that would otherwise go unnoticed.</a:t>
          </a:r>
          <a:endParaRPr lang="en-US" dirty="0"/>
        </a:p>
      </dgm:t>
    </dgm:pt>
    <dgm:pt modelId="{CF27848D-C98C-41C1-A3D1-466B6C9A1C80}" type="parTrans" cxnId="{7F6F4072-141F-4B22-804C-06C4A390D389}">
      <dgm:prSet/>
      <dgm:spPr/>
      <dgm:t>
        <a:bodyPr/>
        <a:lstStyle/>
        <a:p>
          <a:endParaRPr lang="en-US"/>
        </a:p>
      </dgm:t>
    </dgm:pt>
    <dgm:pt modelId="{1058FC0B-6926-411D-8B1A-40254773CCC0}" type="sibTrans" cxnId="{7F6F4072-141F-4B22-804C-06C4A390D389}">
      <dgm:prSet/>
      <dgm:spPr/>
      <dgm:t>
        <a:bodyPr/>
        <a:lstStyle/>
        <a:p>
          <a:endParaRPr lang="en-US"/>
        </a:p>
      </dgm:t>
    </dgm:pt>
    <dgm:pt modelId="{433600A0-6742-4478-8837-56E7800BC864}" type="pres">
      <dgm:prSet presAssocID="{BDDBE6C4-7935-4229-82EF-4D030A820B33}" presName="diagram" presStyleCnt="0">
        <dgm:presLayoutVars>
          <dgm:chPref val="1"/>
          <dgm:dir/>
          <dgm:animOne val="branch"/>
          <dgm:animLvl val="lvl"/>
          <dgm:resizeHandles/>
        </dgm:presLayoutVars>
      </dgm:prSet>
      <dgm:spPr/>
    </dgm:pt>
    <dgm:pt modelId="{18AAC954-6223-49CA-A443-FFEED39E1B3E}" type="pres">
      <dgm:prSet presAssocID="{BEC943C1-383E-442B-8910-C50307156768}" presName="root" presStyleCnt="0"/>
      <dgm:spPr/>
    </dgm:pt>
    <dgm:pt modelId="{D2D5350B-C6EB-48D8-A687-A915721D0D4F}" type="pres">
      <dgm:prSet presAssocID="{BEC943C1-383E-442B-8910-C50307156768}" presName="rootComposite" presStyleCnt="0"/>
      <dgm:spPr/>
    </dgm:pt>
    <dgm:pt modelId="{2F04E98B-D867-49BD-A16C-8ED94E6BEAA9}" type="pres">
      <dgm:prSet presAssocID="{BEC943C1-383E-442B-8910-C50307156768}" presName="rootText" presStyleLbl="node1" presStyleIdx="0" presStyleCnt="2"/>
      <dgm:spPr/>
    </dgm:pt>
    <dgm:pt modelId="{18D21687-870D-4A96-8BE5-B78CD2B7A2F1}" type="pres">
      <dgm:prSet presAssocID="{BEC943C1-383E-442B-8910-C50307156768}" presName="rootConnector" presStyleLbl="node1" presStyleIdx="0" presStyleCnt="2"/>
      <dgm:spPr/>
    </dgm:pt>
    <dgm:pt modelId="{6E2B0C68-58E5-4DD6-961B-073BB94EAC26}" type="pres">
      <dgm:prSet presAssocID="{BEC943C1-383E-442B-8910-C50307156768}" presName="childShape" presStyleCnt="0"/>
      <dgm:spPr/>
    </dgm:pt>
    <dgm:pt modelId="{CE0514C9-F0E6-4B4B-8E6F-E7FAF84C3162}" type="pres">
      <dgm:prSet presAssocID="{D32FAE0F-E200-4EF0-B009-CBE04C38B1F8}" presName="root" presStyleCnt="0"/>
      <dgm:spPr/>
    </dgm:pt>
    <dgm:pt modelId="{EA0B09E4-717B-4D9E-B76A-887054614381}" type="pres">
      <dgm:prSet presAssocID="{D32FAE0F-E200-4EF0-B009-CBE04C38B1F8}" presName="rootComposite" presStyleCnt="0"/>
      <dgm:spPr/>
    </dgm:pt>
    <dgm:pt modelId="{F25B57EB-70AD-4B03-83DA-09FDD25326DE}" type="pres">
      <dgm:prSet presAssocID="{D32FAE0F-E200-4EF0-B009-CBE04C38B1F8}" presName="rootText" presStyleLbl="node1" presStyleIdx="1" presStyleCnt="2"/>
      <dgm:spPr/>
    </dgm:pt>
    <dgm:pt modelId="{BB7D5CAE-6B48-4BB4-A13D-38494B5CE5FF}" type="pres">
      <dgm:prSet presAssocID="{D32FAE0F-E200-4EF0-B009-CBE04C38B1F8}" presName="rootConnector" presStyleLbl="node1" presStyleIdx="1" presStyleCnt="2"/>
      <dgm:spPr/>
    </dgm:pt>
    <dgm:pt modelId="{0D05B688-BC50-4E7C-BEB0-C91D232E4677}" type="pres">
      <dgm:prSet presAssocID="{D32FAE0F-E200-4EF0-B009-CBE04C38B1F8}" presName="childShape" presStyleCnt="0"/>
      <dgm:spPr/>
    </dgm:pt>
  </dgm:ptLst>
  <dgm:cxnLst>
    <dgm:cxn modelId="{58884910-0DA2-44BB-AD20-D9D138D41501}" type="presOf" srcId="{BEC943C1-383E-442B-8910-C50307156768}" destId="{18D21687-870D-4A96-8BE5-B78CD2B7A2F1}" srcOrd="1" destOrd="0" presId="urn:microsoft.com/office/officeart/2005/8/layout/hierarchy3"/>
    <dgm:cxn modelId="{FBE36B11-032D-48AB-B1CF-52340F74D285}" type="presOf" srcId="{BEC943C1-383E-442B-8910-C50307156768}" destId="{2F04E98B-D867-49BD-A16C-8ED94E6BEAA9}" srcOrd="0" destOrd="0" presId="urn:microsoft.com/office/officeart/2005/8/layout/hierarchy3"/>
    <dgm:cxn modelId="{7B78615F-A0C4-4D68-A935-6D57D42E3878}" srcId="{BDDBE6C4-7935-4229-82EF-4D030A820B33}" destId="{BEC943C1-383E-442B-8910-C50307156768}" srcOrd="0" destOrd="0" parTransId="{3D21532C-1A68-49D8-8EB3-7953A4E25892}" sibTransId="{ACC9EA60-0C14-405D-A4DB-C191AFA7E387}"/>
    <dgm:cxn modelId="{047B026E-49B1-4EC1-A2FE-B4CCBC42C1F5}" type="presOf" srcId="{BDDBE6C4-7935-4229-82EF-4D030A820B33}" destId="{433600A0-6742-4478-8837-56E7800BC864}" srcOrd="0" destOrd="0" presId="urn:microsoft.com/office/officeart/2005/8/layout/hierarchy3"/>
    <dgm:cxn modelId="{7F6F4072-141F-4B22-804C-06C4A390D389}" srcId="{BDDBE6C4-7935-4229-82EF-4D030A820B33}" destId="{D32FAE0F-E200-4EF0-B009-CBE04C38B1F8}" srcOrd="1" destOrd="0" parTransId="{CF27848D-C98C-41C1-A3D1-466B6C9A1C80}" sibTransId="{1058FC0B-6926-411D-8B1A-40254773CCC0}"/>
    <dgm:cxn modelId="{8248DACF-0978-4DD6-8CD6-8C754E37553F}" type="presOf" srcId="{D32FAE0F-E200-4EF0-B009-CBE04C38B1F8}" destId="{BB7D5CAE-6B48-4BB4-A13D-38494B5CE5FF}" srcOrd="1" destOrd="0" presId="urn:microsoft.com/office/officeart/2005/8/layout/hierarchy3"/>
    <dgm:cxn modelId="{8AD849FC-A61A-42F9-A046-588ECCEB1865}" type="presOf" srcId="{D32FAE0F-E200-4EF0-B009-CBE04C38B1F8}" destId="{F25B57EB-70AD-4B03-83DA-09FDD25326DE}" srcOrd="0" destOrd="0" presId="urn:microsoft.com/office/officeart/2005/8/layout/hierarchy3"/>
    <dgm:cxn modelId="{D105423B-0224-4378-ADD0-803288A3301D}" type="presParOf" srcId="{433600A0-6742-4478-8837-56E7800BC864}" destId="{18AAC954-6223-49CA-A443-FFEED39E1B3E}" srcOrd="0" destOrd="0" presId="urn:microsoft.com/office/officeart/2005/8/layout/hierarchy3"/>
    <dgm:cxn modelId="{FECCF7C5-FE10-4225-8AA9-814F79C1958E}" type="presParOf" srcId="{18AAC954-6223-49CA-A443-FFEED39E1B3E}" destId="{D2D5350B-C6EB-48D8-A687-A915721D0D4F}" srcOrd="0" destOrd="0" presId="urn:microsoft.com/office/officeart/2005/8/layout/hierarchy3"/>
    <dgm:cxn modelId="{A0B79455-CDE6-4C34-BB34-3C8C9197B2BE}" type="presParOf" srcId="{D2D5350B-C6EB-48D8-A687-A915721D0D4F}" destId="{2F04E98B-D867-49BD-A16C-8ED94E6BEAA9}" srcOrd="0" destOrd="0" presId="urn:microsoft.com/office/officeart/2005/8/layout/hierarchy3"/>
    <dgm:cxn modelId="{878C86E0-339D-48D9-BA58-ACD316932F87}" type="presParOf" srcId="{D2D5350B-C6EB-48D8-A687-A915721D0D4F}" destId="{18D21687-870D-4A96-8BE5-B78CD2B7A2F1}" srcOrd="1" destOrd="0" presId="urn:microsoft.com/office/officeart/2005/8/layout/hierarchy3"/>
    <dgm:cxn modelId="{E46B1CF9-A95E-4ECB-82C0-A04444CE509B}" type="presParOf" srcId="{18AAC954-6223-49CA-A443-FFEED39E1B3E}" destId="{6E2B0C68-58E5-4DD6-961B-073BB94EAC26}" srcOrd="1" destOrd="0" presId="urn:microsoft.com/office/officeart/2005/8/layout/hierarchy3"/>
    <dgm:cxn modelId="{F002F22E-6607-4A72-9772-EB67B1E4E08C}" type="presParOf" srcId="{433600A0-6742-4478-8837-56E7800BC864}" destId="{CE0514C9-F0E6-4B4B-8E6F-E7FAF84C3162}" srcOrd="1" destOrd="0" presId="urn:microsoft.com/office/officeart/2005/8/layout/hierarchy3"/>
    <dgm:cxn modelId="{51209FE0-40EB-44EE-9657-266C72E89C06}" type="presParOf" srcId="{CE0514C9-F0E6-4B4B-8E6F-E7FAF84C3162}" destId="{EA0B09E4-717B-4D9E-B76A-887054614381}" srcOrd="0" destOrd="0" presId="urn:microsoft.com/office/officeart/2005/8/layout/hierarchy3"/>
    <dgm:cxn modelId="{12EA10D9-1DB9-42F9-8E19-BED531E418A7}" type="presParOf" srcId="{EA0B09E4-717B-4D9E-B76A-887054614381}" destId="{F25B57EB-70AD-4B03-83DA-09FDD25326DE}" srcOrd="0" destOrd="0" presId="urn:microsoft.com/office/officeart/2005/8/layout/hierarchy3"/>
    <dgm:cxn modelId="{398A2DAF-8FFC-42A3-B9FD-0C28D490B2B3}" type="presParOf" srcId="{EA0B09E4-717B-4D9E-B76A-887054614381}" destId="{BB7D5CAE-6B48-4BB4-A13D-38494B5CE5FF}" srcOrd="1" destOrd="0" presId="urn:microsoft.com/office/officeart/2005/8/layout/hierarchy3"/>
    <dgm:cxn modelId="{059D0158-7CD0-4AE4-A9F7-1E891A92E1C7}" type="presParOf" srcId="{CE0514C9-F0E6-4B4B-8E6F-E7FAF84C3162}" destId="{0D05B688-BC50-4E7C-BEB0-C91D232E4677}"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6CE9AD-3FF2-40C0-ADD8-16E67EAD7476}"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6B4E8D0C-2A1E-4CB5-85D9-F39A6861AAE2}">
      <dgm:prSet/>
      <dgm:spPr/>
      <dgm:t>
        <a:bodyPr/>
        <a:lstStyle/>
        <a:p>
          <a:r>
            <a:rPr lang="en-US" b="1" i="0" baseline="0" dirty="0"/>
            <a:t>In her book, ‘The Myth of Mars and Venus’ (2009) Cameron claims that:</a:t>
          </a:r>
          <a:endParaRPr lang="en-US" dirty="0"/>
        </a:p>
      </dgm:t>
    </dgm:pt>
    <dgm:pt modelId="{243D065C-25AE-48C5-A956-063DDC1862FB}" type="parTrans" cxnId="{D58DB4A7-2419-40E5-BF6A-B692F4054FCA}">
      <dgm:prSet/>
      <dgm:spPr/>
      <dgm:t>
        <a:bodyPr/>
        <a:lstStyle/>
        <a:p>
          <a:endParaRPr lang="en-US"/>
        </a:p>
      </dgm:t>
    </dgm:pt>
    <dgm:pt modelId="{E15B2376-0DD3-4797-982C-D3E47BCE0E8C}" type="sibTrans" cxnId="{D58DB4A7-2419-40E5-BF6A-B692F4054FCA}">
      <dgm:prSet/>
      <dgm:spPr/>
      <dgm:t>
        <a:bodyPr/>
        <a:lstStyle/>
        <a:p>
          <a:endParaRPr lang="en-US" dirty="0"/>
        </a:p>
      </dgm:t>
    </dgm:pt>
    <dgm:pt modelId="{8410BA16-DEBE-437D-ABD6-6132E1458B04}">
      <dgm:prSet/>
      <dgm:spPr/>
      <dgm:t>
        <a:bodyPr/>
        <a:lstStyle/>
        <a:p>
          <a:r>
            <a:rPr lang="en-US" b="0" i="0" baseline="0" dirty="0"/>
            <a:t>‘at its most basic, what I am calling “the myth of Mars and Venus” </a:t>
          </a:r>
          <a:endParaRPr lang="en-US" dirty="0"/>
        </a:p>
      </dgm:t>
    </dgm:pt>
    <dgm:pt modelId="{58F5AF5E-1208-4606-907F-B1411D9DEE86}" type="parTrans" cxnId="{B81314A6-E6B7-44D3-801C-0D09439FFA6E}">
      <dgm:prSet/>
      <dgm:spPr/>
      <dgm:t>
        <a:bodyPr/>
        <a:lstStyle/>
        <a:p>
          <a:endParaRPr lang="en-US"/>
        </a:p>
      </dgm:t>
    </dgm:pt>
    <dgm:pt modelId="{A65ADFB6-8689-4BF0-90C4-7F56CC0BFEA8}" type="sibTrans" cxnId="{B81314A6-E6B7-44D3-801C-0D09439FFA6E}">
      <dgm:prSet/>
      <dgm:spPr/>
      <dgm:t>
        <a:bodyPr/>
        <a:lstStyle/>
        <a:p>
          <a:endParaRPr lang="en-US" dirty="0"/>
        </a:p>
      </dgm:t>
    </dgm:pt>
    <dgm:pt modelId="{5C78163D-5912-48EF-A1BB-853BD017855D}">
      <dgm:prSet/>
      <dgm:spPr/>
      <dgm:t>
        <a:bodyPr/>
        <a:lstStyle/>
        <a:p>
          <a:r>
            <a:rPr lang="en-US" b="0" i="0" baseline="0" dirty="0"/>
            <a:t>is simply the proposition that men and women differ fundamentally </a:t>
          </a:r>
          <a:endParaRPr lang="en-US" dirty="0"/>
        </a:p>
      </dgm:t>
    </dgm:pt>
    <dgm:pt modelId="{48F632D9-E7BF-4E8C-93FB-8F8C11ED7C36}" type="parTrans" cxnId="{7CCC7EE6-004C-46F4-8ABC-012D4A90780E}">
      <dgm:prSet/>
      <dgm:spPr/>
      <dgm:t>
        <a:bodyPr/>
        <a:lstStyle/>
        <a:p>
          <a:endParaRPr lang="en-US"/>
        </a:p>
      </dgm:t>
    </dgm:pt>
    <dgm:pt modelId="{328D1404-168E-4DA5-B1FC-57FF17F31A26}" type="sibTrans" cxnId="{7CCC7EE6-004C-46F4-8ABC-012D4A90780E}">
      <dgm:prSet/>
      <dgm:spPr/>
      <dgm:t>
        <a:bodyPr/>
        <a:lstStyle/>
        <a:p>
          <a:endParaRPr lang="en-US" dirty="0"/>
        </a:p>
      </dgm:t>
    </dgm:pt>
    <dgm:pt modelId="{F5F86A8E-0A1A-4249-9B04-CA6F3240F24A}">
      <dgm:prSet/>
      <dgm:spPr/>
      <dgm:t>
        <a:bodyPr/>
        <a:lstStyle/>
        <a:p>
          <a:r>
            <a:rPr lang="en-US" b="0" i="0" baseline="0" dirty="0"/>
            <a:t>in the way they use language to communicate.</a:t>
          </a:r>
          <a:endParaRPr lang="en-US" dirty="0"/>
        </a:p>
      </dgm:t>
    </dgm:pt>
    <dgm:pt modelId="{0878FE0E-DE1E-478A-AC95-AC0D1067237D}" type="parTrans" cxnId="{1F7FB89F-05A2-44C5-842E-F8588F901F91}">
      <dgm:prSet/>
      <dgm:spPr/>
      <dgm:t>
        <a:bodyPr/>
        <a:lstStyle/>
        <a:p>
          <a:endParaRPr lang="en-US"/>
        </a:p>
      </dgm:t>
    </dgm:pt>
    <dgm:pt modelId="{245E452E-C1DA-4224-B52D-A242A7A7345F}" type="sibTrans" cxnId="{1F7FB89F-05A2-44C5-842E-F8588F901F91}">
      <dgm:prSet/>
      <dgm:spPr/>
      <dgm:t>
        <a:bodyPr/>
        <a:lstStyle/>
        <a:p>
          <a:endParaRPr lang="en-US" dirty="0"/>
        </a:p>
      </dgm:t>
    </dgm:pt>
    <dgm:pt modelId="{669B9B8A-5950-43C0-9652-1DB43614B7AD}">
      <dgm:prSet/>
      <dgm:spPr/>
      <dgm:t>
        <a:bodyPr/>
        <a:lstStyle/>
        <a:p>
          <a:r>
            <a:rPr lang="en-US" b="0" i="0" baseline="0" dirty="0"/>
            <a:t>All versions of the myth share this basic premise; most versions, in addition,</a:t>
          </a:r>
          <a:endParaRPr lang="en-US" dirty="0"/>
        </a:p>
      </dgm:t>
    </dgm:pt>
    <dgm:pt modelId="{C9A4F7CF-E979-4F37-8D23-A0515A936939}" type="parTrans" cxnId="{A90EE351-5F73-45B4-B1C2-EA3818711F12}">
      <dgm:prSet/>
      <dgm:spPr/>
      <dgm:t>
        <a:bodyPr/>
        <a:lstStyle/>
        <a:p>
          <a:endParaRPr lang="en-US"/>
        </a:p>
      </dgm:t>
    </dgm:pt>
    <dgm:pt modelId="{1EE482A6-DBBE-4964-B38E-3311308323B0}" type="sibTrans" cxnId="{A90EE351-5F73-45B4-B1C2-EA3818711F12}">
      <dgm:prSet/>
      <dgm:spPr/>
      <dgm:t>
        <a:bodyPr/>
        <a:lstStyle/>
        <a:p>
          <a:endParaRPr lang="en-US" dirty="0"/>
        </a:p>
      </dgm:t>
    </dgm:pt>
    <dgm:pt modelId="{5715E6D6-6033-4FE3-9A53-C288267FB39E}">
      <dgm:prSet/>
      <dgm:spPr/>
      <dgm:t>
        <a:bodyPr/>
        <a:lstStyle/>
        <a:p>
          <a:r>
            <a:rPr lang="en-US" b="0" i="0" baseline="0" dirty="0"/>
            <a:t>make some or all of the following claims:</a:t>
          </a:r>
          <a:endParaRPr lang="en-US" dirty="0"/>
        </a:p>
      </dgm:t>
    </dgm:pt>
    <dgm:pt modelId="{7E1CDBE1-FE28-4B84-8104-67351FD63D33}" type="parTrans" cxnId="{6D6A2B40-8832-4CB9-87DA-ED9F4DCD5D10}">
      <dgm:prSet/>
      <dgm:spPr/>
      <dgm:t>
        <a:bodyPr/>
        <a:lstStyle/>
        <a:p>
          <a:endParaRPr lang="en-US"/>
        </a:p>
      </dgm:t>
    </dgm:pt>
    <dgm:pt modelId="{8284FAFC-3545-4482-8FA0-B59E1A1A7DAB}" type="sibTrans" cxnId="{6D6A2B40-8832-4CB9-87DA-ED9F4DCD5D10}">
      <dgm:prSet/>
      <dgm:spPr/>
      <dgm:t>
        <a:bodyPr/>
        <a:lstStyle/>
        <a:p>
          <a:endParaRPr lang="en-US" dirty="0"/>
        </a:p>
      </dgm:t>
    </dgm:pt>
    <dgm:pt modelId="{BE6BC2C2-23FD-45DC-AD00-99BD14F1773D}">
      <dgm:prSet/>
      <dgm:spPr/>
      <dgm:t>
        <a:bodyPr/>
        <a:lstStyle/>
        <a:p>
          <a:r>
            <a:rPr lang="en-US" b="0" i="0" baseline="0" dirty="0"/>
            <a:t>Language and communication matter more to women than to men; women talk more than men.</a:t>
          </a:r>
          <a:endParaRPr lang="en-US" dirty="0"/>
        </a:p>
      </dgm:t>
    </dgm:pt>
    <dgm:pt modelId="{6503AC9A-661B-4046-BAE3-1476C6AC1F38}" type="parTrans" cxnId="{1128EE7C-3E4E-4BA6-A7F8-096BCF486C1A}">
      <dgm:prSet/>
      <dgm:spPr/>
      <dgm:t>
        <a:bodyPr/>
        <a:lstStyle/>
        <a:p>
          <a:endParaRPr lang="en-US"/>
        </a:p>
      </dgm:t>
    </dgm:pt>
    <dgm:pt modelId="{89A49535-8267-47DE-B21D-D9779879F55A}" type="sibTrans" cxnId="{1128EE7C-3E4E-4BA6-A7F8-096BCF486C1A}">
      <dgm:prSet/>
      <dgm:spPr/>
      <dgm:t>
        <a:bodyPr/>
        <a:lstStyle/>
        <a:p>
          <a:endParaRPr lang="en-US" dirty="0"/>
        </a:p>
      </dgm:t>
    </dgm:pt>
    <dgm:pt modelId="{E004D69E-BE25-426C-8B11-BEA083A026D4}">
      <dgm:prSet/>
      <dgm:spPr/>
      <dgm:t>
        <a:bodyPr/>
        <a:lstStyle/>
        <a:p>
          <a:r>
            <a:rPr lang="en-US" b="0" i="0" baseline="0" dirty="0"/>
            <a:t>Women are more verbally skilled than men.</a:t>
          </a:r>
          <a:endParaRPr lang="en-US" dirty="0"/>
        </a:p>
      </dgm:t>
    </dgm:pt>
    <dgm:pt modelId="{CDA22977-189F-4CA5-9BAC-37A27174C271}" type="parTrans" cxnId="{D95AC019-91C1-440B-9ACF-2FC64903612D}">
      <dgm:prSet/>
      <dgm:spPr/>
      <dgm:t>
        <a:bodyPr/>
        <a:lstStyle/>
        <a:p>
          <a:endParaRPr lang="en-US"/>
        </a:p>
      </dgm:t>
    </dgm:pt>
    <dgm:pt modelId="{4187905B-B55A-4D4D-8D7A-2D127C53CECE}" type="sibTrans" cxnId="{D95AC019-91C1-440B-9ACF-2FC64903612D}">
      <dgm:prSet/>
      <dgm:spPr/>
      <dgm:t>
        <a:bodyPr/>
        <a:lstStyle/>
        <a:p>
          <a:endParaRPr lang="en-US" dirty="0"/>
        </a:p>
      </dgm:t>
    </dgm:pt>
    <dgm:pt modelId="{E5644652-79D6-4967-90CD-0703643F98BA}">
      <dgm:prSet/>
      <dgm:spPr/>
      <dgm:t>
        <a:bodyPr/>
        <a:lstStyle/>
        <a:p>
          <a:r>
            <a:rPr lang="en-US" b="0" i="0" baseline="0" dirty="0"/>
            <a:t>Men’s goals in using language tend to be about getting things done, </a:t>
          </a:r>
          <a:endParaRPr lang="en-US" dirty="0"/>
        </a:p>
      </dgm:t>
    </dgm:pt>
    <dgm:pt modelId="{90271DCE-F731-4335-B472-E87BA74A4899}" type="parTrans" cxnId="{92525518-8B2D-431C-ADAC-0EF672C37DB2}">
      <dgm:prSet/>
      <dgm:spPr/>
      <dgm:t>
        <a:bodyPr/>
        <a:lstStyle/>
        <a:p>
          <a:endParaRPr lang="en-US"/>
        </a:p>
      </dgm:t>
    </dgm:pt>
    <dgm:pt modelId="{4B6298B5-8F0F-47D5-AF17-884BA78B1D96}" type="sibTrans" cxnId="{92525518-8B2D-431C-ADAC-0EF672C37DB2}">
      <dgm:prSet/>
      <dgm:spPr/>
      <dgm:t>
        <a:bodyPr/>
        <a:lstStyle/>
        <a:p>
          <a:endParaRPr lang="en-US" dirty="0"/>
        </a:p>
      </dgm:t>
    </dgm:pt>
    <dgm:pt modelId="{3FEA1D1A-2505-4BCE-81A1-690836773E8C}">
      <dgm:prSet/>
      <dgm:spPr/>
      <dgm:t>
        <a:bodyPr/>
        <a:lstStyle/>
        <a:p>
          <a:r>
            <a:rPr lang="en-US" dirty="0"/>
            <a:t>4.</a:t>
          </a:r>
          <a:r>
            <a:rPr lang="en-US" b="0" i="0" baseline="0" dirty="0"/>
            <a:t>women’s tend to be about making connections to other people. </a:t>
          </a:r>
          <a:endParaRPr lang="en-US" dirty="0"/>
        </a:p>
      </dgm:t>
    </dgm:pt>
    <dgm:pt modelId="{A5D2BE75-59AD-4020-A727-B6466564E0D8}" type="parTrans" cxnId="{0445E949-8E59-439F-BD53-14DF4FCAA5A1}">
      <dgm:prSet/>
      <dgm:spPr/>
      <dgm:t>
        <a:bodyPr/>
        <a:lstStyle/>
        <a:p>
          <a:endParaRPr lang="en-US"/>
        </a:p>
      </dgm:t>
    </dgm:pt>
    <dgm:pt modelId="{B0F4594F-1F10-47E5-A8FF-337B5032883E}" type="sibTrans" cxnId="{0445E949-8E59-439F-BD53-14DF4FCAA5A1}">
      <dgm:prSet/>
      <dgm:spPr/>
      <dgm:t>
        <a:bodyPr/>
        <a:lstStyle/>
        <a:p>
          <a:endParaRPr lang="en-US" dirty="0"/>
        </a:p>
      </dgm:t>
    </dgm:pt>
    <dgm:pt modelId="{D5467A14-A744-4765-9E31-89832BE93455}">
      <dgm:prSet/>
      <dgm:spPr/>
      <dgm:t>
        <a:bodyPr/>
        <a:lstStyle/>
        <a:p>
          <a:r>
            <a:rPr lang="en-US" b="0" i="0" baseline="0" dirty="0"/>
            <a:t>Men talk more about things and facts, whereas women talk more about people, </a:t>
          </a:r>
          <a:endParaRPr lang="en-US" dirty="0"/>
        </a:p>
      </dgm:t>
    </dgm:pt>
    <dgm:pt modelId="{4754CEFD-E01C-4005-9B36-0214265AF040}" type="parTrans" cxnId="{0BE90A34-A174-4AFD-A3ED-B4DFAFE529C9}">
      <dgm:prSet/>
      <dgm:spPr/>
      <dgm:t>
        <a:bodyPr/>
        <a:lstStyle/>
        <a:p>
          <a:endParaRPr lang="en-US"/>
        </a:p>
      </dgm:t>
    </dgm:pt>
    <dgm:pt modelId="{172906BD-5B52-4C6D-BF86-6C40F0C53921}" type="sibTrans" cxnId="{0BE90A34-A174-4AFD-A3ED-B4DFAFE529C9}">
      <dgm:prSet/>
      <dgm:spPr/>
      <dgm:t>
        <a:bodyPr/>
        <a:lstStyle/>
        <a:p>
          <a:endParaRPr lang="en-US" dirty="0"/>
        </a:p>
      </dgm:t>
    </dgm:pt>
    <dgm:pt modelId="{CFE0BC12-F06B-42F0-A39E-569596CAF1E4}">
      <dgm:prSet/>
      <dgm:spPr/>
      <dgm:t>
        <a:bodyPr/>
        <a:lstStyle/>
        <a:p>
          <a:r>
            <a:rPr lang="en-US" b="0" i="0" baseline="0" dirty="0"/>
            <a:t>relationships and feelings.</a:t>
          </a:r>
          <a:endParaRPr lang="en-US" dirty="0"/>
        </a:p>
      </dgm:t>
    </dgm:pt>
    <dgm:pt modelId="{55805215-140A-426B-87E0-FD41F0C5D7EE}" type="parTrans" cxnId="{30274BA8-E568-4428-8E74-DEF485630F0C}">
      <dgm:prSet/>
      <dgm:spPr/>
      <dgm:t>
        <a:bodyPr/>
        <a:lstStyle/>
        <a:p>
          <a:endParaRPr lang="en-US"/>
        </a:p>
      </dgm:t>
    </dgm:pt>
    <dgm:pt modelId="{1D510EC4-3F14-476C-A4AE-49E4CEB2095E}" type="sibTrans" cxnId="{30274BA8-E568-4428-8E74-DEF485630F0C}">
      <dgm:prSet/>
      <dgm:spPr/>
      <dgm:t>
        <a:bodyPr/>
        <a:lstStyle/>
        <a:p>
          <a:endParaRPr lang="en-US"/>
        </a:p>
      </dgm:t>
    </dgm:pt>
    <dgm:pt modelId="{AF16B543-2FA3-4BE1-9912-06EFFC7F79F4}" type="pres">
      <dgm:prSet presAssocID="{E46CE9AD-3FF2-40C0-ADD8-16E67EAD7476}" presName="diagram" presStyleCnt="0">
        <dgm:presLayoutVars>
          <dgm:dir/>
          <dgm:resizeHandles val="exact"/>
        </dgm:presLayoutVars>
      </dgm:prSet>
      <dgm:spPr/>
    </dgm:pt>
    <dgm:pt modelId="{A0FE4D73-F66E-4D2D-951A-B7F2B3F990ED}" type="pres">
      <dgm:prSet presAssocID="{6B4E8D0C-2A1E-4CB5-85D9-F39A6861AAE2}" presName="node" presStyleLbl="node1" presStyleIdx="0" presStyleCnt="12">
        <dgm:presLayoutVars>
          <dgm:bulletEnabled val="1"/>
        </dgm:presLayoutVars>
      </dgm:prSet>
      <dgm:spPr/>
    </dgm:pt>
    <dgm:pt modelId="{60B464A3-FDF4-47EC-9F36-6818A9DDDBC3}" type="pres">
      <dgm:prSet presAssocID="{E15B2376-0DD3-4797-982C-D3E47BCE0E8C}" presName="sibTrans" presStyleLbl="sibTrans2D1" presStyleIdx="0" presStyleCnt="11"/>
      <dgm:spPr/>
    </dgm:pt>
    <dgm:pt modelId="{24E08100-645B-4CD5-8F59-80F376F7794C}" type="pres">
      <dgm:prSet presAssocID="{E15B2376-0DD3-4797-982C-D3E47BCE0E8C}" presName="connectorText" presStyleLbl="sibTrans2D1" presStyleIdx="0" presStyleCnt="11"/>
      <dgm:spPr/>
    </dgm:pt>
    <dgm:pt modelId="{C094B45E-D021-44D0-A831-4CF420ABB06B}" type="pres">
      <dgm:prSet presAssocID="{8410BA16-DEBE-437D-ABD6-6132E1458B04}" presName="node" presStyleLbl="node1" presStyleIdx="1" presStyleCnt="12">
        <dgm:presLayoutVars>
          <dgm:bulletEnabled val="1"/>
        </dgm:presLayoutVars>
      </dgm:prSet>
      <dgm:spPr/>
    </dgm:pt>
    <dgm:pt modelId="{83436E4B-AF84-4527-B39E-69F3A337BD25}" type="pres">
      <dgm:prSet presAssocID="{A65ADFB6-8689-4BF0-90C4-7F56CC0BFEA8}" presName="sibTrans" presStyleLbl="sibTrans2D1" presStyleIdx="1" presStyleCnt="11"/>
      <dgm:spPr/>
    </dgm:pt>
    <dgm:pt modelId="{B5368433-D0B4-443F-9A43-19D1F96494B6}" type="pres">
      <dgm:prSet presAssocID="{A65ADFB6-8689-4BF0-90C4-7F56CC0BFEA8}" presName="connectorText" presStyleLbl="sibTrans2D1" presStyleIdx="1" presStyleCnt="11"/>
      <dgm:spPr/>
    </dgm:pt>
    <dgm:pt modelId="{AAFAC681-7D6F-457A-8888-5EBB1D5F7810}" type="pres">
      <dgm:prSet presAssocID="{5C78163D-5912-48EF-A1BB-853BD017855D}" presName="node" presStyleLbl="node1" presStyleIdx="2" presStyleCnt="12">
        <dgm:presLayoutVars>
          <dgm:bulletEnabled val="1"/>
        </dgm:presLayoutVars>
      </dgm:prSet>
      <dgm:spPr/>
    </dgm:pt>
    <dgm:pt modelId="{6A501B83-76A7-4A91-AD46-83F40264DF62}" type="pres">
      <dgm:prSet presAssocID="{328D1404-168E-4DA5-B1FC-57FF17F31A26}" presName="sibTrans" presStyleLbl="sibTrans2D1" presStyleIdx="2" presStyleCnt="11"/>
      <dgm:spPr/>
    </dgm:pt>
    <dgm:pt modelId="{F486137B-12F6-41BE-80F2-711C7FDC26FC}" type="pres">
      <dgm:prSet presAssocID="{328D1404-168E-4DA5-B1FC-57FF17F31A26}" presName="connectorText" presStyleLbl="sibTrans2D1" presStyleIdx="2" presStyleCnt="11"/>
      <dgm:spPr/>
    </dgm:pt>
    <dgm:pt modelId="{F42603C0-9A03-45E3-896E-0C0D02F1D568}" type="pres">
      <dgm:prSet presAssocID="{F5F86A8E-0A1A-4249-9B04-CA6F3240F24A}" presName="node" presStyleLbl="node1" presStyleIdx="3" presStyleCnt="12">
        <dgm:presLayoutVars>
          <dgm:bulletEnabled val="1"/>
        </dgm:presLayoutVars>
      </dgm:prSet>
      <dgm:spPr/>
    </dgm:pt>
    <dgm:pt modelId="{E487CF8A-3440-44CB-8C5F-A921B1058ACF}" type="pres">
      <dgm:prSet presAssocID="{245E452E-C1DA-4224-B52D-A242A7A7345F}" presName="sibTrans" presStyleLbl="sibTrans2D1" presStyleIdx="3" presStyleCnt="11"/>
      <dgm:spPr/>
    </dgm:pt>
    <dgm:pt modelId="{BB46336A-AA75-443A-B6D0-1CA507DDBB2C}" type="pres">
      <dgm:prSet presAssocID="{245E452E-C1DA-4224-B52D-A242A7A7345F}" presName="connectorText" presStyleLbl="sibTrans2D1" presStyleIdx="3" presStyleCnt="11"/>
      <dgm:spPr/>
    </dgm:pt>
    <dgm:pt modelId="{262C31DE-C3A8-407E-AFEF-CC72F116E68A}" type="pres">
      <dgm:prSet presAssocID="{669B9B8A-5950-43C0-9652-1DB43614B7AD}" presName="node" presStyleLbl="node1" presStyleIdx="4" presStyleCnt="12">
        <dgm:presLayoutVars>
          <dgm:bulletEnabled val="1"/>
        </dgm:presLayoutVars>
      </dgm:prSet>
      <dgm:spPr/>
    </dgm:pt>
    <dgm:pt modelId="{FF332378-9A7E-4852-A0E9-704481527B19}" type="pres">
      <dgm:prSet presAssocID="{1EE482A6-DBBE-4964-B38E-3311308323B0}" presName="sibTrans" presStyleLbl="sibTrans2D1" presStyleIdx="4" presStyleCnt="11"/>
      <dgm:spPr/>
    </dgm:pt>
    <dgm:pt modelId="{D835533A-E050-4C43-AE9E-A2E3AC1524F7}" type="pres">
      <dgm:prSet presAssocID="{1EE482A6-DBBE-4964-B38E-3311308323B0}" presName="connectorText" presStyleLbl="sibTrans2D1" presStyleIdx="4" presStyleCnt="11"/>
      <dgm:spPr/>
    </dgm:pt>
    <dgm:pt modelId="{A1150DDC-C701-442F-88B2-3FC5B9EDCB9A}" type="pres">
      <dgm:prSet presAssocID="{5715E6D6-6033-4FE3-9A53-C288267FB39E}" presName="node" presStyleLbl="node1" presStyleIdx="5" presStyleCnt="12">
        <dgm:presLayoutVars>
          <dgm:bulletEnabled val="1"/>
        </dgm:presLayoutVars>
      </dgm:prSet>
      <dgm:spPr/>
    </dgm:pt>
    <dgm:pt modelId="{FBF9EF51-0107-422A-9442-8F22181B7AA3}" type="pres">
      <dgm:prSet presAssocID="{8284FAFC-3545-4482-8FA0-B59E1A1A7DAB}" presName="sibTrans" presStyleLbl="sibTrans2D1" presStyleIdx="5" presStyleCnt="11"/>
      <dgm:spPr/>
    </dgm:pt>
    <dgm:pt modelId="{B5AFC1BE-2FDF-4467-8440-9C092556A203}" type="pres">
      <dgm:prSet presAssocID="{8284FAFC-3545-4482-8FA0-B59E1A1A7DAB}" presName="connectorText" presStyleLbl="sibTrans2D1" presStyleIdx="5" presStyleCnt="11"/>
      <dgm:spPr/>
    </dgm:pt>
    <dgm:pt modelId="{0166C997-2A20-482E-86C4-9745CAD650C3}" type="pres">
      <dgm:prSet presAssocID="{BE6BC2C2-23FD-45DC-AD00-99BD14F1773D}" presName="node" presStyleLbl="node1" presStyleIdx="6" presStyleCnt="12">
        <dgm:presLayoutVars>
          <dgm:bulletEnabled val="1"/>
        </dgm:presLayoutVars>
      </dgm:prSet>
      <dgm:spPr/>
    </dgm:pt>
    <dgm:pt modelId="{4DF129E4-9438-4AF0-A11D-6989CBB4F042}" type="pres">
      <dgm:prSet presAssocID="{89A49535-8267-47DE-B21D-D9779879F55A}" presName="sibTrans" presStyleLbl="sibTrans2D1" presStyleIdx="6" presStyleCnt="11"/>
      <dgm:spPr/>
    </dgm:pt>
    <dgm:pt modelId="{18A43ABC-06DE-4B2B-BFC7-E6178B145E39}" type="pres">
      <dgm:prSet presAssocID="{89A49535-8267-47DE-B21D-D9779879F55A}" presName="connectorText" presStyleLbl="sibTrans2D1" presStyleIdx="6" presStyleCnt="11"/>
      <dgm:spPr/>
    </dgm:pt>
    <dgm:pt modelId="{017D4872-AB94-4BD1-9540-22E6A4C2B946}" type="pres">
      <dgm:prSet presAssocID="{E004D69E-BE25-426C-8B11-BEA083A026D4}" presName="node" presStyleLbl="node1" presStyleIdx="7" presStyleCnt="12">
        <dgm:presLayoutVars>
          <dgm:bulletEnabled val="1"/>
        </dgm:presLayoutVars>
      </dgm:prSet>
      <dgm:spPr/>
    </dgm:pt>
    <dgm:pt modelId="{8BF273BF-55E1-4E6D-A244-3C6A436B8722}" type="pres">
      <dgm:prSet presAssocID="{4187905B-B55A-4D4D-8D7A-2D127C53CECE}" presName="sibTrans" presStyleLbl="sibTrans2D1" presStyleIdx="7" presStyleCnt="11"/>
      <dgm:spPr/>
    </dgm:pt>
    <dgm:pt modelId="{614722B6-B983-4B0B-9DB5-07965D4FFE7D}" type="pres">
      <dgm:prSet presAssocID="{4187905B-B55A-4D4D-8D7A-2D127C53CECE}" presName="connectorText" presStyleLbl="sibTrans2D1" presStyleIdx="7" presStyleCnt="11"/>
      <dgm:spPr/>
    </dgm:pt>
    <dgm:pt modelId="{C76C0F77-B23B-4632-BDF4-D7207B6D187B}" type="pres">
      <dgm:prSet presAssocID="{E5644652-79D6-4967-90CD-0703643F98BA}" presName="node" presStyleLbl="node1" presStyleIdx="8" presStyleCnt="12">
        <dgm:presLayoutVars>
          <dgm:bulletEnabled val="1"/>
        </dgm:presLayoutVars>
      </dgm:prSet>
      <dgm:spPr/>
    </dgm:pt>
    <dgm:pt modelId="{06E217DE-529F-43F1-A2E6-298DFE8BF5A2}" type="pres">
      <dgm:prSet presAssocID="{4B6298B5-8F0F-47D5-AF17-884BA78B1D96}" presName="sibTrans" presStyleLbl="sibTrans2D1" presStyleIdx="8" presStyleCnt="11"/>
      <dgm:spPr/>
    </dgm:pt>
    <dgm:pt modelId="{D8E627E5-78C1-44A1-81AA-501D0F0711B2}" type="pres">
      <dgm:prSet presAssocID="{4B6298B5-8F0F-47D5-AF17-884BA78B1D96}" presName="connectorText" presStyleLbl="sibTrans2D1" presStyleIdx="8" presStyleCnt="11"/>
      <dgm:spPr/>
    </dgm:pt>
    <dgm:pt modelId="{000D482B-B2A9-4CDC-88A2-44D12E1A042E}" type="pres">
      <dgm:prSet presAssocID="{3FEA1D1A-2505-4BCE-81A1-690836773E8C}" presName="node" presStyleLbl="node1" presStyleIdx="9" presStyleCnt="12">
        <dgm:presLayoutVars>
          <dgm:bulletEnabled val="1"/>
        </dgm:presLayoutVars>
      </dgm:prSet>
      <dgm:spPr/>
    </dgm:pt>
    <dgm:pt modelId="{CF598FEB-B5D6-4B2D-83B5-F7D6FB75BAD0}" type="pres">
      <dgm:prSet presAssocID="{B0F4594F-1F10-47E5-A8FF-337B5032883E}" presName="sibTrans" presStyleLbl="sibTrans2D1" presStyleIdx="9" presStyleCnt="11"/>
      <dgm:spPr/>
    </dgm:pt>
    <dgm:pt modelId="{B3B86C59-A60C-4F05-BB2B-5FEB6BAC7283}" type="pres">
      <dgm:prSet presAssocID="{B0F4594F-1F10-47E5-A8FF-337B5032883E}" presName="connectorText" presStyleLbl="sibTrans2D1" presStyleIdx="9" presStyleCnt="11"/>
      <dgm:spPr/>
    </dgm:pt>
    <dgm:pt modelId="{FDA7B5A4-FE35-4BBD-85AF-22F04240CBBA}" type="pres">
      <dgm:prSet presAssocID="{D5467A14-A744-4765-9E31-89832BE93455}" presName="node" presStyleLbl="node1" presStyleIdx="10" presStyleCnt="12">
        <dgm:presLayoutVars>
          <dgm:bulletEnabled val="1"/>
        </dgm:presLayoutVars>
      </dgm:prSet>
      <dgm:spPr/>
    </dgm:pt>
    <dgm:pt modelId="{1DB74183-F993-468E-9D34-A166849C4CF3}" type="pres">
      <dgm:prSet presAssocID="{172906BD-5B52-4C6D-BF86-6C40F0C53921}" presName="sibTrans" presStyleLbl="sibTrans2D1" presStyleIdx="10" presStyleCnt="11"/>
      <dgm:spPr/>
    </dgm:pt>
    <dgm:pt modelId="{C99B7510-5928-4963-9EAB-08C96B40EB2B}" type="pres">
      <dgm:prSet presAssocID="{172906BD-5B52-4C6D-BF86-6C40F0C53921}" presName="connectorText" presStyleLbl="sibTrans2D1" presStyleIdx="10" presStyleCnt="11"/>
      <dgm:spPr/>
    </dgm:pt>
    <dgm:pt modelId="{373662FF-8E3C-41B5-B329-0D89151296D0}" type="pres">
      <dgm:prSet presAssocID="{CFE0BC12-F06B-42F0-A39E-569596CAF1E4}" presName="node" presStyleLbl="node1" presStyleIdx="11" presStyleCnt="12">
        <dgm:presLayoutVars>
          <dgm:bulletEnabled val="1"/>
        </dgm:presLayoutVars>
      </dgm:prSet>
      <dgm:spPr/>
    </dgm:pt>
  </dgm:ptLst>
  <dgm:cxnLst>
    <dgm:cxn modelId="{88C78700-257E-4E5B-8422-49084029B431}" type="presOf" srcId="{5715E6D6-6033-4FE3-9A53-C288267FB39E}" destId="{A1150DDC-C701-442F-88B2-3FC5B9EDCB9A}" srcOrd="0" destOrd="0" presId="urn:microsoft.com/office/officeart/2005/8/layout/process5"/>
    <dgm:cxn modelId="{FEBC1404-12D9-4A71-AE28-74D38C7DBB51}" type="presOf" srcId="{245E452E-C1DA-4224-B52D-A242A7A7345F}" destId="{E487CF8A-3440-44CB-8C5F-A921B1058ACF}" srcOrd="0" destOrd="0" presId="urn:microsoft.com/office/officeart/2005/8/layout/process5"/>
    <dgm:cxn modelId="{1BB1810F-3F0C-45E1-B7F3-FE67D4180A27}" type="presOf" srcId="{4187905B-B55A-4D4D-8D7A-2D127C53CECE}" destId="{8BF273BF-55E1-4E6D-A244-3C6A436B8722}" srcOrd="0" destOrd="0" presId="urn:microsoft.com/office/officeart/2005/8/layout/process5"/>
    <dgm:cxn modelId="{3862ED14-207C-4000-9278-E21F5B633876}" type="presOf" srcId="{328D1404-168E-4DA5-B1FC-57FF17F31A26}" destId="{6A501B83-76A7-4A91-AD46-83F40264DF62}" srcOrd="0" destOrd="0" presId="urn:microsoft.com/office/officeart/2005/8/layout/process5"/>
    <dgm:cxn modelId="{92525518-8B2D-431C-ADAC-0EF672C37DB2}" srcId="{E46CE9AD-3FF2-40C0-ADD8-16E67EAD7476}" destId="{E5644652-79D6-4967-90CD-0703643F98BA}" srcOrd="8" destOrd="0" parTransId="{90271DCE-F731-4335-B472-E87BA74A4899}" sibTransId="{4B6298B5-8F0F-47D5-AF17-884BA78B1D96}"/>
    <dgm:cxn modelId="{D95AC019-91C1-440B-9ACF-2FC64903612D}" srcId="{E46CE9AD-3FF2-40C0-ADD8-16E67EAD7476}" destId="{E004D69E-BE25-426C-8B11-BEA083A026D4}" srcOrd="7" destOrd="0" parTransId="{CDA22977-189F-4CA5-9BAC-37A27174C271}" sibTransId="{4187905B-B55A-4D4D-8D7A-2D127C53CECE}"/>
    <dgm:cxn modelId="{93D5241E-0866-4C83-846D-D178B4F1C52D}" type="presOf" srcId="{E004D69E-BE25-426C-8B11-BEA083A026D4}" destId="{017D4872-AB94-4BD1-9540-22E6A4C2B946}" srcOrd="0" destOrd="0" presId="urn:microsoft.com/office/officeart/2005/8/layout/process5"/>
    <dgm:cxn modelId="{FC5C762B-02B3-482E-847A-26B20B3F02DE}" type="presOf" srcId="{A65ADFB6-8689-4BF0-90C4-7F56CC0BFEA8}" destId="{83436E4B-AF84-4527-B39E-69F3A337BD25}" srcOrd="0" destOrd="0" presId="urn:microsoft.com/office/officeart/2005/8/layout/process5"/>
    <dgm:cxn modelId="{15C42A2D-64B6-4C91-B754-2D9A5BEDEB78}" type="presOf" srcId="{4B6298B5-8F0F-47D5-AF17-884BA78B1D96}" destId="{D8E627E5-78C1-44A1-81AA-501D0F0711B2}" srcOrd="1" destOrd="0" presId="urn:microsoft.com/office/officeart/2005/8/layout/process5"/>
    <dgm:cxn modelId="{0BE90A34-A174-4AFD-A3ED-B4DFAFE529C9}" srcId="{E46CE9AD-3FF2-40C0-ADD8-16E67EAD7476}" destId="{D5467A14-A744-4765-9E31-89832BE93455}" srcOrd="10" destOrd="0" parTransId="{4754CEFD-E01C-4005-9B36-0214265AF040}" sibTransId="{172906BD-5B52-4C6D-BF86-6C40F0C53921}"/>
    <dgm:cxn modelId="{18C33C34-2142-4E17-BAE7-FC86872577C8}" type="presOf" srcId="{5C78163D-5912-48EF-A1BB-853BD017855D}" destId="{AAFAC681-7D6F-457A-8888-5EBB1D5F7810}" srcOrd="0" destOrd="0" presId="urn:microsoft.com/office/officeart/2005/8/layout/process5"/>
    <dgm:cxn modelId="{6D6A2B40-8832-4CB9-87DA-ED9F4DCD5D10}" srcId="{E46CE9AD-3FF2-40C0-ADD8-16E67EAD7476}" destId="{5715E6D6-6033-4FE3-9A53-C288267FB39E}" srcOrd="5" destOrd="0" parTransId="{7E1CDBE1-FE28-4B84-8104-67351FD63D33}" sibTransId="{8284FAFC-3545-4482-8FA0-B59E1A1A7DAB}"/>
    <dgm:cxn modelId="{D90C075E-6F82-4317-A56A-3F6DF06BDF6D}" type="presOf" srcId="{E5644652-79D6-4967-90CD-0703643F98BA}" destId="{C76C0F77-B23B-4632-BDF4-D7207B6D187B}" srcOrd="0" destOrd="0" presId="urn:microsoft.com/office/officeart/2005/8/layout/process5"/>
    <dgm:cxn modelId="{7AD89562-506D-4620-906F-EAAE1FAC9FB5}" type="presOf" srcId="{8410BA16-DEBE-437D-ABD6-6132E1458B04}" destId="{C094B45E-D021-44D0-A831-4CF420ABB06B}" srcOrd="0" destOrd="0" presId="urn:microsoft.com/office/officeart/2005/8/layout/process5"/>
    <dgm:cxn modelId="{E292BA62-64AD-413F-92EB-991C23E00BF1}" type="presOf" srcId="{172906BD-5B52-4C6D-BF86-6C40F0C53921}" destId="{1DB74183-F993-468E-9D34-A166849C4CF3}" srcOrd="0" destOrd="0" presId="urn:microsoft.com/office/officeart/2005/8/layout/process5"/>
    <dgm:cxn modelId="{1C55E466-381A-416A-9B00-ED7C49EC0638}" type="presOf" srcId="{4B6298B5-8F0F-47D5-AF17-884BA78B1D96}" destId="{06E217DE-529F-43F1-A2E6-298DFE8BF5A2}" srcOrd="0" destOrd="0" presId="urn:microsoft.com/office/officeart/2005/8/layout/process5"/>
    <dgm:cxn modelId="{F7706A48-C591-411B-A1F2-04C7F46D48BF}" type="presOf" srcId="{D5467A14-A744-4765-9E31-89832BE93455}" destId="{FDA7B5A4-FE35-4BBD-85AF-22F04240CBBA}" srcOrd="0" destOrd="0" presId="urn:microsoft.com/office/officeart/2005/8/layout/process5"/>
    <dgm:cxn modelId="{0445E949-8E59-439F-BD53-14DF4FCAA5A1}" srcId="{E46CE9AD-3FF2-40C0-ADD8-16E67EAD7476}" destId="{3FEA1D1A-2505-4BCE-81A1-690836773E8C}" srcOrd="9" destOrd="0" parTransId="{A5D2BE75-59AD-4020-A727-B6466564E0D8}" sibTransId="{B0F4594F-1F10-47E5-A8FF-337B5032883E}"/>
    <dgm:cxn modelId="{2B604F6A-7B41-4608-83FB-9A1F2EFD1021}" type="presOf" srcId="{A65ADFB6-8689-4BF0-90C4-7F56CC0BFEA8}" destId="{B5368433-D0B4-443F-9A43-19D1F96494B6}" srcOrd="1" destOrd="0" presId="urn:microsoft.com/office/officeart/2005/8/layout/process5"/>
    <dgm:cxn modelId="{1386BB6D-7F0F-45D4-BBA0-186ECB4E279B}" type="presOf" srcId="{4187905B-B55A-4D4D-8D7A-2D127C53CECE}" destId="{614722B6-B983-4B0B-9DB5-07965D4FFE7D}" srcOrd="1" destOrd="0" presId="urn:microsoft.com/office/officeart/2005/8/layout/process5"/>
    <dgm:cxn modelId="{37F06E6E-856E-4FCB-9B96-821E6EC3247F}" type="presOf" srcId="{328D1404-168E-4DA5-B1FC-57FF17F31A26}" destId="{F486137B-12F6-41BE-80F2-711C7FDC26FC}" srcOrd="1" destOrd="0" presId="urn:microsoft.com/office/officeart/2005/8/layout/process5"/>
    <dgm:cxn modelId="{A90EE351-5F73-45B4-B1C2-EA3818711F12}" srcId="{E46CE9AD-3FF2-40C0-ADD8-16E67EAD7476}" destId="{669B9B8A-5950-43C0-9652-1DB43614B7AD}" srcOrd="4" destOrd="0" parTransId="{C9A4F7CF-E979-4F37-8D23-A0515A936939}" sibTransId="{1EE482A6-DBBE-4964-B38E-3311308323B0}"/>
    <dgm:cxn modelId="{A9CF7173-CDBF-4F0C-87E2-5E6C7BECF370}" type="presOf" srcId="{E46CE9AD-3FF2-40C0-ADD8-16E67EAD7476}" destId="{AF16B543-2FA3-4BE1-9912-06EFFC7F79F4}" srcOrd="0" destOrd="0" presId="urn:microsoft.com/office/officeart/2005/8/layout/process5"/>
    <dgm:cxn modelId="{92A28473-F84A-4CDF-B21B-500BBE2D56A4}" type="presOf" srcId="{669B9B8A-5950-43C0-9652-1DB43614B7AD}" destId="{262C31DE-C3A8-407E-AFEF-CC72F116E68A}" srcOrd="0" destOrd="0" presId="urn:microsoft.com/office/officeart/2005/8/layout/process5"/>
    <dgm:cxn modelId="{004AE274-A17B-4F35-AD6F-7753AB5BBD37}" type="presOf" srcId="{1EE482A6-DBBE-4964-B38E-3311308323B0}" destId="{D835533A-E050-4C43-AE9E-A2E3AC1524F7}" srcOrd="1" destOrd="0" presId="urn:microsoft.com/office/officeart/2005/8/layout/process5"/>
    <dgm:cxn modelId="{3DB88159-33D7-46A7-BC2E-2FF1C74A8CF2}" type="presOf" srcId="{8284FAFC-3545-4482-8FA0-B59E1A1A7DAB}" destId="{B5AFC1BE-2FDF-4467-8440-9C092556A203}" srcOrd="1" destOrd="0" presId="urn:microsoft.com/office/officeart/2005/8/layout/process5"/>
    <dgm:cxn modelId="{1128EE7C-3E4E-4BA6-A7F8-096BCF486C1A}" srcId="{E46CE9AD-3FF2-40C0-ADD8-16E67EAD7476}" destId="{BE6BC2C2-23FD-45DC-AD00-99BD14F1773D}" srcOrd="6" destOrd="0" parTransId="{6503AC9A-661B-4046-BAE3-1476C6AC1F38}" sibTransId="{89A49535-8267-47DE-B21D-D9779879F55A}"/>
    <dgm:cxn modelId="{CB7C1086-F1D3-4EB8-A82C-42C6328EC88C}" type="presOf" srcId="{CFE0BC12-F06B-42F0-A39E-569596CAF1E4}" destId="{373662FF-8E3C-41B5-B329-0D89151296D0}" srcOrd="0" destOrd="0" presId="urn:microsoft.com/office/officeart/2005/8/layout/process5"/>
    <dgm:cxn modelId="{154B8E8F-9782-4BF0-83C3-C16DBC83562B}" type="presOf" srcId="{BE6BC2C2-23FD-45DC-AD00-99BD14F1773D}" destId="{0166C997-2A20-482E-86C4-9745CAD650C3}" srcOrd="0" destOrd="0" presId="urn:microsoft.com/office/officeart/2005/8/layout/process5"/>
    <dgm:cxn modelId="{E33D2794-FC0D-48DC-B376-B132C5D8C966}" type="presOf" srcId="{B0F4594F-1F10-47E5-A8FF-337B5032883E}" destId="{B3B86C59-A60C-4F05-BB2B-5FEB6BAC7283}" srcOrd="1" destOrd="0" presId="urn:microsoft.com/office/officeart/2005/8/layout/process5"/>
    <dgm:cxn modelId="{4268CF9E-0B07-47A8-ABC4-D7BECD55E144}" type="presOf" srcId="{172906BD-5B52-4C6D-BF86-6C40F0C53921}" destId="{C99B7510-5928-4963-9EAB-08C96B40EB2B}" srcOrd="1" destOrd="0" presId="urn:microsoft.com/office/officeart/2005/8/layout/process5"/>
    <dgm:cxn modelId="{1F7FB89F-05A2-44C5-842E-F8588F901F91}" srcId="{E46CE9AD-3FF2-40C0-ADD8-16E67EAD7476}" destId="{F5F86A8E-0A1A-4249-9B04-CA6F3240F24A}" srcOrd="3" destOrd="0" parTransId="{0878FE0E-DE1E-478A-AC95-AC0D1067237D}" sibTransId="{245E452E-C1DA-4224-B52D-A242A7A7345F}"/>
    <dgm:cxn modelId="{B81314A6-E6B7-44D3-801C-0D09439FFA6E}" srcId="{E46CE9AD-3FF2-40C0-ADD8-16E67EAD7476}" destId="{8410BA16-DEBE-437D-ABD6-6132E1458B04}" srcOrd="1" destOrd="0" parTransId="{58F5AF5E-1208-4606-907F-B1411D9DEE86}" sibTransId="{A65ADFB6-8689-4BF0-90C4-7F56CC0BFEA8}"/>
    <dgm:cxn modelId="{D58DB4A7-2419-40E5-BF6A-B692F4054FCA}" srcId="{E46CE9AD-3FF2-40C0-ADD8-16E67EAD7476}" destId="{6B4E8D0C-2A1E-4CB5-85D9-F39A6861AAE2}" srcOrd="0" destOrd="0" parTransId="{243D065C-25AE-48C5-A956-063DDC1862FB}" sibTransId="{E15B2376-0DD3-4797-982C-D3E47BCE0E8C}"/>
    <dgm:cxn modelId="{529CECA7-1210-46B3-8F78-73C7EF1A26B2}" type="presOf" srcId="{E15B2376-0DD3-4797-982C-D3E47BCE0E8C}" destId="{24E08100-645B-4CD5-8F59-80F376F7794C}" srcOrd="1" destOrd="0" presId="urn:microsoft.com/office/officeart/2005/8/layout/process5"/>
    <dgm:cxn modelId="{30274BA8-E568-4428-8E74-DEF485630F0C}" srcId="{E46CE9AD-3FF2-40C0-ADD8-16E67EAD7476}" destId="{CFE0BC12-F06B-42F0-A39E-569596CAF1E4}" srcOrd="11" destOrd="0" parTransId="{55805215-140A-426B-87E0-FD41F0C5D7EE}" sibTransId="{1D510EC4-3F14-476C-A4AE-49E4CEB2095E}"/>
    <dgm:cxn modelId="{D1C377AB-4F91-4046-B602-33B18AC5363D}" type="presOf" srcId="{89A49535-8267-47DE-B21D-D9779879F55A}" destId="{18A43ABC-06DE-4B2B-BFC7-E6178B145E39}" srcOrd="1" destOrd="0" presId="urn:microsoft.com/office/officeart/2005/8/layout/process5"/>
    <dgm:cxn modelId="{E5DE65B5-2924-4065-9DA0-996F2FB4AB00}" type="presOf" srcId="{89A49535-8267-47DE-B21D-D9779879F55A}" destId="{4DF129E4-9438-4AF0-A11D-6989CBB4F042}" srcOrd="0" destOrd="0" presId="urn:microsoft.com/office/officeart/2005/8/layout/process5"/>
    <dgm:cxn modelId="{92136BC6-4497-49D2-8D90-3DCAB6A8ACCF}" type="presOf" srcId="{8284FAFC-3545-4482-8FA0-B59E1A1A7DAB}" destId="{FBF9EF51-0107-422A-9442-8F22181B7AA3}" srcOrd="0" destOrd="0" presId="urn:microsoft.com/office/officeart/2005/8/layout/process5"/>
    <dgm:cxn modelId="{CB434BC6-E199-4577-82F9-9FFBB5BDBF1B}" type="presOf" srcId="{245E452E-C1DA-4224-B52D-A242A7A7345F}" destId="{BB46336A-AA75-443A-B6D0-1CA507DDBB2C}" srcOrd="1" destOrd="0" presId="urn:microsoft.com/office/officeart/2005/8/layout/process5"/>
    <dgm:cxn modelId="{861A9DC9-DF48-4B1B-BA21-D22455E9D1DC}" type="presOf" srcId="{E15B2376-0DD3-4797-982C-D3E47BCE0E8C}" destId="{60B464A3-FDF4-47EC-9F36-6818A9DDDBC3}" srcOrd="0" destOrd="0" presId="urn:microsoft.com/office/officeart/2005/8/layout/process5"/>
    <dgm:cxn modelId="{0F8A7DCD-5DDC-4D99-A46C-CB22B87A2A1A}" type="presOf" srcId="{F5F86A8E-0A1A-4249-9B04-CA6F3240F24A}" destId="{F42603C0-9A03-45E3-896E-0C0D02F1D568}" srcOrd="0" destOrd="0" presId="urn:microsoft.com/office/officeart/2005/8/layout/process5"/>
    <dgm:cxn modelId="{7CCC7EE6-004C-46F4-8ABC-012D4A90780E}" srcId="{E46CE9AD-3FF2-40C0-ADD8-16E67EAD7476}" destId="{5C78163D-5912-48EF-A1BB-853BD017855D}" srcOrd="2" destOrd="0" parTransId="{48F632D9-E7BF-4E8C-93FB-8F8C11ED7C36}" sibTransId="{328D1404-168E-4DA5-B1FC-57FF17F31A26}"/>
    <dgm:cxn modelId="{B9A072EC-FE00-47FB-A4EA-865C1200F6E6}" type="presOf" srcId="{6B4E8D0C-2A1E-4CB5-85D9-F39A6861AAE2}" destId="{A0FE4D73-F66E-4D2D-951A-B7F2B3F990ED}" srcOrd="0" destOrd="0" presId="urn:microsoft.com/office/officeart/2005/8/layout/process5"/>
    <dgm:cxn modelId="{65D8FBFA-47FE-4F64-B7F5-C03D80C5C948}" type="presOf" srcId="{1EE482A6-DBBE-4964-B38E-3311308323B0}" destId="{FF332378-9A7E-4852-A0E9-704481527B19}" srcOrd="0" destOrd="0" presId="urn:microsoft.com/office/officeart/2005/8/layout/process5"/>
    <dgm:cxn modelId="{4DC2E9FC-5328-4238-88D0-FB08DCADCE02}" type="presOf" srcId="{3FEA1D1A-2505-4BCE-81A1-690836773E8C}" destId="{000D482B-B2A9-4CDC-88A2-44D12E1A042E}" srcOrd="0" destOrd="0" presId="urn:microsoft.com/office/officeart/2005/8/layout/process5"/>
    <dgm:cxn modelId="{0D2858FF-0CDE-444B-87F1-6C44155F199E}" type="presOf" srcId="{B0F4594F-1F10-47E5-A8FF-337B5032883E}" destId="{CF598FEB-B5D6-4B2D-83B5-F7D6FB75BAD0}" srcOrd="0" destOrd="0" presId="urn:microsoft.com/office/officeart/2005/8/layout/process5"/>
    <dgm:cxn modelId="{36E44A1E-653F-4C2A-ADCD-839D9823A86A}" type="presParOf" srcId="{AF16B543-2FA3-4BE1-9912-06EFFC7F79F4}" destId="{A0FE4D73-F66E-4D2D-951A-B7F2B3F990ED}" srcOrd="0" destOrd="0" presId="urn:microsoft.com/office/officeart/2005/8/layout/process5"/>
    <dgm:cxn modelId="{8A03E392-16A0-4E5F-BE5C-AD8F1CAC42D2}" type="presParOf" srcId="{AF16B543-2FA3-4BE1-9912-06EFFC7F79F4}" destId="{60B464A3-FDF4-47EC-9F36-6818A9DDDBC3}" srcOrd="1" destOrd="0" presId="urn:microsoft.com/office/officeart/2005/8/layout/process5"/>
    <dgm:cxn modelId="{828024BC-C59E-4FAF-AF11-EB3B2F0DE158}" type="presParOf" srcId="{60B464A3-FDF4-47EC-9F36-6818A9DDDBC3}" destId="{24E08100-645B-4CD5-8F59-80F376F7794C}" srcOrd="0" destOrd="0" presId="urn:microsoft.com/office/officeart/2005/8/layout/process5"/>
    <dgm:cxn modelId="{08C8032F-57EB-4623-B3CC-AB87AE866757}" type="presParOf" srcId="{AF16B543-2FA3-4BE1-9912-06EFFC7F79F4}" destId="{C094B45E-D021-44D0-A831-4CF420ABB06B}" srcOrd="2" destOrd="0" presId="urn:microsoft.com/office/officeart/2005/8/layout/process5"/>
    <dgm:cxn modelId="{63331620-2CFB-46B0-B82E-F53FE1D83344}" type="presParOf" srcId="{AF16B543-2FA3-4BE1-9912-06EFFC7F79F4}" destId="{83436E4B-AF84-4527-B39E-69F3A337BD25}" srcOrd="3" destOrd="0" presId="urn:microsoft.com/office/officeart/2005/8/layout/process5"/>
    <dgm:cxn modelId="{13E86033-11C2-4319-8239-D6DF4A61273F}" type="presParOf" srcId="{83436E4B-AF84-4527-B39E-69F3A337BD25}" destId="{B5368433-D0B4-443F-9A43-19D1F96494B6}" srcOrd="0" destOrd="0" presId="urn:microsoft.com/office/officeart/2005/8/layout/process5"/>
    <dgm:cxn modelId="{0164105B-AB8F-4631-A545-0D41F120450F}" type="presParOf" srcId="{AF16B543-2FA3-4BE1-9912-06EFFC7F79F4}" destId="{AAFAC681-7D6F-457A-8888-5EBB1D5F7810}" srcOrd="4" destOrd="0" presId="urn:microsoft.com/office/officeart/2005/8/layout/process5"/>
    <dgm:cxn modelId="{BB88AEE2-8AD7-4387-A4C7-C677074D88B4}" type="presParOf" srcId="{AF16B543-2FA3-4BE1-9912-06EFFC7F79F4}" destId="{6A501B83-76A7-4A91-AD46-83F40264DF62}" srcOrd="5" destOrd="0" presId="urn:microsoft.com/office/officeart/2005/8/layout/process5"/>
    <dgm:cxn modelId="{BB5E3B21-C5FF-4C5B-9E87-CC7D2573281A}" type="presParOf" srcId="{6A501B83-76A7-4A91-AD46-83F40264DF62}" destId="{F486137B-12F6-41BE-80F2-711C7FDC26FC}" srcOrd="0" destOrd="0" presId="urn:microsoft.com/office/officeart/2005/8/layout/process5"/>
    <dgm:cxn modelId="{700A239A-03E4-4E62-BDED-44DFE06A434F}" type="presParOf" srcId="{AF16B543-2FA3-4BE1-9912-06EFFC7F79F4}" destId="{F42603C0-9A03-45E3-896E-0C0D02F1D568}" srcOrd="6" destOrd="0" presId="urn:microsoft.com/office/officeart/2005/8/layout/process5"/>
    <dgm:cxn modelId="{8E7EEFC7-A285-40A8-B710-5A76037E1EC3}" type="presParOf" srcId="{AF16B543-2FA3-4BE1-9912-06EFFC7F79F4}" destId="{E487CF8A-3440-44CB-8C5F-A921B1058ACF}" srcOrd="7" destOrd="0" presId="urn:microsoft.com/office/officeart/2005/8/layout/process5"/>
    <dgm:cxn modelId="{0B732FB4-4EEE-427B-912D-DE09740BC530}" type="presParOf" srcId="{E487CF8A-3440-44CB-8C5F-A921B1058ACF}" destId="{BB46336A-AA75-443A-B6D0-1CA507DDBB2C}" srcOrd="0" destOrd="0" presId="urn:microsoft.com/office/officeart/2005/8/layout/process5"/>
    <dgm:cxn modelId="{B0799689-DB15-4F4C-BFE2-26D00378EEE5}" type="presParOf" srcId="{AF16B543-2FA3-4BE1-9912-06EFFC7F79F4}" destId="{262C31DE-C3A8-407E-AFEF-CC72F116E68A}" srcOrd="8" destOrd="0" presId="urn:microsoft.com/office/officeart/2005/8/layout/process5"/>
    <dgm:cxn modelId="{D1D60C6C-8244-4540-A368-7598F6BF7A33}" type="presParOf" srcId="{AF16B543-2FA3-4BE1-9912-06EFFC7F79F4}" destId="{FF332378-9A7E-4852-A0E9-704481527B19}" srcOrd="9" destOrd="0" presId="urn:microsoft.com/office/officeart/2005/8/layout/process5"/>
    <dgm:cxn modelId="{F4E9E3CB-DA99-458D-9F68-D9BFCEEEFB9D}" type="presParOf" srcId="{FF332378-9A7E-4852-A0E9-704481527B19}" destId="{D835533A-E050-4C43-AE9E-A2E3AC1524F7}" srcOrd="0" destOrd="0" presId="urn:microsoft.com/office/officeart/2005/8/layout/process5"/>
    <dgm:cxn modelId="{E346EA0A-9D4A-4883-9CD5-8D2B150C1E2C}" type="presParOf" srcId="{AF16B543-2FA3-4BE1-9912-06EFFC7F79F4}" destId="{A1150DDC-C701-442F-88B2-3FC5B9EDCB9A}" srcOrd="10" destOrd="0" presId="urn:microsoft.com/office/officeart/2005/8/layout/process5"/>
    <dgm:cxn modelId="{87CA7BF1-F553-40B0-B5E2-5383A7932AC8}" type="presParOf" srcId="{AF16B543-2FA3-4BE1-9912-06EFFC7F79F4}" destId="{FBF9EF51-0107-422A-9442-8F22181B7AA3}" srcOrd="11" destOrd="0" presId="urn:microsoft.com/office/officeart/2005/8/layout/process5"/>
    <dgm:cxn modelId="{6F87720D-093A-4B96-A32E-B553C9AA92B1}" type="presParOf" srcId="{FBF9EF51-0107-422A-9442-8F22181B7AA3}" destId="{B5AFC1BE-2FDF-4467-8440-9C092556A203}" srcOrd="0" destOrd="0" presId="urn:microsoft.com/office/officeart/2005/8/layout/process5"/>
    <dgm:cxn modelId="{3499244E-ACB8-417B-BD4A-0D2A1666520F}" type="presParOf" srcId="{AF16B543-2FA3-4BE1-9912-06EFFC7F79F4}" destId="{0166C997-2A20-482E-86C4-9745CAD650C3}" srcOrd="12" destOrd="0" presId="urn:microsoft.com/office/officeart/2005/8/layout/process5"/>
    <dgm:cxn modelId="{C6B11378-8CBD-4A6C-B989-9DCF11144D80}" type="presParOf" srcId="{AF16B543-2FA3-4BE1-9912-06EFFC7F79F4}" destId="{4DF129E4-9438-4AF0-A11D-6989CBB4F042}" srcOrd="13" destOrd="0" presId="urn:microsoft.com/office/officeart/2005/8/layout/process5"/>
    <dgm:cxn modelId="{2E8CAFB1-64FF-4AB3-9430-9D9C00511628}" type="presParOf" srcId="{4DF129E4-9438-4AF0-A11D-6989CBB4F042}" destId="{18A43ABC-06DE-4B2B-BFC7-E6178B145E39}" srcOrd="0" destOrd="0" presId="urn:microsoft.com/office/officeart/2005/8/layout/process5"/>
    <dgm:cxn modelId="{FD5DEE71-3E45-4FD9-8716-283FAFE145BB}" type="presParOf" srcId="{AF16B543-2FA3-4BE1-9912-06EFFC7F79F4}" destId="{017D4872-AB94-4BD1-9540-22E6A4C2B946}" srcOrd="14" destOrd="0" presId="urn:microsoft.com/office/officeart/2005/8/layout/process5"/>
    <dgm:cxn modelId="{A7716477-E781-4BB6-A4EA-11A8AAD48637}" type="presParOf" srcId="{AF16B543-2FA3-4BE1-9912-06EFFC7F79F4}" destId="{8BF273BF-55E1-4E6D-A244-3C6A436B8722}" srcOrd="15" destOrd="0" presId="urn:microsoft.com/office/officeart/2005/8/layout/process5"/>
    <dgm:cxn modelId="{56F6B2AA-9B8F-4BA1-871C-FD80C5084FF7}" type="presParOf" srcId="{8BF273BF-55E1-4E6D-A244-3C6A436B8722}" destId="{614722B6-B983-4B0B-9DB5-07965D4FFE7D}" srcOrd="0" destOrd="0" presId="urn:microsoft.com/office/officeart/2005/8/layout/process5"/>
    <dgm:cxn modelId="{084D88E7-3846-4167-A6E5-964940A6852B}" type="presParOf" srcId="{AF16B543-2FA3-4BE1-9912-06EFFC7F79F4}" destId="{C76C0F77-B23B-4632-BDF4-D7207B6D187B}" srcOrd="16" destOrd="0" presId="urn:microsoft.com/office/officeart/2005/8/layout/process5"/>
    <dgm:cxn modelId="{7844BC5F-7B2A-46CF-A512-5E7D84962AD2}" type="presParOf" srcId="{AF16B543-2FA3-4BE1-9912-06EFFC7F79F4}" destId="{06E217DE-529F-43F1-A2E6-298DFE8BF5A2}" srcOrd="17" destOrd="0" presId="urn:microsoft.com/office/officeart/2005/8/layout/process5"/>
    <dgm:cxn modelId="{BDC12DDF-3597-4FEA-A329-B0A27832E841}" type="presParOf" srcId="{06E217DE-529F-43F1-A2E6-298DFE8BF5A2}" destId="{D8E627E5-78C1-44A1-81AA-501D0F0711B2}" srcOrd="0" destOrd="0" presId="urn:microsoft.com/office/officeart/2005/8/layout/process5"/>
    <dgm:cxn modelId="{B97F6814-9CF3-4C1E-9F93-D5A57E9C2AD7}" type="presParOf" srcId="{AF16B543-2FA3-4BE1-9912-06EFFC7F79F4}" destId="{000D482B-B2A9-4CDC-88A2-44D12E1A042E}" srcOrd="18" destOrd="0" presId="urn:microsoft.com/office/officeart/2005/8/layout/process5"/>
    <dgm:cxn modelId="{7AB2BE88-F473-40B0-A3A5-99438BCAA800}" type="presParOf" srcId="{AF16B543-2FA3-4BE1-9912-06EFFC7F79F4}" destId="{CF598FEB-B5D6-4B2D-83B5-F7D6FB75BAD0}" srcOrd="19" destOrd="0" presId="urn:microsoft.com/office/officeart/2005/8/layout/process5"/>
    <dgm:cxn modelId="{6AFABB3A-9084-4E0D-9BEB-DD3A12C5B9F8}" type="presParOf" srcId="{CF598FEB-B5D6-4B2D-83B5-F7D6FB75BAD0}" destId="{B3B86C59-A60C-4F05-BB2B-5FEB6BAC7283}" srcOrd="0" destOrd="0" presId="urn:microsoft.com/office/officeart/2005/8/layout/process5"/>
    <dgm:cxn modelId="{6C9103C2-1D82-465F-A001-B3A24A7939CF}" type="presParOf" srcId="{AF16B543-2FA3-4BE1-9912-06EFFC7F79F4}" destId="{FDA7B5A4-FE35-4BBD-85AF-22F04240CBBA}" srcOrd="20" destOrd="0" presId="urn:microsoft.com/office/officeart/2005/8/layout/process5"/>
    <dgm:cxn modelId="{156CE8F0-C266-4908-B666-5D31DB45F442}" type="presParOf" srcId="{AF16B543-2FA3-4BE1-9912-06EFFC7F79F4}" destId="{1DB74183-F993-468E-9D34-A166849C4CF3}" srcOrd="21" destOrd="0" presId="urn:microsoft.com/office/officeart/2005/8/layout/process5"/>
    <dgm:cxn modelId="{AEEC74BE-F096-4482-8012-2BEA9E53EBF6}" type="presParOf" srcId="{1DB74183-F993-468E-9D34-A166849C4CF3}" destId="{C99B7510-5928-4963-9EAB-08C96B40EB2B}" srcOrd="0" destOrd="0" presId="urn:microsoft.com/office/officeart/2005/8/layout/process5"/>
    <dgm:cxn modelId="{A5C332F6-BFFB-4579-AC8C-A7924E1FB1FB}" type="presParOf" srcId="{AF16B543-2FA3-4BE1-9912-06EFFC7F79F4}" destId="{373662FF-8E3C-41B5-B329-0D89151296D0}" srcOrd="2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822608-7243-4365-B1CB-9D3DC9F7573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6C8FDEA-AB4F-48E5-AFB6-097B70CFC337}">
      <dgm:prSet/>
      <dgm:spPr/>
      <dgm:t>
        <a:bodyPr/>
        <a:lstStyle/>
        <a:p>
          <a:r>
            <a:rPr lang="en-US" b="0" i="0" dirty="0"/>
            <a:t>We use language not only </a:t>
          </a:r>
          <a:r>
            <a:rPr lang="en-US" b="1" i="0" dirty="0"/>
            <a:t>transactionally</a:t>
          </a:r>
          <a:r>
            <a:rPr lang="en-US" b="0" i="0" dirty="0"/>
            <a:t>, that is, to exchange information and get things done, but also </a:t>
          </a:r>
          <a:r>
            <a:rPr lang="en-US" b="1" i="0" dirty="0"/>
            <a:t>interactionally</a:t>
          </a:r>
          <a:r>
            <a:rPr lang="en-US" b="0" i="0" dirty="0"/>
            <a:t>, that is, to get on with others. </a:t>
          </a:r>
          <a:endParaRPr lang="en-US" dirty="0"/>
        </a:p>
      </dgm:t>
    </dgm:pt>
    <dgm:pt modelId="{1963081D-71BC-4ED8-A18B-93CA85860EF0}" type="parTrans" cxnId="{63DB36D0-FB59-4A11-96A6-500B251F1D8F}">
      <dgm:prSet/>
      <dgm:spPr/>
      <dgm:t>
        <a:bodyPr/>
        <a:lstStyle/>
        <a:p>
          <a:endParaRPr lang="en-US"/>
        </a:p>
      </dgm:t>
    </dgm:pt>
    <dgm:pt modelId="{F492C81A-1AF7-4747-9FD5-3CB00A630615}" type="sibTrans" cxnId="{63DB36D0-FB59-4A11-96A6-500B251F1D8F}">
      <dgm:prSet/>
      <dgm:spPr/>
      <dgm:t>
        <a:bodyPr/>
        <a:lstStyle/>
        <a:p>
          <a:endParaRPr lang="en-US"/>
        </a:p>
      </dgm:t>
    </dgm:pt>
    <dgm:pt modelId="{1D5A322C-B358-4FC4-942C-7C34FECFE15F}">
      <dgm:prSet/>
      <dgm:spPr/>
      <dgm:t>
        <a:bodyPr/>
        <a:lstStyle/>
        <a:p>
          <a:r>
            <a:rPr lang="en-US" b="0" i="0" dirty="0"/>
            <a:t>Linguists help explain how we use language for both these purposes and sometimes more effectively than others. They can show how language can be used creatively to develop relationships with others, for instance by using a similar speech style, similar vocabulary and similar tone of voice in conversations.</a:t>
          </a:r>
          <a:endParaRPr lang="en-US" dirty="0"/>
        </a:p>
      </dgm:t>
    </dgm:pt>
    <dgm:pt modelId="{F5C37A29-962D-4775-8DD4-53923A359A35}" type="parTrans" cxnId="{28983150-BB01-47BD-BDE7-E95F601916B2}">
      <dgm:prSet/>
      <dgm:spPr/>
      <dgm:t>
        <a:bodyPr/>
        <a:lstStyle/>
        <a:p>
          <a:endParaRPr lang="en-US"/>
        </a:p>
      </dgm:t>
    </dgm:pt>
    <dgm:pt modelId="{872C447C-FE00-4628-90E5-0EFA40E0FEAE}" type="sibTrans" cxnId="{28983150-BB01-47BD-BDE7-E95F601916B2}">
      <dgm:prSet/>
      <dgm:spPr/>
      <dgm:t>
        <a:bodyPr/>
        <a:lstStyle/>
        <a:p>
          <a:endParaRPr lang="en-US"/>
        </a:p>
      </dgm:t>
    </dgm:pt>
    <dgm:pt modelId="{9F75F46F-3E5B-429F-9416-84DBFB0C703C}" type="pres">
      <dgm:prSet presAssocID="{25822608-7243-4365-B1CB-9D3DC9F7573A}" presName="linear" presStyleCnt="0">
        <dgm:presLayoutVars>
          <dgm:animLvl val="lvl"/>
          <dgm:resizeHandles val="exact"/>
        </dgm:presLayoutVars>
      </dgm:prSet>
      <dgm:spPr/>
    </dgm:pt>
    <dgm:pt modelId="{A7FF78E5-AC8E-4FCF-97F8-0FD65C88DE5E}" type="pres">
      <dgm:prSet presAssocID="{D6C8FDEA-AB4F-48E5-AFB6-097B70CFC337}" presName="parentText" presStyleLbl="node1" presStyleIdx="0" presStyleCnt="2">
        <dgm:presLayoutVars>
          <dgm:chMax val="0"/>
          <dgm:bulletEnabled val="1"/>
        </dgm:presLayoutVars>
      </dgm:prSet>
      <dgm:spPr/>
    </dgm:pt>
    <dgm:pt modelId="{EADC1B03-1E0B-45AB-8B32-0EDD53CD0E72}" type="pres">
      <dgm:prSet presAssocID="{F492C81A-1AF7-4747-9FD5-3CB00A630615}" presName="spacer" presStyleCnt="0"/>
      <dgm:spPr/>
    </dgm:pt>
    <dgm:pt modelId="{7FAE2562-5F91-4A0E-8B3A-5FB17A3CB1C3}" type="pres">
      <dgm:prSet presAssocID="{1D5A322C-B358-4FC4-942C-7C34FECFE15F}" presName="parentText" presStyleLbl="node1" presStyleIdx="1" presStyleCnt="2">
        <dgm:presLayoutVars>
          <dgm:chMax val="0"/>
          <dgm:bulletEnabled val="1"/>
        </dgm:presLayoutVars>
      </dgm:prSet>
      <dgm:spPr/>
    </dgm:pt>
  </dgm:ptLst>
  <dgm:cxnLst>
    <dgm:cxn modelId="{15DC3B0E-DB55-4E40-9260-304309569347}" type="presOf" srcId="{D6C8FDEA-AB4F-48E5-AFB6-097B70CFC337}" destId="{A7FF78E5-AC8E-4FCF-97F8-0FD65C88DE5E}" srcOrd="0" destOrd="0" presId="urn:microsoft.com/office/officeart/2005/8/layout/vList2"/>
    <dgm:cxn modelId="{C0EF061C-E232-4407-A9A8-A875218815CC}" type="presOf" srcId="{1D5A322C-B358-4FC4-942C-7C34FECFE15F}" destId="{7FAE2562-5F91-4A0E-8B3A-5FB17A3CB1C3}" srcOrd="0" destOrd="0" presId="urn:microsoft.com/office/officeart/2005/8/layout/vList2"/>
    <dgm:cxn modelId="{400B402F-8437-4F13-B1CE-EC8820D1E26F}" type="presOf" srcId="{25822608-7243-4365-B1CB-9D3DC9F7573A}" destId="{9F75F46F-3E5B-429F-9416-84DBFB0C703C}" srcOrd="0" destOrd="0" presId="urn:microsoft.com/office/officeart/2005/8/layout/vList2"/>
    <dgm:cxn modelId="{28983150-BB01-47BD-BDE7-E95F601916B2}" srcId="{25822608-7243-4365-B1CB-9D3DC9F7573A}" destId="{1D5A322C-B358-4FC4-942C-7C34FECFE15F}" srcOrd="1" destOrd="0" parTransId="{F5C37A29-962D-4775-8DD4-53923A359A35}" sibTransId="{872C447C-FE00-4628-90E5-0EFA40E0FEAE}"/>
    <dgm:cxn modelId="{63DB36D0-FB59-4A11-96A6-500B251F1D8F}" srcId="{25822608-7243-4365-B1CB-9D3DC9F7573A}" destId="{D6C8FDEA-AB4F-48E5-AFB6-097B70CFC337}" srcOrd="0" destOrd="0" parTransId="{1963081D-71BC-4ED8-A18B-93CA85860EF0}" sibTransId="{F492C81A-1AF7-4747-9FD5-3CB00A630615}"/>
    <dgm:cxn modelId="{8E7BEE13-BC1E-42B2-9C7E-57B9CBC385C3}" type="presParOf" srcId="{9F75F46F-3E5B-429F-9416-84DBFB0C703C}" destId="{A7FF78E5-AC8E-4FCF-97F8-0FD65C88DE5E}" srcOrd="0" destOrd="0" presId="urn:microsoft.com/office/officeart/2005/8/layout/vList2"/>
    <dgm:cxn modelId="{C66C57AF-6D51-4DE8-B487-2FA8AA2C8CDD}" type="presParOf" srcId="{9F75F46F-3E5B-429F-9416-84DBFB0C703C}" destId="{EADC1B03-1E0B-45AB-8B32-0EDD53CD0E72}" srcOrd="1" destOrd="0" presId="urn:microsoft.com/office/officeart/2005/8/layout/vList2"/>
    <dgm:cxn modelId="{4657C911-8D65-4834-9D48-F6D71B4F6B68}" type="presParOf" srcId="{9F75F46F-3E5B-429F-9416-84DBFB0C703C}" destId="{7FAE2562-5F91-4A0E-8B3A-5FB17A3CB1C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B7D80E-F577-4A7F-877C-45DE0749AA66}" type="doc">
      <dgm:prSet loTypeId="urn:microsoft.com/office/officeart/2005/8/layout/orgChart1" loCatId="hierarchy" qsTypeId="urn:microsoft.com/office/officeart/2005/8/quickstyle/simple1" qsCatId="simple" csTypeId="urn:microsoft.com/office/officeart/2005/8/colors/colorful5" csCatId="colorful"/>
      <dgm:spPr/>
      <dgm:t>
        <a:bodyPr/>
        <a:lstStyle/>
        <a:p>
          <a:endParaRPr lang="en-US"/>
        </a:p>
      </dgm:t>
    </dgm:pt>
    <dgm:pt modelId="{7EB2A2EB-681D-4165-A831-5DA5B2DC9C99}">
      <dgm:prSet/>
      <dgm:spPr/>
      <dgm:t>
        <a:bodyPr/>
        <a:lstStyle/>
        <a:p>
          <a:r>
            <a:rPr lang="en-US" b="0" i="0" dirty="0"/>
            <a:t>These are just some of the ways that the work of applied linguists has had a real impact in different walks of life. The concern to engage with and be accountable to the wider public is a central feature of applied linguistics.</a:t>
          </a:r>
          <a:endParaRPr lang="en-US" dirty="0"/>
        </a:p>
      </dgm:t>
    </dgm:pt>
    <dgm:pt modelId="{9F79D76C-024B-4C64-9A6F-44EFFE93323B}" type="parTrans" cxnId="{E27242A1-3AD8-41F9-81A6-AE07F3BC238F}">
      <dgm:prSet/>
      <dgm:spPr/>
      <dgm:t>
        <a:bodyPr/>
        <a:lstStyle/>
        <a:p>
          <a:endParaRPr lang="en-US"/>
        </a:p>
      </dgm:t>
    </dgm:pt>
    <dgm:pt modelId="{8B05186F-C5E7-4280-888F-95E9FEAAF927}" type="sibTrans" cxnId="{E27242A1-3AD8-41F9-81A6-AE07F3BC238F}">
      <dgm:prSet/>
      <dgm:spPr/>
      <dgm:t>
        <a:bodyPr/>
        <a:lstStyle/>
        <a:p>
          <a:endParaRPr lang="en-US"/>
        </a:p>
      </dgm:t>
    </dgm:pt>
    <dgm:pt modelId="{6FD086D3-66DD-4727-B83A-E7811C044CB2}">
      <dgm:prSet/>
      <dgm:spPr/>
      <dgm:t>
        <a:bodyPr/>
        <a:lstStyle/>
        <a:p>
          <a:r>
            <a:rPr lang="en-US" b="0" i="0" dirty="0"/>
            <a:t>In many case studies, we will look at real world contexts, e.g. international business, where applied linguists has been influential in improving international communication and understanding between professionals who come together to do business globally.</a:t>
          </a:r>
          <a:endParaRPr lang="en-US" dirty="0"/>
        </a:p>
      </dgm:t>
    </dgm:pt>
    <dgm:pt modelId="{BCB3A030-84A7-445B-A67F-C5BD089C4063}" type="parTrans" cxnId="{6D2FF26C-3F77-4C9B-9398-BB2269305F63}">
      <dgm:prSet/>
      <dgm:spPr/>
      <dgm:t>
        <a:bodyPr/>
        <a:lstStyle/>
        <a:p>
          <a:endParaRPr lang="en-US"/>
        </a:p>
      </dgm:t>
    </dgm:pt>
    <dgm:pt modelId="{C1F151F2-9F4D-442D-9923-29683E46224A}" type="sibTrans" cxnId="{6D2FF26C-3F77-4C9B-9398-BB2269305F63}">
      <dgm:prSet/>
      <dgm:spPr/>
      <dgm:t>
        <a:bodyPr/>
        <a:lstStyle/>
        <a:p>
          <a:endParaRPr lang="en-US"/>
        </a:p>
      </dgm:t>
    </dgm:pt>
    <dgm:pt modelId="{19E550AE-86AA-4B8E-B49A-B91BDBAEFA0D}" type="pres">
      <dgm:prSet presAssocID="{DFB7D80E-F577-4A7F-877C-45DE0749AA66}" presName="hierChild1" presStyleCnt="0">
        <dgm:presLayoutVars>
          <dgm:orgChart val="1"/>
          <dgm:chPref val="1"/>
          <dgm:dir/>
          <dgm:animOne val="branch"/>
          <dgm:animLvl val="lvl"/>
          <dgm:resizeHandles/>
        </dgm:presLayoutVars>
      </dgm:prSet>
      <dgm:spPr/>
    </dgm:pt>
    <dgm:pt modelId="{4FED5AD5-2852-4660-9492-41BAE5A48B49}" type="pres">
      <dgm:prSet presAssocID="{7EB2A2EB-681D-4165-A831-5DA5B2DC9C99}" presName="hierRoot1" presStyleCnt="0">
        <dgm:presLayoutVars>
          <dgm:hierBranch val="init"/>
        </dgm:presLayoutVars>
      </dgm:prSet>
      <dgm:spPr/>
    </dgm:pt>
    <dgm:pt modelId="{A8C24F1F-8744-41AC-8E67-8123F5559041}" type="pres">
      <dgm:prSet presAssocID="{7EB2A2EB-681D-4165-A831-5DA5B2DC9C99}" presName="rootComposite1" presStyleCnt="0"/>
      <dgm:spPr/>
    </dgm:pt>
    <dgm:pt modelId="{AA9B332E-D917-4422-8976-1339E5BAD76A}" type="pres">
      <dgm:prSet presAssocID="{7EB2A2EB-681D-4165-A831-5DA5B2DC9C99}" presName="rootText1" presStyleLbl="node0" presStyleIdx="0" presStyleCnt="2">
        <dgm:presLayoutVars>
          <dgm:chPref val="3"/>
        </dgm:presLayoutVars>
      </dgm:prSet>
      <dgm:spPr/>
    </dgm:pt>
    <dgm:pt modelId="{A0E5F697-17EC-474D-A5EF-A0D1D136FD8D}" type="pres">
      <dgm:prSet presAssocID="{7EB2A2EB-681D-4165-A831-5DA5B2DC9C99}" presName="rootConnector1" presStyleLbl="node1" presStyleIdx="0" presStyleCnt="0"/>
      <dgm:spPr/>
    </dgm:pt>
    <dgm:pt modelId="{8D39BDCA-6E45-4B94-8E15-156D71EF53E5}" type="pres">
      <dgm:prSet presAssocID="{7EB2A2EB-681D-4165-A831-5DA5B2DC9C99}" presName="hierChild2" presStyleCnt="0"/>
      <dgm:spPr/>
    </dgm:pt>
    <dgm:pt modelId="{EF708586-026C-4ACA-92A7-7C37716E9F6C}" type="pres">
      <dgm:prSet presAssocID="{7EB2A2EB-681D-4165-A831-5DA5B2DC9C99}" presName="hierChild3" presStyleCnt="0"/>
      <dgm:spPr/>
    </dgm:pt>
    <dgm:pt modelId="{22216FAF-5B82-4BB8-9352-F30101FF0440}" type="pres">
      <dgm:prSet presAssocID="{6FD086D3-66DD-4727-B83A-E7811C044CB2}" presName="hierRoot1" presStyleCnt="0">
        <dgm:presLayoutVars>
          <dgm:hierBranch val="init"/>
        </dgm:presLayoutVars>
      </dgm:prSet>
      <dgm:spPr/>
    </dgm:pt>
    <dgm:pt modelId="{B39E6048-F12D-4D1C-AEC2-9BA264F6C05E}" type="pres">
      <dgm:prSet presAssocID="{6FD086D3-66DD-4727-B83A-E7811C044CB2}" presName="rootComposite1" presStyleCnt="0"/>
      <dgm:spPr/>
    </dgm:pt>
    <dgm:pt modelId="{CB78F60A-86C0-4F2D-8222-5543D6B87001}" type="pres">
      <dgm:prSet presAssocID="{6FD086D3-66DD-4727-B83A-E7811C044CB2}" presName="rootText1" presStyleLbl="node0" presStyleIdx="1" presStyleCnt="2">
        <dgm:presLayoutVars>
          <dgm:chPref val="3"/>
        </dgm:presLayoutVars>
      </dgm:prSet>
      <dgm:spPr/>
    </dgm:pt>
    <dgm:pt modelId="{372B2AD0-698E-4A77-AB6E-9D2AA9B9943A}" type="pres">
      <dgm:prSet presAssocID="{6FD086D3-66DD-4727-B83A-E7811C044CB2}" presName="rootConnector1" presStyleLbl="node1" presStyleIdx="0" presStyleCnt="0"/>
      <dgm:spPr/>
    </dgm:pt>
    <dgm:pt modelId="{0ADEC5CB-C3BC-4BF5-8A17-6C8BF70C7493}" type="pres">
      <dgm:prSet presAssocID="{6FD086D3-66DD-4727-B83A-E7811C044CB2}" presName="hierChild2" presStyleCnt="0"/>
      <dgm:spPr/>
    </dgm:pt>
    <dgm:pt modelId="{5B795AE5-E608-42EE-877F-95FBCE3C5600}" type="pres">
      <dgm:prSet presAssocID="{6FD086D3-66DD-4727-B83A-E7811C044CB2}" presName="hierChild3" presStyleCnt="0"/>
      <dgm:spPr/>
    </dgm:pt>
  </dgm:ptLst>
  <dgm:cxnLst>
    <dgm:cxn modelId="{6D2FF26C-3F77-4C9B-9398-BB2269305F63}" srcId="{DFB7D80E-F577-4A7F-877C-45DE0749AA66}" destId="{6FD086D3-66DD-4727-B83A-E7811C044CB2}" srcOrd="1" destOrd="0" parTransId="{BCB3A030-84A7-445B-A67F-C5BD089C4063}" sibTransId="{C1F151F2-9F4D-442D-9923-29683E46224A}"/>
    <dgm:cxn modelId="{9297194D-4C6D-42D9-9810-A3B80AF01678}" type="presOf" srcId="{6FD086D3-66DD-4727-B83A-E7811C044CB2}" destId="{CB78F60A-86C0-4F2D-8222-5543D6B87001}" srcOrd="0" destOrd="0" presId="urn:microsoft.com/office/officeart/2005/8/layout/orgChart1"/>
    <dgm:cxn modelId="{E27242A1-3AD8-41F9-81A6-AE07F3BC238F}" srcId="{DFB7D80E-F577-4A7F-877C-45DE0749AA66}" destId="{7EB2A2EB-681D-4165-A831-5DA5B2DC9C99}" srcOrd="0" destOrd="0" parTransId="{9F79D76C-024B-4C64-9A6F-44EFFE93323B}" sibTransId="{8B05186F-C5E7-4280-888F-95E9FEAAF927}"/>
    <dgm:cxn modelId="{33D475C1-B17F-4529-A24F-409FF54A5B98}" type="presOf" srcId="{6FD086D3-66DD-4727-B83A-E7811C044CB2}" destId="{372B2AD0-698E-4A77-AB6E-9D2AA9B9943A}" srcOrd="1" destOrd="0" presId="urn:microsoft.com/office/officeart/2005/8/layout/orgChart1"/>
    <dgm:cxn modelId="{160609CB-64BB-4E11-9C27-BFCF4C03EDE4}" type="presOf" srcId="{DFB7D80E-F577-4A7F-877C-45DE0749AA66}" destId="{19E550AE-86AA-4B8E-B49A-B91BDBAEFA0D}" srcOrd="0" destOrd="0" presId="urn:microsoft.com/office/officeart/2005/8/layout/orgChart1"/>
    <dgm:cxn modelId="{38E230CC-8862-48AC-A2F7-899BFC9882A1}" type="presOf" srcId="{7EB2A2EB-681D-4165-A831-5DA5B2DC9C99}" destId="{AA9B332E-D917-4422-8976-1339E5BAD76A}" srcOrd="0" destOrd="0" presId="urn:microsoft.com/office/officeart/2005/8/layout/orgChart1"/>
    <dgm:cxn modelId="{1DA9C0EA-BD45-418E-8BE1-9ECE9665B225}" type="presOf" srcId="{7EB2A2EB-681D-4165-A831-5DA5B2DC9C99}" destId="{A0E5F697-17EC-474D-A5EF-A0D1D136FD8D}" srcOrd="1" destOrd="0" presId="urn:microsoft.com/office/officeart/2005/8/layout/orgChart1"/>
    <dgm:cxn modelId="{A6EAC991-761B-4AE0-99B3-EC2A0458A2CB}" type="presParOf" srcId="{19E550AE-86AA-4B8E-B49A-B91BDBAEFA0D}" destId="{4FED5AD5-2852-4660-9492-41BAE5A48B49}" srcOrd="0" destOrd="0" presId="urn:microsoft.com/office/officeart/2005/8/layout/orgChart1"/>
    <dgm:cxn modelId="{84C7FF41-1F99-461E-B4B0-28D2E24F6E7A}" type="presParOf" srcId="{4FED5AD5-2852-4660-9492-41BAE5A48B49}" destId="{A8C24F1F-8744-41AC-8E67-8123F5559041}" srcOrd="0" destOrd="0" presId="urn:microsoft.com/office/officeart/2005/8/layout/orgChart1"/>
    <dgm:cxn modelId="{DFB3B127-2127-4FB9-9A83-15354840952E}" type="presParOf" srcId="{A8C24F1F-8744-41AC-8E67-8123F5559041}" destId="{AA9B332E-D917-4422-8976-1339E5BAD76A}" srcOrd="0" destOrd="0" presId="urn:microsoft.com/office/officeart/2005/8/layout/orgChart1"/>
    <dgm:cxn modelId="{3BEC23E1-05B9-4331-A4E3-F6DDD25C46B0}" type="presParOf" srcId="{A8C24F1F-8744-41AC-8E67-8123F5559041}" destId="{A0E5F697-17EC-474D-A5EF-A0D1D136FD8D}" srcOrd="1" destOrd="0" presId="urn:microsoft.com/office/officeart/2005/8/layout/orgChart1"/>
    <dgm:cxn modelId="{C1D29E26-8991-4F90-95FE-B05DDF0EEBC8}" type="presParOf" srcId="{4FED5AD5-2852-4660-9492-41BAE5A48B49}" destId="{8D39BDCA-6E45-4B94-8E15-156D71EF53E5}" srcOrd="1" destOrd="0" presId="urn:microsoft.com/office/officeart/2005/8/layout/orgChart1"/>
    <dgm:cxn modelId="{EB780ADF-1168-4B18-A022-F0399623323E}" type="presParOf" srcId="{4FED5AD5-2852-4660-9492-41BAE5A48B49}" destId="{EF708586-026C-4ACA-92A7-7C37716E9F6C}" srcOrd="2" destOrd="0" presId="urn:microsoft.com/office/officeart/2005/8/layout/orgChart1"/>
    <dgm:cxn modelId="{F23B2A21-A9A7-45E0-8A2D-0829E7071FDF}" type="presParOf" srcId="{19E550AE-86AA-4B8E-B49A-B91BDBAEFA0D}" destId="{22216FAF-5B82-4BB8-9352-F30101FF0440}" srcOrd="1" destOrd="0" presId="urn:microsoft.com/office/officeart/2005/8/layout/orgChart1"/>
    <dgm:cxn modelId="{AD515C00-334D-4531-AEDA-81823F9B81F4}" type="presParOf" srcId="{22216FAF-5B82-4BB8-9352-F30101FF0440}" destId="{B39E6048-F12D-4D1C-AEC2-9BA264F6C05E}" srcOrd="0" destOrd="0" presId="urn:microsoft.com/office/officeart/2005/8/layout/orgChart1"/>
    <dgm:cxn modelId="{F3FFA50F-4FA3-47EA-97E8-06141563E5C0}" type="presParOf" srcId="{B39E6048-F12D-4D1C-AEC2-9BA264F6C05E}" destId="{CB78F60A-86C0-4F2D-8222-5543D6B87001}" srcOrd="0" destOrd="0" presId="urn:microsoft.com/office/officeart/2005/8/layout/orgChart1"/>
    <dgm:cxn modelId="{87FB476B-123F-40B0-8F4F-5B956A32D11A}" type="presParOf" srcId="{B39E6048-F12D-4D1C-AEC2-9BA264F6C05E}" destId="{372B2AD0-698E-4A77-AB6E-9D2AA9B9943A}" srcOrd="1" destOrd="0" presId="urn:microsoft.com/office/officeart/2005/8/layout/orgChart1"/>
    <dgm:cxn modelId="{BA37E8C3-4134-4D90-978E-506F8B607749}" type="presParOf" srcId="{22216FAF-5B82-4BB8-9352-F30101FF0440}" destId="{0ADEC5CB-C3BC-4BF5-8A17-6C8BF70C7493}" srcOrd="1" destOrd="0" presId="urn:microsoft.com/office/officeart/2005/8/layout/orgChart1"/>
    <dgm:cxn modelId="{719994C6-F558-4309-BA8F-473920F473C9}" type="presParOf" srcId="{22216FAF-5B82-4BB8-9352-F30101FF0440}" destId="{5B795AE5-E608-42EE-877F-95FBCE3C560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4E98B-D867-49BD-A16C-8ED94E6BEAA9}">
      <dsp:nvSpPr>
        <dsp:cNvPr id="0" name=""/>
        <dsp:cNvSpPr/>
      </dsp:nvSpPr>
      <dsp:spPr>
        <a:xfrm>
          <a:off x="1160" y="801186"/>
          <a:ext cx="4224647" cy="211232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b="1" i="0" kern="1200" dirty="0"/>
            <a:t>Applied linguists are not only interested in providing answers: they also raise questions about the relationship between language use and how we live our daily lives. </a:t>
          </a:r>
          <a:endParaRPr lang="en-US" sz="2300" kern="1200" dirty="0"/>
        </a:p>
      </dsp:txBody>
      <dsp:txXfrm>
        <a:off x="63028" y="863054"/>
        <a:ext cx="4100911" cy="1988587"/>
      </dsp:txXfrm>
    </dsp:sp>
    <dsp:sp modelId="{F25B57EB-70AD-4B03-83DA-09FDD25326DE}">
      <dsp:nvSpPr>
        <dsp:cNvPr id="0" name=""/>
        <dsp:cNvSpPr/>
      </dsp:nvSpPr>
      <dsp:spPr>
        <a:xfrm>
          <a:off x="5281969" y="801186"/>
          <a:ext cx="4224647" cy="211232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815" tIns="29210" rIns="43815" bIns="29210" numCol="1" spcCol="1270" anchor="ctr" anchorCtr="0">
          <a:noAutofit/>
        </a:bodyPr>
        <a:lstStyle/>
        <a:p>
          <a:pPr marL="0" lvl="0" indent="0" algn="ctr" defTabSz="1022350">
            <a:lnSpc>
              <a:spcPct val="90000"/>
            </a:lnSpc>
            <a:spcBef>
              <a:spcPct val="0"/>
            </a:spcBef>
            <a:spcAft>
              <a:spcPct val="35000"/>
            </a:spcAft>
            <a:buNone/>
          </a:pPr>
          <a:r>
            <a:rPr lang="en-US" sz="2300" b="1" i="0" kern="1200" dirty="0"/>
            <a:t>An important part of the applied linguist’s remit is identifying issues that would otherwise go unnoticed.</a:t>
          </a:r>
          <a:endParaRPr lang="en-US" sz="2300" kern="1200" dirty="0"/>
        </a:p>
      </dsp:txBody>
      <dsp:txXfrm>
        <a:off x="5343837" y="863054"/>
        <a:ext cx="4100911" cy="1988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E4D73-F66E-4D2D-951A-B7F2B3F990ED}">
      <dsp:nvSpPr>
        <dsp:cNvPr id="0" name=""/>
        <dsp:cNvSpPr/>
      </dsp:nvSpPr>
      <dsp:spPr>
        <a:xfrm>
          <a:off x="42942" y="1520"/>
          <a:ext cx="1427559" cy="85653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baseline="0" dirty="0"/>
            <a:t>In her book, ‘The Myth of Mars and Venus’ (2009) Cameron claims that:</a:t>
          </a:r>
          <a:endParaRPr lang="en-US" sz="1000" kern="1200" dirty="0"/>
        </a:p>
      </dsp:txBody>
      <dsp:txXfrm>
        <a:off x="68029" y="26607"/>
        <a:ext cx="1377385" cy="806361"/>
      </dsp:txXfrm>
    </dsp:sp>
    <dsp:sp modelId="{60B464A3-FDF4-47EC-9F36-6818A9DDDBC3}">
      <dsp:nvSpPr>
        <dsp:cNvPr id="0" name=""/>
        <dsp:cNvSpPr/>
      </dsp:nvSpPr>
      <dsp:spPr>
        <a:xfrm>
          <a:off x="1596127" y="252771"/>
          <a:ext cx="302642" cy="3540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a:off x="1596127" y="323578"/>
        <a:ext cx="211849" cy="212420"/>
      </dsp:txXfrm>
    </dsp:sp>
    <dsp:sp modelId="{C094B45E-D021-44D0-A831-4CF420ABB06B}">
      <dsp:nvSpPr>
        <dsp:cNvPr id="0" name=""/>
        <dsp:cNvSpPr/>
      </dsp:nvSpPr>
      <dsp:spPr>
        <a:xfrm>
          <a:off x="2041526" y="1520"/>
          <a:ext cx="1427559" cy="856535"/>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‘at its most basic, what I am calling “the myth of Mars and Venus” </a:t>
          </a:r>
          <a:endParaRPr lang="en-US" sz="1000" kern="1200" dirty="0"/>
        </a:p>
      </dsp:txBody>
      <dsp:txXfrm>
        <a:off x="2066613" y="26607"/>
        <a:ext cx="1377385" cy="806361"/>
      </dsp:txXfrm>
    </dsp:sp>
    <dsp:sp modelId="{83436E4B-AF84-4527-B39E-69F3A337BD25}">
      <dsp:nvSpPr>
        <dsp:cNvPr id="0" name=""/>
        <dsp:cNvSpPr/>
      </dsp:nvSpPr>
      <dsp:spPr>
        <a:xfrm>
          <a:off x="3594710" y="252771"/>
          <a:ext cx="302642" cy="354034"/>
        </a:xfrm>
        <a:prstGeom prst="rightArrow">
          <a:avLst>
            <a:gd name="adj1" fmla="val 60000"/>
            <a:gd name="adj2" fmla="val 50000"/>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a:off x="3594710" y="323578"/>
        <a:ext cx="211849" cy="212420"/>
      </dsp:txXfrm>
    </dsp:sp>
    <dsp:sp modelId="{AAFAC681-7D6F-457A-8888-5EBB1D5F7810}">
      <dsp:nvSpPr>
        <dsp:cNvPr id="0" name=""/>
        <dsp:cNvSpPr/>
      </dsp:nvSpPr>
      <dsp:spPr>
        <a:xfrm>
          <a:off x="4040109" y="1520"/>
          <a:ext cx="1427559" cy="856535"/>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is simply the proposition that men and women differ fundamentally </a:t>
          </a:r>
          <a:endParaRPr lang="en-US" sz="1000" kern="1200" dirty="0"/>
        </a:p>
      </dsp:txBody>
      <dsp:txXfrm>
        <a:off x="4065196" y="26607"/>
        <a:ext cx="1377385" cy="806361"/>
      </dsp:txXfrm>
    </dsp:sp>
    <dsp:sp modelId="{6A501B83-76A7-4A91-AD46-83F40264DF62}">
      <dsp:nvSpPr>
        <dsp:cNvPr id="0" name=""/>
        <dsp:cNvSpPr/>
      </dsp:nvSpPr>
      <dsp:spPr>
        <a:xfrm>
          <a:off x="5593293" y="252771"/>
          <a:ext cx="302642" cy="354034"/>
        </a:xfrm>
        <a:prstGeom prst="rightArrow">
          <a:avLst>
            <a:gd name="adj1" fmla="val 60000"/>
            <a:gd name="adj2" fmla="val 50000"/>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a:off x="5593293" y="323578"/>
        <a:ext cx="211849" cy="212420"/>
      </dsp:txXfrm>
    </dsp:sp>
    <dsp:sp modelId="{F42603C0-9A03-45E3-896E-0C0D02F1D568}">
      <dsp:nvSpPr>
        <dsp:cNvPr id="0" name=""/>
        <dsp:cNvSpPr/>
      </dsp:nvSpPr>
      <dsp:spPr>
        <a:xfrm>
          <a:off x="6038692" y="1520"/>
          <a:ext cx="1427559" cy="856535"/>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in the way they use language to communicate.</a:t>
          </a:r>
          <a:endParaRPr lang="en-US" sz="1000" kern="1200" dirty="0"/>
        </a:p>
      </dsp:txBody>
      <dsp:txXfrm>
        <a:off x="6063779" y="26607"/>
        <a:ext cx="1377385" cy="806361"/>
      </dsp:txXfrm>
    </dsp:sp>
    <dsp:sp modelId="{E487CF8A-3440-44CB-8C5F-A921B1058ACF}">
      <dsp:nvSpPr>
        <dsp:cNvPr id="0" name=""/>
        <dsp:cNvSpPr/>
      </dsp:nvSpPr>
      <dsp:spPr>
        <a:xfrm>
          <a:off x="7591877" y="252771"/>
          <a:ext cx="302642" cy="354034"/>
        </a:xfrm>
        <a:prstGeom prst="rightArrow">
          <a:avLst>
            <a:gd name="adj1" fmla="val 60000"/>
            <a:gd name="adj2" fmla="val 50000"/>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a:off x="7591877" y="323578"/>
        <a:ext cx="211849" cy="212420"/>
      </dsp:txXfrm>
    </dsp:sp>
    <dsp:sp modelId="{262C31DE-C3A8-407E-AFEF-CC72F116E68A}">
      <dsp:nvSpPr>
        <dsp:cNvPr id="0" name=""/>
        <dsp:cNvSpPr/>
      </dsp:nvSpPr>
      <dsp:spPr>
        <a:xfrm>
          <a:off x="8037275" y="1520"/>
          <a:ext cx="1427559" cy="856535"/>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All versions of the myth share this basic premise; most versions, in addition,</a:t>
          </a:r>
          <a:endParaRPr lang="en-US" sz="1000" kern="1200" dirty="0"/>
        </a:p>
      </dsp:txBody>
      <dsp:txXfrm>
        <a:off x="8062362" y="26607"/>
        <a:ext cx="1377385" cy="806361"/>
      </dsp:txXfrm>
    </dsp:sp>
    <dsp:sp modelId="{FF332378-9A7E-4852-A0E9-704481527B19}">
      <dsp:nvSpPr>
        <dsp:cNvPr id="0" name=""/>
        <dsp:cNvSpPr/>
      </dsp:nvSpPr>
      <dsp:spPr>
        <a:xfrm rot="5400000">
          <a:off x="8599734" y="957985"/>
          <a:ext cx="302642" cy="354034"/>
        </a:xfrm>
        <a:prstGeom prst="rightArrow">
          <a:avLst>
            <a:gd name="adj1" fmla="val 60000"/>
            <a:gd name="adj2" fmla="val 50000"/>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5400000">
        <a:off x="8644846" y="983681"/>
        <a:ext cx="212420" cy="211849"/>
      </dsp:txXfrm>
    </dsp:sp>
    <dsp:sp modelId="{A1150DDC-C701-442F-88B2-3FC5B9EDCB9A}">
      <dsp:nvSpPr>
        <dsp:cNvPr id="0" name=""/>
        <dsp:cNvSpPr/>
      </dsp:nvSpPr>
      <dsp:spPr>
        <a:xfrm>
          <a:off x="8037275" y="1429080"/>
          <a:ext cx="1427559" cy="856535"/>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make some or all of the following claims:</a:t>
          </a:r>
          <a:endParaRPr lang="en-US" sz="1000" kern="1200" dirty="0"/>
        </a:p>
      </dsp:txBody>
      <dsp:txXfrm>
        <a:off x="8062362" y="1454167"/>
        <a:ext cx="1377385" cy="806361"/>
      </dsp:txXfrm>
    </dsp:sp>
    <dsp:sp modelId="{FBF9EF51-0107-422A-9442-8F22181B7AA3}">
      <dsp:nvSpPr>
        <dsp:cNvPr id="0" name=""/>
        <dsp:cNvSpPr/>
      </dsp:nvSpPr>
      <dsp:spPr>
        <a:xfrm rot="10800000">
          <a:off x="7609007" y="1680330"/>
          <a:ext cx="302642" cy="354034"/>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10800000">
        <a:off x="7699800" y="1751137"/>
        <a:ext cx="211849" cy="212420"/>
      </dsp:txXfrm>
    </dsp:sp>
    <dsp:sp modelId="{0166C997-2A20-482E-86C4-9745CAD650C3}">
      <dsp:nvSpPr>
        <dsp:cNvPr id="0" name=""/>
        <dsp:cNvSpPr/>
      </dsp:nvSpPr>
      <dsp:spPr>
        <a:xfrm>
          <a:off x="6038692" y="1429080"/>
          <a:ext cx="1427559" cy="856535"/>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Language and communication matter more to women than to men; women talk more than men.</a:t>
          </a:r>
          <a:endParaRPr lang="en-US" sz="1000" kern="1200" dirty="0"/>
        </a:p>
      </dsp:txBody>
      <dsp:txXfrm>
        <a:off x="6063779" y="1454167"/>
        <a:ext cx="1377385" cy="806361"/>
      </dsp:txXfrm>
    </dsp:sp>
    <dsp:sp modelId="{4DF129E4-9438-4AF0-A11D-6989CBB4F042}">
      <dsp:nvSpPr>
        <dsp:cNvPr id="0" name=""/>
        <dsp:cNvSpPr/>
      </dsp:nvSpPr>
      <dsp:spPr>
        <a:xfrm rot="10800000">
          <a:off x="5610424" y="1680330"/>
          <a:ext cx="302642" cy="354034"/>
        </a:xfrm>
        <a:prstGeom prst="rightArrow">
          <a:avLst>
            <a:gd name="adj1" fmla="val 60000"/>
            <a:gd name="adj2" fmla="val 50000"/>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10800000">
        <a:off x="5701217" y="1751137"/>
        <a:ext cx="211849" cy="212420"/>
      </dsp:txXfrm>
    </dsp:sp>
    <dsp:sp modelId="{017D4872-AB94-4BD1-9540-22E6A4C2B946}">
      <dsp:nvSpPr>
        <dsp:cNvPr id="0" name=""/>
        <dsp:cNvSpPr/>
      </dsp:nvSpPr>
      <dsp:spPr>
        <a:xfrm>
          <a:off x="4040109" y="1429080"/>
          <a:ext cx="1427559" cy="856535"/>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Women are more verbally skilled than men.</a:t>
          </a:r>
          <a:endParaRPr lang="en-US" sz="1000" kern="1200" dirty="0"/>
        </a:p>
      </dsp:txBody>
      <dsp:txXfrm>
        <a:off x="4065196" y="1454167"/>
        <a:ext cx="1377385" cy="806361"/>
      </dsp:txXfrm>
    </dsp:sp>
    <dsp:sp modelId="{8BF273BF-55E1-4E6D-A244-3C6A436B8722}">
      <dsp:nvSpPr>
        <dsp:cNvPr id="0" name=""/>
        <dsp:cNvSpPr/>
      </dsp:nvSpPr>
      <dsp:spPr>
        <a:xfrm rot="10800000">
          <a:off x="3611841" y="1680330"/>
          <a:ext cx="302642" cy="354034"/>
        </a:xfrm>
        <a:prstGeom prst="rightArrow">
          <a:avLst>
            <a:gd name="adj1" fmla="val 60000"/>
            <a:gd name="adj2" fmla="val 50000"/>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10800000">
        <a:off x="3702634" y="1751137"/>
        <a:ext cx="211849" cy="212420"/>
      </dsp:txXfrm>
    </dsp:sp>
    <dsp:sp modelId="{C76C0F77-B23B-4632-BDF4-D7207B6D187B}">
      <dsp:nvSpPr>
        <dsp:cNvPr id="0" name=""/>
        <dsp:cNvSpPr/>
      </dsp:nvSpPr>
      <dsp:spPr>
        <a:xfrm>
          <a:off x="2041526" y="1429080"/>
          <a:ext cx="1427559" cy="856535"/>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Men’s goals in using language tend to be about getting things done, </a:t>
          </a:r>
          <a:endParaRPr lang="en-US" sz="1000" kern="1200" dirty="0"/>
        </a:p>
      </dsp:txBody>
      <dsp:txXfrm>
        <a:off x="2066613" y="1454167"/>
        <a:ext cx="1377385" cy="806361"/>
      </dsp:txXfrm>
    </dsp:sp>
    <dsp:sp modelId="{06E217DE-529F-43F1-A2E6-298DFE8BF5A2}">
      <dsp:nvSpPr>
        <dsp:cNvPr id="0" name=""/>
        <dsp:cNvSpPr/>
      </dsp:nvSpPr>
      <dsp:spPr>
        <a:xfrm rot="10800000">
          <a:off x="1613258" y="1680330"/>
          <a:ext cx="302642" cy="354034"/>
        </a:xfrm>
        <a:prstGeom prst="rightArrow">
          <a:avLst>
            <a:gd name="adj1" fmla="val 60000"/>
            <a:gd name="adj2" fmla="val 50000"/>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10800000">
        <a:off x="1704051" y="1751137"/>
        <a:ext cx="211849" cy="212420"/>
      </dsp:txXfrm>
    </dsp:sp>
    <dsp:sp modelId="{000D482B-B2A9-4CDC-88A2-44D12E1A042E}">
      <dsp:nvSpPr>
        <dsp:cNvPr id="0" name=""/>
        <dsp:cNvSpPr/>
      </dsp:nvSpPr>
      <dsp:spPr>
        <a:xfrm>
          <a:off x="42942" y="1429080"/>
          <a:ext cx="1427559" cy="856535"/>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4.</a:t>
          </a:r>
          <a:r>
            <a:rPr lang="en-US" sz="1000" b="0" i="0" kern="1200" baseline="0" dirty="0"/>
            <a:t>women’s tend to be about making connections to other people. </a:t>
          </a:r>
          <a:endParaRPr lang="en-US" sz="1000" kern="1200" dirty="0"/>
        </a:p>
      </dsp:txBody>
      <dsp:txXfrm>
        <a:off x="68029" y="1454167"/>
        <a:ext cx="1377385" cy="806361"/>
      </dsp:txXfrm>
    </dsp:sp>
    <dsp:sp modelId="{CF598FEB-B5D6-4B2D-83B5-F7D6FB75BAD0}">
      <dsp:nvSpPr>
        <dsp:cNvPr id="0" name=""/>
        <dsp:cNvSpPr/>
      </dsp:nvSpPr>
      <dsp:spPr>
        <a:xfrm rot="5400000">
          <a:off x="605401" y="2385544"/>
          <a:ext cx="302642" cy="354034"/>
        </a:xfrm>
        <a:prstGeom prst="rightArrow">
          <a:avLst>
            <a:gd name="adj1" fmla="val 60000"/>
            <a:gd name="adj2" fmla="val 50000"/>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rot="-5400000">
        <a:off x="650513" y="2411240"/>
        <a:ext cx="212420" cy="211849"/>
      </dsp:txXfrm>
    </dsp:sp>
    <dsp:sp modelId="{FDA7B5A4-FE35-4BBD-85AF-22F04240CBBA}">
      <dsp:nvSpPr>
        <dsp:cNvPr id="0" name=""/>
        <dsp:cNvSpPr/>
      </dsp:nvSpPr>
      <dsp:spPr>
        <a:xfrm>
          <a:off x="42942" y="2856639"/>
          <a:ext cx="1427559" cy="856535"/>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Men talk more about things and facts, whereas women talk more about people, </a:t>
          </a:r>
          <a:endParaRPr lang="en-US" sz="1000" kern="1200" dirty="0"/>
        </a:p>
      </dsp:txBody>
      <dsp:txXfrm>
        <a:off x="68029" y="2881726"/>
        <a:ext cx="1377385" cy="806361"/>
      </dsp:txXfrm>
    </dsp:sp>
    <dsp:sp modelId="{1DB74183-F993-468E-9D34-A166849C4CF3}">
      <dsp:nvSpPr>
        <dsp:cNvPr id="0" name=""/>
        <dsp:cNvSpPr/>
      </dsp:nvSpPr>
      <dsp:spPr>
        <a:xfrm>
          <a:off x="1596127" y="3107890"/>
          <a:ext cx="302642" cy="35403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dirty="0"/>
        </a:p>
      </dsp:txBody>
      <dsp:txXfrm>
        <a:off x="1596127" y="3178697"/>
        <a:ext cx="211849" cy="212420"/>
      </dsp:txXfrm>
    </dsp:sp>
    <dsp:sp modelId="{373662FF-8E3C-41B5-B329-0D89151296D0}">
      <dsp:nvSpPr>
        <dsp:cNvPr id="0" name=""/>
        <dsp:cNvSpPr/>
      </dsp:nvSpPr>
      <dsp:spPr>
        <a:xfrm>
          <a:off x="2041526" y="2856639"/>
          <a:ext cx="1427559" cy="85653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baseline="0" dirty="0"/>
            <a:t>relationships and feelings.</a:t>
          </a:r>
          <a:endParaRPr lang="en-US" sz="1000" kern="1200" dirty="0"/>
        </a:p>
      </dsp:txBody>
      <dsp:txXfrm>
        <a:off x="2066613" y="2881726"/>
        <a:ext cx="1377385" cy="8063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F78E5-AC8E-4FCF-97F8-0FD65C88DE5E}">
      <dsp:nvSpPr>
        <dsp:cNvPr id="0" name=""/>
        <dsp:cNvSpPr/>
      </dsp:nvSpPr>
      <dsp:spPr>
        <a:xfrm>
          <a:off x="0" y="31587"/>
          <a:ext cx="6263640" cy="26876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We use language not only </a:t>
          </a:r>
          <a:r>
            <a:rPr lang="en-US" sz="2300" b="1" i="0" kern="1200" dirty="0"/>
            <a:t>transactionally</a:t>
          </a:r>
          <a:r>
            <a:rPr lang="en-US" sz="2300" b="0" i="0" kern="1200" dirty="0"/>
            <a:t>, that is, to exchange information and get things done, but also </a:t>
          </a:r>
          <a:r>
            <a:rPr lang="en-US" sz="2300" b="1" i="0" kern="1200" dirty="0"/>
            <a:t>interactionally</a:t>
          </a:r>
          <a:r>
            <a:rPr lang="en-US" sz="2300" b="0" i="0" kern="1200" dirty="0"/>
            <a:t>, that is, to get on with others. </a:t>
          </a:r>
          <a:endParaRPr lang="en-US" sz="2300" kern="1200" dirty="0"/>
        </a:p>
      </dsp:txBody>
      <dsp:txXfrm>
        <a:off x="131200" y="162787"/>
        <a:ext cx="6001240" cy="2425236"/>
      </dsp:txXfrm>
    </dsp:sp>
    <dsp:sp modelId="{7FAE2562-5F91-4A0E-8B3A-5FB17A3CB1C3}">
      <dsp:nvSpPr>
        <dsp:cNvPr id="0" name=""/>
        <dsp:cNvSpPr/>
      </dsp:nvSpPr>
      <dsp:spPr>
        <a:xfrm>
          <a:off x="0" y="2785464"/>
          <a:ext cx="6263640" cy="268763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0" i="0" kern="1200" dirty="0"/>
            <a:t>Linguists help explain how we use language for both these purposes and sometimes more effectively than others. They can show how language can be used creatively to develop relationships with others, for instance by using a similar speech style, similar vocabulary and similar tone of voice in conversations.</a:t>
          </a:r>
          <a:endParaRPr lang="en-US" sz="2300" kern="1200" dirty="0"/>
        </a:p>
      </dsp:txBody>
      <dsp:txXfrm>
        <a:off x="131200" y="2916664"/>
        <a:ext cx="6001240" cy="24252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B332E-D917-4422-8976-1339E5BAD76A}">
      <dsp:nvSpPr>
        <dsp:cNvPr id="0" name=""/>
        <dsp:cNvSpPr/>
      </dsp:nvSpPr>
      <dsp:spPr>
        <a:xfrm>
          <a:off x="2292" y="782326"/>
          <a:ext cx="4300087" cy="21500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0" i="0" kern="1200" dirty="0"/>
            <a:t>These are just some of the ways that the work of applied linguists has had a real impact in different walks of life. The concern to engage with and be accountable to the wider public is a central feature of applied linguistics.</a:t>
          </a:r>
          <a:endParaRPr lang="en-US" sz="1900" kern="1200" dirty="0"/>
        </a:p>
      </dsp:txBody>
      <dsp:txXfrm>
        <a:off x="2292" y="782326"/>
        <a:ext cx="4300087" cy="2150043"/>
      </dsp:txXfrm>
    </dsp:sp>
    <dsp:sp modelId="{CB78F60A-86C0-4F2D-8222-5543D6B87001}">
      <dsp:nvSpPr>
        <dsp:cNvPr id="0" name=""/>
        <dsp:cNvSpPr/>
      </dsp:nvSpPr>
      <dsp:spPr>
        <a:xfrm>
          <a:off x="5205398" y="782326"/>
          <a:ext cx="4300087" cy="215004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0" i="0" kern="1200" dirty="0"/>
            <a:t>In many case studies, we will look at real world contexts, e.g. international business, where applied linguists has been influential in improving international communication and understanding between professionals who come together to do business globally.</a:t>
          </a:r>
          <a:endParaRPr lang="en-US" sz="1900" kern="1200" dirty="0"/>
        </a:p>
      </dsp:txBody>
      <dsp:txXfrm>
        <a:off x="5205398" y="782326"/>
        <a:ext cx="4300087" cy="21500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31949-09B5-4B1A-9CDC-F9B7C20B9F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7D29B3-8591-4D36-AC12-EA8ECF0951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C7E29E-9118-4869-8162-EF2E9A4E1FA6}"/>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104C42B7-B68D-46C9-A1DA-7FE0804411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4A2BA9A-12DA-4488-A85C-427D5188EFB3}"/>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2997231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3103F-DA28-4206-8A8D-ABF08B468A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4108CD-8B62-4E4E-BA7B-0CB5B5C12B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42EA55-786F-48FA-884E-874D9E48322B}"/>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A7BFB5C4-42EB-4426-89BE-22C882B26E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B11C5E8-938F-4B59-B411-0E9710648D5F}"/>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224082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C157-46C7-4974-8FD3-14E378444C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6E579F-B1AC-414D-BB84-77C0A62E44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05EDA3-5A64-4A9D-92D3-F507FD6308EE}"/>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6C34CA0E-54E1-4848-BE01-41AC9293D54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776779-AEFF-4BE4-9205-2D9C28511AAB}"/>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3122036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EAB8-6BFA-4243-8E74-B4A943B86D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9FDBE5-2968-4B09-8D68-E1B1592C6E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F05705-BBCF-4A02-A2FC-89AC5FCBAD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5F1A25-BE90-4BD2-835E-236A219CAFCF}"/>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6" name="Footer Placeholder 5">
            <a:extLst>
              <a:ext uri="{FF2B5EF4-FFF2-40B4-BE49-F238E27FC236}">
                <a16:creationId xmlns:a16="http://schemas.microsoft.com/office/drawing/2014/main" id="{F6D2C646-278D-42D1-AA3D-EC30D7E014D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B5688AD-7684-4BB2-9B96-57171E56ABCD}"/>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307807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2F16-D8BF-4E2A-B4BA-DE0D2FFA31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14D25-384F-4FEC-926E-7CCC0A295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BAA21A-7B09-46FC-99FE-6161901AB2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5ACED3-24A6-4FFF-9630-3C2090E216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FE9F1F-6F80-4870-A54E-A1A093B440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4F9100-1FCD-4EBB-9B62-26E3A7942C3D}"/>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8" name="Footer Placeholder 7">
            <a:extLst>
              <a:ext uri="{FF2B5EF4-FFF2-40B4-BE49-F238E27FC236}">
                <a16:creationId xmlns:a16="http://schemas.microsoft.com/office/drawing/2014/main" id="{C1BE5565-9F0B-4940-98A9-01D54E0B560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1769321-1A54-460E-BB85-0B1C1FBF5739}"/>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86803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6B0ED-85AE-484F-8876-76440B9D55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2A8FBC-9719-4C94-A203-6A8D47D5F240}"/>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4" name="Footer Placeholder 3">
            <a:extLst>
              <a:ext uri="{FF2B5EF4-FFF2-40B4-BE49-F238E27FC236}">
                <a16:creationId xmlns:a16="http://schemas.microsoft.com/office/drawing/2014/main" id="{707F9CE8-FB48-4BFE-9E0F-125A80C058D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E62D05D-5DE6-4FB8-B42D-52375CE077DF}"/>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425975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6CF14C-480F-475E-871C-81D5CAE05204}"/>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3" name="Footer Placeholder 2">
            <a:extLst>
              <a:ext uri="{FF2B5EF4-FFF2-40B4-BE49-F238E27FC236}">
                <a16:creationId xmlns:a16="http://schemas.microsoft.com/office/drawing/2014/main" id="{669471F6-B805-4DC8-92A8-231944221B4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DC4CF93-65EC-4EF8-84C8-E25A73FA2DCA}"/>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2984660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6C09-B46F-4513-9B99-4324B4322B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5567F7A-C0B8-4FB2-9C97-E5982F9890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FDAEF5-1322-4499-A317-1FA84992C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97649B-292A-4576-8618-334B3EBF88A6}"/>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6" name="Footer Placeholder 5">
            <a:extLst>
              <a:ext uri="{FF2B5EF4-FFF2-40B4-BE49-F238E27FC236}">
                <a16:creationId xmlns:a16="http://schemas.microsoft.com/office/drawing/2014/main" id="{74D0C691-0F80-4AB2-B860-581631B65B4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D258EA0-A606-4063-AFE1-EE266BE7733A}"/>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1850419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8C5C2-F027-4D4D-8FF3-333BE63CB5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7948C0-175F-4F91-A59D-3844B80D61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616719F-7081-4972-8D77-839A590260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9B29B-BB8E-46CF-83E5-5E097B83D45A}"/>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6" name="Footer Placeholder 5">
            <a:extLst>
              <a:ext uri="{FF2B5EF4-FFF2-40B4-BE49-F238E27FC236}">
                <a16:creationId xmlns:a16="http://schemas.microsoft.com/office/drawing/2014/main" id="{2AA745B2-0A0A-41A9-B479-F48F1A40C0B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ADEE4D5-391D-4247-AA8F-40C128CC23CC}"/>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657746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AD85A-6007-413C-992B-C08DA3079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452E3B-51A1-4A50-BC03-B0A0069B8E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3CAB70-4099-47B9-85DB-F8526C0774DD}"/>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D6C71501-BC9E-4EE2-852C-293B01477E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204F0-CD73-4C69-AA04-3AA3660E33A7}"/>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2889869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36305F-5092-408D-AE90-8039679880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CE5822-183A-47CB-A4C5-92D45B0C3A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2990B7-30F5-4E4D-8419-4B54F314B1C3}"/>
              </a:ext>
            </a:extLst>
          </p:cNvPr>
          <p:cNvSpPr>
            <a:spLocks noGrp="1"/>
          </p:cNvSpPr>
          <p:nvPr>
            <p:ph type="dt" sz="half" idx="10"/>
          </p:nvPr>
        </p:nvSpPr>
        <p:spPr/>
        <p:txBody>
          <a:body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0E40A17A-7614-4688-ABB5-E0501A13594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6B9D8B-B2BD-4AA6-85F2-786F1F67CCCA}"/>
              </a:ext>
            </a:extLst>
          </p:cNvPr>
          <p:cNvSpPr>
            <a:spLocks noGrp="1"/>
          </p:cNvSpPr>
          <p:nvPr>
            <p:ph type="sldNum" sz="quarter" idx="12"/>
          </p:nvPr>
        </p:nvSpPr>
        <p:spPr/>
        <p:txBody>
          <a:bodyPr/>
          <a:lstStyle/>
          <a:p>
            <a:fld id="{BF60B154-65E9-4A47-9219-6D8518B726D4}" type="slidenum">
              <a:rPr lang="en-GB" smtClean="0"/>
              <a:t>‹#›</a:t>
            </a:fld>
            <a:endParaRPr lang="en-GB" dirty="0"/>
          </a:p>
        </p:txBody>
      </p:sp>
    </p:spTree>
    <p:extLst>
      <p:ext uri="{BB962C8B-B14F-4D97-AF65-F5344CB8AC3E}">
        <p14:creationId xmlns:p14="http://schemas.microsoft.com/office/powerpoint/2010/main" val="2191000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70252E-6D22-416C-891F-50B3AEFC61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269793-4463-4139-857C-C9A89DCA94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33CC12-5863-4078-B690-3576C74304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D209B-3675-4D08-9571-3F5EE77DE403}" type="datetimeFigureOut">
              <a:rPr lang="en-GB" smtClean="0"/>
              <a:t>05/10/2020</a:t>
            </a:fld>
            <a:endParaRPr lang="en-GB" dirty="0"/>
          </a:p>
        </p:txBody>
      </p:sp>
      <p:sp>
        <p:nvSpPr>
          <p:cNvPr id="5" name="Footer Placeholder 4">
            <a:extLst>
              <a:ext uri="{FF2B5EF4-FFF2-40B4-BE49-F238E27FC236}">
                <a16:creationId xmlns:a16="http://schemas.microsoft.com/office/drawing/2014/main" id="{B7F66CDB-3E2E-40DD-9913-794845A6D9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94DE151-7992-4AA8-A4DA-D590D9305A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60B154-65E9-4A47-9219-6D8518B726D4}" type="slidenum">
              <a:rPr lang="en-GB" smtClean="0"/>
              <a:t>‹#›</a:t>
            </a:fld>
            <a:endParaRPr lang="en-GB" dirty="0"/>
          </a:p>
        </p:txBody>
      </p:sp>
    </p:spTree>
    <p:extLst>
      <p:ext uri="{BB962C8B-B14F-4D97-AF65-F5344CB8AC3E}">
        <p14:creationId xmlns:p14="http://schemas.microsoft.com/office/powerpoint/2010/main" val="1523365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futurelearn.com/courses/introduction-to-applied-linguistics/5/steps/77442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theguardian.com/world/2007/oct/01/gender.book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bbc.co.uk/news/uk-england-12664938"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commons.wikimedia.org/wiki/File:Barack_Obama_and_the_Dalai_Lama_in_2014.jpg"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archive.org/details/2015-12-05TheCommandLinePodcast/"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3" Type="http://schemas.openxmlformats.org/officeDocument/2006/relationships/hyperlink" Target="http://www.tandfonline.com/doi/abs/10.1080/07256860305788" TargetMode="External"/><Relationship Id="rId2" Type="http://schemas.openxmlformats.org/officeDocument/2006/relationships/hyperlink" Target="https://scholar.google.co.uk/citations?user=XKhjqYUAAAAJ&amp;hl=en&amp;oi=sra"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pii/S037821660600178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C1BC5A-9C8E-43D8-9508-33BD417EECAC}"/>
              </a:ext>
            </a:extLst>
          </p:cNvPr>
          <p:cNvSpPr>
            <a:spLocks noGrp="1"/>
          </p:cNvSpPr>
          <p:nvPr>
            <p:ph type="ctrTitle"/>
          </p:nvPr>
        </p:nvSpPr>
        <p:spPr>
          <a:xfrm>
            <a:off x="795342" y="637953"/>
            <a:ext cx="8272458" cy="3189507"/>
          </a:xfrm>
        </p:spPr>
        <p:txBody>
          <a:bodyPr>
            <a:normAutofit/>
          </a:bodyPr>
          <a:lstStyle/>
          <a:p>
            <a:pPr algn="l"/>
            <a:r>
              <a:rPr lang="en-GB" sz="8000" dirty="0">
                <a:solidFill>
                  <a:srgbClr val="FFFFFF"/>
                </a:solidFill>
              </a:rPr>
              <a:t>English Change and Variety</a:t>
            </a: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Subtitle 2">
            <a:extLst>
              <a:ext uri="{FF2B5EF4-FFF2-40B4-BE49-F238E27FC236}">
                <a16:creationId xmlns:a16="http://schemas.microsoft.com/office/drawing/2014/main" id="{14643149-6C0A-49E0-9367-431C2219DE91}"/>
              </a:ext>
            </a:extLst>
          </p:cNvPr>
          <p:cNvSpPr>
            <a:spLocks noGrp="1"/>
          </p:cNvSpPr>
          <p:nvPr>
            <p:ph type="subTitle" idx="1"/>
          </p:nvPr>
        </p:nvSpPr>
        <p:spPr>
          <a:xfrm>
            <a:off x="795342" y="4377268"/>
            <a:ext cx="7970903" cy="1280582"/>
          </a:xfrm>
        </p:spPr>
        <p:txBody>
          <a:bodyPr anchor="t">
            <a:normAutofit/>
          </a:bodyPr>
          <a:lstStyle/>
          <a:p>
            <a:pPr algn="l"/>
            <a:r>
              <a:rPr lang="en-GB" sz="3200" dirty="0">
                <a:solidFill>
                  <a:srgbClr val="FEFFFF"/>
                </a:solidFill>
              </a:rPr>
              <a:t>Dr Jessica Clapham</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4290931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E7964C2F-F885-4F8F-9533-EAF8FB205F7B}"/>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What is the globalisation of English?</a:t>
            </a:r>
          </a:p>
        </p:txBody>
      </p:sp>
      <p:sp>
        <p:nvSpPr>
          <p:cNvPr id="3" name="Content Placeholder 2">
            <a:extLst>
              <a:ext uri="{FF2B5EF4-FFF2-40B4-BE49-F238E27FC236}">
                <a16:creationId xmlns:a16="http://schemas.microsoft.com/office/drawing/2014/main" id="{EE10AD04-73D8-4644-8D44-AB903B6A9AF2}"/>
              </a:ext>
            </a:extLst>
          </p:cNvPr>
          <p:cNvSpPr>
            <a:spLocks noGrp="1"/>
          </p:cNvSpPr>
          <p:nvPr>
            <p:ph idx="1"/>
          </p:nvPr>
        </p:nvSpPr>
        <p:spPr>
          <a:xfrm>
            <a:off x="1367624" y="2490436"/>
            <a:ext cx="9708995" cy="3567173"/>
          </a:xfrm>
        </p:spPr>
        <p:txBody>
          <a:bodyPr anchor="ctr">
            <a:normAutofit/>
          </a:bodyPr>
          <a:lstStyle/>
          <a:p>
            <a:r>
              <a:rPr lang="en-GB" sz="2200" dirty="0"/>
              <a:t>The globalisation of a language such as English does not occur in a social and cultural vacuum</a:t>
            </a:r>
          </a:p>
          <a:p>
            <a:r>
              <a:rPr lang="en-GB" sz="2200" dirty="0"/>
              <a:t>Who benefits from the spread of English and who does not?</a:t>
            </a:r>
          </a:p>
          <a:p>
            <a:r>
              <a:rPr lang="en-GB" sz="2200" dirty="0"/>
              <a:t>What happens to other languages when English is widely used in a non-English speaking country?</a:t>
            </a:r>
          </a:p>
          <a:p>
            <a:r>
              <a:rPr lang="en-GB" sz="2200" dirty="0"/>
              <a:t>How does English change those other languages?</a:t>
            </a:r>
          </a:p>
          <a:p>
            <a:r>
              <a:rPr lang="en-GB" sz="2200" dirty="0"/>
              <a:t>Is it ‘native’ speakers who ‘own’ English or speakers in other countries where English is used.</a:t>
            </a:r>
          </a:p>
          <a:p>
            <a:r>
              <a:rPr lang="en-GB" sz="2200" dirty="0"/>
              <a:t>These are just some of the questions raised by our exploration this week.</a:t>
            </a:r>
          </a:p>
        </p:txBody>
      </p:sp>
    </p:spTree>
    <p:extLst>
      <p:ext uri="{BB962C8B-B14F-4D97-AF65-F5344CB8AC3E}">
        <p14:creationId xmlns:p14="http://schemas.microsoft.com/office/powerpoint/2010/main" val="1455657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EEF94A10-9C48-4550-9E28-6157D603D0A4}"/>
              </a:ext>
            </a:extLst>
          </p:cNvPr>
          <p:cNvSpPr>
            <a:spLocks noGrp="1"/>
          </p:cNvSpPr>
          <p:nvPr>
            <p:ph type="title"/>
          </p:nvPr>
        </p:nvSpPr>
        <p:spPr>
          <a:xfrm>
            <a:off x="1353666" y="759805"/>
            <a:ext cx="10000133" cy="1325563"/>
          </a:xfrm>
        </p:spPr>
        <p:txBody>
          <a:bodyPr>
            <a:normAutofit/>
          </a:bodyPr>
          <a:lstStyle/>
          <a:p>
            <a:r>
              <a:rPr lang="en-GB" sz="4000" dirty="0">
                <a:solidFill>
                  <a:srgbClr val="FFFFFF"/>
                </a:solidFill>
              </a:rPr>
              <a:t>Language Use</a:t>
            </a:r>
          </a:p>
        </p:txBody>
      </p:sp>
      <p:graphicFrame>
        <p:nvGraphicFramePr>
          <p:cNvPr id="5" name="Content Placeholder 2">
            <a:extLst>
              <a:ext uri="{FF2B5EF4-FFF2-40B4-BE49-F238E27FC236}">
                <a16:creationId xmlns:a16="http://schemas.microsoft.com/office/drawing/2014/main" id="{E388A04F-1C6F-4320-B58A-E2E3A4863227}"/>
              </a:ext>
            </a:extLst>
          </p:cNvPr>
          <p:cNvGraphicFramePr>
            <a:graphicFrameLocks noGrp="1"/>
          </p:cNvGraphicFramePr>
          <p:nvPr>
            <p:ph idx="1"/>
            <p:extLst>
              <p:ext uri="{D42A27DB-BD31-4B8C-83A1-F6EECF244321}">
                <p14:modId xmlns:p14="http://schemas.microsoft.com/office/powerpoint/2010/main" val="95054310"/>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827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9D03BDFD-0AF9-4C31-A401-28AE993C720F}"/>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English as a Lingua Franca</a:t>
            </a:r>
          </a:p>
        </p:txBody>
      </p:sp>
      <p:sp>
        <p:nvSpPr>
          <p:cNvPr id="3" name="Content Placeholder 2">
            <a:extLst>
              <a:ext uri="{FF2B5EF4-FFF2-40B4-BE49-F238E27FC236}">
                <a16:creationId xmlns:a16="http://schemas.microsoft.com/office/drawing/2014/main" id="{27935C17-544F-4F6C-8C3C-E63619D1DC2C}"/>
              </a:ext>
            </a:extLst>
          </p:cNvPr>
          <p:cNvSpPr>
            <a:spLocks noGrp="1"/>
          </p:cNvSpPr>
          <p:nvPr>
            <p:ph idx="1"/>
          </p:nvPr>
        </p:nvSpPr>
        <p:spPr>
          <a:xfrm>
            <a:off x="4978708" y="885651"/>
            <a:ext cx="6525220" cy="4616849"/>
          </a:xfrm>
        </p:spPr>
        <p:txBody>
          <a:bodyPr anchor="ctr">
            <a:normAutofit/>
          </a:bodyPr>
          <a:lstStyle/>
          <a:p>
            <a:r>
              <a:rPr lang="en-US" sz="2400" b="0" i="0" dirty="0">
                <a:effectLst/>
                <a:latin typeface="Europa"/>
              </a:rPr>
              <a:t>A good example of this ‘problematising’ approach is recent debates in applied linguistics about the global spread of English. This is not only an issue for teachers and learners of English but also the unprecedented spread of one language as an international lingua franca has socio-economic, political and ideological consequences.</a:t>
            </a:r>
            <a:endParaRPr lang="en-GB" sz="2400" dirty="0"/>
          </a:p>
        </p:txBody>
      </p:sp>
    </p:spTree>
    <p:extLst>
      <p:ext uri="{BB962C8B-B14F-4D97-AF65-F5344CB8AC3E}">
        <p14:creationId xmlns:p14="http://schemas.microsoft.com/office/powerpoint/2010/main" val="2381316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7EC8DC81-6DBF-4ABD-B6EB-F11FEAB4B470}"/>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Key Issues</a:t>
            </a:r>
          </a:p>
        </p:txBody>
      </p:sp>
      <p:sp>
        <p:nvSpPr>
          <p:cNvPr id="3" name="Content Placeholder 2">
            <a:extLst>
              <a:ext uri="{FF2B5EF4-FFF2-40B4-BE49-F238E27FC236}">
                <a16:creationId xmlns:a16="http://schemas.microsoft.com/office/drawing/2014/main" id="{6B274CAF-A6F5-4765-8430-EF08D5493B2C}"/>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Two key issues debated include:</a:t>
            </a:r>
          </a:p>
          <a:p>
            <a:endParaRPr lang="en-US" sz="2400" b="0" i="0" dirty="0">
              <a:effectLst/>
              <a:latin typeface="Europa"/>
            </a:endParaRPr>
          </a:p>
          <a:p>
            <a:pPr>
              <a:buFont typeface="Arial" panose="020B0604020202020204" pitchFamily="34" charset="0"/>
              <a:buChar char="•"/>
            </a:pPr>
            <a:r>
              <a:rPr lang="en-US" sz="2400" b="0" i="0" dirty="0">
                <a:effectLst/>
                <a:latin typeface="Europa"/>
              </a:rPr>
              <a:t>whether the spread of English as an international means of communication serves to sustain the privilege and power of its native speakers (what Phillipson refers to as ‘linguistic imperialism’ (1992)) or whether reasons for learning English now are more pragmatic than ideological in nature (Bisong 1995).</a:t>
            </a:r>
          </a:p>
          <a:p>
            <a:endParaRPr lang="en-GB" sz="2400" dirty="0"/>
          </a:p>
        </p:txBody>
      </p:sp>
    </p:spTree>
    <p:extLst>
      <p:ext uri="{BB962C8B-B14F-4D97-AF65-F5344CB8AC3E}">
        <p14:creationId xmlns:p14="http://schemas.microsoft.com/office/powerpoint/2010/main" val="220249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393E6AB2-EEB2-4B76-B6C1-BCB0418D0E57}"/>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Who owns English?</a:t>
            </a:r>
          </a:p>
        </p:txBody>
      </p:sp>
      <p:sp>
        <p:nvSpPr>
          <p:cNvPr id="3" name="Content Placeholder 2">
            <a:extLst>
              <a:ext uri="{FF2B5EF4-FFF2-40B4-BE49-F238E27FC236}">
                <a16:creationId xmlns:a16="http://schemas.microsoft.com/office/drawing/2014/main" id="{D44BF545-1DBF-4579-9401-4F6912C6AB81}"/>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who, if anyone, ‘owns’ English, now that is used on such an intensive scale globally – for example, does the term native speaker still have relevance when large numbers of people have a very high, nativelike level of competence; when many children in countries outside the traditional ‘native speaker heartlands’, i.e. the US, UK, Ireland, Canada and Australia etc., are learning English as a first language; and when most interactions in English take place without a so-called native speaker even being present (see </a:t>
            </a:r>
            <a:r>
              <a:rPr lang="en-US" sz="2400" b="0" i="0" u="sng" dirty="0">
                <a:effectLst/>
                <a:latin typeface="inherit"/>
                <a:hlinkClick r:id="rId2"/>
              </a:rPr>
              <a:t>Step 1.12</a:t>
            </a:r>
            <a:r>
              <a:rPr lang="en-US" sz="2400" b="0" i="0" dirty="0">
                <a:effectLst/>
                <a:latin typeface="Europa"/>
              </a:rPr>
              <a:t>)? Who has the authority nowadays to set the rules for what is correct and what is incorrect English?</a:t>
            </a:r>
          </a:p>
          <a:p>
            <a:endParaRPr lang="en-GB" sz="2400" dirty="0"/>
          </a:p>
        </p:txBody>
      </p:sp>
    </p:spTree>
    <p:extLst>
      <p:ext uri="{BB962C8B-B14F-4D97-AF65-F5344CB8AC3E}">
        <p14:creationId xmlns:p14="http://schemas.microsoft.com/office/powerpoint/2010/main" val="4230723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5FE467CD-F48E-430E-A14A-0E2A38F72CBC}"/>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Verbal Hygiene</a:t>
            </a:r>
          </a:p>
        </p:txBody>
      </p:sp>
      <p:sp>
        <p:nvSpPr>
          <p:cNvPr id="3" name="Content Placeholder 2">
            <a:extLst>
              <a:ext uri="{FF2B5EF4-FFF2-40B4-BE49-F238E27FC236}">
                <a16:creationId xmlns:a16="http://schemas.microsoft.com/office/drawing/2014/main" id="{390FCEAC-DECC-41A2-849B-F9F16A6497EC}"/>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Another example of how applied linguists can raise issues as well as answer questions, addresses another contemporary social concern. Well-known sociolinguist, Professor Deborah Cameron, coined the term ‘verbal hygiene’ to describe “the urge to meddle in matters of language”. By this, Cameron (1995) meant the attempt to control or manage the language we use. An example of verbal hygiene involves replacing offensive language with ‘politically correct’ forms, such as replacing the word </a:t>
            </a:r>
            <a:r>
              <a:rPr lang="en-US" sz="2400" b="0" i="1" dirty="0">
                <a:effectLst/>
                <a:latin typeface="Europa"/>
              </a:rPr>
              <a:t>husband</a:t>
            </a:r>
            <a:r>
              <a:rPr lang="en-US" sz="2400" b="0" i="0" dirty="0">
                <a:effectLst/>
                <a:latin typeface="Europa"/>
              </a:rPr>
              <a:t> or </a:t>
            </a:r>
            <a:r>
              <a:rPr lang="en-US" sz="2400" b="0" i="1" dirty="0">
                <a:effectLst/>
                <a:latin typeface="Europa"/>
              </a:rPr>
              <a:t>wife</a:t>
            </a:r>
            <a:r>
              <a:rPr lang="en-US" sz="2400" b="0" i="0" dirty="0">
                <a:effectLst/>
                <a:latin typeface="Europa"/>
              </a:rPr>
              <a:t> with </a:t>
            </a:r>
            <a:r>
              <a:rPr lang="en-US" sz="2400" b="0" i="1" dirty="0">
                <a:effectLst/>
                <a:latin typeface="Europa"/>
              </a:rPr>
              <a:t>partner</a:t>
            </a:r>
            <a:r>
              <a:rPr lang="en-US" sz="2400" b="0" i="0" dirty="0">
                <a:effectLst/>
                <a:latin typeface="Europa"/>
              </a:rPr>
              <a:t>; or </a:t>
            </a:r>
            <a:r>
              <a:rPr lang="en-US" sz="2400" b="0" i="1" dirty="0">
                <a:effectLst/>
                <a:latin typeface="Europa"/>
              </a:rPr>
              <a:t>prostitute</a:t>
            </a:r>
            <a:r>
              <a:rPr lang="en-US" sz="2400" b="0" i="0" dirty="0">
                <a:effectLst/>
                <a:latin typeface="Europa"/>
              </a:rPr>
              <a:t> with </a:t>
            </a:r>
            <a:r>
              <a:rPr lang="en-US" sz="2400" b="0" i="1" dirty="0">
                <a:effectLst/>
                <a:latin typeface="Europa"/>
              </a:rPr>
              <a:t>sex worker</a:t>
            </a:r>
            <a:r>
              <a:rPr lang="en-US" sz="2400" b="0" i="0" dirty="0">
                <a:effectLst/>
                <a:latin typeface="Europa"/>
              </a:rPr>
              <a:t>.</a:t>
            </a:r>
            <a:endParaRPr lang="en-GB" sz="2400" dirty="0"/>
          </a:p>
        </p:txBody>
      </p:sp>
    </p:spTree>
    <p:extLst>
      <p:ext uri="{BB962C8B-B14F-4D97-AF65-F5344CB8AC3E}">
        <p14:creationId xmlns:p14="http://schemas.microsoft.com/office/powerpoint/2010/main" val="1501163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849D8103-3829-43CE-BD69-25DB5861A0E9}"/>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Language use and gender</a:t>
            </a:r>
          </a:p>
        </p:txBody>
      </p:sp>
      <p:sp>
        <p:nvSpPr>
          <p:cNvPr id="3" name="Content Placeholder 2">
            <a:extLst>
              <a:ext uri="{FF2B5EF4-FFF2-40B4-BE49-F238E27FC236}">
                <a16:creationId xmlns:a16="http://schemas.microsoft.com/office/drawing/2014/main" id="{A9070684-D23A-4119-A153-BF05115D9502}"/>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Many applied linguists have similarly raised questions about the relationship between language use and gender, with some suggesting that men and women are hard-wired to use language differently (eg Deborah Tannen’s (1990) book, </a:t>
            </a:r>
            <a:r>
              <a:rPr lang="en-US" sz="2400" b="0" i="1" dirty="0">
                <a:effectLst/>
                <a:latin typeface="Europa"/>
              </a:rPr>
              <a:t>You Just Don’t Understand</a:t>
            </a:r>
            <a:r>
              <a:rPr lang="en-US" sz="2400" b="0" i="0" dirty="0">
                <a:effectLst/>
                <a:latin typeface="Europa"/>
              </a:rPr>
              <a:t>. While others question this view (eg Deborah Cameron’s (2009) book, </a:t>
            </a:r>
            <a:r>
              <a:rPr lang="en-US" sz="2400" b="0" i="1" dirty="0">
                <a:effectLst/>
                <a:latin typeface="Europa"/>
              </a:rPr>
              <a:t>The Myth of Mars and Venus</a:t>
            </a:r>
            <a:r>
              <a:rPr lang="en-US" sz="2400" b="0" i="0" dirty="0">
                <a:effectLst/>
                <a:latin typeface="Europa"/>
              </a:rPr>
              <a:t>. </a:t>
            </a:r>
            <a:endParaRPr lang="en-GB" sz="2400" dirty="0"/>
          </a:p>
        </p:txBody>
      </p:sp>
    </p:spTree>
    <p:extLst>
      <p:ext uri="{BB962C8B-B14F-4D97-AF65-F5344CB8AC3E}">
        <p14:creationId xmlns:p14="http://schemas.microsoft.com/office/powerpoint/2010/main" val="1239922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23220E65-DC16-49B1-AFCF-E8B1AA9368D4}"/>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Language and gender</a:t>
            </a:r>
          </a:p>
        </p:txBody>
      </p:sp>
      <p:sp>
        <p:nvSpPr>
          <p:cNvPr id="3" name="Content Placeholder 2">
            <a:extLst>
              <a:ext uri="{FF2B5EF4-FFF2-40B4-BE49-F238E27FC236}">
                <a16:creationId xmlns:a16="http://schemas.microsoft.com/office/drawing/2014/main" id="{167D4756-9D07-4BEC-97D4-7B9DFBC7434E}"/>
              </a:ext>
            </a:extLst>
          </p:cNvPr>
          <p:cNvSpPr>
            <a:spLocks noGrp="1"/>
          </p:cNvSpPr>
          <p:nvPr>
            <p:ph idx="1"/>
          </p:nvPr>
        </p:nvSpPr>
        <p:spPr>
          <a:xfrm>
            <a:off x="1367624" y="2490436"/>
            <a:ext cx="9708995" cy="3567173"/>
          </a:xfrm>
        </p:spPr>
        <p:txBody>
          <a:bodyPr anchor="ctr">
            <a:normAutofit/>
          </a:bodyPr>
          <a:lstStyle/>
          <a:p>
            <a:r>
              <a:rPr lang="en-US" sz="2400" b="1" i="0" dirty="0">
                <a:effectLst/>
                <a:latin typeface="Europa"/>
              </a:rPr>
              <a:t>Before we go onto look at language and gender in more detail, we’d like you to share your thoughts.</a:t>
            </a:r>
          </a:p>
          <a:p>
            <a:endParaRPr lang="en-US" sz="2400" b="1" i="0" dirty="0">
              <a:effectLst/>
              <a:latin typeface="Europa"/>
            </a:endParaRPr>
          </a:p>
          <a:p>
            <a:pPr>
              <a:buFont typeface="Arial" panose="020B0604020202020204" pitchFamily="34" charset="0"/>
              <a:buChar char="•"/>
            </a:pPr>
            <a:r>
              <a:rPr lang="en-US" sz="2400" b="0" i="0" dirty="0">
                <a:effectLst/>
                <a:latin typeface="Europa"/>
              </a:rPr>
              <a:t>Do you think men and women use language differently?</a:t>
            </a:r>
          </a:p>
          <a:p>
            <a:pPr>
              <a:buFont typeface="Arial" panose="020B0604020202020204" pitchFamily="34" charset="0"/>
              <a:buChar char="•"/>
            </a:pPr>
            <a:r>
              <a:rPr lang="en-US" sz="2400" b="0" i="0" dirty="0">
                <a:effectLst/>
                <a:latin typeface="Europa"/>
              </a:rPr>
              <a:t>If so, do you think the difference is ‘hard-wired’ (innate) or learned?</a:t>
            </a:r>
          </a:p>
          <a:p>
            <a:pPr>
              <a:buFont typeface="Arial" panose="020B0604020202020204" pitchFamily="34" charset="0"/>
              <a:buChar char="•"/>
            </a:pPr>
            <a:r>
              <a:rPr lang="en-US" sz="2400" b="0" i="0" dirty="0">
                <a:effectLst/>
                <a:latin typeface="Europa"/>
              </a:rPr>
              <a:t>Is it the same in English as in other languages?</a:t>
            </a:r>
          </a:p>
          <a:p>
            <a:endParaRPr lang="en-GB" sz="2400" dirty="0"/>
          </a:p>
        </p:txBody>
      </p:sp>
    </p:spTree>
    <p:extLst>
      <p:ext uri="{BB962C8B-B14F-4D97-AF65-F5344CB8AC3E}">
        <p14:creationId xmlns:p14="http://schemas.microsoft.com/office/powerpoint/2010/main" val="1127281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Rectangle 16">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7C653982-43AB-48F4-A45A-36B806355F2E}"/>
              </a:ext>
            </a:extLst>
          </p:cNvPr>
          <p:cNvSpPr>
            <a:spLocks noGrp="1"/>
          </p:cNvSpPr>
          <p:nvPr>
            <p:ph type="title"/>
          </p:nvPr>
        </p:nvSpPr>
        <p:spPr>
          <a:xfrm>
            <a:off x="1353666" y="759805"/>
            <a:ext cx="10000133" cy="1325563"/>
          </a:xfrm>
        </p:spPr>
        <p:txBody>
          <a:bodyPr>
            <a:normAutofit/>
          </a:bodyPr>
          <a:lstStyle/>
          <a:p>
            <a:r>
              <a:rPr lang="en-GB" sz="4000" dirty="0">
                <a:solidFill>
                  <a:srgbClr val="FFFFFF"/>
                </a:solidFill>
              </a:rPr>
              <a:t>The Myth of Mars and Venus</a:t>
            </a:r>
          </a:p>
        </p:txBody>
      </p:sp>
      <p:graphicFrame>
        <p:nvGraphicFramePr>
          <p:cNvPr id="6" name="Rectangle 1">
            <a:extLst>
              <a:ext uri="{FF2B5EF4-FFF2-40B4-BE49-F238E27FC236}">
                <a16:creationId xmlns:a16="http://schemas.microsoft.com/office/drawing/2014/main" id="{FB11301F-263D-4F5E-AF60-C566AF31B4D7}"/>
              </a:ext>
            </a:extLst>
          </p:cNvPr>
          <p:cNvGraphicFramePr>
            <a:graphicFrameLocks noGrp="1"/>
          </p:cNvGraphicFramePr>
          <p:nvPr>
            <p:ph idx="1"/>
            <p:extLst>
              <p:ext uri="{D42A27DB-BD31-4B8C-83A1-F6EECF244321}">
                <p14:modId xmlns:p14="http://schemas.microsoft.com/office/powerpoint/2010/main" val="3412893298"/>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2237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7C86FE5-95A4-49DB-91BE-4208CAD06912}"/>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The Myth of Mars and Venus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Content Placeholder 2">
            <a:extLst>
              <a:ext uri="{FF2B5EF4-FFF2-40B4-BE49-F238E27FC236}">
                <a16:creationId xmlns:a16="http://schemas.microsoft.com/office/drawing/2014/main" id="{355CC2E4-A358-45E9-8CE3-1BFB19C8458D}"/>
              </a:ext>
            </a:extLst>
          </p:cNvPr>
          <p:cNvSpPr>
            <a:spLocks noGrp="1"/>
          </p:cNvSpPr>
          <p:nvPr>
            <p:ph idx="1"/>
          </p:nvPr>
        </p:nvSpPr>
        <p:spPr>
          <a:xfrm>
            <a:off x="5221862" y="1719618"/>
            <a:ext cx="5948831" cy="4334629"/>
          </a:xfrm>
        </p:spPr>
        <p:txBody>
          <a:bodyPr anchor="ctr">
            <a:normAutofit/>
          </a:bodyPr>
          <a:lstStyle/>
          <a:p>
            <a:pPr marL="0" marR="0" lvl="0" indent="0" defTabSz="914400" rtl="0" eaLnBrk="0" fontAlgn="base" latinLnBrk="0" hangingPunct="0">
              <a:spcBef>
                <a:spcPct val="0"/>
              </a:spcBef>
              <a:spcAft>
                <a:spcPct val="0"/>
              </a:spcAft>
              <a:buClrTx/>
              <a:buSzTx/>
              <a:buFontTx/>
              <a:buAutoNum type="arabicPeriod" startAt="4"/>
              <a:tabLst/>
            </a:pPr>
            <a:r>
              <a:rPr kumimoji="0" lang="en-US" altLang="en-US" sz="2200" b="0" i="0" u="none" strike="noStrike" cap="none" normalizeH="0" baseline="0" dirty="0">
                <a:ln>
                  <a:noFill/>
                </a:ln>
                <a:solidFill>
                  <a:srgbClr val="FEFFFF"/>
                </a:solidFill>
                <a:effectLst/>
                <a:latin typeface="Arial" panose="020B0604020202020204" pitchFamily="34" charset="0"/>
              </a:rPr>
              <a:t>Men’s way of using language is competitive, </a:t>
            </a:r>
          </a:p>
          <a:p>
            <a:pPr marL="0" marR="0" lvl="0" indent="0" defTabSz="914400" rtl="0" eaLnBrk="0" fontAlgn="base" latinLnBrk="0" hangingPunct="0">
              <a:spcBef>
                <a:spcPct val="0"/>
              </a:spcBef>
              <a:spcAft>
                <a:spcPct val="0"/>
              </a:spcAft>
              <a:buClrTx/>
              <a:buSzTx/>
              <a:buNone/>
              <a:tabLst/>
            </a:pPr>
            <a:r>
              <a:rPr kumimoji="0" lang="en-US" altLang="en-US" sz="2200" b="0" i="0" u="none" strike="noStrike" cap="none" normalizeH="0" baseline="0" dirty="0">
                <a:ln>
                  <a:noFill/>
                </a:ln>
                <a:solidFill>
                  <a:srgbClr val="FEFFFF"/>
                </a:solidFill>
                <a:effectLst/>
                <a:latin typeface="Arial" panose="020B0604020202020204" pitchFamily="34" charset="0"/>
              </a:rPr>
              <a:t>reflecting their general interest in acquiring and maintaining status;</a:t>
            </a:r>
          </a:p>
          <a:p>
            <a:pPr marL="0" marR="0" lvl="0" indent="0" defTabSz="914400" rtl="0" eaLnBrk="0" fontAlgn="base" latinLnBrk="0" hangingPunct="0">
              <a:spcBef>
                <a:spcPct val="0"/>
              </a:spcBef>
              <a:spcAft>
                <a:spcPct val="0"/>
              </a:spcAft>
              <a:buClrTx/>
              <a:buSzTx/>
              <a:buFontTx/>
              <a:buAutoNum type="arabicPeriod" startAt="4"/>
              <a:tabLst/>
            </a:pPr>
            <a:r>
              <a:rPr kumimoji="0" lang="en-US" altLang="en-US" sz="2200" b="0" i="0" u="none" strike="noStrike" cap="none" normalizeH="0" baseline="0" dirty="0">
                <a:ln>
                  <a:noFill/>
                </a:ln>
                <a:solidFill>
                  <a:srgbClr val="FEFFFF"/>
                </a:solidFill>
                <a:effectLst/>
                <a:latin typeface="Arial" panose="020B0604020202020204" pitchFamily="34" charset="0"/>
              </a:rPr>
              <a:t> women’s use of language is cooperative, reflecting their preference for equality and harmony.</a:t>
            </a:r>
          </a:p>
          <a:p>
            <a:pPr marL="0" marR="0" lvl="0" indent="0" defTabSz="914400" rtl="0" eaLnBrk="0" fontAlgn="base" latinLnBrk="0" hangingPunct="0">
              <a:spcBef>
                <a:spcPct val="0"/>
              </a:spcBef>
              <a:spcAft>
                <a:spcPct val="0"/>
              </a:spcAft>
              <a:buClrTx/>
              <a:buSzTx/>
              <a:buNone/>
              <a:tabLst/>
            </a:pPr>
            <a:r>
              <a:rPr kumimoji="0" lang="en-US" altLang="en-US" sz="2200" b="0" i="0" u="none" strike="noStrike" cap="none" normalizeH="0" baseline="0" dirty="0">
                <a:ln>
                  <a:noFill/>
                </a:ln>
                <a:solidFill>
                  <a:srgbClr val="FEFFFF"/>
                </a:solidFill>
                <a:effectLst/>
                <a:latin typeface="Arial" panose="020B0604020202020204" pitchFamily="34" charset="0"/>
              </a:rPr>
              <a:t>These differences routinely lead to “miscommunication” between the sexes, with each</a:t>
            </a:r>
          </a:p>
          <a:p>
            <a:pPr marL="0" marR="0" lvl="0" indent="0" defTabSz="914400" rtl="0" eaLnBrk="0" fontAlgn="base" latinLnBrk="0" hangingPunct="0">
              <a:spcBef>
                <a:spcPct val="0"/>
              </a:spcBef>
              <a:spcAft>
                <a:spcPct val="0"/>
              </a:spcAft>
              <a:buClrTx/>
              <a:buSzTx/>
              <a:buNone/>
              <a:tabLst/>
            </a:pPr>
            <a:r>
              <a:rPr kumimoji="0" lang="en-US" altLang="en-US" sz="2200" b="0" i="0" u="none" strike="noStrike" cap="none" normalizeH="0" baseline="0" dirty="0">
                <a:ln>
                  <a:noFill/>
                </a:ln>
                <a:solidFill>
                  <a:srgbClr val="FEFFFF"/>
                </a:solidFill>
                <a:effectLst/>
                <a:latin typeface="Arial" panose="020B0604020202020204" pitchFamily="34" charset="0"/>
              </a:rPr>
              <a:t>sex misinterpreting the other’s intentions. This causes problems in contexts where men </a:t>
            </a:r>
          </a:p>
          <a:p>
            <a:pPr marL="0" marR="0" lvl="0" indent="0" defTabSz="914400" rtl="0" eaLnBrk="0" fontAlgn="base" latinLnBrk="0" hangingPunct="0">
              <a:spcBef>
                <a:spcPct val="0"/>
              </a:spcBef>
              <a:spcAft>
                <a:spcPct val="0"/>
              </a:spcAft>
              <a:buClrTx/>
              <a:buSzTx/>
              <a:buNone/>
              <a:tabLst/>
            </a:pPr>
            <a:r>
              <a:rPr kumimoji="0" lang="en-US" altLang="en-US" sz="2200" b="0" i="0" u="none" strike="noStrike" cap="none" normalizeH="0" baseline="0" dirty="0">
                <a:ln>
                  <a:noFill/>
                </a:ln>
                <a:solidFill>
                  <a:srgbClr val="FEFFFF"/>
                </a:solidFill>
                <a:effectLst/>
                <a:latin typeface="Arial" panose="020B0604020202020204" pitchFamily="34" charset="0"/>
              </a:rPr>
              <a:t>and women regularly interact, and especially in heterosexual relationships.’</a:t>
            </a:r>
          </a:p>
          <a:p>
            <a:endParaRPr lang="en-GB" sz="2200" dirty="0">
              <a:solidFill>
                <a:srgbClr val="FEFFFF"/>
              </a:solidFill>
            </a:endParaRPr>
          </a:p>
        </p:txBody>
      </p:sp>
    </p:spTree>
    <p:extLst>
      <p:ext uri="{BB962C8B-B14F-4D97-AF65-F5344CB8AC3E}">
        <p14:creationId xmlns:p14="http://schemas.microsoft.com/office/powerpoint/2010/main" val="2566974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EAB77BE9-24AC-493C-8A38-3F4B4DADBBE7}"/>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Cameron’s research</a:t>
            </a:r>
          </a:p>
        </p:txBody>
      </p:sp>
      <p:sp>
        <p:nvSpPr>
          <p:cNvPr id="3" name="Content Placeholder 2">
            <a:extLst>
              <a:ext uri="{FF2B5EF4-FFF2-40B4-BE49-F238E27FC236}">
                <a16:creationId xmlns:a16="http://schemas.microsoft.com/office/drawing/2014/main" id="{F55DF571-FED2-44D6-A46B-2D9E0022D0FF}"/>
              </a:ext>
            </a:extLst>
          </p:cNvPr>
          <p:cNvSpPr>
            <a:spLocks noGrp="1"/>
          </p:cNvSpPr>
          <p:nvPr>
            <p:ph idx="1"/>
          </p:nvPr>
        </p:nvSpPr>
        <p:spPr>
          <a:xfrm>
            <a:off x="4978708" y="885651"/>
            <a:ext cx="6525220" cy="4616849"/>
          </a:xfrm>
        </p:spPr>
        <p:txBody>
          <a:bodyPr anchor="ctr">
            <a:normAutofit/>
          </a:bodyPr>
          <a:lstStyle/>
          <a:p>
            <a:r>
              <a:rPr lang="en-US" sz="2400" b="0" i="0" dirty="0">
                <a:effectLst/>
                <a:latin typeface="Europa"/>
              </a:rPr>
              <a:t>Cameron argues that these claims are based on myth, not facts, and she refers to a large scale review of research in the field (a meta-analysis) by American psychologist, Janet Hyde, in 2005 which shows that results of these studies very often show more similarity than difference between men and womens’ language.</a:t>
            </a:r>
            <a:endParaRPr lang="en-GB" sz="2400" dirty="0"/>
          </a:p>
        </p:txBody>
      </p:sp>
    </p:spTree>
    <p:extLst>
      <p:ext uri="{BB962C8B-B14F-4D97-AF65-F5344CB8AC3E}">
        <p14:creationId xmlns:p14="http://schemas.microsoft.com/office/powerpoint/2010/main" val="2507577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F6073A-6BE8-4B6D-B895-8182DACB1ABE}"/>
              </a:ext>
            </a:extLst>
          </p:cNvPr>
          <p:cNvSpPr>
            <a:spLocks noGrp="1"/>
          </p:cNvSpPr>
          <p:nvPr>
            <p:ph type="title"/>
          </p:nvPr>
        </p:nvSpPr>
        <p:spPr>
          <a:xfrm>
            <a:off x="1171074" y="1396686"/>
            <a:ext cx="3240506" cy="4064628"/>
          </a:xfrm>
        </p:spPr>
        <p:txBody>
          <a:bodyPr>
            <a:normAutofit/>
          </a:bodyPr>
          <a:lstStyle/>
          <a:p>
            <a:r>
              <a:rPr lang="en-GB" dirty="0">
                <a:solidFill>
                  <a:srgbClr val="FFFFFF"/>
                </a:solidFill>
              </a:rPr>
              <a:t>Applied Research</a:t>
            </a:r>
          </a:p>
        </p:txBody>
      </p:sp>
      <p:sp>
        <p:nvSpPr>
          <p:cNvPr id="18"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0A62FE7F-9B36-4921-AAE6-F29B63896AC1}"/>
              </a:ext>
            </a:extLst>
          </p:cNvPr>
          <p:cNvSpPr>
            <a:spLocks noGrp="1" noChangeArrowheads="1"/>
          </p:cNvSpPr>
          <p:nvPr>
            <p:ph idx="1"/>
          </p:nvPr>
        </p:nvSpPr>
        <p:spPr bwMode="auto">
          <a:xfrm>
            <a:off x="5370153" y="1526033"/>
            <a:ext cx="5536397" cy="3935281"/>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Europa"/>
              </a:rPr>
              <a:t>Here is an extract from Deborah Cameron’s article where she summarises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Europa"/>
              </a:rPr>
              <a:t>Hyde’s findings in relation to male-female language behaviour:</a:t>
            </a:r>
            <a:endParaRPr kumimoji="0" lang="en-US" altLang="en-US" sz="15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‘Hyde used this technique to review a large number of studies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concerned with all kinds of putative male-female differences.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In Table 1, we have extracted the results for just those studies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that dealt with gender differences in linguistic and communicative behaviour.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To read this table you need to know that “d” is the</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 formula indicating the size of the overall gender difference: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minus values for “d” indicate that females are ahead of males, </a:t>
            </a: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rPr>
              <a:t>whereas plus values indicate that males are ahead of females.</a:t>
            </a:r>
          </a:p>
          <a:p>
            <a:pPr marL="0" marR="0" lvl="0" indent="0" defTabSz="914400" rtl="0" eaLnBrk="0" fontAlgn="base" latinLnBrk="0" hangingPunct="0">
              <a:spcBef>
                <a:spcPct val="0"/>
              </a:spcBef>
              <a:spcAft>
                <a:spcPts val="600"/>
              </a:spcAft>
              <a:buClrTx/>
              <a:buSzTx/>
              <a:buFontTx/>
              <a:buNone/>
              <a:tabLst/>
            </a:pPr>
            <a:endParaRPr kumimoji="0" lang="en-US" altLang="en-US" sz="15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30000" dirty="0">
                <a:ln>
                  <a:noFill/>
                </a:ln>
                <a:effectLst/>
                <a:latin typeface="Europa"/>
              </a:rPr>
              <a:t>Table 1: Gender differences in verbal/communicative behaviour, adapted from Hyde, ‘The Gender Similarities Hypothesis’.</a:t>
            </a:r>
            <a:endParaRPr kumimoji="0" lang="en-US" altLang="en-US" sz="15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2782948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7A3534D-5BEF-4A80-BB36-50C966BF7506}"/>
              </a:ext>
            </a:extLst>
          </p:cNvPr>
          <p:cNvGraphicFramePr>
            <a:graphicFrameLocks noGrp="1"/>
          </p:cNvGraphicFramePr>
          <p:nvPr>
            <p:ph idx="1"/>
            <p:extLst>
              <p:ext uri="{D42A27DB-BD31-4B8C-83A1-F6EECF244321}">
                <p14:modId xmlns:p14="http://schemas.microsoft.com/office/powerpoint/2010/main" val="3602542329"/>
              </p:ext>
            </p:extLst>
          </p:nvPr>
        </p:nvGraphicFramePr>
        <p:xfrm>
          <a:off x="1664133" y="643466"/>
          <a:ext cx="8863736" cy="5571073"/>
        </p:xfrm>
        <a:graphic>
          <a:graphicData uri="http://schemas.openxmlformats.org/drawingml/2006/table">
            <a:tbl>
              <a:tblPr firstRow="1" bandRow="1">
                <a:noFill/>
              </a:tblPr>
              <a:tblGrid>
                <a:gridCol w="4212650">
                  <a:extLst>
                    <a:ext uri="{9D8B030D-6E8A-4147-A177-3AD203B41FA5}">
                      <a16:colId xmlns:a16="http://schemas.microsoft.com/office/drawing/2014/main" val="3912075088"/>
                    </a:ext>
                  </a:extLst>
                </a:gridCol>
                <a:gridCol w="1630936">
                  <a:extLst>
                    <a:ext uri="{9D8B030D-6E8A-4147-A177-3AD203B41FA5}">
                      <a16:colId xmlns:a16="http://schemas.microsoft.com/office/drawing/2014/main" val="4122178483"/>
                    </a:ext>
                  </a:extLst>
                </a:gridCol>
                <a:gridCol w="1214499">
                  <a:extLst>
                    <a:ext uri="{9D8B030D-6E8A-4147-A177-3AD203B41FA5}">
                      <a16:colId xmlns:a16="http://schemas.microsoft.com/office/drawing/2014/main" val="2379505701"/>
                    </a:ext>
                  </a:extLst>
                </a:gridCol>
                <a:gridCol w="1805651">
                  <a:extLst>
                    <a:ext uri="{9D8B030D-6E8A-4147-A177-3AD203B41FA5}">
                      <a16:colId xmlns:a16="http://schemas.microsoft.com/office/drawing/2014/main" val="1072222408"/>
                    </a:ext>
                  </a:extLst>
                </a:gridCol>
              </a:tblGrid>
              <a:tr h="600506">
                <a:tc>
                  <a:txBody>
                    <a:bodyPr/>
                    <a:lstStyle/>
                    <a:p>
                      <a:pPr algn="l"/>
                      <a:r>
                        <a:rPr lang="en-GB" sz="1200" b="1" cap="all" spc="60" dirty="0">
                          <a:solidFill>
                            <a:schemeClr val="tx1"/>
                          </a:solidFill>
                          <a:effectLst/>
                        </a:rPr>
                        <a:t>Focus of research</a:t>
                      </a:r>
                    </a:p>
                  </a:txBody>
                  <a:tcPr marL="49611" marR="49611" marT="93829" marB="93829" anchor="b">
                    <a:lnL w="12700" cmpd="sng">
                      <a:noFill/>
                    </a:lnL>
                    <a:lnR w="12700" cmpd="sng">
                      <a:noFill/>
                    </a:lnR>
                    <a:lnT w="12700" cmpd="sng">
                      <a:noFill/>
                    </a:lnT>
                    <a:lnB w="38100" cmpd="sng">
                      <a:noFill/>
                    </a:lnB>
                    <a:noFill/>
                  </a:tcPr>
                </a:tc>
                <a:tc>
                  <a:txBody>
                    <a:bodyPr/>
                    <a:lstStyle/>
                    <a:p>
                      <a:pPr algn="l"/>
                      <a:r>
                        <a:rPr lang="en-GB" sz="1200" b="1" cap="all" spc="60" dirty="0">
                          <a:solidFill>
                            <a:schemeClr val="tx1"/>
                          </a:solidFill>
                          <a:effectLst/>
                        </a:rPr>
                        <a:t>No. of studies analysed</a:t>
                      </a:r>
                    </a:p>
                  </a:txBody>
                  <a:tcPr marL="49611" marR="49611" marT="93829" marB="93829" anchor="b">
                    <a:lnL w="12700" cmpd="sng">
                      <a:noFill/>
                    </a:lnL>
                    <a:lnR w="12700" cmpd="sng">
                      <a:noFill/>
                    </a:lnR>
                    <a:lnT w="12700" cmpd="sng">
                      <a:noFill/>
                    </a:lnT>
                    <a:lnB w="38100" cmpd="sng">
                      <a:noFill/>
                    </a:lnB>
                    <a:noFill/>
                  </a:tcPr>
                </a:tc>
                <a:tc>
                  <a:txBody>
                    <a:bodyPr/>
                    <a:lstStyle/>
                    <a:p>
                      <a:pPr algn="l"/>
                      <a:r>
                        <a:rPr lang="en-GB" sz="1200" b="1" cap="all" spc="60" dirty="0">
                          <a:solidFill>
                            <a:schemeClr val="tx1"/>
                          </a:solidFill>
                          <a:effectLst/>
                        </a:rPr>
                        <a:t>Value of d</a:t>
                      </a:r>
                    </a:p>
                  </a:txBody>
                  <a:tcPr marL="49611" marR="49611" marT="93829" marB="93829" anchor="b">
                    <a:lnL w="12700" cmpd="sng">
                      <a:noFill/>
                    </a:lnL>
                    <a:lnR w="12700" cmpd="sng">
                      <a:noFill/>
                    </a:lnR>
                    <a:lnT w="12700" cmpd="sng">
                      <a:noFill/>
                    </a:lnT>
                    <a:lnB w="38100" cmpd="sng">
                      <a:noFill/>
                    </a:lnB>
                    <a:noFill/>
                  </a:tcPr>
                </a:tc>
                <a:tc>
                  <a:txBody>
                    <a:bodyPr/>
                    <a:lstStyle/>
                    <a:p>
                      <a:pPr algn="l"/>
                      <a:r>
                        <a:rPr lang="en-GB" sz="1200" b="1" cap="all" spc="60" dirty="0">
                          <a:solidFill>
                            <a:schemeClr val="tx1"/>
                          </a:solidFill>
                          <a:effectLst/>
                        </a:rPr>
                        <a:t>Effect size</a:t>
                      </a:r>
                    </a:p>
                  </a:txBody>
                  <a:tcPr marL="49611" marR="49611" marT="93829" marB="93829" anchor="b">
                    <a:lnL w="12700" cmpd="sng">
                      <a:noFill/>
                    </a:lnL>
                    <a:lnR w="12700" cmpd="sng">
                      <a:noFill/>
                    </a:lnR>
                    <a:lnT w="12700" cmpd="sng">
                      <a:noFill/>
                    </a:lnT>
                    <a:lnB w="38100" cmpd="sng">
                      <a:noFill/>
                    </a:lnB>
                    <a:noFill/>
                  </a:tcPr>
                </a:tc>
                <a:extLst>
                  <a:ext uri="{0D108BD9-81ED-4DB2-BD59-A6C34878D82A}">
                    <a16:rowId xmlns:a16="http://schemas.microsoft.com/office/drawing/2014/main" val="1945092786"/>
                  </a:ext>
                </a:extLst>
              </a:tr>
              <a:tr h="406377">
                <a:tc>
                  <a:txBody>
                    <a:bodyPr/>
                    <a:lstStyle/>
                    <a:p>
                      <a:pPr algn="l"/>
                      <a:r>
                        <a:rPr lang="en-GB" sz="1600" cap="none" spc="0" dirty="0">
                          <a:solidFill>
                            <a:schemeClr val="tx1"/>
                          </a:solidFill>
                          <a:effectLst/>
                        </a:rPr>
                        <a:t>Reading comprehension</a:t>
                      </a:r>
                    </a:p>
                  </a:txBody>
                  <a:tcPr marL="49611" marR="49611" marT="24806" marB="93829" anchor="ctr">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l"/>
                      <a:r>
                        <a:rPr lang="en-GB" sz="1600" cap="none" spc="0" dirty="0">
                          <a:solidFill>
                            <a:schemeClr val="tx1"/>
                          </a:solidFill>
                          <a:effectLst/>
                        </a:rPr>
                        <a:t>23</a:t>
                      </a:r>
                    </a:p>
                  </a:txBody>
                  <a:tcPr marL="49611" marR="49611" marT="24806" marB="93829" anchor="ctr">
                    <a:lnL w="12700" cmpd="sng">
                      <a:noFill/>
                      <a:prstDash val="solid"/>
                    </a:lnL>
                    <a:lnR w="12700" cmpd="sng">
                      <a:noFill/>
                      <a:prstDash val="solid"/>
                    </a:lnR>
                    <a:lnT w="38100" cmpd="sng">
                      <a:noFill/>
                    </a:lnT>
                    <a:lnB w="12700" cmpd="sng">
                      <a:noFill/>
                      <a:prstDash val="solid"/>
                    </a:lnB>
                    <a:noFill/>
                  </a:tcPr>
                </a:tc>
                <a:tc>
                  <a:txBody>
                    <a:bodyPr/>
                    <a:lstStyle/>
                    <a:p>
                      <a:pPr algn="l"/>
                      <a:r>
                        <a:rPr lang="en-GB" sz="1600" cap="none" spc="0" dirty="0">
                          <a:solidFill>
                            <a:schemeClr val="tx1"/>
                          </a:solidFill>
                          <a:effectLst/>
                        </a:rPr>
                        <a:t>-0.06</a:t>
                      </a:r>
                    </a:p>
                  </a:txBody>
                  <a:tcPr marL="49611" marR="49611" marT="24806" marB="93829" anchor="ctr">
                    <a:lnL w="12700" cmpd="sng">
                      <a:noFill/>
                      <a:prstDash val="solid"/>
                    </a:lnL>
                    <a:lnR w="12700" cmpd="sng">
                      <a:noFill/>
                      <a:prstDash val="solid"/>
                    </a:lnR>
                    <a:lnT w="38100" cmpd="sng">
                      <a:noFill/>
                    </a:lnT>
                    <a:lnB w="12700" cmpd="sng">
                      <a:noFill/>
                      <a:prstDash val="solid"/>
                    </a:lnB>
                    <a:noFill/>
                  </a:tcPr>
                </a:tc>
                <a:tc>
                  <a:txBody>
                    <a:bodyPr/>
                    <a:lstStyle/>
                    <a:p>
                      <a:pPr algn="l"/>
                      <a:r>
                        <a:rPr lang="en-GB" sz="1600" cap="none" spc="0" dirty="0">
                          <a:solidFill>
                            <a:schemeClr val="tx1"/>
                          </a:solidFill>
                          <a:effectLst/>
                        </a:rPr>
                        <a:t>Close to zero</a:t>
                      </a:r>
                    </a:p>
                  </a:txBody>
                  <a:tcPr marL="49611" marR="49611" marT="24806" marB="93829"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375231472"/>
                  </a:ext>
                </a:extLst>
              </a:tr>
              <a:tr h="656587">
                <a:tc>
                  <a:txBody>
                    <a:bodyPr/>
                    <a:lstStyle/>
                    <a:p>
                      <a:pPr algn="l"/>
                      <a:r>
                        <a:rPr lang="en-GB" sz="1600" cap="none" spc="0" dirty="0">
                          <a:solidFill>
                            <a:schemeClr val="tx1"/>
                          </a:solidFill>
                          <a:effectLst/>
                        </a:rPr>
                        <a:t>Vocabulary</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44</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-0.02 – +0.06</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Close to zero</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730808488"/>
                  </a:ext>
                </a:extLst>
              </a:tr>
              <a:tr h="406377">
                <a:tc>
                  <a:txBody>
                    <a:bodyPr/>
                    <a:lstStyle/>
                    <a:p>
                      <a:pPr algn="l"/>
                      <a:r>
                        <a:rPr lang="en-GB" sz="1600" cap="none" spc="0" dirty="0">
                          <a:solidFill>
                            <a:schemeClr val="tx1"/>
                          </a:solidFill>
                          <a:effectLst/>
                        </a:rPr>
                        <a:t>Spelling</a:t>
                      </a:r>
                    </a:p>
                  </a:txBody>
                  <a:tcPr marL="49611" marR="49611" marT="24806" marB="93829"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5*</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-0.45</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Moderate</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869469839"/>
                  </a:ext>
                </a:extLst>
              </a:tr>
              <a:tr h="406377">
                <a:tc>
                  <a:txBody>
                    <a:bodyPr/>
                    <a:lstStyle/>
                    <a:p>
                      <a:pPr algn="l"/>
                      <a:r>
                        <a:rPr lang="en-GB" sz="1600" cap="none" spc="0" dirty="0">
                          <a:solidFill>
                            <a:schemeClr val="tx1"/>
                          </a:solidFill>
                          <a:effectLst/>
                        </a:rPr>
                        <a:t>Verbal reasoning</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5*</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-0.02</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Close to zero</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85862556"/>
                  </a:ext>
                </a:extLst>
              </a:tr>
              <a:tr h="406377">
                <a:tc>
                  <a:txBody>
                    <a:bodyPr/>
                    <a:lstStyle/>
                    <a:p>
                      <a:pPr algn="l"/>
                      <a:r>
                        <a:rPr lang="en-GB" sz="1600" cap="none" spc="0" dirty="0">
                          <a:solidFill>
                            <a:schemeClr val="tx1"/>
                          </a:solidFill>
                          <a:effectLst/>
                        </a:rPr>
                        <a:t>Speech production</a:t>
                      </a:r>
                    </a:p>
                  </a:txBody>
                  <a:tcPr marL="49611" marR="49611" marT="24806" marB="93829"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12</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-0.33</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62477400"/>
                  </a:ext>
                </a:extLst>
              </a:tr>
              <a:tr h="656587">
                <a:tc>
                  <a:txBody>
                    <a:bodyPr/>
                    <a:lstStyle/>
                    <a:p>
                      <a:pPr algn="l"/>
                      <a:r>
                        <a:rPr lang="en-GB" sz="1600" cap="none" spc="0" dirty="0">
                          <a:solidFill>
                            <a:schemeClr val="tx1"/>
                          </a:solidFill>
                          <a:effectLst/>
                        </a:rPr>
                        <a:t>Conversational interruption</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70</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+0.15 – +0.33</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8799305"/>
                  </a:ext>
                </a:extLst>
              </a:tr>
              <a:tr h="406377">
                <a:tc>
                  <a:txBody>
                    <a:bodyPr/>
                    <a:lstStyle/>
                    <a:p>
                      <a:pPr algn="l"/>
                      <a:r>
                        <a:rPr lang="en-GB" sz="1600" cap="none" spc="0" dirty="0">
                          <a:solidFill>
                            <a:schemeClr val="tx1"/>
                          </a:solidFill>
                          <a:effectLst/>
                        </a:rPr>
                        <a:t>Talkativeness</a:t>
                      </a:r>
                    </a:p>
                  </a:txBody>
                  <a:tcPr marL="49611" marR="49611" marT="24806" marB="93829"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73</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-0.11</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54052967"/>
                  </a:ext>
                </a:extLst>
              </a:tr>
              <a:tr h="406377">
                <a:tc>
                  <a:txBody>
                    <a:bodyPr/>
                    <a:lstStyle/>
                    <a:p>
                      <a:pPr algn="l"/>
                      <a:r>
                        <a:rPr lang="en-GB" sz="1600" cap="none" spc="0" dirty="0">
                          <a:solidFill>
                            <a:schemeClr val="tx1"/>
                          </a:solidFill>
                          <a:effectLst/>
                        </a:rPr>
                        <a:t>Assertive speech</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75</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+0.11</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70108136"/>
                  </a:ext>
                </a:extLst>
              </a:tr>
              <a:tr h="406377">
                <a:tc>
                  <a:txBody>
                    <a:bodyPr/>
                    <a:lstStyle/>
                    <a:p>
                      <a:pPr algn="l"/>
                      <a:r>
                        <a:rPr lang="en-GB" sz="1600" cap="none" spc="0" dirty="0">
                          <a:solidFill>
                            <a:schemeClr val="tx1"/>
                          </a:solidFill>
                          <a:effectLst/>
                        </a:rPr>
                        <a:t>Affiliative speech</a:t>
                      </a:r>
                    </a:p>
                  </a:txBody>
                  <a:tcPr marL="49611" marR="49611" marT="24806" marB="93829" anchor="ctr">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46</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-0.26</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137406792"/>
                  </a:ext>
                </a:extLst>
              </a:tr>
              <a:tr h="406377">
                <a:tc>
                  <a:txBody>
                    <a:bodyPr/>
                    <a:lstStyle/>
                    <a:p>
                      <a:pPr algn="l"/>
                      <a:r>
                        <a:rPr lang="en-GB" sz="1600" cap="none" spc="0" dirty="0">
                          <a:solidFill>
                            <a:schemeClr val="tx1"/>
                          </a:solidFill>
                          <a:effectLst/>
                        </a:rPr>
                        <a:t>Self disclosure</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205</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-0.18</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l"/>
                      <a:r>
                        <a:rPr lang="en-GB" sz="1600" cap="none" spc="0" dirty="0">
                          <a:solidFill>
                            <a:schemeClr val="tx1"/>
                          </a:solidFill>
                          <a:effectLst/>
                        </a:rPr>
                        <a:t>Small</a:t>
                      </a:r>
                    </a:p>
                  </a:txBody>
                  <a:tcPr marL="49611" marR="49611" marT="24806" marB="93829"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57015372"/>
                  </a:ext>
                </a:extLst>
              </a:tr>
              <a:tr h="406377">
                <a:tc>
                  <a:txBody>
                    <a:bodyPr/>
                    <a:lstStyle/>
                    <a:p>
                      <a:pPr algn="l"/>
                      <a:r>
                        <a:rPr lang="en-GB" sz="1600" cap="none" spc="0" dirty="0">
                          <a:solidFill>
                            <a:schemeClr val="tx1"/>
                          </a:solidFill>
                          <a:effectLst/>
                        </a:rPr>
                        <a:t>Smiling</a:t>
                      </a:r>
                    </a:p>
                  </a:txBody>
                  <a:tcPr marL="49611" marR="49611" marT="24806" marB="93829" anchor="ctr">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pPr algn="l"/>
                      <a:r>
                        <a:rPr lang="en-GB" sz="1600" cap="none" spc="0" dirty="0">
                          <a:solidFill>
                            <a:schemeClr val="tx1"/>
                          </a:solidFill>
                          <a:effectLst/>
                        </a:rPr>
                        <a:t>418</a:t>
                      </a:r>
                    </a:p>
                  </a:txBody>
                  <a:tcPr marL="49611" marR="49611" marT="24806" marB="93829"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l"/>
                      <a:r>
                        <a:rPr lang="en-GB" sz="1600" cap="none" spc="0" dirty="0">
                          <a:solidFill>
                            <a:schemeClr val="tx1"/>
                          </a:solidFill>
                          <a:effectLst/>
                        </a:rPr>
                        <a:t>-0.40</a:t>
                      </a:r>
                    </a:p>
                  </a:txBody>
                  <a:tcPr marL="49611" marR="49611" marT="24806" marB="93829"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lgn="l"/>
                      <a:r>
                        <a:rPr lang="en-GB" sz="1600" cap="none" spc="0" dirty="0">
                          <a:solidFill>
                            <a:schemeClr val="tx1"/>
                          </a:solidFill>
                          <a:effectLst/>
                        </a:rPr>
                        <a:t>Moderate</a:t>
                      </a:r>
                    </a:p>
                  </a:txBody>
                  <a:tcPr marL="49611" marR="49611" marT="24806" marB="93829"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33998289"/>
                  </a:ext>
                </a:extLst>
              </a:tr>
            </a:tbl>
          </a:graphicData>
        </a:graphic>
      </p:graphicFrame>
    </p:spTree>
    <p:extLst>
      <p:ext uri="{BB962C8B-B14F-4D97-AF65-F5344CB8AC3E}">
        <p14:creationId xmlns:p14="http://schemas.microsoft.com/office/powerpoint/2010/main" val="3251949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397E8D08-28D8-4D51-9374-AC00E97B56CC}"/>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Are men and women that different?</a:t>
            </a:r>
          </a:p>
        </p:txBody>
      </p:sp>
      <p:sp>
        <p:nvSpPr>
          <p:cNvPr id="3" name="Content Placeholder 2">
            <a:extLst>
              <a:ext uri="{FF2B5EF4-FFF2-40B4-BE49-F238E27FC236}">
                <a16:creationId xmlns:a16="http://schemas.microsoft.com/office/drawing/2014/main" id="{1CD7B3FB-1121-4B5A-84BD-61FCE32FF57F}"/>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So, for instance, the table tells us that when the findings of different studies are aggregated, the overall conclusion is that men interrupt more than women and women self-disclose more than men. However, the really interesting information is in the last column, which tells us whether the actual figure given for d indicates an effect that is very large, large, moderate, small, or close to zero. In almost every case, the overall difference made by gender is either small or close to zero. Two items, spelling accuracy and frequency of smiling, show a larger effect - but it is still only moderate.’</a:t>
            </a:r>
            <a:endParaRPr lang="en-GB" sz="2400" dirty="0"/>
          </a:p>
        </p:txBody>
      </p:sp>
    </p:spTree>
    <p:extLst>
      <p:ext uri="{BB962C8B-B14F-4D97-AF65-F5344CB8AC3E}">
        <p14:creationId xmlns:p14="http://schemas.microsoft.com/office/powerpoint/2010/main" val="2811275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B37CA5EE-32D0-413E-9AD9-9C4B8E701299}"/>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Conclusion….</a:t>
            </a:r>
          </a:p>
        </p:txBody>
      </p:sp>
      <p:sp>
        <p:nvSpPr>
          <p:cNvPr id="4" name="Rectangle 1">
            <a:extLst>
              <a:ext uri="{FF2B5EF4-FFF2-40B4-BE49-F238E27FC236}">
                <a16:creationId xmlns:a16="http://schemas.microsoft.com/office/drawing/2014/main" id="{75BC9086-C4DE-45DD-9E97-FC6134961869}"/>
              </a:ext>
            </a:extLst>
          </p:cNvPr>
          <p:cNvSpPr>
            <a:spLocks noGrp="1" noChangeArrowheads="1"/>
          </p:cNvSpPr>
          <p:nvPr>
            <p:ph idx="1"/>
          </p:nvPr>
        </p:nvSpPr>
        <p:spPr bwMode="auto">
          <a:xfrm>
            <a:off x="1367624" y="2490436"/>
            <a:ext cx="9708995" cy="35671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Europa"/>
              </a:rPr>
              <a:t>Cameron concludes that the myth of ‘men are from Mars and women are from Venus’ </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Europa"/>
              </a:rPr>
              <a:t>persists because:</a:t>
            </a:r>
            <a:endParaRPr kumimoji="0" lang="en-US" altLang="en-US" sz="22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‘The folk-belief that women talk more than men persists because it provides</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 a justification for an ingrained social prejudice. Evolutionary psychology </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is open to a similar criticism: that it takes today’s social prejudices and projects </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Them back into prehistory, thus elevating them to the status of timeless truths</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dirty="0">
                <a:ln>
                  <a:noFill/>
                </a:ln>
                <a:effectLst/>
                <a:latin typeface="Arial" panose="020B0604020202020204" pitchFamily="34" charset="0"/>
              </a:rPr>
              <a:t>about the human condition.</a:t>
            </a:r>
          </a:p>
        </p:txBody>
      </p:sp>
    </p:spTree>
    <p:extLst>
      <p:ext uri="{BB962C8B-B14F-4D97-AF65-F5344CB8AC3E}">
        <p14:creationId xmlns:p14="http://schemas.microsoft.com/office/powerpoint/2010/main" val="2697365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46E01A-9BCE-4084-92E2-DFC3783F0D5E}"/>
              </a:ext>
            </a:extLst>
          </p:cNvPr>
          <p:cNvSpPr>
            <a:spLocks noGrp="1"/>
          </p:cNvSpPr>
          <p:nvPr>
            <p:ph type="title"/>
          </p:nvPr>
        </p:nvSpPr>
        <p:spPr>
          <a:xfrm>
            <a:off x="838200" y="365125"/>
            <a:ext cx="10515600" cy="1325563"/>
          </a:xfrm>
        </p:spPr>
        <p:txBody>
          <a:bodyPr>
            <a:normAutofit/>
          </a:bodyPr>
          <a:lstStyle/>
          <a:p>
            <a:pPr marL="0" marR="0" lvl="0" indent="0" defTabSz="914400" rtl="0" eaLnBrk="0" fontAlgn="base" latinLnBrk="0" hangingPunct="0">
              <a:spcBef>
                <a:spcPct val="0"/>
              </a:spcBef>
              <a:spcAft>
                <a:spcPct val="0"/>
              </a:spcAft>
              <a:tabLst/>
            </a:pPr>
            <a:r>
              <a:rPr kumimoji="0" lang="en-US" altLang="en-US" sz="2900" b="1" i="0" u="none" strike="noStrike" cap="none" normalizeH="0" baseline="0" dirty="0">
                <a:ln>
                  <a:noFill/>
                </a:ln>
                <a:solidFill>
                  <a:srgbClr val="FFFFFF"/>
                </a:solidFill>
                <a:effectLst/>
                <a:latin typeface="Europa"/>
              </a:rPr>
              <a:t>Activity</a:t>
            </a:r>
            <a:br>
              <a:rPr kumimoji="0" lang="en-US" altLang="en-US" sz="2900" b="1" i="0" u="none" strike="noStrike" cap="none" normalizeH="0" baseline="0" dirty="0">
                <a:ln>
                  <a:noFill/>
                </a:ln>
                <a:solidFill>
                  <a:srgbClr val="FFFFFF"/>
                </a:solidFill>
                <a:effectLst/>
                <a:latin typeface="Europa"/>
              </a:rPr>
            </a:br>
            <a:r>
              <a:rPr kumimoji="0" lang="en-US" altLang="en-US" sz="2900" b="0" i="0" u="none" strike="noStrike" cap="none" normalizeH="0" baseline="0" dirty="0">
                <a:ln>
                  <a:noFill/>
                </a:ln>
                <a:solidFill>
                  <a:srgbClr val="FFFFFF"/>
                </a:solidFill>
                <a:effectLst/>
                <a:latin typeface="Europa"/>
              </a:rPr>
              <a:t>Do you agree with Cameron’s views?</a:t>
            </a:r>
            <a:br>
              <a:rPr kumimoji="0" lang="en-US" altLang="en-US" sz="2900" b="0" i="0" u="none" strike="noStrike" cap="none" normalizeH="0" baseline="0" dirty="0">
                <a:ln>
                  <a:noFill/>
                </a:ln>
                <a:solidFill>
                  <a:srgbClr val="FFFFFF"/>
                </a:solidFill>
                <a:effectLst/>
                <a:latin typeface="Europa"/>
              </a:rPr>
            </a:br>
            <a:r>
              <a:rPr kumimoji="0" lang="en-US" altLang="en-US" sz="2900" b="0" i="0" u="none" strike="noStrike" cap="none" normalizeH="0" baseline="0" dirty="0">
                <a:ln>
                  <a:noFill/>
                </a:ln>
                <a:solidFill>
                  <a:srgbClr val="FFFFFF"/>
                </a:solidFill>
                <a:effectLst/>
                <a:latin typeface="Europa"/>
              </a:rPr>
              <a:t> If not, why not</a:t>
            </a:r>
            <a:endParaRPr lang="en-GB" sz="2900" dirty="0">
              <a:solidFill>
                <a:srgbClr val="FFFFFF"/>
              </a:solidFill>
            </a:endParaRPr>
          </a:p>
        </p:txBody>
      </p:sp>
      <p:sp>
        <p:nvSpPr>
          <p:cNvPr id="4" name="Rectangle 1">
            <a:extLst>
              <a:ext uri="{FF2B5EF4-FFF2-40B4-BE49-F238E27FC236}">
                <a16:creationId xmlns:a16="http://schemas.microsoft.com/office/drawing/2014/main" id="{96CC20E0-F6E8-4241-8BC7-0A41C1C472C4}"/>
              </a:ext>
            </a:extLst>
          </p:cNvPr>
          <p:cNvSpPr>
            <a:spLocks noGrp="1" noChangeArrowheads="1"/>
          </p:cNvSpPr>
          <p:nvPr>
            <p:ph idx="1"/>
          </p:nvPr>
        </p:nvSpPr>
        <p:spPr bwMode="auto">
          <a:xfrm>
            <a:off x="838200" y="2438400"/>
            <a:ext cx="10515600" cy="3738562"/>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Champions of the evolutionary approach often say it is their opponents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whose arguments are based on prejudice rather than facts or logic.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They complain that feminists and other “PC” (politically correct)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types are unwilling even to consider the idea that sex-differences might have</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biological rather than social causes. Instead of judging the arguments on their merits,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these politically motivated critics just denounce them, and those who advance them, as reactionary and bigoted.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But their stories have a basic flaw: they are based not on facts, but on myths.’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30000" dirty="0">
                <a:ln>
                  <a:noFill/>
                </a:ln>
                <a:effectLst/>
                <a:latin typeface="Europa"/>
              </a:rPr>
              <a:t>© Deborah Cameron. Extracted from The Myth of Mars and Venus published, by Oxford University Press. This section of Cameron’s book appears as an article in </a:t>
            </a:r>
            <a:r>
              <a:rPr kumimoji="0" lang="en-US" altLang="en-US" sz="2000" b="0" i="0" u="sng" strike="noStrike" cap="none" normalizeH="0" baseline="30000" dirty="0">
                <a:ln>
                  <a:noFill/>
                </a:ln>
                <a:effectLst/>
                <a:latin typeface="inherit"/>
                <a:hlinkClick r:id="rId2"/>
              </a:rPr>
              <a:t>The Guardian</a:t>
            </a:r>
            <a:r>
              <a:rPr kumimoji="0" lang="en-US" altLang="en-US" sz="2000" b="0" i="0" u="none" strike="noStrike" cap="none" normalizeH="0" baseline="30000" dirty="0">
                <a:ln>
                  <a:noFill/>
                </a:ln>
                <a:effectLst/>
                <a:latin typeface="Europa"/>
              </a:rPr>
              <a:t>.</a:t>
            </a:r>
            <a:endParaRPr kumimoji="0" lang="en-US" altLang="en-US" sz="2000" b="1" i="0" u="none" strike="noStrike" cap="none" normalizeH="0" baseline="0" dirty="0">
              <a:ln>
                <a:noFill/>
              </a:ln>
              <a:effectLst/>
              <a:latin typeface="Europa"/>
            </a:endParaRPr>
          </a:p>
        </p:txBody>
      </p:sp>
    </p:spTree>
    <p:extLst>
      <p:ext uri="{BB962C8B-B14F-4D97-AF65-F5344CB8AC3E}">
        <p14:creationId xmlns:p14="http://schemas.microsoft.com/office/powerpoint/2010/main" val="94545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2" name="Rectangle 14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E9F3B96D-2A7B-4C44-B192-51A89CB8E632}"/>
              </a:ext>
            </a:extLst>
          </p:cNvPr>
          <p:cNvSpPr>
            <a:spLocks noGrp="1"/>
          </p:cNvSpPr>
          <p:nvPr>
            <p:ph type="title"/>
          </p:nvPr>
        </p:nvSpPr>
        <p:spPr>
          <a:xfrm>
            <a:off x="1047280" y="759805"/>
            <a:ext cx="10306520" cy="1325563"/>
          </a:xfrm>
        </p:spPr>
        <p:txBody>
          <a:bodyPr>
            <a:normAutofit/>
          </a:bodyPr>
          <a:lstStyle/>
          <a:p>
            <a:br>
              <a:rPr lang="en-US" sz="2800" b="1" i="0" dirty="0">
                <a:solidFill>
                  <a:srgbClr val="FFFFFF"/>
                </a:solidFill>
                <a:effectLst/>
                <a:latin typeface="Europa"/>
              </a:rPr>
            </a:br>
            <a:r>
              <a:rPr lang="en-US" sz="2800" b="1" i="0" dirty="0">
                <a:solidFill>
                  <a:srgbClr val="FFFFFF"/>
                </a:solidFill>
                <a:effectLst/>
                <a:latin typeface="Europa"/>
              </a:rPr>
              <a:t>The impact of Applied </a:t>
            </a:r>
            <a:r>
              <a:rPr lang="en-US" sz="2800" b="1" dirty="0">
                <a:solidFill>
                  <a:srgbClr val="FFFFFF"/>
                </a:solidFill>
                <a:latin typeface="Europa"/>
              </a:rPr>
              <a:t>L</a:t>
            </a:r>
            <a:r>
              <a:rPr lang="en-US" sz="2800" b="1" i="0" dirty="0">
                <a:solidFill>
                  <a:srgbClr val="FFFFFF"/>
                </a:solidFill>
                <a:effectLst/>
                <a:latin typeface="Europa"/>
              </a:rPr>
              <a:t>inguistics in broader society</a:t>
            </a:r>
            <a:br>
              <a:rPr lang="en-US" sz="2800" b="1" i="0" dirty="0">
                <a:solidFill>
                  <a:srgbClr val="FFFFFF"/>
                </a:solidFill>
                <a:effectLst/>
                <a:latin typeface="Europa"/>
              </a:rPr>
            </a:br>
            <a:endParaRPr lang="en-GB" sz="2800" dirty="0">
              <a:solidFill>
                <a:srgbClr val="FFFFFF"/>
              </a:solidFill>
            </a:endParaRPr>
          </a:p>
        </p:txBody>
      </p:sp>
      <p:pic>
        <p:nvPicPr>
          <p:cNvPr id="6146" name="Picture 2" descr="A student in a university classroom">
            <a:extLst>
              <a:ext uri="{FF2B5EF4-FFF2-40B4-BE49-F238E27FC236}">
                <a16:creationId xmlns:a16="http://schemas.microsoft.com/office/drawing/2014/main" id="{2952CBCB-91E3-41FE-9FB4-4158E12E7B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97" r="43949" b="2"/>
          <a:stretch/>
        </p:blipFill>
        <p:spPr bwMode="auto">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4BCFC94-C112-4629-958F-4A1E4BA52657}"/>
              </a:ext>
            </a:extLst>
          </p:cNvPr>
          <p:cNvSpPr>
            <a:spLocks noGrp="1"/>
          </p:cNvSpPr>
          <p:nvPr>
            <p:ph idx="1"/>
          </p:nvPr>
        </p:nvSpPr>
        <p:spPr>
          <a:xfrm>
            <a:off x="5295569" y="2494450"/>
            <a:ext cx="5471529" cy="3563159"/>
          </a:xfrm>
        </p:spPr>
        <p:txBody>
          <a:bodyPr>
            <a:normAutofit/>
          </a:bodyPr>
          <a:lstStyle/>
          <a:p>
            <a:r>
              <a:rPr lang="en-US" sz="2400" b="1" i="0" dirty="0">
                <a:effectLst/>
                <a:latin typeface="Europa"/>
              </a:rPr>
              <a:t>The work of applied linguists has had an impact on society by improving our understanding of how people use language in a broad range of real-world situations: in education, in the workplace, in healthcare, in politics. In this activity we consider some examples.</a:t>
            </a:r>
          </a:p>
          <a:p>
            <a:r>
              <a:rPr lang="en-US" sz="2400" b="1" i="0" dirty="0">
                <a:effectLst/>
                <a:latin typeface="Europa"/>
              </a:rPr>
              <a:t>Improving approaches to language teaching, learning &amp; assessment</a:t>
            </a:r>
          </a:p>
          <a:p>
            <a:endParaRPr lang="en-GB" sz="2400" dirty="0"/>
          </a:p>
        </p:txBody>
      </p:sp>
    </p:spTree>
    <p:extLst>
      <p:ext uri="{BB962C8B-B14F-4D97-AF65-F5344CB8AC3E}">
        <p14:creationId xmlns:p14="http://schemas.microsoft.com/office/powerpoint/2010/main" val="590133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779334CE-38A9-4635-BE91-B38A61E02E75}"/>
              </a:ext>
            </a:extLst>
          </p:cNvPr>
          <p:cNvSpPr>
            <a:spLocks noGrp="1"/>
          </p:cNvSpPr>
          <p:nvPr>
            <p:ph type="title"/>
          </p:nvPr>
        </p:nvSpPr>
        <p:spPr>
          <a:xfrm>
            <a:off x="7835106" y="1132517"/>
            <a:ext cx="3246509" cy="4367531"/>
          </a:xfrm>
        </p:spPr>
        <p:txBody>
          <a:bodyPr>
            <a:normAutofit/>
          </a:bodyPr>
          <a:lstStyle/>
          <a:p>
            <a:r>
              <a:rPr lang="en-GB" dirty="0">
                <a:solidFill>
                  <a:srgbClr val="FFFFFF"/>
                </a:solidFill>
              </a:rPr>
              <a:t>EFL teaching and learning</a:t>
            </a:r>
          </a:p>
        </p:txBody>
      </p:sp>
      <p:sp>
        <p:nvSpPr>
          <p:cNvPr id="14" name="Content Placeholder 2">
            <a:extLst>
              <a:ext uri="{FF2B5EF4-FFF2-40B4-BE49-F238E27FC236}">
                <a16:creationId xmlns:a16="http://schemas.microsoft.com/office/drawing/2014/main" id="{47D79F6F-34C4-4765-904A-315CA327ADE2}"/>
              </a:ext>
            </a:extLst>
          </p:cNvPr>
          <p:cNvSpPr>
            <a:spLocks noGrp="1"/>
          </p:cNvSpPr>
          <p:nvPr>
            <p:ph idx="1"/>
          </p:nvPr>
        </p:nvSpPr>
        <p:spPr>
          <a:xfrm>
            <a:off x="838200" y="1132519"/>
            <a:ext cx="6300975" cy="4367530"/>
          </a:xfrm>
        </p:spPr>
        <p:txBody>
          <a:bodyPr anchor="ctr">
            <a:normAutofit/>
          </a:bodyPr>
          <a:lstStyle/>
          <a:p>
            <a:r>
              <a:rPr lang="en-US" sz="2200" b="0" i="0" dirty="0">
                <a:effectLst/>
                <a:latin typeface="Europa"/>
              </a:rPr>
              <a:t>The most obvious area of impact is in second and foreign language learning, teaching and assessment.</a:t>
            </a:r>
          </a:p>
          <a:p>
            <a:endParaRPr lang="en-US" sz="2200" b="0" i="0" dirty="0">
              <a:effectLst/>
              <a:latin typeface="Europa"/>
            </a:endParaRPr>
          </a:p>
          <a:p>
            <a:r>
              <a:rPr lang="en-US" sz="2200" b="0" i="0" dirty="0">
                <a:effectLst/>
                <a:latin typeface="Europa"/>
              </a:rPr>
              <a:t>Applied linguistics has improved methods of language learning, teaching &amp; assessment (TESOL) and influenced how languages are taught and what is taught. They have also discovered a great deal about how individuals learn languages and what language ability is. All of these areas have had a major influence on language teacher education, curriculum development and textbook design.</a:t>
            </a:r>
          </a:p>
          <a:p>
            <a:endParaRPr lang="en-GB" sz="2200" dirty="0"/>
          </a:p>
        </p:txBody>
      </p:sp>
    </p:spTree>
    <p:extLst>
      <p:ext uri="{BB962C8B-B14F-4D97-AF65-F5344CB8AC3E}">
        <p14:creationId xmlns:p14="http://schemas.microsoft.com/office/powerpoint/2010/main" val="2493723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5E1D13B-3A3C-462E-A6FF-A3D5A3881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6">
            <a:extLst>
              <a:ext uri="{FF2B5EF4-FFF2-40B4-BE49-F238E27FC236}">
                <a16:creationId xmlns:a16="http://schemas.microsoft.com/office/drawing/2014/main" id="{B82AB0A7-5ADB-43AA-A85D-9EB9D8BC0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421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6" name="Freeform 7">
            <a:extLst>
              <a:ext uri="{FF2B5EF4-FFF2-40B4-BE49-F238E27FC236}">
                <a16:creationId xmlns:a16="http://schemas.microsoft.com/office/drawing/2014/main" id="{94214E17-97F3-4B04-AAE9-03BA148AE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2875"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78" name="Rectangle 8">
            <a:extLst>
              <a:ext uri="{FF2B5EF4-FFF2-40B4-BE49-F238E27FC236}">
                <a16:creationId xmlns:a16="http://schemas.microsoft.com/office/drawing/2014/main" id="{EC9D92EA-1FC7-47BC-8749-59CAF27E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634080"/>
            <a:ext cx="727553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6F07EEC8-9F32-4BF3-8F51-A5FFF5C3171E}"/>
              </a:ext>
            </a:extLst>
          </p:cNvPr>
          <p:cNvSpPr>
            <a:spLocks noGrp="1"/>
          </p:cNvSpPr>
          <p:nvPr>
            <p:ph type="title"/>
          </p:nvPr>
        </p:nvSpPr>
        <p:spPr>
          <a:xfrm>
            <a:off x="804201" y="951273"/>
            <a:ext cx="6149595" cy="1190546"/>
          </a:xfrm>
        </p:spPr>
        <p:txBody>
          <a:bodyPr vert="horz" lIns="91440" tIns="45720" rIns="91440" bIns="45720" rtlCol="0" anchor="ctr">
            <a:normAutofit/>
          </a:bodyPr>
          <a:lstStyle/>
          <a:p>
            <a:r>
              <a:rPr kumimoji="0" lang="en-US" altLang="en-US" sz="2500" b="1" i="0" u="none" strike="noStrike" cap="none" normalizeH="0" baseline="0" dirty="0">
                <a:ln>
                  <a:noFill/>
                </a:ln>
                <a:solidFill>
                  <a:srgbClr val="FFFFFF"/>
                </a:solidFill>
                <a:effectLst/>
              </a:rPr>
              <a:t>Increasing understanding of the ‘social sensitivity’ of language</a:t>
            </a:r>
            <a:br>
              <a:rPr kumimoji="0" lang="en-US" altLang="en-US" sz="2500" b="1" i="0" u="none" strike="noStrike" cap="none" normalizeH="0" baseline="0" dirty="0">
                <a:ln>
                  <a:noFill/>
                </a:ln>
                <a:solidFill>
                  <a:srgbClr val="FFFFFF"/>
                </a:solidFill>
                <a:effectLst/>
              </a:rPr>
            </a:br>
            <a:endParaRPr lang="en-US" sz="2500" dirty="0">
              <a:solidFill>
                <a:srgbClr val="FFFFFF"/>
              </a:solidFill>
            </a:endParaRPr>
          </a:p>
        </p:txBody>
      </p:sp>
      <p:sp>
        <p:nvSpPr>
          <p:cNvPr id="4" name="Rectangle 1">
            <a:extLst>
              <a:ext uri="{FF2B5EF4-FFF2-40B4-BE49-F238E27FC236}">
                <a16:creationId xmlns:a16="http://schemas.microsoft.com/office/drawing/2014/main" id="{477069F2-68A3-41EB-A244-0D36F2F5DC53}"/>
              </a:ext>
            </a:extLst>
          </p:cNvPr>
          <p:cNvSpPr>
            <a:spLocks noChangeArrowheads="1"/>
          </p:cNvSpPr>
          <p:nvPr/>
        </p:nvSpPr>
        <p:spPr bwMode="auto">
          <a:xfrm>
            <a:off x="811094" y="2232591"/>
            <a:ext cx="6149595" cy="330151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400" b="0" i="0" u="none" strike="noStrike" cap="none" normalizeH="0" baseline="0" dirty="0">
              <a:ln>
                <a:noFill/>
              </a:ln>
              <a:solidFill>
                <a:srgbClr val="FEFFFF"/>
              </a:solidFill>
              <a:effectLst/>
              <a:latin typeface="+mn-lt"/>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400" dirty="0">
              <a:solidFill>
                <a:srgbClr val="FEFFFF"/>
              </a:solidFill>
              <a:latin typeface="+mn-lt"/>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400" b="0" i="0" u="none" strike="noStrike" cap="none" normalizeH="0" baseline="0" dirty="0">
                <a:ln>
                  <a:noFill/>
                </a:ln>
                <a:solidFill>
                  <a:srgbClr val="FEFFFF"/>
                </a:solidFill>
                <a:effectLst/>
                <a:latin typeface="+mn-lt"/>
              </a:rPr>
              <a:t>Applied linguistics has also deepened our understanding of how we use language to communicate, more or less effectively, in many different social and professional contexts.</a:t>
            </a:r>
          </a:p>
        </p:txBody>
      </p:sp>
      <p:pic>
        <p:nvPicPr>
          <p:cNvPr id="7170" name="Picture 2" descr="A doctor and patient having a conversation in a hospital">
            <a:extLst>
              <a:ext uri="{FF2B5EF4-FFF2-40B4-BE49-F238E27FC236}">
                <a16:creationId xmlns:a16="http://schemas.microsoft.com/office/drawing/2014/main" id="{3619B00F-3CCF-41BD-AE7F-274A8B096FB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4159" r="31221"/>
          <a:stretch/>
        </p:blipFill>
        <p:spPr bwMode="auto">
          <a:xfrm>
            <a:off x="7554137" y="1353980"/>
            <a:ext cx="4637558" cy="5257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102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3391ED-C836-4582-BD50-3615A0098619}"/>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Language Use</a:t>
            </a:r>
          </a:p>
        </p:txBody>
      </p:sp>
      <p:graphicFrame>
        <p:nvGraphicFramePr>
          <p:cNvPr id="5" name="Content Placeholder 2">
            <a:extLst>
              <a:ext uri="{FF2B5EF4-FFF2-40B4-BE49-F238E27FC236}">
                <a16:creationId xmlns:a16="http://schemas.microsoft.com/office/drawing/2014/main" id="{9CE33B56-A080-4A6C-86B5-FAB520F8D003}"/>
              </a:ext>
            </a:extLst>
          </p:cNvPr>
          <p:cNvGraphicFramePr>
            <a:graphicFrameLocks noGrp="1"/>
          </p:cNvGraphicFramePr>
          <p:nvPr>
            <p:ph idx="1"/>
            <p:extLst>
              <p:ext uri="{D42A27DB-BD31-4B8C-83A1-F6EECF244321}">
                <p14:modId xmlns:p14="http://schemas.microsoft.com/office/powerpoint/2010/main" val="413949258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51187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C751E2-8E44-43CF-B355-E2F0936A4680}"/>
              </a:ext>
            </a:extLst>
          </p:cNvPr>
          <p:cNvSpPr>
            <a:spLocks noGrp="1"/>
          </p:cNvSpPr>
          <p:nvPr>
            <p:ph type="title"/>
          </p:nvPr>
        </p:nvSpPr>
        <p:spPr>
          <a:xfrm>
            <a:off x="1075767" y="1188637"/>
            <a:ext cx="2988234" cy="4480726"/>
          </a:xfrm>
        </p:spPr>
        <p:txBody>
          <a:bodyPr>
            <a:normAutofit/>
          </a:bodyPr>
          <a:lstStyle/>
          <a:p>
            <a:pPr algn="r"/>
            <a:r>
              <a:rPr lang="en-GB" sz="2600" dirty="0"/>
              <a:t>Miscommunication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8E7F18-2681-4F8F-8ACE-D4EB5AB2E5E4}"/>
              </a:ext>
            </a:extLst>
          </p:cNvPr>
          <p:cNvSpPr>
            <a:spLocks noGrp="1"/>
          </p:cNvSpPr>
          <p:nvPr>
            <p:ph idx="1"/>
          </p:nvPr>
        </p:nvSpPr>
        <p:spPr>
          <a:xfrm>
            <a:off x="5255260" y="1648870"/>
            <a:ext cx="4702848" cy="3560260"/>
          </a:xfrm>
        </p:spPr>
        <p:txBody>
          <a:bodyPr anchor="ctr">
            <a:normAutofit/>
          </a:bodyPr>
          <a:lstStyle/>
          <a:p>
            <a:r>
              <a:rPr lang="en-US" sz="1900" b="0" i="0" dirty="0">
                <a:effectLst/>
                <a:latin typeface="Europa"/>
              </a:rPr>
              <a:t>They can also show how differences in use of language, for instance between speakers with difference social, cultural or language backgrounds, can lead to misunderstandings in situations such as doctor-patient meetings or job interviews.</a:t>
            </a:r>
          </a:p>
          <a:p>
            <a:r>
              <a:rPr lang="en-US" sz="1900" b="0" i="0" dirty="0">
                <a:effectLst/>
                <a:latin typeface="Europa"/>
              </a:rPr>
              <a:t> Linguistic analysis can help explain why we get frustrated with unsolicited telephone sales calls (‘cold calls’) or irritated by ‘over-friendly’ shop assistants or why some politicians seem more sincere or persuasive than others.</a:t>
            </a:r>
            <a:endParaRPr lang="en-GB" sz="1900" dirty="0"/>
          </a:p>
        </p:txBody>
      </p:sp>
    </p:spTree>
    <p:extLst>
      <p:ext uri="{BB962C8B-B14F-4D97-AF65-F5344CB8AC3E}">
        <p14:creationId xmlns:p14="http://schemas.microsoft.com/office/powerpoint/2010/main" val="2010159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3F00F733-F573-41F6-9CDC-20463C02DBEE}"/>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Helping to solve crimes: forensic linguistics</a:t>
            </a:r>
          </a:p>
        </p:txBody>
      </p:sp>
      <p:sp>
        <p:nvSpPr>
          <p:cNvPr id="3" name="Content Placeholder 2">
            <a:extLst>
              <a:ext uri="{FF2B5EF4-FFF2-40B4-BE49-F238E27FC236}">
                <a16:creationId xmlns:a16="http://schemas.microsoft.com/office/drawing/2014/main" id="{494A5E51-5649-4CBD-A854-849FDD087699}"/>
              </a:ext>
            </a:extLst>
          </p:cNvPr>
          <p:cNvSpPr>
            <a:spLocks noGrp="1"/>
          </p:cNvSpPr>
          <p:nvPr>
            <p:ph idx="1"/>
          </p:nvPr>
        </p:nvSpPr>
        <p:spPr>
          <a:xfrm>
            <a:off x="1367624" y="2490436"/>
            <a:ext cx="9708995" cy="3567173"/>
          </a:xfrm>
        </p:spPr>
        <p:txBody>
          <a:bodyPr anchor="ctr">
            <a:normAutofit/>
          </a:bodyPr>
          <a:lstStyle/>
          <a:p>
            <a:r>
              <a:rPr lang="en-US" sz="2200" b="0" i="0" dirty="0">
                <a:effectLst/>
                <a:latin typeface="Europa"/>
              </a:rPr>
              <a:t>Linguistic expertise, particularly the work of </a:t>
            </a:r>
            <a:r>
              <a:rPr lang="en-US" sz="2200" b="1" i="0" dirty="0">
                <a:effectLst/>
                <a:latin typeface="Europa"/>
              </a:rPr>
              <a:t>forensic linguists</a:t>
            </a:r>
            <a:r>
              <a:rPr lang="en-US" sz="2200" b="0" i="0" dirty="0">
                <a:effectLst/>
                <a:latin typeface="Europa"/>
              </a:rPr>
              <a:t>, has helped solve crimes by providing linguistic evidence, both written and spoken language analysis, which can be used in court to help establish an individual’s innocence or guilt. </a:t>
            </a:r>
          </a:p>
          <a:p>
            <a:r>
              <a:rPr lang="en-US" sz="2200" b="0" i="0" dirty="0">
                <a:effectLst/>
                <a:latin typeface="Europa"/>
              </a:rPr>
              <a:t>A well-known example, is the work of Professor Malcolm Coulthard and his team at the University of Birmingham who were instrumental in securing the release of the ‘</a:t>
            </a:r>
            <a:r>
              <a:rPr lang="en-US" sz="2200" b="0" i="0" u="sng" dirty="0">
                <a:effectLst/>
                <a:latin typeface="Europa"/>
                <a:hlinkClick r:id="rId2"/>
              </a:rPr>
              <a:t>Birmingham Six</a:t>
            </a:r>
            <a:r>
              <a:rPr lang="en-US" sz="2200" b="0" i="0" dirty="0">
                <a:effectLst/>
                <a:latin typeface="Europa"/>
              </a:rPr>
              <a:t>’, a group of innocent men who were accused and imprisoned for planting a terrorist bomb in Birmingham. </a:t>
            </a:r>
          </a:p>
          <a:p>
            <a:r>
              <a:rPr lang="en-US" sz="2200" b="0" i="0" dirty="0">
                <a:effectLst/>
                <a:latin typeface="Europa"/>
              </a:rPr>
              <a:t>Coulthard (1994) provided linguistic evidence to confirm that the so-called ‘confessions’ had been fabricated by the police.</a:t>
            </a:r>
            <a:endParaRPr lang="en-GB" sz="2200" dirty="0"/>
          </a:p>
        </p:txBody>
      </p:sp>
    </p:spTree>
    <p:extLst>
      <p:ext uri="{BB962C8B-B14F-4D97-AF65-F5344CB8AC3E}">
        <p14:creationId xmlns:p14="http://schemas.microsoft.com/office/powerpoint/2010/main" val="3181285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C66DD6F8-E52F-482E-A925-3B44E68D3CB2}"/>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Expert witnesses</a:t>
            </a:r>
          </a:p>
        </p:txBody>
      </p:sp>
      <p:sp>
        <p:nvSpPr>
          <p:cNvPr id="3" name="Content Placeholder 2">
            <a:extLst>
              <a:ext uri="{FF2B5EF4-FFF2-40B4-BE49-F238E27FC236}">
                <a16:creationId xmlns:a16="http://schemas.microsoft.com/office/drawing/2014/main" id="{B1A9DFB9-5BB7-4983-9BC2-37363272F175}"/>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Applied linguists can also act as expert witnesses to provide linguistic evidence in other types of legal disputes. </a:t>
            </a:r>
          </a:p>
          <a:p>
            <a:r>
              <a:rPr lang="en-US" sz="2400" b="0" i="0" dirty="0">
                <a:effectLst/>
                <a:latin typeface="Europa"/>
              </a:rPr>
              <a:t>For instance, while working in Hong Kong, a linguist was called upon as an expert phonologist to help decide if the trademarks that two companies wished to use were too similar to each other (which they were phonologically).</a:t>
            </a:r>
            <a:endParaRPr lang="en-GB" sz="2400" dirty="0"/>
          </a:p>
        </p:txBody>
      </p:sp>
    </p:spTree>
    <p:extLst>
      <p:ext uri="{BB962C8B-B14F-4D97-AF65-F5344CB8AC3E}">
        <p14:creationId xmlns:p14="http://schemas.microsoft.com/office/powerpoint/2010/main" val="2014965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7483313E-DD94-4C87-A69C-6CEDF911DC2D}"/>
              </a:ext>
            </a:extLst>
          </p:cNvPr>
          <p:cNvSpPr>
            <a:spLocks noGrp="1"/>
          </p:cNvSpPr>
          <p:nvPr>
            <p:ph type="title"/>
          </p:nvPr>
        </p:nvSpPr>
        <p:spPr>
          <a:xfrm>
            <a:off x="7559812" y="2723322"/>
            <a:ext cx="3510355" cy="2236738"/>
          </a:xfrm>
        </p:spPr>
        <p:txBody>
          <a:bodyPr vert="horz" lIns="91440" tIns="45720" rIns="91440" bIns="45720" rtlCol="0" anchor="b">
            <a:normAutofit/>
          </a:bodyPr>
          <a:lstStyle/>
          <a:p>
            <a:br>
              <a:rPr lang="en-US" sz="2800" b="1" i="0" dirty="0">
                <a:solidFill>
                  <a:srgbClr val="FFFFFF"/>
                </a:solidFill>
                <a:effectLst/>
              </a:rPr>
            </a:br>
            <a:r>
              <a:rPr lang="en-US" sz="2800" b="1" i="0" dirty="0">
                <a:solidFill>
                  <a:srgbClr val="FFFFFF"/>
                </a:solidFill>
                <a:effectLst/>
              </a:rPr>
              <a:t>Helping diagnose and treat people with language impairments</a:t>
            </a:r>
            <a:br>
              <a:rPr lang="en-US" sz="2800" b="1" i="0" dirty="0">
                <a:solidFill>
                  <a:srgbClr val="FFFFFF"/>
                </a:solidFill>
                <a:effectLst/>
              </a:rPr>
            </a:br>
            <a:endParaRPr lang="en-US" sz="2800" dirty="0">
              <a:solidFill>
                <a:srgbClr val="FFFFFF"/>
              </a:solidFill>
            </a:endParaRPr>
          </a:p>
        </p:txBody>
      </p:sp>
      <p:sp>
        <p:nvSpPr>
          <p:cNvPr id="139"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1"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3"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pic>
        <p:nvPicPr>
          <p:cNvPr id="8194" name="Picture 2" descr="A woman and child in a speech therapy session">
            <a:extLst>
              <a:ext uri="{FF2B5EF4-FFF2-40B4-BE49-F238E27FC236}">
                <a16:creationId xmlns:a16="http://schemas.microsoft.com/office/drawing/2014/main" id="{7B4AAC99-2EDE-4730-A4B1-E73CF3557E6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26" r="14845" b="2"/>
          <a:stretch/>
        </p:blipFill>
        <p:spPr bwMode="auto">
          <a:xfrm>
            <a:off x="1258859" y="1120046"/>
            <a:ext cx="5635819" cy="350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1012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8E7A7C62-83BC-4E0B-B926-76AB625FA722}"/>
              </a:ext>
            </a:extLst>
          </p:cNvPr>
          <p:cNvSpPr>
            <a:spLocks noGrp="1"/>
          </p:cNvSpPr>
          <p:nvPr>
            <p:ph type="title"/>
          </p:nvPr>
        </p:nvSpPr>
        <p:spPr>
          <a:xfrm>
            <a:off x="958506" y="800392"/>
            <a:ext cx="10264697" cy="1212102"/>
          </a:xfrm>
        </p:spPr>
        <p:txBody>
          <a:bodyPr>
            <a:normAutofit/>
          </a:bodyPr>
          <a:lstStyle/>
          <a:p>
            <a:r>
              <a:rPr lang="en-US" sz="4000" b="1" i="0" dirty="0">
                <a:solidFill>
                  <a:srgbClr val="FFFFFF"/>
                </a:solidFill>
                <a:effectLst/>
                <a:latin typeface="Europa"/>
              </a:rPr>
              <a:t>Clinical linguistics</a:t>
            </a:r>
            <a:r>
              <a:rPr lang="en-US" sz="4000" b="0" i="0" dirty="0">
                <a:solidFill>
                  <a:srgbClr val="FFFFFF"/>
                </a:solidFill>
                <a:effectLst/>
                <a:latin typeface="Europa"/>
              </a:rPr>
              <a:t> </a:t>
            </a:r>
            <a:endParaRPr lang="en-GB" sz="4000" dirty="0">
              <a:solidFill>
                <a:srgbClr val="FFFFFF"/>
              </a:solidFill>
            </a:endParaRPr>
          </a:p>
        </p:txBody>
      </p:sp>
      <p:sp>
        <p:nvSpPr>
          <p:cNvPr id="3" name="Content Placeholder 2">
            <a:extLst>
              <a:ext uri="{FF2B5EF4-FFF2-40B4-BE49-F238E27FC236}">
                <a16:creationId xmlns:a16="http://schemas.microsoft.com/office/drawing/2014/main" id="{AB26E84F-9027-4C58-BEF3-69CCEBDF2ED4}"/>
              </a:ext>
            </a:extLst>
          </p:cNvPr>
          <p:cNvSpPr>
            <a:spLocks noGrp="1"/>
          </p:cNvSpPr>
          <p:nvPr>
            <p:ph idx="1"/>
          </p:nvPr>
        </p:nvSpPr>
        <p:spPr>
          <a:xfrm>
            <a:off x="1367624" y="2490436"/>
            <a:ext cx="9708995" cy="3567173"/>
          </a:xfrm>
        </p:spPr>
        <p:txBody>
          <a:bodyPr anchor="ctr">
            <a:normAutofit/>
          </a:bodyPr>
          <a:lstStyle/>
          <a:p>
            <a:r>
              <a:rPr lang="en-US" sz="2400" b="1" i="0" dirty="0">
                <a:effectLst/>
                <a:latin typeface="Europa"/>
              </a:rPr>
              <a:t>Clinical linguistics</a:t>
            </a:r>
            <a:r>
              <a:rPr lang="en-US" sz="2400" b="0" i="0" dirty="0">
                <a:effectLst/>
                <a:latin typeface="Europa"/>
              </a:rPr>
              <a:t> is a relatively new discipline, emerging in large part since the late 1970s, which can be defined as “the application of the linguistic sciences to the study of language disability in all its forms” (Crystal, 2001:673). </a:t>
            </a:r>
          </a:p>
          <a:p>
            <a:r>
              <a:rPr lang="en-US" sz="2400" b="0" i="0" dirty="0">
                <a:effectLst/>
                <a:latin typeface="Europa"/>
              </a:rPr>
              <a:t>The expertise of clinical linguists helps improve the assessment, treatment, and analysis of speech or language disorders, due, for instance to deafness, child development disorders, or brain damage.</a:t>
            </a:r>
            <a:endParaRPr lang="en-GB" sz="2400" dirty="0"/>
          </a:p>
        </p:txBody>
      </p:sp>
    </p:spTree>
    <p:extLst>
      <p:ext uri="{BB962C8B-B14F-4D97-AF65-F5344CB8AC3E}">
        <p14:creationId xmlns:p14="http://schemas.microsoft.com/office/powerpoint/2010/main" val="4009356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wo people standing in a room&#10;&#10;Description automatically generated">
            <a:extLst>
              <a:ext uri="{FF2B5EF4-FFF2-40B4-BE49-F238E27FC236}">
                <a16:creationId xmlns:a16="http://schemas.microsoft.com/office/drawing/2014/main" id="{416296F4-243B-4A44-BC49-A4A41470120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878" b="185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AF7F9C-BD8C-4935-B5EE-B0598E8A9BD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br>
              <a:rPr lang="en-US" sz="1400" b="1" i="0" dirty="0">
                <a:solidFill>
                  <a:schemeClr val="tx1">
                    <a:lumMod val="85000"/>
                    <a:lumOff val="15000"/>
                  </a:schemeClr>
                </a:solidFill>
                <a:effectLst/>
              </a:rPr>
            </a:br>
            <a:r>
              <a:rPr lang="en-US" sz="1400" b="1" i="0" dirty="0">
                <a:solidFill>
                  <a:schemeClr val="tx1">
                    <a:lumMod val="85000"/>
                    <a:lumOff val="15000"/>
                  </a:schemeClr>
                </a:solidFill>
                <a:effectLst/>
              </a:rPr>
              <a:t>Improving international communication and cross-cultural understanding</a:t>
            </a:r>
            <a:br>
              <a:rPr lang="en-US" sz="1400" b="1" i="0" dirty="0">
                <a:solidFill>
                  <a:schemeClr val="tx1">
                    <a:lumMod val="85000"/>
                    <a:lumOff val="15000"/>
                  </a:schemeClr>
                </a:solidFill>
                <a:effectLst/>
              </a:rPr>
            </a:br>
            <a:endParaRPr lang="en-US" sz="1400" dirty="0">
              <a:solidFill>
                <a:schemeClr val="tx1">
                  <a:lumMod val="85000"/>
                  <a:lumOff val="15000"/>
                </a:schemeClr>
              </a:solidFill>
            </a:endParaRP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68CBC31-D3C1-41FE-B46E-7DB3BE9F5D38}"/>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commons.wikimedia.org/wiki/File:Barack_Obama_and_the_Dalai_Lama_in_2014.jp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509270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06BF49C-1D5B-4AF6-B8BE-9E69B805055F}"/>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Cross-cultural understanding</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 name="Content Placeholder 2">
            <a:extLst>
              <a:ext uri="{FF2B5EF4-FFF2-40B4-BE49-F238E27FC236}">
                <a16:creationId xmlns:a16="http://schemas.microsoft.com/office/drawing/2014/main" id="{552973B3-B7A8-434B-96B3-02BF5B1F2EEE}"/>
              </a:ext>
            </a:extLst>
          </p:cNvPr>
          <p:cNvSpPr>
            <a:spLocks noGrp="1"/>
          </p:cNvSpPr>
          <p:nvPr>
            <p:ph idx="1"/>
          </p:nvPr>
        </p:nvSpPr>
        <p:spPr>
          <a:xfrm>
            <a:off x="5221862" y="1719618"/>
            <a:ext cx="5948831" cy="4334629"/>
          </a:xfrm>
        </p:spPr>
        <p:txBody>
          <a:bodyPr anchor="ctr">
            <a:normAutofit/>
          </a:bodyPr>
          <a:lstStyle/>
          <a:p>
            <a:r>
              <a:rPr lang="en-US" sz="2400" b="0" i="0" dirty="0">
                <a:solidFill>
                  <a:srgbClr val="FEFFFF"/>
                </a:solidFill>
                <a:effectLst/>
                <a:latin typeface="Europa"/>
              </a:rPr>
              <a:t>Applied linguists working in the fields of </a:t>
            </a:r>
            <a:r>
              <a:rPr lang="en-US" sz="2400" b="1" i="0" dirty="0">
                <a:solidFill>
                  <a:srgbClr val="FEFFFF"/>
                </a:solidFill>
                <a:effectLst/>
                <a:latin typeface="Europa"/>
              </a:rPr>
              <a:t>workplace communication</a:t>
            </a:r>
            <a:r>
              <a:rPr lang="en-US" sz="2400" b="0" i="0" dirty="0">
                <a:solidFill>
                  <a:srgbClr val="FEFFFF"/>
                </a:solidFill>
                <a:effectLst/>
                <a:latin typeface="Europa"/>
              </a:rPr>
              <a:t>, </a:t>
            </a:r>
            <a:r>
              <a:rPr lang="en-US" sz="2400" b="1" i="0" dirty="0">
                <a:solidFill>
                  <a:srgbClr val="FEFFFF"/>
                </a:solidFill>
                <a:effectLst/>
                <a:latin typeface="Europa"/>
              </a:rPr>
              <a:t>intercultural communication</a:t>
            </a:r>
            <a:r>
              <a:rPr lang="en-US" sz="2400" b="0" i="0" dirty="0">
                <a:solidFill>
                  <a:srgbClr val="FEFFFF"/>
                </a:solidFill>
                <a:effectLst/>
                <a:latin typeface="Europa"/>
              </a:rPr>
              <a:t> and </a:t>
            </a:r>
            <a:r>
              <a:rPr lang="en-US" sz="2400" b="1" i="0" dirty="0">
                <a:solidFill>
                  <a:srgbClr val="FEFFFF"/>
                </a:solidFill>
                <a:effectLst/>
                <a:latin typeface="Europa"/>
              </a:rPr>
              <a:t>cross-cultural pragmatics</a:t>
            </a:r>
            <a:r>
              <a:rPr lang="en-US" sz="2400" b="0" i="0" dirty="0">
                <a:solidFill>
                  <a:srgbClr val="FEFFFF"/>
                </a:solidFill>
                <a:effectLst/>
                <a:latin typeface="Europa"/>
              </a:rPr>
              <a:t> have made an important contribution to cross-cultural understanding. For instance, by helping uncover the linguistic source of misunderstandings, including in conflict situations.</a:t>
            </a:r>
            <a:endParaRPr lang="en-GB" sz="2400" dirty="0">
              <a:solidFill>
                <a:srgbClr val="FEFFFF"/>
              </a:solidFill>
            </a:endParaRPr>
          </a:p>
        </p:txBody>
      </p:sp>
    </p:spTree>
    <p:extLst>
      <p:ext uri="{BB962C8B-B14F-4D97-AF65-F5344CB8AC3E}">
        <p14:creationId xmlns:p14="http://schemas.microsoft.com/office/powerpoint/2010/main" val="4345782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8E54D55F-3143-4B99-A5E3-F7BBF0F87359}"/>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Styles of communication</a:t>
            </a:r>
          </a:p>
        </p:txBody>
      </p:sp>
      <p:sp>
        <p:nvSpPr>
          <p:cNvPr id="3" name="Content Placeholder 2">
            <a:extLst>
              <a:ext uri="{FF2B5EF4-FFF2-40B4-BE49-F238E27FC236}">
                <a16:creationId xmlns:a16="http://schemas.microsoft.com/office/drawing/2014/main" id="{6F3ED5F0-510C-4D8A-9724-52FA28BEEC95}"/>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Researchers have, for example, found significant differences in styles of communication in contexts such as meetings and negotiations, particularly in ways of building relationships or ‘rapport’ (Planken, 2005; Spencer-Oatey &amp; Jing 2003) and in the use of humour (Rogerson Revell 2007; Grinstead (1997). Findings from studies like these have been incorporated into business and intercultural training materials and coursebooks.</a:t>
            </a:r>
            <a:endParaRPr lang="en-GB" sz="2400" dirty="0"/>
          </a:p>
        </p:txBody>
      </p:sp>
    </p:spTree>
    <p:extLst>
      <p:ext uri="{BB962C8B-B14F-4D97-AF65-F5344CB8AC3E}">
        <p14:creationId xmlns:p14="http://schemas.microsoft.com/office/powerpoint/2010/main" val="1323760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46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AE34D8-2201-43CC-BFC5-36774FCF8860}"/>
              </a:ext>
            </a:extLst>
          </p:cNvPr>
          <p:cNvSpPr>
            <a:spLocks noGrp="1"/>
          </p:cNvSpPr>
          <p:nvPr>
            <p:ph type="title"/>
          </p:nvPr>
        </p:nvSpPr>
        <p:spPr>
          <a:xfrm>
            <a:off x="9093496" y="618681"/>
            <a:ext cx="2613872" cy="4794567"/>
          </a:xfrm>
        </p:spPr>
        <p:txBody>
          <a:bodyPr vert="horz" lIns="91440" tIns="45720" rIns="91440" bIns="45720" rtlCol="0" anchor="ctr">
            <a:normAutofit/>
          </a:bodyPr>
          <a:lstStyle/>
          <a:p>
            <a:br>
              <a:rPr lang="en-US" sz="3300" b="1" i="0" dirty="0">
                <a:solidFill>
                  <a:srgbClr val="FFFFFF"/>
                </a:solidFill>
                <a:effectLst/>
              </a:rPr>
            </a:br>
            <a:r>
              <a:rPr lang="en-US" sz="3300" b="1" i="0" dirty="0">
                <a:solidFill>
                  <a:srgbClr val="FFFFFF"/>
                </a:solidFill>
                <a:effectLst/>
              </a:rPr>
              <a:t>Increasing critical understanding of how language is used for social or political ends</a:t>
            </a:r>
            <a:br>
              <a:rPr lang="en-US" sz="3300" b="1" i="0" dirty="0">
                <a:solidFill>
                  <a:srgbClr val="FFFFFF"/>
                </a:solidFill>
                <a:effectLst/>
              </a:rPr>
            </a:br>
            <a:endParaRPr lang="en-US" sz="3300" dirty="0">
              <a:solidFill>
                <a:srgbClr val="FFFFFF"/>
              </a:solidFill>
            </a:endParaRPr>
          </a:p>
        </p:txBody>
      </p:sp>
      <p:sp>
        <p:nvSpPr>
          <p:cNvPr id="1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close up of a newspaper&#10;&#10;Description automatically generated">
            <a:extLst>
              <a:ext uri="{FF2B5EF4-FFF2-40B4-BE49-F238E27FC236}">
                <a16:creationId xmlns:a16="http://schemas.microsoft.com/office/drawing/2014/main" id="{6F6D0A80-4210-4969-ADC1-18BC46E90C17}"/>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61" b="1"/>
          <a:stretch/>
        </p:blipFill>
        <p:spPr>
          <a:xfrm>
            <a:off x="976251" y="942538"/>
            <a:ext cx="7163222" cy="4808332"/>
          </a:xfrm>
          <a:prstGeom prst="rect">
            <a:avLst/>
          </a:prstGeom>
          <a:effectLst/>
        </p:spPr>
      </p:pic>
      <p:sp>
        <p:nvSpPr>
          <p:cNvPr id="6" name="TextBox 5">
            <a:extLst>
              <a:ext uri="{FF2B5EF4-FFF2-40B4-BE49-F238E27FC236}">
                <a16:creationId xmlns:a16="http://schemas.microsoft.com/office/drawing/2014/main" id="{342594DD-A9E6-445F-AE39-7F72CF84769C}"/>
              </a:ext>
            </a:extLst>
          </p:cNvPr>
          <p:cNvSpPr txBox="1"/>
          <p:nvPr/>
        </p:nvSpPr>
        <p:spPr>
          <a:xfrm>
            <a:off x="5832431" y="5550815"/>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rchive.org/details/2015-12-05TheCommandLinePodcas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258115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15526E0C-12F9-475E-BCFD-B5A440888290}"/>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CDA Critical Discourse Analysis</a:t>
            </a:r>
          </a:p>
        </p:txBody>
      </p:sp>
      <p:sp>
        <p:nvSpPr>
          <p:cNvPr id="3" name="Content Placeholder 2">
            <a:extLst>
              <a:ext uri="{FF2B5EF4-FFF2-40B4-BE49-F238E27FC236}">
                <a16:creationId xmlns:a16="http://schemas.microsoft.com/office/drawing/2014/main" id="{7465749C-19C5-43F1-BF7A-0BF919703058}"/>
              </a:ext>
            </a:extLst>
          </p:cNvPr>
          <p:cNvSpPr>
            <a:spLocks noGrp="1"/>
          </p:cNvSpPr>
          <p:nvPr>
            <p:ph idx="1"/>
          </p:nvPr>
        </p:nvSpPr>
        <p:spPr>
          <a:xfrm>
            <a:off x="1367624" y="2490436"/>
            <a:ext cx="9708995" cy="3567173"/>
          </a:xfrm>
        </p:spPr>
        <p:txBody>
          <a:bodyPr anchor="ctr">
            <a:normAutofit/>
          </a:bodyPr>
          <a:lstStyle/>
          <a:p>
            <a:r>
              <a:rPr lang="en-US" sz="2400" b="0" i="0" dirty="0">
                <a:effectLst/>
                <a:latin typeface="Europa"/>
              </a:rPr>
              <a:t>Some linguists have explored how language can be used, either consciously or subconsciously to promote ideologies and political views or maintain social inequality.</a:t>
            </a:r>
          </a:p>
          <a:p>
            <a:r>
              <a:rPr lang="en-US" sz="2400" b="0" i="0" dirty="0">
                <a:effectLst/>
                <a:latin typeface="Europa"/>
              </a:rPr>
              <a:t>In particular the field of Critical Discourse Studies and the approach known as Critical Discourse Analysis (see Fairclough 2003) have helped raise awareness of the often covert political or ideological bias in much public discourse, such as news media, by showing how the choice of particular linguistic features in discourse (e.g. grammar, lexis and phonology) can be used to convey a particular world view.</a:t>
            </a:r>
          </a:p>
          <a:p>
            <a:endParaRPr lang="en-GB" sz="2400" dirty="0"/>
          </a:p>
        </p:txBody>
      </p:sp>
    </p:spTree>
    <p:extLst>
      <p:ext uri="{BB962C8B-B14F-4D97-AF65-F5344CB8AC3E}">
        <p14:creationId xmlns:p14="http://schemas.microsoft.com/office/powerpoint/2010/main" val="3264958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B9C8CB5C-8B05-455B-A532-3BA7BE650973}"/>
              </a:ext>
            </a:extLst>
          </p:cNvPr>
          <p:cNvSpPr>
            <a:spLocks noGrp="1"/>
          </p:cNvSpPr>
          <p:nvPr>
            <p:ph type="title"/>
          </p:nvPr>
        </p:nvSpPr>
        <p:spPr>
          <a:xfrm>
            <a:off x="1353666" y="759805"/>
            <a:ext cx="10000133" cy="1325563"/>
          </a:xfrm>
        </p:spPr>
        <p:txBody>
          <a:bodyPr>
            <a:normAutofit/>
          </a:bodyPr>
          <a:lstStyle/>
          <a:p>
            <a:r>
              <a:rPr lang="en-GB" sz="4000" dirty="0">
                <a:solidFill>
                  <a:srgbClr val="FFFFFF"/>
                </a:solidFill>
              </a:rPr>
              <a:t>Real life impact</a:t>
            </a:r>
          </a:p>
        </p:txBody>
      </p:sp>
      <p:graphicFrame>
        <p:nvGraphicFramePr>
          <p:cNvPr id="5" name="Content Placeholder 2">
            <a:extLst>
              <a:ext uri="{FF2B5EF4-FFF2-40B4-BE49-F238E27FC236}">
                <a16:creationId xmlns:a16="http://schemas.microsoft.com/office/drawing/2014/main" id="{2CDFD4F6-2C58-4A16-8D70-E94DD3166FFA}"/>
              </a:ext>
            </a:extLst>
          </p:cNvPr>
          <p:cNvGraphicFramePr>
            <a:graphicFrameLocks noGrp="1"/>
          </p:cNvGraphicFramePr>
          <p:nvPr>
            <p:ph idx="1"/>
            <p:extLst>
              <p:ext uri="{D42A27DB-BD31-4B8C-83A1-F6EECF244321}">
                <p14:modId xmlns:p14="http://schemas.microsoft.com/office/powerpoint/2010/main" val="2907954491"/>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8943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01DB0C3-1D2F-428F-9AA6-34442103B6D3}"/>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5A41219E-D17D-49E0-96A1-E3F2476B80EC}"/>
              </a:ext>
            </a:extLst>
          </p:cNvPr>
          <p:cNvSpPr>
            <a:spLocks noGrp="1"/>
          </p:cNvSpPr>
          <p:nvPr>
            <p:ph idx="1"/>
          </p:nvPr>
        </p:nvSpPr>
        <p:spPr>
          <a:xfrm>
            <a:off x="1367624" y="2490436"/>
            <a:ext cx="9708995" cy="3567173"/>
          </a:xfrm>
        </p:spPr>
        <p:txBody>
          <a:bodyPr anchor="ctr">
            <a:normAutofit/>
          </a:bodyPr>
          <a:lstStyle/>
          <a:p>
            <a:r>
              <a:rPr lang="en-US" sz="2200" b="0" i="0" baseline="30000" dirty="0">
                <a:effectLst/>
                <a:latin typeface="Europa"/>
              </a:rPr>
              <a:t>Coulthard, M. (1994) ‘Powerful evidence for the </a:t>
            </a:r>
            <a:r>
              <a:rPr lang="en-US" sz="2200" b="0" i="0" baseline="30000">
                <a:effectLst/>
                <a:latin typeface="Europa"/>
              </a:rPr>
              <a:t>defence</a:t>
            </a:r>
            <a:r>
              <a:rPr lang="en-US" sz="2200" b="0" i="0" baseline="30000" dirty="0">
                <a:effectLst/>
                <a:latin typeface="Europa"/>
              </a:rPr>
              <a:t>: an exercise in forensic discourse analysis’, in J. Gibbons (ed.) Language and the Law, London: Longman, 414-42.</a:t>
            </a:r>
            <a:endParaRPr lang="en-US" sz="2200" b="0" i="0" dirty="0">
              <a:effectLst/>
              <a:latin typeface="Europa"/>
            </a:endParaRPr>
          </a:p>
          <a:p>
            <a:r>
              <a:rPr lang="en-US" sz="2200" b="0" i="0" baseline="30000" dirty="0">
                <a:effectLst/>
                <a:latin typeface="Europa"/>
              </a:rPr>
              <a:t>Fairclough, N. (2003) Analysing Discourse: Text Analysis for Social Research. London: Routledge.</a:t>
            </a:r>
            <a:endParaRPr lang="en-US" sz="2200" b="0" i="0" dirty="0">
              <a:effectLst/>
              <a:latin typeface="Europa"/>
            </a:endParaRPr>
          </a:p>
          <a:p>
            <a:r>
              <a:rPr lang="en-US" sz="2200" b="0" i="0" baseline="30000" dirty="0">
                <a:effectLst/>
                <a:latin typeface="Europa"/>
              </a:rPr>
              <a:t>Grindsted, A. (1997). Joking as a strategy in Spanish and Danish negotiations. In F. Bargiela-Chiappini and S. Harris (Eds.), The Languages of Business: an International Perspective (159-183). Edinburgh: Edinburgh University Press.</a:t>
            </a:r>
            <a:endParaRPr lang="en-US" sz="2200" b="0" i="0" dirty="0">
              <a:effectLst/>
              <a:latin typeface="Europa"/>
            </a:endParaRPr>
          </a:p>
          <a:p>
            <a:r>
              <a:rPr lang="en-US" sz="2200" b="0" i="0" baseline="30000" dirty="0">
                <a:effectLst/>
                <a:latin typeface="Europa"/>
              </a:rPr>
              <a:t>Planken, B. (2005) Managing rapport in lingua franca sales negotiations: A comparison of professional and aspiring negotiators. English for Specific Purposes,24, I4: 381-400</a:t>
            </a:r>
            <a:endParaRPr lang="en-US" sz="2200" b="0" i="0" dirty="0">
              <a:effectLst/>
              <a:latin typeface="Europa"/>
            </a:endParaRPr>
          </a:p>
          <a:p>
            <a:r>
              <a:rPr lang="en-US" sz="2200" b="0" i="0" u="sng" baseline="30000" dirty="0">
                <a:effectLst/>
                <a:latin typeface="inherit"/>
                <a:hlinkClick r:id="rId2"/>
              </a:rPr>
              <a:t>H Spencer-Oatey</a:t>
            </a:r>
            <a:r>
              <a:rPr lang="en-US" sz="2200" b="0" i="0" baseline="30000" dirty="0">
                <a:effectLst/>
                <a:latin typeface="Europa"/>
              </a:rPr>
              <a:t> &amp; Xing, J. (2003) </a:t>
            </a:r>
            <a:r>
              <a:rPr lang="en-US" sz="2200" b="0" i="0" u="sng" baseline="30000" dirty="0">
                <a:effectLst/>
                <a:latin typeface="inherit"/>
                <a:hlinkClick r:id="rId3"/>
              </a:rPr>
              <a:t>Managing rapport in intercultural business interactions: A comparison of two Chinese-British welcome meetings</a:t>
            </a:r>
            <a:r>
              <a:rPr lang="en-US" sz="2200" b="0" i="0" baseline="30000" dirty="0">
                <a:effectLst/>
                <a:latin typeface="Europa"/>
              </a:rPr>
              <a:t> Journal of intercultural studies, 24, (1):33-46.</a:t>
            </a:r>
            <a:endParaRPr lang="en-US" sz="2200" b="0" i="0" dirty="0">
              <a:effectLst/>
              <a:latin typeface="Europa"/>
            </a:endParaRPr>
          </a:p>
          <a:p>
            <a:r>
              <a:rPr lang="en-US" sz="2200" b="0" i="0" baseline="30000" dirty="0">
                <a:effectLst/>
                <a:latin typeface="Europa"/>
              </a:rPr>
              <a:t>Rogerson Revell, P. (2007) </a:t>
            </a:r>
            <a:r>
              <a:rPr lang="en-US" sz="2200" b="0" i="0" u="sng" baseline="30000" dirty="0">
                <a:effectLst/>
                <a:latin typeface="inherit"/>
                <a:hlinkClick r:id="rId4"/>
              </a:rPr>
              <a:t>Humour in Business: a double-edged sword. A study of humour and style shifting in intercultural business meetings</a:t>
            </a:r>
            <a:r>
              <a:rPr lang="en-US" sz="2200" b="0" i="0" baseline="30000" dirty="0">
                <a:effectLst/>
                <a:latin typeface="Europa"/>
              </a:rPr>
              <a:t>. Journal of Pragmatics 39, p4-28.</a:t>
            </a:r>
            <a:endParaRPr lang="en-US" sz="2200" b="0" i="0" dirty="0">
              <a:effectLst/>
              <a:latin typeface="Europa"/>
            </a:endParaRPr>
          </a:p>
          <a:p>
            <a:endParaRPr lang="en-GB" sz="2200" dirty="0"/>
          </a:p>
        </p:txBody>
      </p:sp>
    </p:spTree>
    <p:extLst>
      <p:ext uri="{BB962C8B-B14F-4D97-AF65-F5344CB8AC3E}">
        <p14:creationId xmlns:p14="http://schemas.microsoft.com/office/powerpoint/2010/main" val="2522576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2703</Words>
  <Application>Microsoft Office PowerPoint</Application>
  <PresentationFormat>Widescreen</PresentationFormat>
  <Paragraphs>182</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Calibri</vt:lpstr>
      <vt:lpstr>Calibri Light</vt:lpstr>
      <vt:lpstr>Europa</vt:lpstr>
      <vt:lpstr>inherit</vt:lpstr>
      <vt:lpstr>Office Theme</vt:lpstr>
      <vt:lpstr>English Change and Variety</vt:lpstr>
      <vt:lpstr>What is the globalisation of English?</vt:lpstr>
      <vt:lpstr>Language Use</vt:lpstr>
      <vt:lpstr>English as a Lingua Franca</vt:lpstr>
      <vt:lpstr>Key Issues</vt:lpstr>
      <vt:lpstr>Who owns English?</vt:lpstr>
      <vt:lpstr>Verbal Hygiene</vt:lpstr>
      <vt:lpstr>Language use and gender</vt:lpstr>
      <vt:lpstr>Language and gender</vt:lpstr>
      <vt:lpstr>The Myth of Mars and Venus</vt:lpstr>
      <vt:lpstr>The Myth of Mars and Venus</vt:lpstr>
      <vt:lpstr>Cameron’s research</vt:lpstr>
      <vt:lpstr>Applied Research</vt:lpstr>
      <vt:lpstr>PowerPoint Presentation</vt:lpstr>
      <vt:lpstr>Are men and women that different?</vt:lpstr>
      <vt:lpstr>Conclusion….</vt:lpstr>
      <vt:lpstr>Activity Do you agree with Cameron’s views?  If not, why not</vt:lpstr>
      <vt:lpstr> The impact of Applied Linguistics in broader society </vt:lpstr>
      <vt:lpstr>EFL teaching and learning</vt:lpstr>
      <vt:lpstr>Increasing understanding of the ‘social sensitivity’ of language </vt:lpstr>
      <vt:lpstr>Language Use</vt:lpstr>
      <vt:lpstr>Miscommunication</vt:lpstr>
      <vt:lpstr>Helping to solve crimes: forensic linguistics</vt:lpstr>
      <vt:lpstr>Expert witnesses</vt:lpstr>
      <vt:lpstr> Helping diagnose and treat people with language impairments </vt:lpstr>
      <vt:lpstr>Clinical linguistics </vt:lpstr>
      <vt:lpstr> Improving international communication and cross-cultural understanding </vt:lpstr>
      <vt:lpstr>Cross-cultural understanding</vt:lpstr>
      <vt:lpstr>Styles of communication</vt:lpstr>
      <vt:lpstr> Increasing critical understanding of how language is used for social or political ends </vt:lpstr>
      <vt:lpstr>CDA Critical Discourse Analysis</vt:lpstr>
      <vt:lpstr>Real life impact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English Change and Variety</dc:title>
  <dc:creator>Jessica Clapham</dc:creator>
  <cp:lastModifiedBy>Jessica Clapham</cp:lastModifiedBy>
  <cp:revision>1</cp:revision>
  <dcterms:created xsi:type="dcterms:W3CDTF">2020-10-05T13:27:27Z</dcterms:created>
  <dcterms:modified xsi:type="dcterms:W3CDTF">2020-10-05T13:29:17Z</dcterms:modified>
</cp:coreProperties>
</file>