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5"/>
  </p:notesMasterIdLst>
  <p:sldIdLst>
    <p:sldId id="256" r:id="rId2"/>
    <p:sldId id="385" r:id="rId3"/>
    <p:sldId id="387" r:id="rId4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276" autoAdjust="0"/>
    <p:restoredTop sz="94664" autoAdjust="0"/>
  </p:normalViewPr>
  <p:slideViewPr>
    <p:cSldViewPr>
      <p:cViewPr varScale="1">
        <p:scale>
          <a:sx n="100" d="100"/>
          <a:sy n="100" d="100"/>
        </p:scale>
        <p:origin x="160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06-10T13:59:49.900"/>
    </inkml:context>
    <inkml:brush xml:id="br0">
      <inkml:brushProperty name="width" value="0.1" units="cm"/>
      <inkml:brushProperty name="height" value="0.1" units="cm"/>
      <inkml:brushProperty name="ignorePressure" value="1"/>
    </inkml:brush>
  </inkml:definitions>
  <inkml:trace contextRef="#ctx0" brushRef="#br0">1 1,'0'0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06-23T18:59:39.785"/>
    </inkml:context>
    <inkml:brush xml:id="br0">
      <inkml:brushProperty name="width" value="0.1" units="cm"/>
      <inkml:brushProperty name="height" value="0.1" units="cm"/>
      <inkml:brushProperty name="color" value="#66CC00"/>
      <inkml:brushProperty name="ignorePressure" value="1"/>
    </inkml:brush>
  </inkml:definitions>
  <inkml:trace contextRef="#ctx0" brushRef="#br0">1 0,'0'0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14T13:12:06.472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8 0 2633 0 0,'0'0'13509'0'0,"-1"2"-13709"0"0,-4 4 7623 0 0,3-3-6584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10-14T13:15:25.559"/>
    </inkml:context>
    <inkml:brush xml:id="br0">
      <inkml:brushProperty name="width" value="0.025" units="cm"/>
      <inkml:brushProperty name="height" value="0.025" units="cm"/>
      <inkml:brushProperty name="color" value="#FF0066"/>
    </inkml:brush>
  </inkml:definitions>
  <inkml:trace contextRef="#ctx0" brushRef="#br0">93 0 14211 0 0,'0'0'6721'0'0,"-15"3"-7235"0"0,-45 7 108 0 0,42-4-566 0 0,19-4-987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24/01/2024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31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24/01/2024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7.xml"/><Relationship Id="rId75" Type="http://schemas.openxmlformats.org/officeDocument/2006/relationships/image" Target="../media/image39.png"/><Relationship Id="rId1" Type="http://schemas.openxmlformats.org/officeDocument/2006/relationships/tags" Target="../tags/tag1.xml"/><Relationship Id="rId6" Type="http://schemas.openxmlformats.org/officeDocument/2006/relationships/customXml" Target="../ink/ink2.xml"/><Relationship Id="rId5" Type="http://schemas.openxmlformats.org/officeDocument/2006/relationships/image" Target="../media/image4.png"/><Relationship Id="rId10" Type="http://schemas.openxmlformats.org/officeDocument/2006/relationships/customXml" Target="../ink/ink4.xml"/><Relationship Id="rId4" Type="http://schemas.openxmlformats.org/officeDocument/2006/relationships/customXml" Target="../ink/ink1.xml"/><Relationship Id="rId9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8640960" cy="1470025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Financial management and management accounting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9632" y="4221088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Northern Travel plc</a:t>
            </a:r>
          </a:p>
          <a:p>
            <a:r>
              <a:rPr lang="en-GB" dirty="0">
                <a:solidFill>
                  <a:schemeClr val="bg1"/>
                </a:solidFill>
              </a:rPr>
              <a:t>Statement of Financial Position and Income Statement</a:t>
            </a:r>
          </a:p>
        </p:txBody>
      </p:sp>
    </p:spTree>
    <p:extLst>
      <p:ext uri="{BB962C8B-B14F-4D97-AF65-F5344CB8AC3E}">
        <p14:creationId xmlns:p14="http://schemas.microsoft.com/office/powerpoint/2010/main" val="68012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4C8C10-810A-4649-A75A-80ED68068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33278-8D2C-46E9-9145-8061F8ED03C5}" type="slidenum">
              <a:rPr lang="en-GB" smtClean="0"/>
              <a:t>2</a:t>
            </a:fld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705006734"/>
              </p:ext>
            </p:extLst>
          </p:nvPr>
        </p:nvGraphicFramePr>
        <p:xfrm>
          <a:off x="107504" y="663559"/>
          <a:ext cx="5364089" cy="571741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2544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548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548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61625">
                <a:tc gridSpan="3"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Northern Travel plc</a:t>
                      </a:r>
                    </a:p>
                    <a:p>
                      <a:pPr algn="ctr"/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Summarised Income Statement</a:t>
                      </a:r>
                    </a:p>
                    <a:p>
                      <a:pPr algn="ctr"/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1557">
                <a:tc>
                  <a:txBody>
                    <a:bodyPr/>
                    <a:lstStyle/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2022(£000s)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20121 (£000s)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8881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 revenue ( 80% credit, 20% cash)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300,000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250,000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6137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of sales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u="sng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204,000</a:t>
                      </a:r>
                      <a:endParaRPr lang="en-GB" sz="1400" u="sng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u="sng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175,000</a:t>
                      </a:r>
                      <a:endParaRPr lang="en-GB" sz="1400" u="sng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6137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Gross profit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96,000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75,000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6137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Operating costs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u="sng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67,450</a:t>
                      </a:r>
                      <a:endParaRPr lang="en-GB" sz="1400" u="sng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u="sng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38,500</a:t>
                      </a:r>
                      <a:endParaRPr lang="en-GB" sz="1400" u="sng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6137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Operating profit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28,550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36,500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71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Other income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u="sng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3,450</a:t>
                      </a:r>
                      <a:endParaRPr lang="en-GB" sz="1400" u="sng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u="sng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3,500</a:t>
                      </a:r>
                      <a:endParaRPr lang="en-GB" sz="1400" u="sng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2743">
                <a:tc>
                  <a:txBody>
                    <a:bodyPr/>
                    <a:lstStyle/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32,000</a:t>
                      </a: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40,000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7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Finance costs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u="sng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15,000 </a:t>
                      </a:r>
                      <a:endParaRPr lang="en-GB" sz="1400" u="sng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u="sng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10,000 </a:t>
                      </a:r>
                      <a:endParaRPr lang="en-GB" sz="1400" u="sng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354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Profit before taxation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17,000 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30,000 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6137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Taxation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u="sng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5,000</a:t>
                      </a:r>
                      <a:endParaRPr lang="en-GB" sz="1400" u="sng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u="sng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6,000</a:t>
                      </a:r>
                      <a:endParaRPr lang="en-GB" sz="1400" u="sng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56137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Profit</a:t>
                      </a:r>
                      <a:r>
                        <a:rPr lang="en-GB" sz="14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for year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u="sng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12,000</a:t>
                      </a:r>
                      <a:endParaRPr lang="en-GB" sz="1400" u="sng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u="sng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24,000</a:t>
                      </a:r>
                      <a:endParaRPr lang="en-GB" sz="1400" u="sng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56137">
                <a:tc>
                  <a:txBody>
                    <a:bodyPr/>
                    <a:lstStyle/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400" u="sng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400" u="sng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871766066"/>
                  </a:ext>
                </a:extLst>
              </a:tr>
            </a:tbl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891BF859-CBA2-412C-8098-7D91814239E2}"/>
                  </a:ext>
                </a:extLst>
              </p14:cNvPr>
              <p14:cNvContentPartPr/>
              <p14:nvPr/>
            </p14:nvContentPartPr>
            <p14:xfrm>
              <a:off x="9293102" y="904307"/>
              <a:ext cx="270" cy="27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891BF859-CBA2-412C-8098-7D91814239E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279602" y="890807"/>
                <a:ext cx="27000" cy="2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64E9E3EA-CD84-4683-A98C-0FC3AE281B2D}"/>
                  </a:ext>
                </a:extLst>
              </p14:cNvPr>
              <p14:cNvContentPartPr/>
              <p14:nvPr/>
            </p14:nvContentPartPr>
            <p14:xfrm>
              <a:off x="3535335" y="4426392"/>
              <a:ext cx="270" cy="270"/>
            </p14:xfrm>
          </p:contentPart>
        </mc:Choice>
        <mc:Fallback xmlns=""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64E9E3EA-CD84-4683-A98C-0FC3AE281B2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521835" y="4412892"/>
                <a:ext cx="27000" cy="27000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C00E99E-5DC6-4C21-A7C5-8B545DC65E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0232165"/>
              </p:ext>
            </p:extLst>
          </p:nvPr>
        </p:nvGraphicFramePr>
        <p:xfrm>
          <a:off x="5652120" y="2372842"/>
          <a:ext cx="3168351" cy="12725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331591">
                  <a:extLst>
                    <a:ext uri="{9D8B030D-6E8A-4147-A177-3AD203B41FA5}">
                      <a16:colId xmlns:a16="http://schemas.microsoft.com/office/drawing/2014/main" val="1985640752"/>
                    </a:ext>
                  </a:extLst>
                </a:gridCol>
                <a:gridCol w="900657">
                  <a:extLst>
                    <a:ext uri="{9D8B030D-6E8A-4147-A177-3AD203B41FA5}">
                      <a16:colId xmlns:a16="http://schemas.microsoft.com/office/drawing/2014/main" val="172978829"/>
                    </a:ext>
                  </a:extLst>
                </a:gridCol>
                <a:gridCol w="936103">
                  <a:extLst>
                    <a:ext uri="{9D8B030D-6E8A-4147-A177-3AD203B41FA5}">
                      <a16:colId xmlns:a16="http://schemas.microsoft.com/office/drawing/2014/main" val="673506623"/>
                    </a:ext>
                  </a:extLst>
                </a:gridCol>
              </a:tblGrid>
              <a:tr h="261908">
                <a:tc>
                  <a:txBody>
                    <a:bodyPr/>
                    <a:lstStyle/>
                    <a:p>
                      <a:r>
                        <a:rPr lang="en-GB" sz="1400" dirty="0"/>
                        <a:t>Other information:</a:t>
                      </a:r>
                      <a:endParaRPr lang="en-GB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b="1" u="none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2022</a:t>
                      </a: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b="1" u="none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2022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934130300"/>
                  </a:ext>
                </a:extLst>
              </a:tr>
              <a:tr h="391108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Average share price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u="non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162</a:t>
                      </a:r>
                      <a:endParaRPr lang="en-GB" sz="1400" u="none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u="non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144</a:t>
                      </a:r>
                      <a:endParaRPr lang="en-GB" sz="1400" u="none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829489794"/>
                  </a:ext>
                </a:extLst>
              </a:tr>
              <a:tr h="254899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Dividends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u="non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  <a:endParaRPr lang="en-GB" sz="1400" u="none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u="non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12,000</a:t>
                      </a:r>
                      <a:endParaRPr lang="en-GB" sz="1400" u="none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228846067"/>
                  </a:ext>
                </a:extLst>
              </a:tr>
            </a:tbl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E551AA32-3C39-4441-9AEB-DA3E741FF89D}"/>
                  </a:ext>
                </a:extLst>
              </p14:cNvPr>
              <p14:cNvContentPartPr/>
              <p14:nvPr/>
            </p14:nvContentPartPr>
            <p14:xfrm>
              <a:off x="7212204" y="493944"/>
              <a:ext cx="2880" cy="396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E551AA32-3C39-4441-9AEB-DA3E741FF89D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208364" y="489984"/>
                <a:ext cx="10560" cy="11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755733EC-4D74-499C-B6A4-7C2A524FEB44}"/>
                  </a:ext>
                </a:extLst>
              </p14:cNvPr>
              <p14:cNvContentPartPr/>
              <p14:nvPr/>
            </p14:nvContentPartPr>
            <p14:xfrm>
              <a:off x="6220404" y="2005224"/>
              <a:ext cx="33840" cy="792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755733EC-4D74-499C-B6A4-7C2A524FEB44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6216084" y="2000904"/>
                <a:ext cx="42480" cy="16560"/>
              </a:xfrm>
              <a:prstGeom prst="rect">
                <a:avLst/>
              </a:prstGeom>
            </p:spPr>
          </p:pic>
        </mc:Fallback>
      </mc:AlternateContent>
    </p:spTree>
    <p:custDataLst>
      <p:tags r:id="rId1"/>
    </p:custDataLst>
    <p:extLst>
      <p:ext uri="{BB962C8B-B14F-4D97-AF65-F5344CB8AC3E}">
        <p14:creationId xmlns:p14="http://schemas.microsoft.com/office/powerpoint/2010/main" val="2910485133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0C54CB0-8383-45FA-9CF5-1B2DD4EB6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</a:t>
            </a:fld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2687C35-C0DF-4565-8890-09533586A5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2526470"/>
              </p:ext>
            </p:extLst>
          </p:nvPr>
        </p:nvGraphicFramePr>
        <p:xfrm>
          <a:off x="323528" y="332656"/>
          <a:ext cx="8496944" cy="56171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44216">
                  <a:extLst>
                    <a:ext uri="{9D8B030D-6E8A-4147-A177-3AD203B41FA5}">
                      <a16:colId xmlns:a16="http://schemas.microsoft.com/office/drawing/2014/main" val="2751562107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2359951726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897176053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92323180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206685154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3167688021"/>
                    </a:ext>
                  </a:extLst>
                </a:gridCol>
              </a:tblGrid>
              <a:tr h="414172">
                <a:tc gridSpan="6"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Northern Travel plc</a:t>
                      </a:r>
                    </a:p>
                    <a:p>
                      <a:pPr algn="ctr"/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Summarised Statement of Financial Position</a:t>
                      </a:r>
                    </a:p>
                  </a:txBody>
                  <a:tcPr marL="68580" marR="68580" marT="34290" marB="34290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3500841"/>
                  </a:ext>
                </a:extLst>
              </a:tr>
              <a:tr h="414172"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2022</a:t>
                      </a:r>
                    </a:p>
                    <a:p>
                      <a:pPr algn="ct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£000s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2021</a:t>
                      </a:r>
                    </a:p>
                    <a:p>
                      <a:pPr algn="ct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£000s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2022</a:t>
                      </a:r>
                    </a:p>
                    <a:p>
                      <a:pPr algn="ct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£000s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2021</a:t>
                      </a:r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£000s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820323731"/>
                  </a:ext>
                </a:extLst>
              </a:tr>
              <a:tr h="303891"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Non-current assets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612,727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528,500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Equity and liabilities: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501445076"/>
                  </a:ext>
                </a:extLst>
              </a:tr>
              <a:tr h="242252"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Current assets: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Issued share capital -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68007375"/>
                  </a:ext>
                </a:extLst>
              </a:tr>
              <a:tr h="261804"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Inventories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32,000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18,000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300,000 50p ordinary shares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150,000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150,000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89133511"/>
                  </a:ext>
                </a:extLst>
              </a:tr>
              <a:tr h="217984"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Trade and other receivables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25,000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20,000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 premium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115,000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115,000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988810741"/>
                  </a:ext>
                </a:extLst>
              </a:tr>
              <a:tr h="267836"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Bank and cash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3,000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27,000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Revaluation reserve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8,727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723895350"/>
                  </a:ext>
                </a:extLst>
              </a:tr>
              <a:tr h="242252"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60,000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65,000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Accumulated profits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209,000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197,000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708405855"/>
                  </a:ext>
                </a:extLst>
              </a:tr>
              <a:tr h="2618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assets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b="1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672,727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b="1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593,500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equity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482,727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462,000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061117248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Non-current liabilities: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288233160"/>
                  </a:ext>
                </a:extLst>
              </a:tr>
              <a:tr h="144016"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Bank loan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100,000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80,000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65742085"/>
                  </a:ext>
                </a:extLst>
              </a:tr>
              <a:tr h="267836"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endParaRPr lang="en-GB" sz="13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3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10% Debentures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3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50,000  </a:t>
                      </a:r>
                      <a:r>
                        <a:rPr lang="en-GB" sz="1300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150,000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20,000 </a:t>
                      </a:r>
                      <a:r>
                        <a:rPr lang="en-GB" sz="1300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100,000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116606817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endParaRPr lang="en-GB" sz="13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3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l"/>
                      <a:endParaRPr lang="en-GB" sz="1300" u="none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300" u="none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27663741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endParaRPr lang="en-GB" sz="13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3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Current liabilities: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endParaRPr lang="en-GB" sz="13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3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088585895"/>
                  </a:ext>
                </a:extLst>
              </a:tr>
              <a:tr h="295097"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Trade and other payables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40,000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31,500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154464277"/>
                  </a:ext>
                </a:extLst>
              </a:tr>
              <a:tr h="295097"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endParaRPr lang="en-GB" sz="13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liabilities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b="1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672,727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300" b="1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593,500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6382274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9156545"/>
      </p:ext>
    </p:extLst>
  </p:cSld>
  <p:clrMapOvr>
    <a:masterClrMapping/>
  </p:clrMapOvr>
  <p:transition>
    <p:dissolv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13102</TotalTime>
  <Words>208</Words>
  <Application>Microsoft Office PowerPoint</Application>
  <PresentationFormat>On-screen Show (4:3)</PresentationFormat>
  <Paragraphs>110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Myriad Pro</vt:lpstr>
      <vt:lpstr>Times New Roman</vt:lpstr>
      <vt:lpstr>20140311PresentationUWTSDTemplate</vt:lpstr>
      <vt:lpstr>Financial management and management accounting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267</cp:revision>
  <cp:lastPrinted>2021-10-14T12:19:48Z</cp:lastPrinted>
  <dcterms:created xsi:type="dcterms:W3CDTF">2013-10-11T12:05:37Z</dcterms:created>
  <dcterms:modified xsi:type="dcterms:W3CDTF">2024-01-24T09:59:20Z</dcterms:modified>
</cp:coreProperties>
</file>