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3" r:id="rId7"/>
    <p:sldId id="261"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973" autoAdjust="0"/>
  </p:normalViewPr>
  <p:slideViewPr>
    <p:cSldViewPr snapToGrid="0">
      <p:cViewPr>
        <p:scale>
          <a:sx n="50" d="100"/>
          <a:sy n="50" d="100"/>
        </p:scale>
        <p:origin x="556"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91315-60BC-4F55-8697-BF44F87418F8}" type="datetimeFigureOut">
              <a:rPr lang="en-GB" smtClean="0"/>
              <a:t>08/10/2023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AABC2-FB22-4EB5-BDB0-C1E2235E7B32}" type="slidenum">
              <a:rPr lang="en-GB" smtClean="0"/>
              <a:t>‹#›</a:t>
            </a:fld>
            <a:endParaRPr lang="en-GB"/>
          </a:p>
        </p:txBody>
      </p:sp>
    </p:spTree>
    <p:extLst>
      <p:ext uri="{BB962C8B-B14F-4D97-AF65-F5344CB8AC3E}">
        <p14:creationId xmlns:p14="http://schemas.microsoft.com/office/powerpoint/2010/main" val="2903188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the world of Raffles Hotels &amp; Resorts, where each stay is a magnificent saga, each visitor is a treasured storyteller, and each location is a magnificent canvas painted with tales of wonder, allure, and illustrious charm. A journey where timeless elegance, exquisite luxury, and enchanting experiences intertwine to create a tapestry of memories and moments that transcend the ordinary. </a:t>
            </a:r>
          </a:p>
          <a:p>
            <a:r>
              <a:rPr lang="en-GB" dirty="0"/>
              <a:t>The visionary </a:t>
            </a:r>
            <a:r>
              <a:rPr lang="en-GB" dirty="0" err="1"/>
              <a:t>Sarkies</a:t>
            </a:r>
            <a:r>
              <a:rPr lang="en-GB" dirty="0"/>
              <a:t> Brothers opened Raffles Singapore in 1887, They didn't just want to welcome tired travellers; they also wanted to show the world a new level of hospitality that combined British manners, tropical beauty, and Asian grace. This wasn't just a hotel; it was and still is a sign of wealth, a place where stories are told, and a place where amazing things happen.</a:t>
            </a:r>
          </a:p>
          <a:p>
            <a:endParaRPr lang="en-GB" dirty="0"/>
          </a:p>
          <a:p>
            <a:r>
              <a:rPr lang="en-GB" dirty="0"/>
              <a:t>Raffles is not limited to a single time or place; it is a famous name that can be found all over the world, from the lush jungles around Angkor Wat, to the busy, modern heart of Dubai, and from the historical centre of Paris to the paradise islands of the Maldives. Each hotel is closely connected to its surroundings and reflects not only the natural beauty and cultural diversity of its area, but also a legacy that has been carefully built up over more than one hundred years.</a:t>
            </a:r>
          </a:p>
          <a:p>
            <a:r>
              <a:rPr lang="en-GB" dirty="0"/>
              <a:t>Raffles been awarded for the 3</a:t>
            </a:r>
            <a:r>
              <a:rPr lang="en-GB" baseline="30000" dirty="0"/>
              <a:t>rd</a:t>
            </a:r>
            <a:r>
              <a:rPr lang="en-GB" dirty="0"/>
              <a:t> best hotel brand in 2022, then received the 2</a:t>
            </a:r>
            <a:r>
              <a:rPr lang="en-GB" baseline="30000" dirty="0"/>
              <a:t>nd</a:t>
            </a:r>
            <a:r>
              <a:rPr lang="en-GB" dirty="0"/>
              <a:t> best hotel brand award in 2023, Who knows next year Raffles may be the 1st best hotel brand in the word.</a:t>
            </a:r>
          </a:p>
        </p:txBody>
      </p:sp>
      <p:sp>
        <p:nvSpPr>
          <p:cNvPr id="4" name="Slide Number Placeholder 3"/>
          <p:cNvSpPr>
            <a:spLocks noGrp="1"/>
          </p:cNvSpPr>
          <p:nvPr>
            <p:ph type="sldNum" sz="quarter" idx="5"/>
          </p:nvPr>
        </p:nvSpPr>
        <p:spPr/>
        <p:txBody>
          <a:bodyPr/>
          <a:lstStyle/>
          <a:p>
            <a:fld id="{026AABC2-FB22-4EB5-BDB0-C1E2235E7B32}" type="slidenum">
              <a:rPr lang="en-GB" smtClean="0"/>
              <a:t>3</a:t>
            </a:fld>
            <a:endParaRPr lang="en-GB"/>
          </a:p>
        </p:txBody>
      </p:sp>
    </p:spTree>
    <p:extLst>
      <p:ext uri="{BB962C8B-B14F-4D97-AF65-F5344CB8AC3E}">
        <p14:creationId xmlns:p14="http://schemas.microsoft.com/office/powerpoint/2010/main" val="3601481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Gests are drawn to the hotel because every step they take is covered in grace, every look shows timeless beauty, and every service makes them feel deeply understood and spoiled. Raffles take a great care of every little detail to give guests a luxurious experience filled with the warm, friendly, and natural hospitality that has been the brand trademark since 1887.  everywhere in the world there is a Raffles,  history of providing the best service speaks for itself. It's an elegant and graceful home away from home, where personalised experiences and perfect, intuitive service come together to create moments that guests remember for a long time. Being kind and intuitive is not enough for Raffles, to just meet guest's standards; the aim is to go above and beyond them. According to Crick and Spencer (2022) “</a:t>
            </a:r>
            <a:r>
              <a:rPr lang="en-GB" b="0" i="0" dirty="0">
                <a:solidFill>
                  <a:srgbClr val="555555"/>
                </a:solidFill>
                <a:effectLst/>
                <a:latin typeface="Roboto" panose="02000000000000000000" pitchFamily="2" charset="0"/>
              </a:rPr>
              <a:t>Quality service is not a fixed goal but rather a moving target”</a:t>
            </a:r>
            <a:r>
              <a:rPr lang="en-GB" dirty="0"/>
              <a:t> Each and every member of staff at Raffles is there to make sure that your needs are met with the greatest care and discretion, therefore guests always feel completely understood and spoiled. The Culture is like a beautiful mosaic: stunning views, unexpected delights, and small but important details all come together to create a stunning picture that captures the real spirit and cultural heritage of the place. </a:t>
            </a:r>
          </a:p>
        </p:txBody>
      </p:sp>
      <p:sp>
        <p:nvSpPr>
          <p:cNvPr id="4" name="Slide Number Placeholder 3"/>
          <p:cNvSpPr>
            <a:spLocks noGrp="1"/>
          </p:cNvSpPr>
          <p:nvPr>
            <p:ph type="sldNum" sz="quarter" idx="5"/>
          </p:nvPr>
        </p:nvSpPr>
        <p:spPr/>
        <p:txBody>
          <a:bodyPr/>
          <a:lstStyle/>
          <a:p>
            <a:fld id="{026AABC2-FB22-4EB5-BDB0-C1E2235E7B32}" type="slidenum">
              <a:rPr lang="en-GB" smtClean="0"/>
              <a:t>4</a:t>
            </a:fld>
            <a:endParaRPr lang="en-GB"/>
          </a:p>
        </p:txBody>
      </p:sp>
    </p:spTree>
    <p:extLst>
      <p:ext uri="{BB962C8B-B14F-4D97-AF65-F5344CB8AC3E}">
        <p14:creationId xmlns:p14="http://schemas.microsoft.com/office/powerpoint/2010/main" val="4204832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It is not merely a stay but a journey where each chapter is a finely tuned experience, harmonising luxurious comfort, cultural explorations, and tales waiting to be told.</a:t>
            </a:r>
          </a:p>
          <a:p>
            <a:pPr algn="l"/>
            <a:r>
              <a:rPr lang="en-GB" b="0" i="0" dirty="0">
                <a:solidFill>
                  <a:srgbClr val="000000"/>
                </a:solidFill>
                <a:effectLst/>
                <a:latin typeface="Söhne"/>
              </a:rPr>
              <a:t>This luxurious panorama, from gastronomy, wellbeing, cultural immersion, and jubilant celebrations to adventurous and family experiences, narrates the true spirit of Raffles – where the extraordinary is the norm, and every stay is an eloquent expression of elegance and sophistication.</a:t>
            </a:r>
          </a:p>
          <a:p>
            <a:pPr algn="l"/>
            <a:r>
              <a:rPr lang="en-GB" b="0" i="0" dirty="0">
                <a:solidFill>
                  <a:srgbClr val="000000"/>
                </a:solidFill>
                <a:effectLst/>
                <a:latin typeface="Söhne"/>
              </a:rPr>
              <a:t>Let the Raffles experience, where every detail, from monumental to minuscule, is designed with utmost precision and care, envelop you in a world where you're not just welcomed but celebrated. They motto is “This is Raffles. This is luxury. And your story begins here.”</a:t>
            </a: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026AABC2-FB22-4EB5-BDB0-C1E2235E7B32}" type="slidenum">
              <a:rPr lang="en-GB" smtClean="0"/>
              <a:t>5</a:t>
            </a:fld>
            <a:endParaRPr lang="en-GB"/>
          </a:p>
        </p:txBody>
      </p:sp>
    </p:spTree>
    <p:extLst>
      <p:ext uri="{BB962C8B-B14F-4D97-AF65-F5344CB8AC3E}">
        <p14:creationId xmlns:p14="http://schemas.microsoft.com/office/powerpoint/2010/main" val="2087137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0" dirty="0">
                <a:effectLst/>
                <a:latin typeface="Arabic Typesetting" panose="03020402040406030203" pitchFamily="66" charset="-78"/>
                <a:cs typeface="Arabic Typesetting" panose="03020402040406030203" pitchFamily="66" charset="-78"/>
              </a:rPr>
              <a:t>Wherever guest’s go they will be meet with the same kindness and services some of the brand activity programmes around the word are:</a:t>
            </a:r>
          </a:p>
          <a:p>
            <a:pPr marL="0" indent="0">
              <a:buNone/>
            </a:pPr>
            <a:r>
              <a:rPr lang="en-GB" b="1" i="0" dirty="0">
                <a:effectLst/>
                <a:latin typeface="Arabic Typesetting" panose="03020402040406030203" pitchFamily="66" charset="-78"/>
                <a:cs typeface="Arabic Typesetting" panose="03020402040406030203" pitchFamily="66" charset="-78"/>
              </a:rPr>
              <a:t>DOHA</a:t>
            </a:r>
            <a:r>
              <a:rPr lang="en-GB" b="0" i="0" dirty="0">
                <a:solidFill>
                  <a:srgbClr val="374151"/>
                </a:solidFill>
                <a:effectLst/>
                <a:latin typeface="Arabic Typesetting" panose="03020402040406030203" pitchFamily="66" charset="-78"/>
                <a:cs typeface="Arabic Typesetting" panose="03020402040406030203" pitchFamily="66" charset="-78"/>
              </a:rPr>
              <a:t>: Experience where "Desert Meets Ocean" at Khor Al </a:t>
            </a:r>
            <a:r>
              <a:rPr lang="en-GB" b="0" i="0" dirty="0" err="1">
                <a:solidFill>
                  <a:srgbClr val="374151"/>
                </a:solidFill>
                <a:effectLst/>
                <a:latin typeface="Arabic Typesetting" panose="03020402040406030203" pitchFamily="66" charset="-78"/>
                <a:cs typeface="Arabic Typesetting" panose="03020402040406030203" pitchFamily="66" charset="-78"/>
              </a:rPr>
              <a:t>Adaid</a:t>
            </a:r>
            <a:r>
              <a:rPr lang="en-GB" b="0" i="0" dirty="0">
                <a:solidFill>
                  <a:srgbClr val="374151"/>
                </a:solidFill>
                <a:effectLst/>
                <a:latin typeface="Arabic Typesetting" panose="03020402040406030203" pitchFamily="66" charset="-78"/>
                <a:cs typeface="Arabic Typesetting" panose="03020402040406030203" pitchFamily="66" charset="-78"/>
              </a:rPr>
              <a:t>.</a:t>
            </a:r>
          </a:p>
          <a:p>
            <a:pPr marL="0" indent="0">
              <a:buNone/>
            </a:pPr>
            <a:r>
              <a:rPr lang="en-GB" b="1" i="0" dirty="0">
                <a:effectLst/>
                <a:latin typeface="Arabic Typesetting" panose="03020402040406030203" pitchFamily="66" charset="-78"/>
                <a:cs typeface="Arabic Typesetting" panose="03020402040406030203" pitchFamily="66" charset="-78"/>
              </a:rPr>
              <a:t>MALDIVES</a:t>
            </a:r>
            <a:r>
              <a:rPr lang="en-GB" b="0" i="0" dirty="0">
                <a:solidFill>
                  <a:srgbClr val="374151"/>
                </a:solidFill>
                <a:effectLst/>
                <a:latin typeface="Arabic Typesetting" panose="03020402040406030203" pitchFamily="66" charset="-78"/>
                <a:cs typeface="Arabic Typesetting" panose="03020402040406030203" pitchFamily="66" charset="-78"/>
              </a:rPr>
              <a:t>: Engage in House Reef Snorkelling, exploring a vibrant ecosystem with your Marine Butler.</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ISTANBUL</a:t>
            </a:r>
            <a:r>
              <a:rPr lang="en-GB" b="0" i="0" dirty="0">
                <a:solidFill>
                  <a:srgbClr val="374151"/>
                </a:solidFill>
                <a:effectLst/>
                <a:latin typeface="Arabic Typesetting" panose="03020402040406030203" pitchFamily="66" charset="-78"/>
                <a:cs typeface="Arabic Typesetting" panose="03020402040406030203" pitchFamily="66" charset="-78"/>
              </a:rPr>
              <a:t>: Embark on "The Dream of Istanbul Art Tour" and experience art ranging from whimsical to monumental.</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DOHA</a:t>
            </a:r>
            <a:r>
              <a:rPr lang="en-GB" b="0" i="0" dirty="0">
                <a:solidFill>
                  <a:srgbClr val="374151"/>
                </a:solidFill>
                <a:effectLst/>
                <a:latin typeface="Arabic Typesetting" panose="03020402040406030203" pitchFamily="66" charset="-78"/>
                <a:cs typeface="Arabic Typesetting" panose="03020402040406030203" pitchFamily="66" charset="-78"/>
              </a:rPr>
              <a:t>: Luxuriate in "The Writer's Smoke at Blue Cigar," a blend of fine cigars, handpicked books, and bespoke drinks.</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PARIS</a:t>
            </a:r>
            <a:r>
              <a:rPr lang="en-GB" b="0" i="0" dirty="0">
                <a:solidFill>
                  <a:srgbClr val="374151"/>
                </a:solidFill>
                <a:effectLst/>
                <a:latin typeface="Arabic Typesetting" panose="03020402040406030203" pitchFamily="66" charset="-78"/>
                <a:cs typeface="Arabic Typesetting" panose="03020402040406030203" pitchFamily="66" charset="-78"/>
              </a:rPr>
              <a:t>: "Love is in the Arc" invites you to a private tour of the enchanting Arc de Triomphe.</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PALM DUBAI</a:t>
            </a:r>
            <a:r>
              <a:rPr lang="en-GB" b="0" i="0" dirty="0">
                <a:solidFill>
                  <a:srgbClr val="374151"/>
                </a:solidFill>
                <a:effectLst/>
                <a:latin typeface="Arabic Typesetting" panose="03020402040406030203" pitchFamily="66" charset="-78"/>
                <a:cs typeface="Arabic Typesetting" panose="03020402040406030203" pitchFamily="66" charset="-78"/>
              </a:rPr>
              <a:t>: The Young Voyager invites little guests to explore through a tailored ‘edutainment’ program.</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SIEM REAP</a:t>
            </a:r>
            <a:r>
              <a:rPr lang="en-GB" b="0" i="0" dirty="0">
                <a:solidFill>
                  <a:srgbClr val="374151"/>
                </a:solidFill>
                <a:effectLst/>
                <a:latin typeface="Arabic Typesetting" panose="03020402040406030203" pitchFamily="66" charset="-78"/>
                <a:cs typeface="Arabic Typesetting" panose="03020402040406030203" pitchFamily="66" charset="-78"/>
              </a:rPr>
              <a:t>: Engage in a heartwarming journey to meet the "Elephants of Angkor."</a:t>
            </a:r>
          </a:p>
          <a:p>
            <a:r>
              <a:rPr lang="en-GB" b="0" i="0" dirty="0">
                <a:solidFill>
                  <a:srgbClr val="374151"/>
                </a:solidFill>
                <a:effectLst/>
                <a:latin typeface="Söhne"/>
              </a:rPr>
              <a:t> Every experience within "Raffles by Design" serves as a homage to the brand’s storied heritage, transforming moments into memories, crafted, and cherished. It is not merely a stay but a journey where each chapter is a finely tuned experience, harmonizing luxurious comfort, cultural explorations, and tales waiting to be told.</a:t>
            </a:r>
            <a:endParaRPr lang="en-GB" dirty="0"/>
          </a:p>
        </p:txBody>
      </p:sp>
      <p:sp>
        <p:nvSpPr>
          <p:cNvPr id="4" name="Slide Number Placeholder 3"/>
          <p:cNvSpPr>
            <a:spLocks noGrp="1"/>
          </p:cNvSpPr>
          <p:nvPr>
            <p:ph type="sldNum" sz="quarter" idx="5"/>
          </p:nvPr>
        </p:nvSpPr>
        <p:spPr/>
        <p:txBody>
          <a:bodyPr/>
          <a:lstStyle/>
          <a:p>
            <a:fld id="{026AABC2-FB22-4EB5-BDB0-C1E2235E7B32}" type="slidenum">
              <a:rPr lang="en-GB" smtClean="0"/>
              <a:t>6</a:t>
            </a:fld>
            <a:endParaRPr lang="en-GB"/>
          </a:p>
        </p:txBody>
      </p:sp>
    </p:spTree>
    <p:extLst>
      <p:ext uri="{BB962C8B-B14F-4D97-AF65-F5344CB8AC3E}">
        <p14:creationId xmlns:p14="http://schemas.microsoft.com/office/powerpoint/2010/main" val="2925303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Guests seek not only comfort and luxury but also a sense of belonging and personalised care during their stay (Godfrey 2023). </a:t>
            </a:r>
          </a:p>
          <a:p>
            <a:r>
              <a:rPr lang="en-GB" b="0" i="0" dirty="0">
                <a:solidFill>
                  <a:srgbClr val="374151"/>
                </a:solidFill>
                <a:effectLst/>
                <a:latin typeface="Söhne"/>
              </a:rPr>
              <a:t>Raffles’ outstanding reputation in the luxury hotel industry is not merely built upon its opulent surroundings but on a deep-rooted commitment to delivering exquisite, personalized, and memorable experiences for its guests. From its meticulous attention to detail to the preservation of its rich history and commitment to innovation, Raffles consistently surpasses guest expectations, embodying the pinnacle of luxury hospitality. </a:t>
            </a:r>
            <a:endParaRPr lang="en-GB" dirty="0"/>
          </a:p>
        </p:txBody>
      </p:sp>
      <p:sp>
        <p:nvSpPr>
          <p:cNvPr id="4" name="Slide Number Placeholder 3"/>
          <p:cNvSpPr>
            <a:spLocks noGrp="1"/>
          </p:cNvSpPr>
          <p:nvPr>
            <p:ph type="sldNum" sz="quarter" idx="5"/>
          </p:nvPr>
        </p:nvSpPr>
        <p:spPr/>
        <p:txBody>
          <a:bodyPr/>
          <a:lstStyle/>
          <a:p>
            <a:fld id="{026AABC2-FB22-4EB5-BDB0-C1E2235E7B32}" type="slidenum">
              <a:rPr lang="en-GB" smtClean="0"/>
              <a:t>7</a:t>
            </a:fld>
            <a:endParaRPr lang="en-GB"/>
          </a:p>
        </p:txBody>
      </p:sp>
    </p:spTree>
    <p:extLst>
      <p:ext uri="{BB962C8B-B14F-4D97-AF65-F5344CB8AC3E}">
        <p14:creationId xmlns:p14="http://schemas.microsoft.com/office/powerpoint/2010/main" val="724193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Luxury </a:t>
            </a:r>
            <a:r>
              <a:rPr lang="en-GB" dirty="0" err="1"/>
              <a:t>travelers</a:t>
            </a:r>
            <a:r>
              <a:rPr lang="en-GB" dirty="0"/>
              <a:t> guests </a:t>
            </a:r>
            <a:r>
              <a:rPr lang="en-GB" b="0" i="0" dirty="0">
                <a:solidFill>
                  <a:srgbClr val="374151"/>
                </a:solidFill>
                <a:effectLst/>
                <a:latin typeface="Söhne"/>
              </a:rPr>
              <a:t>expect more than just a comfortable bed and a clean room; they demand personalized service, unique experiences, and a seamless blend of traditional charm and modern amenities. Meeting and exceeding these expectations have become the hallmark of successful hotels, and Raffles is no exception.</a:t>
            </a:r>
          </a:p>
          <a:p>
            <a:r>
              <a:rPr lang="en-GB" b="0" i="0" dirty="0">
                <a:solidFill>
                  <a:srgbClr val="374151"/>
                </a:solidFill>
                <a:effectLst/>
                <a:latin typeface="Söhne"/>
              </a:rPr>
              <a:t>Raffles is renowned for its unwavering commitment to personalized service. Every guest is treated as an individual with unique preferences. From the moment guests arrive, they are assigned a personal butler who caters to their needs and anticipates their desires. This level of personalised attention ensures that guests feel valued and cared for throughout their stay.</a:t>
            </a:r>
            <a:endParaRPr lang="en-GB" dirty="0"/>
          </a:p>
        </p:txBody>
      </p:sp>
      <p:sp>
        <p:nvSpPr>
          <p:cNvPr id="4" name="Slide Number Placeholder 3"/>
          <p:cNvSpPr>
            <a:spLocks noGrp="1"/>
          </p:cNvSpPr>
          <p:nvPr>
            <p:ph type="sldNum" sz="quarter" idx="5"/>
          </p:nvPr>
        </p:nvSpPr>
        <p:spPr/>
        <p:txBody>
          <a:bodyPr/>
          <a:lstStyle/>
          <a:p>
            <a:fld id="{026AABC2-FB22-4EB5-BDB0-C1E2235E7B32}" type="slidenum">
              <a:rPr lang="en-GB" smtClean="0"/>
              <a:t>8</a:t>
            </a:fld>
            <a:endParaRPr lang="en-GB"/>
          </a:p>
        </p:txBody>
      </p:sp>
    </p:spTree>
    <p:extLst>
      <p:ext uri="{BB962C8B-B14F-4D97-AF65-F5344CB8AC3E}">
        <p14:creationId xmlns:p14="http://schemas.microsoft.com/office/powerpoint/2010/main" val="3791631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Raffles has woven its unique print of luxury by integrating its historical roots with an unwavering commitment to delivering personalised, cultural, and genuinely luxurious experiences, making it a timeless icon in the global hospitality landscape. It’s a place where guests are enveloped in the finest aspects of luxury, while also being deeply connected to the soul of the destination. In conclusion, the importance of hospitality in the hotel industry cannot be overstated. Hotels like Raffles Hotels &amp; Resorts exemplify how exceeding guest expectations is not merely a goal but a way of life. Through personalized service, historical significance, culinary excellence, unique experiences, attention to detail, and memorable farewells, Raffles creates an atmosphere where guests are not just accommodated but cherished. In a world where hospitality is an art, Raffles stands as a masterpiece.</a:t>
            </a:r>
            <a:endParaRPr lang="en-GB" dirty="0"/>
          </a:p>
        </p:txBody>
      </p:sp>
      <p:sp>
        <p:nvSpPr>
          <p:cNvPr id="4" name="Slide Number Placeholder 3"/>
          <p:cNvSpPr>
            <a:spLocks noGrp="1"/>
          </p:cNvSpPr>
          <p:nvPr>
            <p:ph type="sldNum" sz="quarter" idx="5"/>
          </p:nvPr>
        </p:nvSpPr>
        <p:spPr/>
        <p:txBody>
          <a:bodyPr/>
          <a:lstStyle/>
          <a:p>
            <a:fld id="{026AABC2-FB22-4EB5-BDB0-C1E2235E7B32}" type="slidenum">
              <a:rPr lang="en-GB" smtClean="0"/>
              <a:t>9</a:t>
            </a:fld>
            <a:endParaRPr lang="en-GB"/>
          </a:p>
        </p:txBody>
      </p:sp>
    </p:spTree>
    <p:extLst>
      <p:ext uri="{BB962C8B-B14F-4D97-AF65-F5344CB8AC3E}">
        <p14:creationId xmlns:p14="http://schemas.microsoft.com/office/powerpoint/2010/main" val="3977530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C67F3-E49B-7D17-A6AB-0C04AB6D03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2EDA63C-A4B0-2108-378F-8957186EAE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9035B12-C14C-C611-C50E-AAC093A8D131}"/>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5" name="Footer Placeholder 4">
            <a:extLst>
              <a:ext uri="{FF2B5EF4-FFF2-40B4-BE49-F238E27FC236}">
                <a16:creationId xmlns:a16="http://schemas.microsoft.com/office/drawing/2014/main" id="{FB8234EA-664D-F586-4CE6-EC4CA896E5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A43F9-B04A-9CFE-F81B-80377E981D4B}"/>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2232256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42432-5ABB-DFE3-D6C3-5A951BE04FF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7F7BB6-744B-45D0-256B-41CA126D75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54951D-F48D-E49B-7B88-7BF54A2FEC24}"/>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5" name="Footer Placeholder 4">
            <a:extLst>
              <a:ext uri="{FF2B5EF4-FFF2-40B4-BE49-F238E27FC236}">
                <a16:creationId xmlns:a16="http://schemas.microsoft.com/office/drawing/2014/main" id="{DF9E559B-9B71-3EBF-A8C8-7DB4907B00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AC0D51-1C30-2203-4E4F-2CA7D73F6239}"/>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254988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A3803-2A7F-C44F-1E0F-C400025692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C67151C-D102-292E-5E0D-26729703F7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1AEEBDE-9B35-361E-7A86-F6A377479928}"/>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5" name="Footer Placeholder 4">
            <a:extLst>
              <a:ext uri="{FF2B5EF4-FFF2-40B4-BE49-F238E27FC236}">
                <a16:creationId xmlns:a16="http://schemas.microsoft.com/office/drawing/2014/main" id="{800E485A-DC3D-1FF4-C374-E7B5792399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7A718-5C2E-0A53-61A9-A349BF716EAE}"/>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2487615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ECE8B-0084-8077-65DC-7C18CD23204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E1F5AB-4AC4-72A7-CB3E-6BB8853DA9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185628-F2E8-0D4E-778B-7F229890FC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4D80A6C-7C1F-ED90-9438-E116860A3E58}"/>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6" name="Footer Placeholder 5">
            <a:extLst>
              <a:ext uri="{FF2B5EF4-FFF2-40B4-BE49-F238E27FC236}">
                <a16:creationId xmlns:a16="http://schemas.microsoft.com/office/drawing/2014/main" id="{E46FC03A-19CE-046D-9429-EC2BF00AE7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3CB950-3C18-F733-993B-B359471C4B65}"/>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4073274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82E0E-067C-7763-613B-D2DBF43915D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88A1E5-F16A-44EB-D2C3-3E3A04B6DC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A6A5FC-F41F-8D2F-4869-A5EA3EF131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0E4609A-BCE9-4F31-6AD9-CCD07C26D0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D3F8C0-A5E3-5FCA-166C-F9EF63E87B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FFDF321-A36E-9197-212D-AFB69267F506}"/>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8" name="Footer Placeholder 7">
            <a:extLst>
              <a:ext uri="{FF2B5EF4-FFF2-40B4-BE49-F238E27FC236}">
                <a16:creationId xmlns:a16="http://schemas.microsoft.com/office/drawing/2014/main" id="{030C0641-BA87-7B17-0138-A2F0BF2235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C99746-1A6F-5FF8-9E4B-9836D4EA1371}"/>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3578843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C4B0-A4F1-0F4C-EF3B-0B749FCF7D7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43E04BF-BAB9-DAED-A3EA-AF03537DD8A7}"/>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4" name="Footer Placeholder 3">
            <a:extLst>
              <a:ext uri="{FF2B5EF4-FFF2-40B4-BE49-F238E27FC236}">
                <a16:creationId xmlns:a16="http://schemas.microsoft.com/office/drawing/2014/main" id="{786BEE66-53F6-6A27-91AC-80F1C51D2B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B20026-D017-AB4E-6D8D-D4A7E3CA2630}"/>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323006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BEC00E-B2A6-E743-5115-590D6BD8457D}"/>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3" name="Footer Placeholder 2">
            <a:extLst>
              <a:ext uri="{FF2B5EF4-FFF2-40B4-BE49-F238E27FC236}">
                <a16:creationId xmlns:a16="http://schemas.microsoft.com/office/drawing/2014/main" id="{F3532622-3077-A54C-714E-FE1EEFFE1D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4CE9AD-AA46-128F-EAA2-045E813FE9D0}"/>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856609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99607-A73E-0FF7-5671-1E263AEB9D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B679A0D-CCBA-BBF1-9EBC-D9412C0C99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DA7064E-2A41-9BAC-D95F-794C26E9B1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533188-B63A-A8DC-849A-AEE68FDB2B2A}"/>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6" name="Footer Placeholder 5">
            <a:extLst>
              <a:ext uri="{FF2B5EF4-FFF2-40B4-BE49-F238E27FC236}">
                <a16:creationId xmlns:a16="http://schemas.microsoft.com/office/drawing/2014/main" id="{3DC24F61-89CD-9874-1B28-517B6A5D75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B88ED5-7ECF-6364-013D-1A2767FED151}"/>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2372956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5B8B2-54BD-F4E3-BB37-8C9E24D7CE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FEC0DB-B12C-4E00-51A5-A82DE7339A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B1433A-C2B0-B3BD-9A73-574A35318E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AA1482-11BE-8716-615C-87B1CDD0E621}"/>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6" name="Footer Placeholder 5">
            <a:extLst>
              <a:ext uri="{FF2B5EF4-FFF2-40B4-BE49-F238E27FC236}">
                <a16:creationId xmlns:a16="http://schemas.microsoft.com/office/drawing/2014/main" id="{54732B94-E049-7FEE-6DBD-D26494EB79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A46AF4-C73E-EF5B-DE47-8B29F33ECA93}"/>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611039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85C1-4658-4E1C-479F-74245B12B9F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C332008-9E97-4446-00B4-8F9D567D72F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760564-C07D-747D-395F-5C65C2F58FEF}"/>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5" name="Footer Placeholder 4">
            <a:extLst>
              <a:ext uri="{FF2B5EF4-FFF2-40B4-BE49-F238E27FC236}">
                <a16:creationId xmlns:a16="http://schemas.microsoft.com/office/drawing/2014/main" id="{418BD5AE-40A9-88EE-2BCD-DEFDC07D0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FE5A2F-7426-A0F3-ACE7-D8B753842549}"/>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2825214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62F022-DD8D-4734-F91A-A4186603024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C486752-C5FB-B82D-F10F-31B1FEBA8F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70E8BB-18A9-45DB-74B6-710814A9EF70}"/>
              </a:ext>
            </a:extLst>
          </p:cNvPr>
          <p:cNvSpPr>
            <a:spLocks noGrp="1"/>
          </p:cNvSpPr>
          <p:nvPr>
            <p:ph type="dt" sz="half" idx="10"/>
          </p:nvPr>
        </p:nvSpPr>
        <p:spPr/>
        <p:txBody>
          <a:bodyPr/>
          <a:lstStyle/>
          <a:p>
            <a:fld id="{F2963BBC-F540-4779-89BB-AA97CFCDED20}" type="datetimeFigureOut">
              <a:rPr lang="en-GB" smtClean="0"/>
              <a:t>08/10/2023</a:t>
            </a:fld>
            <a:endParaRPr lang="en-GB"/>
          </a:p>
        </p:txBody>
      </p:sp>
      <p:sp>
        <p:nvSpPr>
          <p:cNvPr id="5" name="Footer Placeholder 4">
            <a:extLst>
              <a:ext uri="{FF2B5EF4-FFF2-40B4-BE49-F238E27FC236}">
                <a16:creationId xmlns:a16="http://schemas.microsoft.com/office/drawing/2014/main" id="{26D2EECE-0E3C-ACB6-F8FC-C68840F2A9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4A4B06-F69B-1EC4-B1E0-C4DE6E4D952B}"/>
              </a:ext>
            </a:extLst>
          </p:cNvPr>
          <p:cNvSpPr>
            <a:spLocks noGrp="1"/>
          </p:cNvSpPr>
          <p:nvPr>
            <p:ph type="sldNum" sz="quarter" idx="12"/>
          </p:nvPr>
        </p:nvSpPr>
        <p:spPr/>
        <p:txBody>
          <a:bodyPr/>
          <a:lstStyle/>
          <a:p>
            <a:fld id="{CC618BF1-1142-4C97-9B8D-7AC81A1671D4}" type="slidenum">
              <a:rPr lang="en-GB" smtClean="0"/>
              <a:t>‹#›</a:t>
            </a:fld>
            <a:endParaRPr lang="en-GB"/>
          </a:p>
        </p:txBody>
      </p:sp>
    </p:spTree>
    <p:extLst>
      <p:ext uri="{BB962C8B-B14F-4D97-AF65-F5344CB8AC3E}">
        <p14:creationId xmlns:p14="http://schemas.microsoft.com/office/powerpoint/2010/main" val="3989639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65A560-5FB1-E2F2-36B6-DCED544A85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B6B30B6-54AE-68A3-A5A6-227913DAD9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E5D599-E435-BAD8-44DE-93AE091DAE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963BBC-F540-4779-89BB-AA97CFCDED20}" type="datetimeFigureOut">
              <a:rPr lang="en-GB" smtClean="0"/>
              <a:t>08/10/2023</a:t>
            </a:fld>
            <a:endParaRPr lang="en-GB"/>
          </a:p>
        </p:txBody>
      </p:sp>
      <p:sp>
        <p:nvSpPr>
          <p:cNvPr id="5" name="Footer Placeholder 4">
            <a:extLst>
              <a:ext uri="{FF2B5EF4-FFF2-40B4-BE49-F238E27FC236}">
                <a16:creationId xmlns:a16="http://schemas.microsoft.com/office/drawing/2014/main" id="{378E5937-EF0B-E45F-D0B1-624B8ABB0B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A9D6CF-844E-3EA4-3889-6EE5C1D017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618BF1-1142-4C97-9B8D-7AC81A1671D4}" type="slidenum">
              <a:rPr lang="en-GB" smtClean="0"/>
              <a:t>‹#›</a:t>
            </a:fld>
            <a:endParaRPr lang="en-GB"/>
          </a:p>
        </p:txBody>
      </p:sp>
    </p:spTree>
    <p:extLst>
      <p:ext uri="{BB962C8B-B14F-4D97-AF65-F5344CB8AC3E}">
        <p14:creationId xmlns:p14="http://schemas.microsoft.com/office/powerpoint/2010/main" val="5202070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customer-alliance.com/en/resources/article/guest-satisfaction-hotel-strate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6C8E43E-625B-53B9-8900-87DC69F1DBD5}"/>
              </a:ext>
            </a:extLst>
          </p:cNvPr>
          <p:cNvSpPr>
            <a:spLocks noGrp="1"/>
          </p:cNvSpPr>
          <p:nvPr>
            <p:ph type="subTitle" idx="1"/>
          </p:nvPr>
        </p:nvSpPr>
        <p:spPr>
          <a:xfrm>
            <a:off x="1802860" y="2987557"/>
            <a:ext cx="4293140" cy="3012771"/>
          </a:xfrm>
        </p:spPr>
        <p:txBody>
          <a:bodyPr>
            <a:normAutofit/>
          </a:bodyPr>
          <a:lstStyle/>
          <a:p>
            <a:pPr algn="l"/>
            <a:r>
              <a:rPr lang="en-GB" sz="1600" b="1" dirty="0"/>
              <a:t>BA International Hotel Management</a:t>
            </a:r>
          </a:p>
          <a:p>
            <a:pPr algn="l"/>
            <a:r>
              <a:rPr lang="en-GB" sz="1600" b="1" dirty="0"/>
              <a:t>Module: Hospitality and guest services BMIH4003</a:t>
            </a:r>
          </a:p>
          <a:p>
            <a:pPr algn="l"/>
            <a:r>
              <a:rPr lang="en-GB" sz="1600" b="1" dirty="0"/>
              <a:t>Tutor: Charlotte Joyner</a:t>
            </a:r>
          </a:p>
          <a:p>
            <a:pPr algn="l"/>
            <a:r>
              <a:rPr lang="en-GB" sz="1600" b="1" dirty="0"/>
              <a:t>Student: Diana Elena Radu</a:t>
            </a:r>
          </a:p>
          <a:p>
            <a:pPr algn="l"/>
            <a:r>
              <a:rPr lang="en-GB" sz="1600" b="1" dirty="0"/>
              <a:t>Student number: 2240776</a:t>
            </a:r>
          </a:p>
        </p:txBody>
      </p:sp>
      <p:pic>
        <p:nvPicPr>
          <p:cNvPr id="5" name="Picture 4" descr="A logo for a hotel&#10;&#10;Description automatically generated">
            <a:extLst>
              <a:ext uri="{FF2B5EF4-FFF2-40B4-BE49-F238E27FC236}">
                <a16:creationId xmlns:a16="http://schemas.microsoft.com/office/drawing/2014/main" id="{8491ACDD-55FE-4AEF-1D0F-0D2E5819C671}"/>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6021833" y="387114"/>
            <a:ext cx="5190484" cy="5200886"/>
          </a:xfrm>
          <a:prstGeom prst="rect">
            <a:avLst/>
          </a:prstGeom>
          <a:effectLst>
            <a:outerShdw blurRad="50800" dist="50800" dir="1800000" algn="ctr" rotWithShape="0">
              <a:srgbClr val="000000">
                <a:alpha val="43137"/>
              </a:srgbClr>
            </a:outerShdw>
          </a:effectLst>
        </p:spPr>
      </p:pic>
    </p:spTree>
    <p:extLst>
      <p:ext uri="{BB962C8B-B14F-4D97-AF65-F5344CB8AC3E}">
        <p14:creationId xmlns:p14="http://schemas.microsoft.com/office/powerpoint/2010/main" val="2623339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21660-76FB-24DB-3D0F-AF80A0F6B8D4}"/>
              </a:ext>
            </a:extLst>
          </p:cNvPr>
          <p:cNvSpPr>
            <a:spLocks noGrp="1"/>
          </p:cNvSpPr>
          <p:nvPr>
            <p:ph type="title"/>
          </p:nvPr>
        </p:nvSpPr>
        <p:spPr/>
        <p:txBody>
          <a:bodyPr/>
          <a:lstStyle/>
          <a:p>
            <a:r>
              <a:rPr lang="en-GB"/>
              <a:t>Table of content</a:t>
            </a:r>
            <a:endParaRPr lang="en-GB" dirty="0"/>
          </a:p>
        </p:txBody>
      </p:sp>
      <p:sp>
        <p:nvSpPr>
          <p:cNvPr id="3" name="Content Placeholder 2">
            <a:extLst>
              <a:ext uri="{FF2B5EF4-FFF2-40B4-BE49-F238E27FC236}">
                <a16:creationId xmlns:a16="http://schemas.microsoft.com/office/drawing/2014/main" id="{6566FAB4-A773-46FA-C063-011F8E6C1729}"/>
              </a:ext>
            </a:extLst>
          </p:cNvPr>
          <p:cNvSpPr>
            <a:spLocks noGrp="1"/>
          </p:cNvSpPr>
          <p:nvPr>
            <p:ph idx="1"/>
          </p:nvPr>
        </p:nvSpPr>
        <p:spPr/>
        <p:txBody>
          <a:bodyPr>
            <a:normAutofit fontScale="92500" lnSpcReduction="20000"/>
          </a:bodyPr>
          <a:lstStyle/>
          <a:p>
            <a:pPr marL="514350" indent="-514350">
              <a:buFont typeface="+mj-lt"/>
              <a:buAutoNum type="arabicPeriod"/>
            </a:pPr>
            <a:r>
              <a:rPr lang="en-GB" dirty="0"/>
              <a:t>Cover page……………………………………………………………………………………1</a:t>
            </a:r>
          </a:p>
          <a:p>
            <a:pPr marL="514350" indent="-514350">
              <a:buFont typeface="+mj-lt"/>
              <a:buAutoNum type="arabicPeriod"/>
            </a:pPr>
            <a:r>
              <a:rPr lang="en-GB" dirty="0"/>
              <a:t>Table of content…………………………………………………………………………...2</a:t>
            </a:r>
          </a:p>
          <a:p>
            <a:pPr marL="514350" indent="-514350">
              <a:buFont typeface="+mj-lt"/>
              <a:buAutoNum type="arabicPeriod"/>
            </a:pPr>
            <a:r>
              <a:rPr lang="en-GB" dirty="0"/>
              <a:t>Introduction of Raffles………………………………………………………………….3</a:t>
            </a:r>
          </a:p>
          <a:p>
            <a:pPr marL="514350" indent="-514350">
              <a:buFont typeface="+mj-lt"/>
              <a:buAutoNum type="arabicPeriod"/>
            </a:pPr>
            <a:r>
              <a:rPr lang="en-GB" dirty="0"/>
              <a:t>Why guests choose Raffles……………………………………………………………4</a:t>
            </a:r>
          </a:p>
          <a:p>
            <a:pPr marL="514350" indent="-514350">
              <a:buFont typeface="+mj-lt"/>
              <a:buAutoNum type="arabicPeriod"/>
            </a:pPr>
            <a:r>
              <a:rPr lang="en-GB" dirty="0"/>
              <a:t>Raffles Guest Services…………………………………………………………………..5</a:t>
            </a:r>
          </a:p>
          <a:p>
            <a:pPr marL="514350" indent="-514350">
              <a:buFont typeface="+mj-lt"/>
              <a:buAutoNum type="arabicPeriod"/>
            </a:pPr>
            <a:r>
              <a:rPr lang="en-GB" dirty="0"/>
              <a:t>What can guest do at Raffles………………………………………………………..6</a:t>
            </a:r>
          </a:p>
          <a:p>
            <a:pPr marL="514350" indent="-514350">
              <a:buFont typeface="+mj-lt"/>
              <a:buAutoNum type="arabicPeriod"/>
            </a:pPr>
            <a:r>
              <a:rPr lang="en-GB" dirty="0"/>
              <a:t>Hospitality is our second name…………………………………………………....7</a:t>
            </a:r>
          </a:p>
          <a:p>
            <a:pPr marL="514350" indent="-514350">
              <a:buFont typeface="+mj-lt"/>
              <a:buAutoNum type="arabicPeriod"/>
            </a:pPr>
            <a:r>
              <a:rPr lang="en-GB" dirty="0"/>
              <a:t>Why is Raffles better than others………………………………………………….8</a:t>
            </a:r>
          </a:p>
          <a:p>
            <a:pPr marL="514350" indent="-514350">
              <a:buFont typeface="+mj-lt"/>
              <a:buAutoNum type="arabicPeriod"/>
            </a:pPr>
            <a:r>
              <a:rPr lang="en-GB" dirty="0"/>
              <a:t>Conclusion…………………………………………………………………………………...9</a:t>
            </a:r>
          </a:p>
          <a:p>
            <a:pPr marL="514350" indent="-514350">
              <a:buFont typeface="+mj-lt"/>
              <a:buAutoNum type="arabicPeriod"/>
            </a:pPr>
            <a:r>
              <a:rPr lang="en-GB" dirty="0"/>
              <a:t>References……………………………………………………………………………………10</a:t>
            </a:r>
          </a:p>
          <a:p>
            <a:pPr marL="0" indent="0">
              <a:buNone/>
            </a:pPr>
            <a:endParaRPr lang="en-GB" dirty="0"/>
          </a:p>
        </p:txBody>
      </p:sp>
      <p:pic>
        <p:nvPicPr>
          <p:cNvPr id="4" name="Picture 3" descr="A logo for a hotel&#10;&#10;Description automatically generated">
            <a:extLst>
              <a:ext uri="{FF2B5EF4-FFF2-40B4-BE49-F238E27FC236}">
                <a16:creationId xmlns:a16="http://schemas.microsoft.com/office/drawing/2014/main" id="{24392A32-B730-6632-AA76-557599E39103}"/>
              </a:ext>
            </a:extLst>
          </p:cNvPr>
          <p:cNvPicPr>
            <a:picLocks noChangeAspect="1"/>
          </p:cNvPicPr>
          <p:nvPr/>
        </p:nvPicPr>
        <p:blipFill>
          <a:blip r:embed="rId2">
            <a:alphaModFix amt="67000"/>
            <a:extLst>
              <a:ext uri="{28A0092B-C50C-407E-A947-70E740481C1C}">
                <a14:useLocalDpi xmlns:a14="http://schemas.microsoft.com/office/drawing/2010/main" val="0"/>
              </a:ext>
            </a:extLst>
          </a:blip>
          <a:stretch>
            <a:fillRect/>
          </a:stretch>
        </p:blipFill>
        <p:spPr>
          <a:xfrm>
            <a:off x="5789579" y="1313133"/>
            <a:ext cx="4854102" cy="4863830"/>
          </a:xfrm>
          <a:prstGeom prst="rect">
            <a:avLst/>
          </a:prstGeom>
        </p:spPr>
      </p:pic>
    </p:spTree>
    <p:extLst>
      <p:ext uri="{BB962C8B-B14F-4D97-AF65-F5344CB8AC3E}">
        <p14:creationId xmlns:p14="http://schemas.microsoft.com/office/powerpoint/2010/main" val="1703045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23F69-9FFE-982A-14F7-C1E5EA8E713F}"/>
              </a:ext>
            </a:extLst>
          </p:cNvPr>
          <p:cNvSpPr>
            <a:spLocks noGrp="1"/>
          </p:cNvSpPr>
          <p:nvPr>
            <p:ph type="title"/>
          </p:nvPr>
        </p:nvSpPr>
        <p:spPr>
          <a:xfrm>
            <a:off x="183388" y="4406900"/>
            <a:ext cx="3951224" cy="2171699"/>
          </a:xfrm>
        </p:spPr>
        <p:txBody>
          <a:bodyPr vert="horz" lIns="91440" tIns="45720" rIns="91440" bIns="45720" rtlCol="0" anchor="ctr">
            <a:normAutofit/>
          </a:bodyPr>
          <a:lstStyle/>
          <a:p>
            <a:r>
              <a:rPr lang="en-US" sz="4800" dirty="0"/>
              <a:t>Raffles, where the magic begins </a:t>
            </a:r>
          </a:p>
        </p:txBody>
      </p:sp>
      <p:pic>
        <p:nvPicPr>
          <p:cNvPr id="6" name="Content Placeholder 5" descr="A large white building with a flag on top with Raffles Hotel in the background&#10;&#10;Description automatically generated">
            <a:extLst>
              <a:ext uri="{FF2B5EF4-FFF2-40B4-BE49-F238E27FC236}">
                <a16:creationId xmlns:a16="http://schemas.microsoft.com/office/drawing/2014/main" id="{D56917E3-46AD-B8E4-C93F-5C2E0293D74A}"/>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t="21349" b="21350"/>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4"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EE7E9C-BEC7-AE63-DCEF-4C68CE9CF1E2}"/>
              </a:ext>
            </a:extLst>
          </p:cNvPr>
          <p:cNvSpPr>
            <a:spLocks noGrp="1"/>
          </p:cNvSpPr>
          <p:nvPr>
            <p:ph sz="half" idx="1"/>
          </p:nvPr>
        </p:nvSpPr>
        <p:spPr>
          <a:xfrm>
            <a:off x="4654294" y="4777739"/>
            <a:ext cx="6897626" cy="1399223"/>
          </a:xfrm>
        </p:spPr>
        <p:txBody>
          <a:bodyPr vert="horz" lIns="91440" tIns="45720" rIns="91440" bIns="45720" rtlCol="0" anchor="ctr">
            <a:normAutofit/>
          </a:bodyPr>
          <a:lstStyle/>
          <a:p>
            <a:pPr marL="0" indent="0">
              <a:buNone/>
            </a:pPr>
            <a:r>
              <a:rPr lang="en-US" sz="2200" dirty="0">
                <a:latin typeface="Arabic Typesetting" panose="03020402040406030203" pitchFamily="66" charset="-78"/>
                <a:cs typeface="Arabic Typesetting" panose="03020402040406030203" pitchFamily="66" charset="-78"/>
              </a:rPr>
              <a:t>Welcome to the world of Raffles Hotels &amp; Resorts, where each stay is a magnificent saga, each visitor is a treasured storyteller, and each location is a magnificent canvas painted with tales of wonder, allure, and illustrious charm.</a:t>
            </a:r>
          </a:p>
        </p:txBody>
      </p:sp>
      <p:sp>
        <p:nvSpPr>
          <p:cNvPr id="7" name="TextBox 6">
            <a:extLst>
              <a:ext uri="{FF2B5EF4-FFF2-40B4-BE49-F238E27FC236}">
                <a16:creationId xmlns:a16="http://schemas.microsoft.com/office/drawing/2014/main" id="{D0DDFFB2-767D-802B-22B5-0DDD09EC9E33}"/>
              </a:ext>
            </a:extLst>
          </p:cNvPr>
          <p:cNvSpPr txBox="1"/>
          <p:nvPr/>
        </p:nvSpPr>
        <p:spPr>
          <a:xfrm>
            <a:off x="9159315" y="6301600"/>
            <a:ext cx="3131312" cy="276999"/>
          </a:xfrm>
          <a:prstGeom prst="rect">
            <a:avLst/>
          </a:prstGeom>
          <a:noFill/>
        </p:spPr>
        <p:txBody>
          <a:bodyPr wrap="square" rtlCol="0">
            <a:spAutoFit/>
          </a:bodyPr>
          <a:lstStyle/>
          <a:p>
            <a:r>
              <a:rPr lang="en-GB" sz="1200" i="1" dirty="0"/>
              <a:t>(Raffles hotels &amp; resorts, n.d)</a:t>
            </a:r>
          </a:p>
        </p:txBody>
      </p:sp>
    </p:spTree>
    <p:extLst>
      <p:ext uri="{BB962C8B-B14F-4D97-AF65-F5344CB8AC3E}">
        <p14:creationId xmlns:p14="http://schemas.microsoft.com/office/powerpoint/2010/main" val="427870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9592-11C6-CEE4-157A-B24643EB95C6}"/>
              </a:ext>
            </a:extLst>
          </p:cNvPr>
          <p:cNvSpPr>
            <a:spLocks noGrp="1"/>
          </p:cNvSpPr>
          <p:nvPr>
            <p:ph type="title"/>
          </p:nvPr>
        </p:nvSpPr>
        <p:spPr/>
        <p:txBody>
          <a:bodyPr/>
          <a:lstStyle/>
          <a:p>
            <a:r>
              <a:rPr lang="en-GB" dirty="0"/>
              <a:t>Why guests choose Raffles</a:t>
            </a:r>
          </a:p>
        </p:txBody>
      </p:sp>
      <p:sp>
        <p:nvSpPr>
          <p:cNvPr id="4" name="Content Placeholder 3">
            <a:extLst>
              <a:ext uri="{FF2B5EF4-FFF2-40B4-BE49-F238E27FC236}">
                <a16:creationId xmlns:a16="http://schemas.microsoft.com/office/drawing/2014/main" id="{54FB8846-E04A-1882-A99E-886148898AE9}"/>
              </a:ext>
            </a:extLst>
          </p:cNvPr>
          <p:cNvSpPr>
            <a:spLocks noGrp="1"/>
          </p:cNvSpPr>
          <p:nvPr>
            <p:ph sz="half" idx="2"/>
          </p:nvPr>
        </p:nvSpPr>
        <p:spPr>
          <a:xfrm>
            <a:off x="839788" y="2129927"/>
            <a:ext cx="5157787" cy="3684588"/>
          </a:xfrm>
        </p:spPr>
        <p:txBody>
          <a:bodyPr/>
          <a:lstStyle/>
          <a:p>
            <a:pPr marL="0" indent="0" algn="ctr">
              <a:buNone/>
            </a:pPr>
            <a:r>
              <a:rPr lang="en-GB" dirty="0">
                <a:latin typeface="Arabic Typesetting" panose="03020402040406030203" pitchFamily="66" charset="-78"/>
                <a:cs typeface="Arabic Typesetting" panose="03020402040406030203" pitchFamily="66" charset="-78"/>
              </a:rPr>
              <a:t>Discretion</a:t>
            </a:r>
          </a:p>
          <a:p>
            <a:pPr marL="0" indent="0" algn="ctr">
              <a:buNone/>
            </a:pPr>
            <a:r>
              <a:rPr lang="en-GB" dirty="0">
                <a:latin typeface="Arabic Typesetting" panose="03020402040406030203" pitchFamily="66" charset="-78"/>
                <a:cs typeface="Arabic Typesetting" panose="03020402040406030203" pitchFamily="66" charset="-78"/>
              </a:rPr>
              <a:t>Personalised services</a:t>
            </a:r>
          </a:p>
          <a:p>
            <a:pPr marL="0" indent="0" algn="ctr">
              <a:buNone/>
            </a:pPr>
            <a:r>
              <a:rPr lang="en-GB" dirty="0">
                <a:latin typeface="Arabic Typesetting" panose="03020402040406030203" pitchFamily="66" charset="-78"/>
                <a:cs typeface="Arabic Typesetting" panose="03020402040406030203" pitchFamily="66" charset="-78"/>
              </a:rPr>
              <a:t>Rich cultural experience</a:t>
            </a:r>
          </a:p>
          <a:p>
            <a:pPr marL="0" indent="0" algn="ctr">
              <a:buNone/>
            </a:pPr>
            <a:r>
              <a:rPr lang="en-GB" dirty="0">
                <a:latin typeface="Arabic Typesetting" panose="03020402040406030203" pitchFamily="66" charset="-78"/>
                <a:cs typeface="Arabic Typesetting" panose="03020402040406030203" pitchFamily="66" charset="-78"/>
              </a:rPr>
              <a:t>Luxury</a:t>
            </a:r>
          </a:p>
          <a:p>
            <a:pPr marL="0" indent="0" algn="ctr">
              <a:buNone/>
            </a:pPr>
            <a:r>
              <a:rPr lang="en-GB" dirty="0">
                <a:latin typeface="Arabic Typesetting" panose="03020402040406030203" pitchFamily="66" charset="-78"/>
                <a:cs typeface="Arabic Typesetting" panose="03020402040406030203" pitchFamily="66" charset="-78"/>
              </a:rPr>
              <a:t>Gracious</a:t>
            </a:r>
          </a:p>
          <a:p>
            <a:pPr marL="0" indent="0" algn="ctr">
              <a:buNone/>
            </a:pPr>
            <a:r>
              <a:rPr lang="en-GB" dirty="0">
                <a:latin typeface="Arabic Typesetting" panose="03020402040406030203" pitchFamily="66" charset="-78"/>
                <a:cs typeface="Arabic Typesetting" panose="03020402040406030203" pitchFamily="66" charset="-78"/>
              </a:rPr>
              <a:t>Intuitive</a:t>
            </a:r>
          </a:p>
          <a:p>
            <a:pPr marL="0" indent="0" algn="ctr">
              <a:buNone/>
            </a:pPr>
            <a:r>
              <a:rPr lang="en-GB" dirty="0">
                <a:latin typeface="Arabic Typesetting" panose="03020402040406030203" pitchFamily="66" charset="-78"/>
                <a:cs typeface="Arabic Typesetting" panose="03020402040406030203" pitchFamily="66" charset="-78"/>
              </a:rPr>
              <a:t>Elegant</a:t>
            </a:r>
          </a:p>
          <a:p>
            <a:pPr marL="0" indent="0" algn="ctr">
              <a:buNone/>
            </a:pPr>
            <a:endParaRPr lang="en-GB" dirty="0">
              <a:latin typeface="Arabic Typesetting" panose="03020402040406030203" pitchFamily="66" charset="-78"/>
              <a:cs typeface="Arabic Typesetting" panose="03020402040406030203" pitchFamily="66" charset="-78"/>
            </a:endParaRPr>
          </a:p>
        </p:txBody>
      </p:sp>
      <p:pic>
        <p:nvPicPr>
          <p:cNvPr id="8" name="Picture 7" descr="A person walking in a hotel room&#10;&#10;Description automatically generated">
            <a:extLst>
              <a:ext uri="{FF2B5EF4-FFF2-40B4-BE49-F238E27FC236}">
                <a16:creationId xmlns:a16="http://schemas.microsoft.com/office/drawing/2014/main" id="{D282D945-0BDB-92DC-511F-2F6A123A49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3484" y="524669"/>
            <a:ext cx="2046529" cy="2189163"/>
          </a:xfrm>
          <a:prstGeom prst="rect">
            <a:avLst/>
          </a:prstGeom>
        </p:spPr>
      </p:pic>
      <p:pic>
        <p:nvPicPr>
          <p:cNvPr id="10" name="Picture 9" descr="A person pouring tea into a teapot&#10;&#10;Description automatically generated">
            <a:extLst>
              <a:ext uri="{FF2B5EF4-FFF2-40B4-BE49-F238E27FC236}">
                <a16:creationId xmlns:a16="http://schemas.microsoft.com/office/drawing/2014/main" id="{3133DED9-03C6-9A3E-6D7D-396FBDA8D5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34723" y="4309269"/>
            <a:ext cx="2035175" cy="2015829"/>
          </a:xfrm>
          <a:prstGeom prst="rect">
            <a:avLst/>
          </a:prstGeom>
        </p:spPr>
      </p:pic>
      <p:pic>
        <p:nvPicPr>
          <p:cNvPr id="12" name="Picture 11" descr="A person standing in a room with a large window&#10;&#10;Description automatically generated">
            <a:extLst>
              <a:ext uri="{FF2B5EF4-FFF2-40B4-BE49-F238E27FC236}">
                <a16:creationId xmlns:a16="http://schemas.microsoft.com/office/drawing/2014/main" id="{EEFA0CF2-C2DD-2CC9-7FB3-B88FE86553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44523" y="2964360"/>
            <a:ext cx="2562225" cy="2562225"/>
          </a:xfrm>
          <a:prstGeom prst="rect">
            <a:avLst/>
          </a:prstGeom>
        </p:spPr>
      </p:pic>
      <p:pic>
        <p:nvPicPr>
          <p:cNvPr id="14" name="Picture 13" descr="A logo for a hotel&#10;&#10;Description automatically generated">
            <a:extLst>
              <a:ext uri="{FF2B5EF4-FFF2-40B4-BE49-F238E27FC236}">
                <a16:creationId xmlns:a16="http://schemas.microsoft.com/office/drawing/2014/main" id="{498B20B3-2F33-5A92-8018-948D2AC724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3211" y="4728073"/>
            <a:ext cx="1593831" cy="1597025"/>
          </a:xfrm>
          <a:prstGeom prst="rect">
            <a:avLst/>
          </a:prstGeom>
        </p:spPr>
      </p:pic>
      <p:sp>
        <p:nvSpPr>
          <p:cNvPr id="15" name="TextBox 14">
            <a:extLst>
              <a:ext uri="{FF2B5EF4-FFF2-40B4-BE49-F238E27FC236}">
                <a16:creationId xmlns:a16="http://schemas.microsoft.com/office/drawing/2014/main" id="{01CB7E93-AEFE-7A42-1A8E-582FC982A825}"/>
              </a:ext>
            </a:extLst>
          </p:cNvPr>
          <p:cNvSpPr txBox="1"/>
          <p:nvPr/>
        </p:nvSpPr>
        <p:spPr>
          <a:xfrm>
            <a:off x="661987" y="1506022"/>
            <a:ext cx="6745289" cy="369332"/>
          </a:xfrm>
          <a:prstGeom prst="rect">
            <a:avLst/>
          </a:prstGeom>
          <a:noFill/>
        </p:spPr>
        <p:txBody>
          <a:bodyPr wrap="square" rtlCol="0">
            <a:spAutoFit/>
          </a:bodyPr>
          <a:lstStyle/>
          <a:p>
            <a:r>
              <a:rPr lang="en-GB" dirty="0">
                <a:latin typeface="Arabic Typesetting" panose="03020402040406030203" pitchFamily="66" charset="-78"/>
                <a:cs typeface="Arabic Typesetting" panose="03020402040406030203" pitchFamily="66" charset="-78"/>
              </a:rPr>
              <a:t>“</a:t>
            </a:r>
            <a:r>
              <a:rPr lang="en-GB" dirty="0">
                <a:solidFill>
                  <a:srgbClr val="555555"/>
                </a:solidFill>
                <a:latin typeface="Arabic Typesetting" panose="03020402040406030203" pitchFamily="66" charset="-78"/>
                <a:cs typeface="Arabic Typesetting" panose="03020402040406030203" pitchFamily="66" charset="-78"/>
              </a:rPr>
              <a:t>Q</a:t>
            </a:r>
            <a:r>
              <a:rPr lang="en-GB" b="0" i="0" dirty="0">
                <a:solidFill>
                  <a:srgbClr val="555555"/>
                </a:solidFill>
                <a:effectLst/>
                <a:latin typeface="Arabic Typesetting" panose="03020402040406030203" pitchFamily="66" charset="-78"/>
                <a:cs typeface="Arabic Typesetting" panose="03020402040406030203" pitchFamily="66" charset="-78"/>
              </a:rPr>
              <a:t>uality service is not a fixed goal but rather a moving target” (Crick, Spencer 2011)</a:t>
            </a:r>
            <a:endParaRPr lang="en-GB" dirty="0">
              <a:latin typeface="Arabic Typesetting" panose="03020402040406030203" pitchFamily="66" charset="-78"/>
              <a:cs typeface="Arabic Typesetting" panose="03020402040406030203" pitchFamily="66" charset="-78"/>
            </a:endParaRPr>
          </a:p>
        </p:txBody>
      </p:sp>
    </p:spTree>
    <p:extLst>
      <p:ext uri="{BB962C8B-B14F-4D97-AF65-F5344CB8AC3E}">
        <p14:creationId xmlns:p14="http://schemas.microsoft.com/office/powerpoint/2010/main" val="3743335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pool and lounge chairs in a resort&#10;&#10;Description automatically generated">
            <a:extLst>
              <a:ext uri="{FF2B5EF4-FFF2-40B4-BE49-F238E27FC236}">
                <a16:creationId xmlns:a16="http://schemas.microsoft.com/office/drawing/2014/main" id="{F1F6FF1B-9A6A-43C9-E191-133DD5635A68}"/>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4797" b="9468"/>
          <a:stretch/>
        </p:blipFill>
        <p:spPr>
          <a:xfrm>
            <a:off x="20" y="-189479"/>
            <a:ext cx="12191980" cy="6855958"/>
          </a:xfrm>
          <a:prstGeom prst="rect">
            <a:avLst/>
          </a:prstGeom>
        </p:spPr>
      </p:pic>
      <p:sp>
        <p:nvSpPr>
          <p:cNvPr id="2" name="Title 1">
            <a:extLst>
              <a:ext uri="{FF2B5EF4-FFF2-40B4-BE49-F238E27FC236}">
                <a16:creationId xmlns:a16="http://schemas.microsoft.com/office/drawing/2014/main" id="{4A5A1E68-1EDA-011E-2A30-693500E57682}"/>
              </a:ext>
            </a:extLst>
          </p:cNvPr>
          <p:cNvSpPr>
            <a:spLocks noGrp="1"/>
          </p:cNvSpPr>
          <p:nvPr>
            <p:ph type="title"/>
          </p:nvPr>
        </p:nvSpPr>
        <p:spPr>
          <a:xfrm>
            <a:off x="704209" y="635069"/>
            <a:ext cx="4509236" cy="1139139"/>
          </a:xfrm>
        </p:spPr>
        <p:txBody>
          <a:bodyPr vert="horz" lIns="91440" tIns="45720" rIns="91440" bIns="45720" rtlCol="0" anchor="ctr">
            <a:normAutofit/>
          </a:bodyPr>
          <a:lstStyle/>
          <a:p>
            <a:r>
              <a:rPr lang="en-US" sz="3600" kern="1200">
                <a:solidFill>
                  <a:schemeClr val="tx1"/>
                </a:solidFill>
                <a:latin typeface="+mj-lt"/>
                <a:ea typeface="+mj-ea"/>
                <a:cs typeface="+mj-cs"/>
              </a:rPr>
              <a:t>Raffles Guest Services</a:t>
            </a:r>
          </a:p>
        </p:txBody>
      </p:sp>
      <p:sp>
        <p:nvSpPr>
          <p:cNvPr id="4" name="Content Placeholder 3">
            <a:extLst>
              <a:ext uri="{FF2B5EF4-FFF2-40B4-BE49-F238E27FC236}">
                <a16:creationId xmlns:a16="http://schemas.microsoft.com/office/drawing/2014/main" id="{E3B57E62-0A99-1AD4-947B-850097492FE4}"/>
              </a:ext>
            </a:extLst>
          </p:cNvPr>
          <p:cNvSpPr>
            <a:spLocks noGrp="1"/>
          </p:cNvSpPr>
          <p:nvPr>
            <p:ph sz="half" idx="2"/>
          </p:nvPr>
        </p:nvSpPr>
        <p:spPr>
          <a:xfrm>
            <a:off x="-482613" y="1896496"/>
            <a:ext cx="4492454" cy="2419097"/>
          </a:xfrm>
        </p:spPr>
        <p:txBody>
          <a:bodyPr vert="horz" lIns="91440" tIns="45720" rIns="91440" bIns="45720" rtlCol="0" anchor="t">
            <a:normAutofit fontScale="47500" lnSpcReduction="20000"/>
          </a:bodyPr>
          <a:lstStyle/>
          <a:p>
            <a:pPr marL="0" indent="0" algn="ctr">
              <a:buNone/>
            </a:pPr>
            <a:r>
              <a:rPr lang="en-US" sz="1800" dirty="0"/>
              <a:t>Gastronomy</a:t>
            </a:r>
          </a:p>
          <a:p>
            <a:pPr marL="0" indent="0" algn="ctr">
              <a:buNone/>
            </a:pPr>
            <a:r>
              <a:rPr lang="en-US" sz="1800" dirty="0"/>
              <a:t>Well-being</a:t>
            </a:r>
          </a:p>
          <a:p>
            <a:pPr marL="0" indent="0" algn="ctr">
              <a:buNone/>
            </a:pPr>
            <a:r>
              <a:rPr lang="en-US" sz="1800" dirty="0"/>
              <a:t>Music</a:t>
            </a:r>
          </a:p>
          <a:p>
            <a:pPr marL="0" indent="0" algn="ctr">
              <a:buNone/>
            </a:pPr>
            <a:r>
              <a:rPr lang="en-US" sz="1800" dirty="0"/>
              <a:t>Celebration</a:t>
            </a:r>
          </a:p>
          <a:p>
            <a:pPr marL="0" indent="0" algn="ctr">
              <a:buNone/>
            </a:pPr>
            <a:r>
              <a:rPr lang="en-US" sz="1800" dirty="0"/>
              <a:t>Family friendly services</a:t>
            </a:r>
          </a:p>
          <a:p>
            <a:pPr marL="0" indent="0" algn="ctr">
              <a:buNone/>
            </a:pPr>
            <a:r>
              <a:rPr lang="en-US" sz="1800" dirty="0"/>
              <a:t>Kids club</a:t>
            </a:r>
          </a:p>
          <a:p>
            <a:pPr marL="0" indent="0" algn="ctr">
              <a:buNone/>
            </a:pPr>
            <a:r>
              <a:rPr lang="en-US" sz="1800" dirty="0"/>
              <a:t>Culture trip</a:t>
            </a:r>
          </a:p>
          <a:p>
            <a:pPr marL="0" indent="0" algn="ctr">
              <a:buNone/>
            </a:pPr>
            <a:r>
              <a:rPr lang="en-US" sz="1800" dirty="0"/>
              <a:t>Art</a:t>
            </a:r>
          </a:p>
          <a:p>
            <a:pPr marL="0" indent="0" algn="ctr">
              <a:buNone/>
            </a:pPr>
            <a:r>
              <a:rPr lang="en-US" sz="1800" dirty="0"/>
              <a:t>Butler service</a:t>
            </a:r>
          </a:p>
          <a:p>
            <a:pPr marL="0" indent="0" algn="ctr">
              <a:buNone/>
            </a:pPr>
            <a:r>
              <a:rPr lang="en-US" sz="1800" dirty="0"/>
              <a:t>Signature bars</a:t>
            </a:r>
          </a:p>
          <a:p>
            <a:pPr marL="0" indent="0" algn="ctr">
              <a:buNone/>
            </a:pPr>
            <a:r>
              <a:rPr lang="en-US" sz="1800" dirty="0"/>
              <a:t>Loyalty benefits</a:t>
            </a:r>
          </a:p>
          <a:p>
            <a:endParaRPr lang="en-US" sz="1800" dirty="0"/>
          </a:p>
        </p:txBody>
      </p:sp>
      <p:sp>
        <p:nvSpPr>
          <p:cNvPr id="38" name="Oval 37">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person holding a spoon in a glass with a lime in it&#10;&#10;Description automatically generated">
            <a:extLst>
              <a:ext uri="{FF2B5EF4-FFF2-40B4-BE49-F238E27FC236}">
                <a16:creationId xmlns:a16="http://schemas.microsoft.com/office/drawing/2014/main" id="{D5F1A3EA-D8CB-FBC4-3ABB-F33E073D0F31}"/>
              </a:ext>
            </a:extLst>
          </p:cNvPr>
          <p:cNvPicPr>
            <a:picLocks noChangeAspect="1"/>
          </p:cNvPicPr>
          <p:nvPr/>
        </p:nvPicPr>
        <p:blipFill rotWithShape="1">
          <a:blip r:embed="rId4">
            <a:extLst>
              <a:ext uri="{28A0092B-C50C-407E-A947-70E740481C1C}">
                <a14:useLocalDpi xmlns:a14="http://schemas.microsoft.com/office/drawing/2010/main" val="0"/>
              </a:ext>
            </a:extLst>
          </a:blip>
          <a:srcRect l="37498" r="7" b="7"/>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40" name="Freeform: Shape 39">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Oval 41">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A plate of food on a table&#10;&#10;Description automatically generated">
            <a:extLst>
              <a:ext uri="{FF2B5EF4-FFF2-40B4-BE49-F238E27FC236}">
                <a16:creationId xmlns:a16="http://schemas.microsoft.com/office/drawing/2014/main" id="{09FCD631-8E99-71DC-9F02-3C59C5F06F48}"/>
              </a:ext>
            </a:extLst>
          </p:cNvPr>
          <p:cNvPicPr>
            <a:picLocks noChangeAspect="1"/>
          </p:cNvPicPr>
          <p:nvPr/>
        </p:nvPicPr>
        <p:blipFill rotWithShape="1">
          <a:blip r:embed="rId5">
            <a:extLst>
              <a:ext uri="{28A0092B-C50C-407E-A947-70E740481C1C}">
                <a14:useLocalDpi xmlns:a14="http://schemas.microsoft.com/office/drawing/2010/main" val="0"/>
              </a:ext>
            </a:extLst>
          </a:blip>
          <a:srcRect l="26508" r="3740" b="-3"/>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8" name="Picture 17" descr="A logo for a hotel&#10;&#10;Description automatically generated">
            <a:extLst>
              <a:ext uri="{FF2B5EF4-FFF2-40B4-BE49-F238E27FC236}">
                <a16:creationId xmlns:a16="http://schemas.microsoft.com/office/drawing/2014/main" id="{C1A62C64-B422-3C6A-40B4-78784430C085}"/>
              </a:ext>
            </a:extLst>
          </p:cNvPr>
          <p:cNvPicPr>
            <a:picLocks noChangeAspect="1"/>
          </p:cNvPicPr>
          <p:nvPr/>
        </p:nvPicPr>
        <p:blipFill rotWithShape="1">
          <a:blip r:embed="rId6">
            <a:extLst>
              <a:ext uri="{28A0092B-C50C-407E-A947-70E740481C1C}">
                <a14:useLocalDpi xmlns:a14="http://schemas.microsoft.com/office/drawing/2010/main" val="0"/>
              </a:ext>
            </a:extLst>
          </a:blip>
          <a:srcRect b="16355"/>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44" name="Freeform: Shape 43">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descr="A couple sitting at a table with candles in front of a building&#10;&#10;Description automatically generated">
            <a:extLst>
              <a:ext uri="{FF2B5EF4-FFF2-40B4-BE49-F238E27FC236}">
                <a16:creationId xmlns:a16="http://schemas.microsoft.com/office/drawing/2014/main" id="{3A071818-0248-CE2F-6ECF-D25EA09119A7}"/>
              </a:ext>
            </a:extLst>
          </p:cNvPr>
          <p:cNvPicPr>
            <a:picLocks noGrp="1" noChangeAspect="1"/>
          </p:cNvPicPr>
          <p:nvPr>
            <p:ph sz="quarter" idx="4"/>
          </p:nvPr>
        </p:nvPicPr>
        <p:blipFill rotWithShape="1">
          <a:blip r:embed="rId7">
            <a:extLst>
              <a:ext uri="{28A0092B-C50C-407E-A947-70E740481C1C}">
                <a14:useLocalDpi xmlns:a14="http://schemas.microsoft.com/office/drawing/2010/main" val="0"/>
              </a:ext>
            </a:extLst>
          </a:blip>
          <a:srcRect t="1481" r="5" b="20197"/>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46" name="Freeform: Shape 45">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descr="A person and person walking in a lobby&#10;&#10;Description automatically generated">
            <a:extLst>
              <a:ext uri="{FF2B5EF4-FFF2-40B4-BE49-F238E27FC236}">
                <a16:creationId xmlns:a16="http://schemas.microsoft.com/office/drawing/2014/main" id="{3B7CF580-D583-9793-7AC4-1EC92C13EE88}"/>
              </a:ext>
            </a:extLst>
          </p:cNvPr>
          <p:cNvPicPr>
            <a:picLocks noChangeAspect="1"/>
          </p:cNvPicPr>
          <p:nvPr/>
        </p:nvPicPr>
        <p:blipFill rotWithShape="1">
          <a:blip r:embed="rId8">
            <a:extLst>
              <a:ext uri="{28A0092B-C50C-407E-A947-70E740481C1C}">
                <a14:useLocalDpi xmlns:a14="http://schemas.microsoft.com/office/drawing/2010/main" val="0"/>
              </a:ext>
            </a:extLst>
          </a:blip>
          <a:srcRect l="10535" r="6680"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239894097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FA69-82CD-6112-053C-01E069945C9D}"/>
              </a:ext>
            </a:extLst>
          </p:cNvPr>
          <p:cNvSpPr>
            <a:spLocks noGrp="1"/>
          </p:cNvSpPr>
          <p:nvPr>
            <p:ph type="title"/>
          </p:nvPr>
        </p:nvSpPr>
        <p:spPr/>
        <p:txBody>
          <a:bodyPr/>
          <a:lstStyle/>
          <a:p>
            <a:r>
              <a:rPr lang="en-GB" dirty="0"/>
              <a:t>What can guest do at Raffles</a:t>
            </a:r>
          </a:p>
        </p:txBody>
      </p:sp>
      <p:sp>
        <p:nvSpPr>
          <p:cNvPr id="4" name="Content Placeholder 3">
            <a:extLst>
              <a:ext uri="{FF2B5EF4-FFF2-40B4-BE49-F238E27FC236}">
                <a16:creationId xmlns:a16="http://schemas.microsoft.com/office/drawing/2014/main" id="{D76A02B4-A47F-AED9-3167-E7466A7DC83A}"/>
              </a:ext>
            </a:extLst>
          </p:cNvPr>
          <p:cNvSpPr>
            <a:spLocks noGrp="1"/>
          </p:cNvSpPr>
          <p:nvPr>
            <p:ph sz="half" idx="2"/>
          </p:nvPr>
        </p:nvSpPr>
        <p:spPr>
          <a:xfrm>
            <a:off x="839788" y="2505075"/>
            <a:ext cx="10512424" cy="2511425"/>
          </a:xfrm>
        </p:spPr>
        <p:txBody>
          <a:bodyPr>
            <a:normAutofit fontScale="77500" lnSpcReduction="20000"/>
          </a:bodyPr>
          <a:lstStyle/>
          <a:p>
            <a:pPr marL="0" indent="0">
              <a:buNone/>
            </a:pPr>
            <a:r>
              <a:rPr lang="en-GB" b="1" i="0" dirty="0">
                <a:effectLst/>
                <a:latin typeface="Arabic Typesetting" panose="03020402040406030203" pitchFamily="66" charset="-78"/>
                <a:cs typeface="Arabic Typesetting" panose="03020402040406030203" pitchFamily="66" charset="-78"/>
              </a:rPr>
              <a:t>DOHA</a:t>
            </a:r>
            <a:r>
              <a:rPr lang="en-GB" b="0" i="0" dirty="0">
                <a:solidFill>
                  <a:srgbClr val="374151"/>
                </a:solidFill>
                <a:effectLst/>
                <a:latin typeface="Arabic Typesetting" panose="03020402040406030203" pitchFamily="66" charset="-78"/>
                <a:cs typeface="Arabic Typesetting" panose="03020402040406030203" pitchFamily="66" charset="-78"/>
              </a:rPr>
              <a:t>: Experience where "Desert Meets Ocean" at Khor Al </a:t>
            </a:r>
            <a:r>
              <a:rPr lang="en-GB" b="0" i="0" dirty="0" err="1">
                <a:solidFill>
                  <a:srgbClr val="374151"/>
                </a:solidFill>
                <a:effectLst/>
                <a:latin typeface="Arabic Typesetting" panose="03020402040406030203" pitchFamily="66" charset="-78"/>
                <a:cs typeface="Arabic Typesetting" panose="03020402040406030203" pitchFamily="66" charset="-78"/>
              </a:rPr>
              <a:t>Adaid</a:t>
            </a:r>
            <a:r>
              <a:rPr lang="en-GB" b="0" i="0" dirty="0">
                <a:solidFill>
                  <a:srgbClr val="374151"/>
                </a:solidFill>
                <a:effectLst/>
                <a:latin typeface="Arabic Typesetting" panose="03020402040406030203" pitchFamily="66" charset="-78"/>
                <a:cs typeface="Arabic Typesetting" panose="03020402040406030203" pitchFamily="66" charset="-78"/>
              </a:rPr>
              <a:t>.</a:t>
            </a:r>
          </a:p>
          <a:p>
            <a:pPr marL="0" indent="0">
              <a:buNone/>
            </a:pPr>
            <a:r>
              <a:rPr lang="en-GB" b="1" i="0" dirty="0">
                <a:effectLst/>
                <a:latin typeface="Arabic Typesetting" panose="03020402040406030203" pitchFamily="66" charset="-78"/>
                <a:cs typeface="Arabic Typesetting" panose="03020402040406030203" pitchFamily="66" charset="-78"/>
              </a:rPr>
              <a:t>MALDIVES</a:t>
            </a:r>
            <a:r>
              <a:rPr lang="en-GB" b="0" i="0" dirty="0">
                <a:solidFill>
                  <a:srgbClr val="374151"/>
                </a:solidFill>
                <a:effectLst/>
                <a:latin typeface="Arabic Typesetting" panose="03020402040406030203" pitchFamily="66" charset="-78"/>
                <a:cs typeface="Arabic Typesetting" panose="03020402040406030203" pitchFamily="66" charset="-78"/>
              </a:rPr>
              <a:t>: Engage in House Reef Snorkelling, exploring a vibrant ecosystem with your Marine Butler.</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ISTANBUL</a:t>
            </a:r>
            <a:r>
              <a:rPr lang="en-GB" b="0" i="0" dirty="0">
                <a:solidFill>
                  <a:srgbClr val="374151"/>
                </a:solidFill>
                <a:effectLst/>
                <a:latin typeface="Arabic Typesetting" panose="03020402040406030203" pitchFamily="66" charset="-78"/>
                <a:cs typeface="Arabic Typesetting" panose="03020402040406030203" pitchFamily="66" charset="-78"/>
              </a:rPr>
              <a:t>: Embark on "The Dream of Istanbul Art Tour" and experience art ranging from whimsical to monumental.</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DOHA</a:t>
            </a:r>
            <a:r>
              <a:rPr lang="en-GB" b="0" i="0" dirty="0">
                <a:solidFill>
                  <a:srgbClr val="374151"/>
                </a:solidFill>
                <a:effectLst/>
                <a:latin typeface="Arabic Typesetting" panose="03020402040406030203" pitchFamily="66" charset="-78"/>
                <a:cs typeface="Arabic Typesetting" panose="03020402040406030203" pitchFamily="66" charset="-78"/>
              </a:rPr>
              <a:t>: Luxuriate in "The Writer's Smoke at Blue Cigar," a blend of fine cigars, handpicked books, and bespoke drinks.</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PARIS</a:t>
            </a:r>
            <a:r>
              <a:rPr lang="en-GB" b="0" i="0" dirty="0">
                <a:solidFill>
                  <a:srgbClr val="374151"/>
                </a:solidFill>
                <a:effectLst/>
                <a:latin typeface="Arabic Typesetting" panose="03020402040406030203" pitchFamily="66" charset="-78"/>
                <a:cs typeface="Arabic Typesetting" panose="03020402040406030203" pitchFamily="66" charset="-78"/>
              </a:rPr>
              <a:t>: "Love is in the Arc" invites you to a private tour of the enchanting Arc de Triomphe.</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PALM DUBAI</a:t>
            </a:r>
            <a:r>
              <a:rPr lang="en-GB" b="0" i="0" dirty="0">
                <a:solidFill>
                  <a:srgbClr val="374151"/>
                </a:solidFill>
                <a:effectLst/>
                <a:latin typeface="Arabic Typesetting" panose="03020402040406030203" pitchFamily="66" charset="-78"/>
                <a:cs typeface="Arabic Typesetting" panose="03020402040406030203" pitchFamily="66" charset="-78"/>
              </a:rPr>
              <a:t>: The Young Voyager invites little guests to explore through a tailored ‘edutainment’ program.</a:t>
            </a:r>
          </a:p>
          <a:p>
            <a:pPr marL="0" indent="0" algn="l">
              <a:buNone/>
            </a:pPr>
            <a:r>
              <a:rPr lang="en-GB" b="1" i="0" dirty="0">
                <a:solidFill>
                  <a:srgbClr val="374151"/>
                </a:solidFill>
                <a:effectLst/>
                <a:latin typeface="Arabic Typesetting" panose="03020402040406030203" pitchFamily="66" charset="-78"/>
                <a:cs typeface="Arabic Typesetting" panose="03020402040406030203" pitchFamily="66" charset="-78"/>
              </a:rPr>
              <a:t>SIEM REAP</a:t>
            </a:r>
            <a:r>
              <a:rPr lang="en-GB" b="0" i="0" dirty="0">
                <a:solidFill>
                  <a:srgbClr val="374151"/>
                </a:solidFill>
                <a:effectLst/>
                <a:latin typeface="Arabic Typesetting" panose="03020402040406030203" pitchFamily="66" charset="-78"/>
                <a:cs typeface="Arabic Typesetting" panose="03020402040406030203" pitchFamily="66" charset="-78"/>
              </a:rPr>
              <a:t>: Engage in a heartwarming journey to meet the "Elephants of Angkor."</a:t>
            </a:r>
          </a:p>
          <a:p>
            <a:pPr marL="0" indent="0" algn="l">
              <a:buNone/>
            </a:pPr>
            <a:endParaRPr lang="en-GB" b="0" i="0" dirty="0">
              <a:solidFill>
                <a:srgbClr val="374151"/>
              </a:solidFill>
              <a:effectLst/>
              <a:latin typeface="Arabic Typesetting" panose="03020402040406030203" pitchFamily="66" charset="-78"/>
              <a:cs typeface="Arabic Typesetting" panose="03020402040406030203" pitchFamily="66" charset="-78"/>
            </a:endParaRPr>
          </a:p>
          <a:p>
            <a:endParaRPr lang="en-GB" dirty="0"/>
          </a:p>
        </p:txBody>
      </p:sp>
      <p:pic>
        <p:nvPicPr>
          <p:cNvPr id="8" name="Picture 7" descr="A person walking in a white dress&#10;&#10;Description automatically generated">
            <a:extLst>
              <a:ext uri="{FF2B5EF4-FFF2-40B4-BE49-F238E27FC236}">
                <a16:creationId xmlns:a16="http://schemas.microsoft.com/office/drawing/2014/main" id="{5E135BA1-60A9-B992-C292-8B3B3E73C7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69645" y="266700"/>
            <a:ext cx="1715864" cy="2511426"/>
          </a:xfrm>
          <a:prstGeom prst="rect">
            <a:avLst/>
          </a:prstGeom>
        </p:spPr>
      </p:pic>
      <p:pic>
        <p:nvPicPr>
          <p:cNvPr id="10" name="Picture 9" descr="People snorkeling in the water&#10;&#10;Description automatically generated">
            <a:extLst>
              <a:ext uri="{FF2B5EF4-FFF2-40B4-BE49-F238E27FC236}">
                <a16:creationId xmlns:a16="http://schemas.microsoft.com/office/drawing/2014/main" id="{157FB0EA-F113-A738-FC67-3B68403034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59600" y="1331473"/>
            <a:ext cx="2810131" cy="1523291"/>
          </a:xfrm>
          <a:prstGeom prst="rect">
            <a:avLst/>
          </a:prstGeom>
        </p:spPr>
      </p:pic>
      <p:pic>
        <p:nvPicPr>
          <p:cNvPr id="12" name="Picture 11" descr="A person and person looking at an elephant painting&#10;&#10;Description automatically generated">
            <a:extLst>
              <a:ext uri="{FF2B5EF4-FFF2-40B4-BE49-F238E27FC236}">
                <a16:creationId xmlns:a16="http://schemas.microsoft.com/office/drawing/2014/main" id="{ED82971F-03A1-ED94-39DF-09E9B167E2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74100" y="4885644"/>
            <a:ext cx="2551640" cy="1705656"/>
          </a:xfrm>
          <a:prstGeom prst="rect">
            <a:avLst/>
          </a:prstGeom>
        </p:spPr>
      </p:pic>
      <p:pic>
        <p:nvPicPr>
          <p:cNvPr id="14" name="Picture 13" descr="A room with a table and chairs&#10;&#10;Description automatically generated">
            <a:extLst>
              <a:ext uri="{FF2B5EF4-FFF2-40B4-BE49-F238E27FC236}">
                <a16:creationId xmlns:a16="http://schemas.microsoft.com/office/drawing/2014/main" id="{AD872C8B-4122-1E58-C9BA-DB15E766FCB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05079" y="5204691"/>
            <a:ext cx="2103821" cy="1386609"/>
          </a:xfrm>
          <a:prstGeom prst="rect">
            <a:avLst/>
          </a:prstGeom>
        </p:spPr>
      </p:pic>
    </p:spTree>
    <p:extLst>
      <p:ext uri="{BB962C8B-B14F-4D97-AF65-F5344CB8AC3E}">
        <p14:creationId xmlns:p14="http://schemas.microsoft.com/office/powerpoint/2010/main" val="4136517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person walking in a hotel room&#10;&#10;Description automatically generated">
            <a:extLst>
              <a:ext uri="{FF2B5EF4-FFF2-40B4-BE49-F238E27FC236}">
                <a16:creationId xmlns:a16="http://schemas.microsoft.com/office/drawing/2014/main" id="{FD3938FC-8F58-9AC0-D2C7-3BCA36D46690}"/>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t="16112" b="12965"/>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B19BD9-D81E-BD52-C9AF-420A6CE393B4}"/>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Hospitality is our second name</a:t>
            </a:r>
          </a:p>
        </p:txBody>
      </p:sp>
      <p:sp>
        <p:nvSpPr>
          <p:cNvPr id="4" name="Content Placeholder 3">
            <a:extLst>
              <a:ext uri="{FF2B5EF4-FFF2-40B4-BE49-F238E27FC236}">
                <a16:creationId xmlns:a16="http://schemas.microsoft.com/office/drawing/2014/main" id="{28500BC3-E579-1794-DDFF-395488A3CA4C}"/>
              </a:ext>
            </a:extLst>
          </p:cNvPr>
          <p:cNvSpPr>
            <a:spLocks noGrp="1"/>
          </p:cNvSpPr>
          <p:nvPr>
            <p:ph sz="half" idx="2"/>
          </p:nvPr>
        </p:nvSpPr>
        <p:spPr>
          <a:xfrm>
            <a:off x="838200" y="2434201"/>
            <a:ext cx="3822189" cy="3742762"/>
          </a:xfrm>
        </p:spPr>
        <p:txBody>
          <a:bodyPr vert="horz" lIns="91440" tIns="45720" rIns="91440" bIns="45720" rtlCol="0">
            <a:normAutofit/>
          </a:bodyPr>
          <a:lstStyle/>
          <a:p>
            <a:pPr marL="0"/>
            <a:r>
              <a:rPr lang="en-US" sz="2000" dirty="0">
                <a:latin typeface="Arabic Typesetting" panose="03020402040406030203" pitchFamily="66" charset="-78"/>
                <a:cs typeface="Arabic Typesetting" panose="03020402040406030203" pitchFamily="66" charset="-78"/>
              </a:rPr>
              <a:t>Emotional connection</a:t>
            </a:r>
          </a:p>
          <a:p>
            <a:pPr marL="0"/>
            <a:r>
              <a:rPr lang="en-US" sz="2000" dirty="0">
                <a:latin typeface="Arabic Typesetting" panose="03020402040406030203" pitchFamily="66" charset="-78"/>
                <a:cs typeface="Arabic Typesetting" panose="03020402040406030203" pitchFamily="66" charset="-78"/>
              </a:rPr>
              <a:t>Tranquility</a:t>
            </a:r>
          </a:p>
          <a:p>
            <a:pPr marL="0"/>
            <a:r>
              <a:rPr lang="en-US" sz="2000" dirty="0">
                <a:latin typeface="Arabic Typesetting" panose="03020402040406030203" pitchFamily="66" charset="-78"/>
                <a:cs typeface="Arabic Typesetting" panose="03020402040406030203" pitchFamily="66" charset="-78"/>
              </a:rPr>
              <a:t>History</a:t>
            </a:r>
          </a:p>
          <a:p>
            <a:pPr marL="0"/>
            <a:r>
              <a:rPr lang="en-US" sz="2000" dirty="0">
                <a:latin typeface="Arabic Typesetting" panose="03020402040406030203" pitchFamily="66" charset="-78"/>
                <a:cs typeface="Arabic Typesetting" panose="03020402040406030203" pitchFamily="66" charset="-78"/>
              </a:rPr>
              <a:t>Experience</a:t>
            </a:r>
          </a:p>
          <a:p>
            <a:pPr marL="0"/>
            <a:r>
              <a:rPr lang="en-US" sz="2000" dirty="0">
                <a:latin typeface="Arabic Typesetting" panose="03020402040406030203" pitchFamily="66" charset="-78"/>
                <a:cs typeface="Arabic Typesetting" panose="03020402040406030203" pitchFamily="66" charset="-78"/>
              </a:rPr>
              <a:t>High level of hospitality</a:t>
            </a:r>
          </a:p>
          <a:p>
            <a:pPr marL="0"/>
            <a:r>
              <a:rPr lang="en-US" sz="2000" dirty="0">
                <a:latin typeface="Arabic Typesetting" panose="03020402040406030203" pitchFamily="66" charset="-78"/>
                <a:cs typeface="Arabic Typesetting" panose="03020402040406030203" pitchFamily="66" charset="-78"/>
              </a:rPr>
              <a:t>Details mater</a:t>
            </a:r>
          </a:p>
          <a:p>
            <a:pPr marL="0"/>
            <a:r>
              <a:rPr lang="en-US" sz="2000" dirty="0">
                <a:latin typeface="Arabic Typesetting" panose="03020402040406030203" pitchFamily="66" charset="-78"/>
                <a:cs typeface="Arabic Typesetting" panose="03020402040406030203" pitchFamily="66" charset="-78"/>
              </a:rPr>
              <a:t>Home away from home</a:t>
            </a:r>
          </a:p>
          <a:p>
            <a:endParaRPr lang="en-US" sz="2000" dirty="0"/>
          </a:p>
        </p:txBody>
      </p:sp>
      <p:sp>
        <p:nvSpPr>
          <p:cNvPr id="9" name="TextBox 8">
            <a:extLst>
              <a:ext uri="{FF2B5EF4-FFF2-40B4-BE49-F238E27FC236}">
                <a16:creationId xmlns:a16="http://schemas.microsoft.com/office/drawing/2014/main" id="{62413606-4ACB-E4AF-FC7E-18F7AF8D9346}"/>
              </a:ext>
            </a:extLst>
          </p:cNvPr>
          <p:cNvSpPr txBox="1"/>
          <p:nvPr/>
        </p:nvSpPr>
        <p:spPr>
          <a:xfrm flipH="1">
            <a:off x="114298" y="5473701"/>
            <a:ext cx="6121401" cy="584775"/>
          </a:xfrm>
          <a:prstGeom prst="rect">
            <a:avLst/>
          </a:prstGeom>
          <a:noFill/>
        </p:spPr>
        <p:txBody>
          <a:bodyPr wrap="square" rtlCol="0">
            <a:spAutoFit/>
          </a:bodyPr>
          <a:lstStyle/>
          <a:p>
            <a:r>
              <a:rPr lang="en-GB" dirty="0">
                <a:latin typeface="Arabic Typesetting" panose="03020402040406030203" pitchFamily="66" charset="-78"/>
                <a:cs typeface="Arabic Typesetting" panose="03020402040406030203" pitchFamily="66" charset="-78"/>
              </a:rPr>
              <a:t>Guests seek personalised care and feeling of belonging</a:t>
            </a:r>
          </a:p>
          <a:p>
            <a:r>
              <a:rPr lang="en-GB" sz="1400" dirty="0">
                <a:latin typeface="Arabic Typesetting" panose="03020402040406030203" pitchFamily="66" charset="-78"/>
                <a:cs typeface="Arabic Typesetting" panose="03020402040406030203" pitchFamily="66" charset="-78"/>
              </a:rPr>
              <a:t>(Godfrey, 2023)</a:t>
            </a:r>
          </a:p>
        </p:txBody>
      </p:sp>
    </p:spTree>
    <p:extLst>
      <p:ext uri="{BB962C8B-B14F-4D97-AF65-F5344CB8AC3E}">
        <p14:creationId xmlns:p14="http://schemas.microsoft.com/office/powerpoint/2010/main" val="859783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94E85-22E6-F77C-CF5E-49AD8DB4159D}"/>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How Raffles meet and exceeds guest expectation</a:t>
            </a:r>
          </a:p>
        </p:txBody>
      </p:sp>
      <p:sp>
        <p:nvSpPr>
          <p:cNvPr id="4" name="Text Placeholder 3">
            <a:extLst>
              <a:ext uri="{FF2B5EF4-FFF2-40B4-BE49-F238E27FC236}">
                <a16:creationId xmlns:a16="http://schemas.microsoft.com/office/drawing/2014/main" id="{14958C8B-B800-68F1-B0CC-120FA7A6D5E0}"/>
              </a:ext>
            </a:extLst>
          </p:cNvPr>
          <p:cNvSpPr>
            <a:spLocks noGrp="1"/>
          </p:cNvSpPr>
          <p:nvPr>
            <p:ph type="body" sz="half" idx="2"/>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2000" dirty="0"/>
              <a:t>Personalised care</a:t>
            </a:r>
          </a:p>
          <a:p>
            <a:pPr indent="-228600">
              <a:buFont typeface="Arial" panose="020B0604020202020204" pitchFamily="34" charset="0"/>
              <a:buChar char="•"/>
            </a:pPr>
            <a:r>
              <a:rPr lang="en-US" sz="2000" dirty="0"/>
              <a:t>Feeling of belonging</a:t>
            </a:r>
          </a:p>
          <a:p>
            <a:pPr indent="-228600">
              <a:buFont typeface="Arial" panose="020B0604020202020204" pitchFamily="34" charset="0"/>
              <a:buChar char="•"/>
            </a:pPr>
            <a:r>
              <a:rPr lang="en-US" sz="2000" dirty="0"/>
              <a:t>Appointed Butler </a:t>
            </a:r>
          </a:p>
          <a:p>
            <a:pPr indent="-228600">
              <a:buFont typeface="Arial" panose="020B0604020202020204" pitchFamily="34" charset="0"/>
              <a:buChar char="•"/>
            </a:pPr>
            <a:r>
              <a:rPr lang="en-US" sz="2000" dirty="0"/>
              <a:t>Excellent condition amenities</a:t>
            </a:r>
          </a:p>
          <a:p>
            <a:pPr indent="-228600">
              <a:buFont typeface="Arial" panose="020B0604020202020204" pitchFamily="34" charset="0"/>
              <a:buChar char="•"/>
            </a:pPr>
            <a:r>
              <a:rPr lang="en-US" sz="2000" dirty="0"/>
              <a:t>Comfortable stay </a:t>
            </a:r>
          </a:p>
          <a:p>
            <a:pPr indent="-228600">
              <a:buFont typeface="Arial" panose="020B0604020202020204" pitchFamily="34" charset="0"/>
              <a:buChar char="•"/>
            </a:pPr>
            <a:r>
              <a:rPr lang="en-US" sz="2000" dirty="0"/>
              <a:t>Attentive personnel</a:t>
            </a:r>
          </a:p>
          <a:p>
            <a:pPr indent="-228600">
              <a:buFont typeface="Arial" panose="020B0604020202020204" pitchFamily="34" charset="0"/>
              <a:buChar char="•"/>
            </a:pPr>
            <a:r>
              <a:rPr lang="en-US" sz="2000" dirty="0"/>
              <a:t>Loyalty programs</a:t>
            </a:r>
          </a:p>
        </p:txBody>
      </p:sp>
      <p:pic>
        <p:nvPicPr>
          <p:cNvPr id="6" name="Content Placeholder 5" descr="Rustic boho table setting">
            <a:extLst>
              <a:ext uri="{FF2B5EF4-FFF2-40B4-BE49-F238E27FC236}">
                <a16:creationId xmlns:a16="http://schemas.microsoft.com/office/drawing/2014/main" id="{EB9BD3A9-EDD2-C0AE-A563-F9F539798BA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5630" r="24969" b="-2"/>
          <a:stretch/>
        </p:blipFill>
        <p:spPr>
          <a:xfrm>
            <a:off x="6096000" y="1"/>
            <a:ext cx="6102825" cy="6858000"/>
          </a:xfrm>
          <a:prstGeom prst="rect">
            <a:avLst/>
          </a:prstGeom>
        </p:spPr>
      </p:pic>
    </p:spTree>
    <p:extLst>
      <p:ext uri="{BB962C8B-B14F-4D97-AF65-F5344CB8AC3E}">
        <p14:creationId xmlns:p14="http://schemas.microsoft.com/office/powerpoint/2010/main" val="2259161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white building with a flag on top with Raffles Hotel in the background&#10;&#10;Description automatically generated">
            <a:extLst>
              <a:ext uri="{FF2B5EF4-FFF2-40B4-BE49-F238E27FC236}">
                <a16:creationId xmlns:a16="http://schemas.microsoft.com/office/drawing/2014/main" id="{E2E300D8-9BFC-D000-7DD4-CE5B2A84BC38}"/>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0542" b="3251"/>
          <a:stretch/>
        </p:blipFill>
        <p:spPr>
          <a:xfrm>
            <a:off x="20" y="1"/>
            <a:ext cx="12191980" cy="6857999"/>
          </a:xfrm>
          <a:prstGeom prst="rect">
            <a:avLst/>
          </a:prstGeom>
        </p:spPr>
      </p:pic>
      <p:sp>
        <p:nvSpPr>
          <p:cNvPr id="2" name="Title 1">
            <a:extLst>
              <a:ext uri="{FF2B5EF4-FFF2-40B4-BE49-F238E27FC236}">
                <a16:creationId xmlns:a16="http://schemas.microsoft.com/office/drawing/2014/main" id="{668F43A8-E2D6-98D2-68B9-90039F4B5400}"/>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Conclusion</a:t>
            </a:r>
          </a:p>
        </p:txBody>
      </p:sp>
      <p:sp>
        <p:nvSpPr>
          <p:cNvPr id="3" name="Subtitle 2">
            <a:extLst>
              <a:ext uri="{FF2B5EF4-FFF2-40B4-BE49-F238E27FC236}">
                <a16:creationId xmlns:a16="http://schemas.microsoft.com/office/drawing/2014/main" id="{0E56462A-DD21-EBF3-8FD0-7BDEDE77F32A}"/>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Raffles creates an atmosphere where guests are not just accommodated but cherished. </a:t>
            </a:r>
          </a:p>
        </p:txBody>
      </p:sp>
    </p:spTree>
    <p:extLst>
      <p:ext uri="{BB962C8B-B14F-4D97-AF65-F5344CB8AC3E}">
        <p14:creationId xmlns:p14="http://schemas.microsoft.com/office/powerpoint/2010/main" val="15736054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3DFEC-5489-CD14-5A33-686363E1FC8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450A18A-6423-F7A3-E3FA-28160F9A520B}"/>
              </a:ext>
            </a:extLst>
          </p:cNvPr>
          <p:cNvSpPr>
            <a:spLocks noGrp="1"/>
          </p:cNvSpPr>
          <p:nvPr>
            <p:ph idx="1"/>
          </p:nvPr>
        </p:nvSpPr>
        <p:spPr>
          <a:xfrm>
            <a:off x="711200" y="1320800"/>
            <a:ext cx="10642600" cy="4856163"/>
          </a:xfrm>
        </p:spPr>
        <p:txBody>
          <a:bodyPr>
            <a:noAutofit/>
          </a:bodyPr>
          <a:lstStyle/>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Accor live limitless (2019) </a:t>
            </a:r>
            <a:r>
              <a:rPr lang="en-GB" sz="1200" i="1" dirty="0">
                <a:effectLst/>
                <a:latin typeface="Calibri" panose="020F0502020204030204" pitchFamily="34" charset="0"/>
                <a:ea typeface="Calibri" panose="020F0502020204030204" pitchFamily="34" charset="0"/>
                <a:cs typeface="Calibri" panose="020F0502020204030204" pitchFamily="34" charset="0"/>
              </a:rPr>
              <a:t>Luxury Hotels &amp; Resorts – Raffles</a:t>
            </a:r>
            <a:r>
              <a:rPr lang="en-GB" sz="1200" dirty="0">
                <a:effectLst/>
                <a:latin typeface="Calibri" panose="020F0502020204030204" pitchFamily="34" charset="0"/>
                <a:ea typeface="Calibri" panose="020F0502020204030204" pitchFamily="34" charset="0"/>
                <a:cs typeface="Calibri" panose="020F0502020204030204" pitchFamily="34" charset="0"/>
              </a:rPr>
              <a:t>. [online] all.accor.com. Available at: https://all.accor.com/brands/raffles.en.shtml [Accessed 8 Oct. 2023].</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CRICK, A.,P. and SPENCER, A., (2011) </a:t>
            </a:r>
            <a:r>
              <a:rPr lang="en-GB" sz="1200" i="1" dirty="0">
                <a:effectLst/>
                <a:latin typeface="Calibri" panose="020F0502020204030204" pitchFamily="34" charset="0"/>
                <a:ea typeface="Calibri" panose="020F0502020204030204" pitchFamily="34" charset="0"/>
                <a:cs typeface="Calibri" panose="020F0502020204030204" pitchFamily="34" charset="0"/>
              </a:rPr>
              <a:t>Hospitality quality, new directions and new challenges:</a:t>
            </a:r>
            <a:r>
              <a:rPr lang="en-GB" sz="1200" dirty="0">
                <a:effectLst/>
                <a:latin typeface="Calibri" panose="020F0502020204030204" pitchFamily="34" charset="0"/>
                <a:ea typeface="Calibri" panose="020F0502020204030204" pitchFamily="34" charset="0"/>
                <a:cs typeface="Calibri" panose="020F0502020204030204" pitchFamily="34" charset="0"/>
              </a:rPr>
              <a:t> [1]. </a:t>
            </a:r>
            <a:r>
              <a:rPr lang="en-GB" sz="1200" i="1" dirty="0">
                <a:effectLst/>
                <a:latin typeface="Calibri" panose="020F0502020204030204" pitchFamily="34" charset="0"/>
                <a:ea typeface="Calibri" panose="020F0502020204030204" pitchFamily="34" charset="0"/>
                <a:cs typeface="Calibri" panose="020F0502020204030204" pitchFamily="34" charset="0"/>
              </a:rPr>
              <a:t>International Journal of Contemporary Hospitality Management, </a:t>
            </a:r>
            <a:r>
              <a:rPr lang="en-GB" sz="1200" b="1" dirty="0">
                <a:effectLst/>
                <a:latin typeface="Calibri" panose="020F0502020204030204" pitchFamily="34" charset="0"/>
                <a:ea typeface="Calibri" panose="020F0502020204030204" pitchFamily="34" charset="0"/>
                <a:cs typeface="Calibri" panose="020F0502020204030204" pitchFamily="34" charset="0"/>
              </a:rPr>
              <a:t>23</a:t>
            </a:r>
            <a:r>
              <a:rPr lang="en-GB" sz="1200" dirty="0">
                <a:effectLst/>
                <a:latin typeface="Calibri" panose="020F0502020204030204" pitchFamily="34" charset="0"/>
                <a:ea typeface="Calibri" panose="020F0502020204030204" pitchFamily="34" charset="0"/>
                <a:cs typeface="Calibri" panose="020F0502020204030204" pitchFamily="34" charset="0"/>
              </a:rPr>
              <a:t>(4), pp. 463-478.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Customer </a:t>
            </a:r>
            <a:r>
              <a:rPr lang="en-GB" sz="1200" dirty="0" err="1">
                <a:effectLst/>
                <a:latin typeface="Calibri" panose="020F0502020204030204" pitchFamily="34" charset="0"/>
                <a:ea typeface="Calibri" panose="020F0502020204030204" pitchFamily="34" charset="0"/>
                <a:cs typeface="Calibri" panose="020F0502020204030204" pitchFamily="34" charset="0"/>
              </a:rPr>
              <a:t>Aliance</a:t>
            </a:r>
            <a:r>
              <a:rPr lang="en-GB" sz="1200" dirty="0">
                <a:effectLst/>
                <a:latin typeface="Calibri" panose="020F0502020204030204" pitchFamily="34" charset="0"/>
                <a:ea typeface="Calibri" panose="020F0502020204030204" pitchFamily="34" charset="0"/>
                <a:cs typeface="Calibri" panose="020F0502020204030204" pitchFamily="34" charset="0"/>
              </a:rPr>
              <a:t> (2023) </a:t>
            </a:r>
            <a:r>
              <a:rPr lang="en-GB" sz="1200" i="1" dirty="0">
                <a:effectLst/>
                <a:latin typeface="Calibri" panose="020F0502020204030204" pitchFamily="34" charset="0"/>
                <a:ea typeface="Calibri" panose="020F0502020204030204" pitchFamily="34" charset="0"/>
                <a:cs typeface="Calibri" panose="020F0502020204030204" pitchFamily="34" charset="0"/>
              </a:rPr>
              <a:t>How to Implement a Successful Guest Satisfaction Strategy in Your Hotel</a:t>
            </a:r>
            <a:r>
              <a:rPr lang="en-GB" sz="1200" dirty="0">
                <a:effectLst/>
                <a:latin typeface="Calibri" panose="020F0502020204030204" pitchFamily="34" charset="0"/>
                <a:ea typeface="Calibri" panose="020F0502020204030204" pitchFamily="34" charset="0"/>
                <a:cs typeface="Calibri" panose="020F0502020204030204" pitchFamily="34" charset="0"/>
              </a:rPr>
              <a:t>. [online] Customer Alliance. Available at: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https://www.customer-alliance.com/en/resources/article/guest-satisfaction-hotel-strategy/</a:t>
            </a:r>
            <a:r>
              <a:rPr lang="en-GB" sz="1200" dirty="0">
                <a:effectLst/>
                <a:latin typeface="Calibri" panose="020F0502020204030204" pitchFamily="34" charset="0"/>
                <a:ea typeface="Calibri" panose="020F0502020204030204" pitchFamily="34" charset="0"/>
                <a:cs typeface="Calibri" panose="020F0502020204030204" pitchFamily="34" charset="0"/>
              </a:rPr>
              <a:t>. [Accessed 8 Oct.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Godfrey, S. (2023) </a:t>
            </a:r>
            <a:r>
              <a:rPr lang="en-GB" sz="1200" i="1" dirty="0">
                <a:effectLst/>
                <a:latin typeface="Calibri" panose="020F0502020204030204" pitchFamily="34" charset="0"/>
                <a:ea typeface="Calibri" panose="020F0502020204030204" pitchFamily="34" charset="0"/>
                <a:cs typeface="Calibri" panose="020F0502020204030204" pitchFamily="34" charset="0"/>
              </a:rPr>
              <a:t>Service excellence in hospitality industry: all about emotions!</a:t>
            </a:r>
            <a:r>
              <a:rPr lang="en-GB" sz="1200" dirty="0">
                <a:effectLst/>
                <a:latin typeface="Calibri" panose="020F0502020204030204" pitchFamily="34" charset="0"/>
                <a:ea typeface="Calibri" panose="020F0502020204030204" pitchFamily="34" charset="0"/>
                <a:cs typeface="Calibri" panose="020F0502020204030204" pitchFamily="34" charset="0"/>
              </a:rPr>
              <a:t> [online] hospitalityinsights.ehl.edu. Available at: https://hospitalityinsights.ehl.edu/service-excellence-hospitality [Accessed 8 Oct.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Luna-Cortés, G., López-Bonilla, L.M., &amp; López-Bonilla, J.M. (2022</a:t>
            </a:r>
            <a:r>
              <a:rPr lang="en-GB" sz="1200" i="1" dirty="0">
                <a:effectLst/>
                <a:latin typeface="Calibri" panose="020F0502020204030204" pitchFamily="34" charset="0"/>
                <a:ea typeface="Calibri" panose="020F0502020204030204" pitchFamily="34" charset="0"/>
                <a:cs typeface="Calibri" panose="020F0502020204030204" pitchFamily="34" charset="0"/>
              </a:rPr>
              <a:t>) ‘Research on luxury hospitality: A systematic review of the literature’. </a:t>
            </a:r>
            <a:r>
              <a:rPr lang="en-GB" sz="1200" dirty="0">
                <a:effectLst/>
                <a:latin typeface="Calibri" panose="020F0502020204030204" pitchFamily="34" charset="0"/>
                <a:ea typeface="Calibri" panose="020F0502020204030204" pitchFamily="34" charset="0"/>
                <a:cs typeface="Calibri" panose="020F0502020204030204" pitchFamily="34" charset="0"/>
              </a:rPr>
              <a:t> </a:t>
            </a:r>
            <a:r>
              <a:rPr lang="en-GB" sz="1200" i="1" dirty="0">
                <a:effectLst/>
                <a:latin typeface="Calibri" panose="020F0502020204030204" pitchFamily="34" charset="0"/>
                <a:ea typeface="Calibri" panose="020F0502020204030204" pitchFamily="34" charset="0"/>
                <a:cs typeface="Calibri" panose="020F0502020204030204" pitchFamily="34" charset="0"/>
              </a:rPr>
              <a:t>Journal of Hospitality and Tourism Management</a:t>
            </a:r>
            <a:r>
              <a:rPr lang="en-GB" sz="1200" dirty="0">
                <a:effectLst/>
                <a:latin typeface="Calibri" panose="020F0502020204030204" pitchFamily="34" charset="0"/>
                <a:ea typeface="Calibri" panose="020F0502020204030204" pitchFamily="34" charset="0"/>
                <a:cs typeface="Calibri" panose="020F0502020204030204" pitchFamily="34" charset="0"/>
              </a:rPr>
              <a:t>. https://www-sciencedirect-com.ezproxy.uwtsd.ac.uk/science/article/pii/S1447677022001486 [Accessed 8 Oct.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Martin, M. (2023) </a:t>
            </a:r>
            <a:r>
              <a:rPr lang="en-GB" sz="1200" i="1" dirty="0">
                <a:effectLst/>
                <a:latin typeface="Calibri" panose="020F0502020204030204" pitchFamily="34" charset="0"/>
                <a:ea typeface="Calibri" panose="020F0502020204030204" pitchFamily="34" charset="0"/>
                <a:cs typeface="Calibri" panose="020F0502020204030204" pitchFamily="34" charset="0"/>
              </a:rPr>
              <a:t>Luxury Hospitality: What Makes a Luxury Hotel Today</a:t>
            </a:r>
            <a:r>
              <a:rPr lang="en-GB" sz="1200" dirty="0">
                <a:effectLst/>
                <a:latin typeface="Calibri" panose="020F0502020204030204" pitchFamily="34" charset="0"/>
                <a:ea typeface="Calibri" panose="020F0502020204030204" pitchFamily="34" charset="0"/>
                <a:cs typeface="Calibri" panose="020F0502020204030204" pitchFamily="34" charset="0"/>
              </a:rPr>
              <a:t>. [online] Hotel-Online. Available at: https://www.hotel-online.com/press_releases/release/luxury-hospitality-what-makes-a-luxury-hotel-today/ [Accessed 8 Oct.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Raffles (2023) </a:t>
            </a:r>
            <a:r>
              <a:rPr lang="en-GB" sz="1200" i="1" dirty="0">
                <a:effectLst/>
                <a:latin typeface="Calibri" panose="020F0502020204030204" pitchFamily="34" charset="0"/>
                <a:ea typeface="Calibri" panose="020F0502020204030204" pitchFamily="34" charset="0"/>
                <a:cs typeface="Calibri" panose="020F0502020204030204" pitchFamily="34" charset="0"/>
              </a:rPr>
              <a:t>Raffles by design</a:t>
            </a:r>
            <a:r>
              <a:rPr lang="en-GB" sz="1200" dirty="0">
                <a:effectLst/>
                <a:latin typeface="Calibri" panose="020F0502020204030204" pitchFamily="34" charset="0"/>
                <a:ea typeface="Calibri" panose="020F0502020204030204" pitchFamily="34" charset="0"/>
                <a:cs typeface="Calibri" panose="020F0502020204030204" pitchFamily="34" charset="0"/>
              </a:rPr>
              <a:t>. [online] giftcards.raffles.com. Available at: https://giftcards.raffles.com/?_gl=1 [Accessed 8 Oct.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br>
              <a:rPr lang="en-GB" sz="1200" dirty="0">
                <a:effectLst/>
                <a:latin typeface="Calibri" panose="020F0502020204030204" pitchFamily="34" charset="0"/>
                <a:ea typeface="Calibri" panose="020F0502020204030204" pitchFamily="34" charset="0"/>
                <a:cs typeface="Calibri" panose="020F0502020204030204" pitchFamily="34" charset="0"/>
              </a:rPr>
            </a:br>
            <a:r>
              <a:rPr lang="en-GB" sz="1200" dirty="0">
                <a:effectLst/>
                <a:latin typeface="Calibri" panose="020F0502020204030204" pitchFamily="34" charset="0"/>
                <a:ea typeface="Calibri" panose="020F0502020204030204" pitchFamily="34" charset="0"/>
                <a:cs typeface="Calibri" panose="020F0502020204030204" pitchFamily="34" charset="0"/>
              </a:rPr>
              <a:t>Raffles Hotels and Resorts (2020) </a:t>
            </a:r>
            <a:r>
              <a:rPr lang="en-GB" sz="1200" i="1" dirty="0">
                <a:effectLst/>
                <a:latin typeface="Calibri" panose="020F0502020204030204" pitchFamily="34" charset="0"/>
                <a:ea typeface="Calibri" panose="020F0502020204030204" pitchFamily="34" charset="0"/>
                <a:cs typeface="Calibri" panose="020F0502020204030204" pitchFamily="34" charset="0"/>
              </a:rPr>
              <a:t>Raffles Hotels - Luxury Hotels &amp; Resorts</a:t>
            </a:r>
            <a:r>
              <a:rPr lang="en-GB" sz="1200" dirty="0">
                <a:effectLst/>
                <a:latin typeface="Calibri" panose="020F0502020204030204" pitchFamily="34" charset="0"/>
                <a:ea typeface="Calibri" panose="020F0502020204030204" pitchFamily="34" charset="0"/>
                <a:cs typeface="Calibri" panose="020F0502020204030204" pitchFamily="34" charset="0"/>
              </a:rPr>
              <a:t>. [online] Raffles.com. Available at: https://www.raffles.com/ [Accessed 8 Oct.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Walker, J (2021)</a:t>
            </a:r>
            <a:r>
              <a:rPr lang="en-GB" sz="1200" i="1" dirty="0">
                <a:effectLst/>
                <a:latin typeface="Calibri" panose="020F0502020204030204" pitchFamily="34" charset="0"/>
                <a:ea typeface="Calibri" panose="020F0502020204030204" pitchFamily="34" charset="0"/>
                <a:cs typeface="Calibri" panose="020F0502020204030204" pitchFamily="34" charset="0"/>
              </a:rPr>
              <a:t> Introduction to Hospitality</a:t>
            </a:r>
            <a:r>
              <a:rPr lang="en-GB" sz="1200" dirty="0">
                <a:effectLst/>
                <a:latin typeface="Calibri" panose="020F0502020204030204" pitchFamily="34" charset="0"/>
                <a:ea typeface="Calibri" panose="020F0502020204030204" pitchFamily="34" charset="0"/>
                <a:cs typeface="Calibri" panose="020F0502020204030204" pitchFamily="34" charset="0"/>
              </a:rPr>
              <a:t>, Global Edition, Pearson Education, Limited, Harlow. Available from: ProQuest </a:t>
            </a:r>
            <a:r>
              <a:rPr lang="en-GB" sz="1200" dirty="0" err="1">
                <a:effectLst/>
                <a:latin typeface="Calibri" panose="020F0502020204030204" pitchFamily="34" charset="0"/>
                <a:ea typeface="Calibri" panose="020F0502020204030204" pitchFamily="34" charset="0"/>
                <a:cs typeface="Calibri" panose="020F0502020204030204" pitchFamily="34" charset="0"/>
              </a:rPr>
              <a:t>Ebook</a:t>
            </a:r>
            <a:r>
              <a:rPr lang="en-GB" sz="1200" dirty="0">
                <a:effectLst/>
                <a:latin typeface="Calibri" panose="020F0502020204030204" pitchFamily="34" charset="0"/>
                <a:ea typeface="Calibri" panose="020F0502020204030204" pitchFamily="34" charset="0"/>
                <a:cs typeface="Calibri" panose="020F0502020204030204" pitchFamily="34" charset="0"/>
              </a:rPr>
              <a:t> Central. [8 October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Wunderman, A. (2022) </a:t>
            </a:r>
            <a:r>
              <a:rPr lang="en-GB" sz="1200" i="1" dirty="0">
                <a:effectLst/>
                <a:latin typeface="Calibri" panose="020F0502020204030204" pitchFamily="34" charset="0"/>
                <a:ea typeface="Calibri" panose="020F0502020204030204" pitchFamily="34" charset="0"/>
                <a:cs typeface="Calibri" panose="020F0502020204030204" pitchFamily="34" charset="0"/>
              </a:rPr>
              <a:t>What to Know About Hotel Butler Service, Including What You Can—and Can’t—Ask For</a:t>
            </a:r>
            <a:r>
              <a:rPr lang="en-GB" sz="1200" dirty="0">
                <a:effectLst/>
                <a:latin typeface="Calibri" panose="020F0502020204030204" pitchFamily="34" charset="0"/>
                <a:ea typeface="Calibri" panose="020F0502020204030204" pitchFamily="34" charset="0"/>
                <a:cs typeface="Calibri" panose="020F0502020204030204" pitchFamily="34" charset="0"/>
              </a:rPr>
              <a:t>. [online] Condé Nast Traveler. Available at: https://www.cntraveler.com/story/what-to-know-about-hotel-butler-service-including-what-you-can-and-cant-ask-for [Accessed 8 Oct.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logo for a hotel&#10;&#10;Description automatically generated">
            <a:extLst>
              <a:ext uri="{FF2B5EF4-FFF2-40B4-BE49-F238E27FC236}">
                <a16:creationId xmlns:a16="http://schemas.microsoft.com/office/drawing/2014/main" id="{AE79E676-D504-2DFB-FD5E-ADA527C954E6}"/>
              </a:ext>
            </a:extLst>
          </p:cNvPr>
          <p:cNvPicPr>
            <a:picLocks noChangeAspect="1"/>
          </p:cNvPicPr>
          <p:nvPr/>
        </p:nvPicPr>
        <p:blipFill>
          <a:blip r:embed="rId3">
            <a:alphaModFix amt="34000"/>
            <a:extLst>
              <a:ext uri="{28A0092B-C50C-407E-A947-70E740481C1C}">
                <a14:useLocalDpi xmlns:a14="http://schemas.microsoft.com/office/drawing/2010/main" val="0"/>
              </a:ext>
            </a:extLst>
          </a:blip>
          <a:stretch>
            <a:fillRect/>
          </a:stretch>
        </p:blipFill>
        <p:spPr>
          <a:xfrm>
            <a:off x="3572129" y="900071"/>
            <a:ext cx="5047742" cy="5057858"/>
          </a:xfrm>
          <a:prstGeom prst="rect">
            <a:avLst/>
          </a:prstGeom>
        </p:spPr>
      </p:pic>
    </p:spTree>
    <p:extLst>
      <p:ext uri="{BB962C8B-B14F-4D97-AF65-F5344CB8AC3E}">
        <p14:creationId xmlns:p14="http://schemas.microsoft.com/office/powerpoint/2010/main" val="2706948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331</TotalTime>
  <Words>2096</Words>
  <Application>Microsoft Office PowerPoint</Application>
  <PresentationFormat>Widescreen</PresentationFormat>
  <Paragraphs>110</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Arabic Typesetting</vt:lpstr>
      <vt:lpstr>Arial</vt:lpstr>
      <vt:lpstr>Calibri</vt:lpstr>
      <vt:lpstr>Calibri Light</vt:lpstr>
      <vt:lpstr>Roboto</vt:lpstr>
      <vt:lpstr>Söhne</vt:lpstr>
      <vt:lpstr>Office Theme</vt:lpstr>
      <vt:lpstr>PowerPoint Presentation</vt:lpstr>
      <vt:lpstr>Table of content</vt:lpstr>
      <vt:lpstr>Raffles, where the magic begins </vt:lpstr>
      <vt:lpstr>Why guests choose Raffles</vt:lpstr>
      <vt:lpstr>Raffles Guest Services</vt:lpstr>
      <vt:lpstr>What can guest do at Raffles</vt:lpstr>
      <vt:lpstr>Hospitality is our second name</vt:lpstr>
      <vt:lpstr>How Raffles meet and exceeds guest expectation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2240776@student.uwtsd.ac.uk</dc:creator>
  <cp:lastModifiedBy>   </cp:lastModifiedBy>
  <cp:revision>1</cp:revision>
  <dcterms:created xsi:type="dcterms:W3CDTF">2023-10-08T16:35:07Z</dcterms:created>
  <dcterms:modified xsi:type="dcterms:W3CDTF">2023-10-08T22:06:38Z</dcterms:modified>
</cp:coreProperties>
</file>