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302" r:id="rId4"/>
    <p:sldId id="303" r:id="rId5"/>
    <p:sldId id="258" r:id="rId6"/>
    <p:sldId id="259" r:id="rId7"/>
    <p:sldId id="260" r:id="rId8"/>
    <p:sldId id="261" r:id="rId9"/>
    <p:sldId id="262" r:id="rId10"/>
    <p:sldId id="275" r:id="rId11"/>
    <p:sldId id="263" r:id="rId12"/>
    <p:sldId id="264" r:id="rId13"/>
    <p:sldId id="266" r:id="rId14"/>
    <p:sldId id="267" r:id="rId15"/>
    <p:sldId id="276" r:id="rId16"/>
    <p:sldId id="268" r:id="rId17"/>
    <p:sldId id="269" r:id="rId18"/>
    <p:sldId id="270" r:id="rId19"/>
    <p:sldId id="287" r:id="rId20"/>
    <p:sldId id="277" r:id="rId21"/>
    <p:sldId id="288" r:id="rId22"/>
    <p:sldId id="290" r:id="rId23"/>
    <p:sldId id="278" r:id="rId24"/>
    <p:sldId id="289" r:id="rId25"/>
    <p:sldId id="279" r:id="rId26"/>
    <p:sldId id="280" r:id="rId27"/>
    <p:sldId id="281" r:id="rId28"/>
    <p:sldId id="283" r:id="rId29"/>
    <p:sldId id="282" r:id="rId30"/>
    <p:sldId id="284" r:id="rId31"/>
    <p:sldId id="286" r:id="rId32"/>
    <p:sldId id="285" r:id="rId33"/>
    <p:sldId id="271" r:id="rId34"/>
    <p:sldId id="272" r:id="rId35"/>
    <p:sldId id="273" r:id="rId36"/>
    <p:sldId id="291" r:id="rId37"/>
    <p:sldId id="292" r:id="rId38"/>
    <p:sldId id="301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6A9544BE-6090-44EB-8A80-A548277B75D6}" type="datetimeFigureOut">
              <a:rPr lang="en-GB" smtClean="0"/>
              <a:pPr/>
              <a:t>17/02/2016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C2899D2F-7919-4572-8580-E3BF4C73AF8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‘The battle of </a:t>
            </a:r>
            <a:r>
              <a:rPr lang="en-GB" smtClean="0"/>
              <a:t>waterloo’ 18</a:t>
            </a:r>
            <a:r>
              <a:rPr lang="en-GB" baseline="30000" smtClean="0"/>
              <a:t>TH</a:t>
            </a:r>
            <a:r>
              <a:rPr lang="en-GB" smtClean="0"/>
              <a:t> JUNE 1815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DOCTOR LESTER MASON – UNIVERSITY OF TRINITY ST DAVID, LAMPETER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49309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FRENCH REVOLUTIONARY WARS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Aim – to maintain popularity of the Revolution</a:t>
            </a:r>
          </a:p>
          <a:p>
            <a:r>
              <a:rPr lang="en-GB" dirty="0" smtClean="0"/>
              <a:t>Little heed paid to state of French army  - many officers became </a:t>
            </a:r>
            <a:r>
              <a:rPr lang="en-GB" dirty="0" err="1" smtClean="0"/>
              <a:t>Emigres</a:t>
            </a:r>
            <a:endParaRPr lang="en-GB" dirty="0" smtClean="0"/>
          </a:p>
          <a:p>
            <a:r>
              <a:rPr lang="en-GB" dirty="0" smtClean="0"/>
              <a:t>French interests look north to Austrian Netherlands and east to Prussian lands</a:t>
            </a:r>
          </a:p>
          <a:p>
            <a:r>
              <a:rPr lang="en-GB" dirty="0" smtClean="0"/>
              <a:t>Austria and Prussia pre-occupied with partition of Poland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2040" y="1628800"/>
            <a:ext cx="3312368" cy="4392488"/>
          </a:xfrm>
        </p:spPr>
      </p:pic>
    </p:spTree>
    <p:extLst>
      <p:ext uri="{BB962C8B-B14F-4D97-AF65-F5344CB8AC3E}">
        <p14:creationId xmlns:p14="http://schemas.microsoft.com/office/powerpoint/2010/main" val="24674579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VENDEE 1793-5</a:t>
            </a:r>
            <a:endParaRPr lang="en-GB" dirty="0"/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2132856"/>
            <a:ext cx="2736304" cy="3456384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0" y="2143919"/>
            <a:ext cx="2095500" cy="3438525"/>
          </a:xfrm>
        </p:spPr>
      </p:pic>
    </p:spTree>
    <p:extLst>
      <p:ext uri="{BB962C8B-B14F-4D97-AF65-F5344CB8AC3E}">
        <p14:creationId xmlns:p14="http://schemas.microsoft.com/office/powerpoint/2010/main" val="40062758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GENOCIDE?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1844824"/>
            <a:ext cx="3384376" cy="4248472"/>
          </a:xfrm>
        </p:spPr>
      </p:pic>
    </p:spTree>
    <p:extLst>
      <p:ext uri="{BB962C8B-B14F-4D97-AF65-F5344CB8AC3E}">
        <p14:creationId xmlns:p14="http://schemas.microsoft.com/office/powerpoint/2010/main" val="53795777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FRENCH REVOLUTIONARY WARS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Appeals made in France for a new Citizens Army; also element of conscription and general mobilisation (aspects of Total War?) – central here was </a:t>
            </a:r>
            <a:r>
              <a:rPr lang="en-GB" dirty="0" err="1" smtClean="0"/>
              <a:t>Lazare</a:t>
            </a:r>
            <a:r>
              <a:rPr lang="en-GB" dirty="0" smtClean="0"/>
              <a:t> Carnot (1753-1823)</a:t>
            </a:r>
          </a:p>
          <a:p>
            <a:r>
              <a:rPr lang="en-GB" dirty="0" smtClean="0"/>
              <a:t>Opportunities in new atmosphere for ambitious and talented officers </a:t>
            </a:r>
            <a:r>
              <a:rPr lang="en-GB" dirty="0" err="1" smtClean="0"/>
              <a:t>e.g</a:t>
            </a:r>
            <a:r>
              <a:rPr lang="en-GB" dirty="0" smtClean="0"/>
              <a:t> Napoleon, to make headway</a:t>
            </a:r>
          </a:p>
          <a:p>
            <a:r>
              <a:rPr lang="en-GB" dirty="0" smtClean="0"/>
              <a:t>1795 – France under control in Austrian Netherlands and occupy the Rhineland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5071" y="1600200"/>
            <a:ext cx="3324858" cy="4525963"/>
          </a:xfrm>
        </p:spPr>
      </p:pic>
    </p:spTree>
    <p:extLst>
      <p:ext uri="{BB962C8B-B14F-4D97-AF65-F5344CB8AC3E}">
        <p14:creationId xmlns:p14="http://schemas.microsoft.com/office/powerpoint/2010/main" val="3948133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FRENCH REVOLUTIONARY WARS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GB" dirty="0" smtClean="0"/>
              <a:t>Revolutionary principles coupled with ‘Glorious’ victories sustained the French campaign</a:t>
            </a:r>
          </a:p>
          <a:p>
            <a:r>
              <a:rPr lang="en-GB" dirty="0" smtClean="0"/>
              <a:t>Also ‘living off the land’ in conquered territories maintained ambitions of officers and fed and paid the expanding army</a:t>
            </a:r>
          </a:p>
          <a:p>
            <a:r>
              <a:rPr lang="en-GB" dirty="0" smtClean="0"/>
              <a:t>All = ‘self-sustaining’ system of warfare</a:t>
            </a:r>
          </a:p>
          <a:p>
            <a:r>
              <a:rPr lang="en-GB" dirty="0" smtClean="0"/>
              <a:t>‘Every citizen must be a soldier, every soldier a citizen’ (report to French Assembly 1789)</a:t>
            </a:r>
          </a:p>
          <a:p>
            <a:r>
              <a:rPr lang="en-GB" dirty="0" smtClean="0"/>
              <a:t>1796 onwards – able to look east towards Austrian Habsburg territory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348706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6007976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ITALY</a:t>
            </a:r>
            <a:endParaRPr lang="en-GB" dirty="0"/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Napoleon invades </a:t>
            </a:r>
            <a:r>
              <a:rPr lang="en-GB" dirty="0" err="1" smtClean="0"/>
              <a:t>Piedmonte</a:t>
            </a:r>
            <a:r>
              <a:rPr lang="en-GB" dirty="0" smtClean="0"/>
              <a:t>-Sardinia lands – plunder and ‘Glory’ on Italian soil</a:t>
            </a:r>
          </a:p>
          <a:p>
            <a:r>
              <a:rPr lang="en-GB" dirty="0" smtClean="0"/>
              <a:t>Covets Austrian Habsburg lands in Italy, including Lombardy and Milan</a:t>
            </a:r>
          </a:p>
          <a:p>
            <a:r>
              <a:rPr lang="en-GB" dirty="0" smtClean="0"/>
              <a:t>Napoleon’s skills as tactician emerge – concentration of forces</a:t>
            </a:r>
            <a:endParaRPr lang="en-GB" dirty="0"/>
          </a:p>
        </p:txBody>
      </p:sp>
      <p:pic>
        <p:nvPicPr>
          <p:cNvPr id="9" name="Content Placeholder 8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3406" y="2113894"/>
            <a:ext cx="3888188" cy="3498574"/>
          </a:xfrm>
        </p:spPr>
      </p:pic>
    </p:spTree>
    <p:extLst>
      <p:ext uri="{BB962C8B-B14F-4D97-AF65-F5344CB8AC3E}">
        <p14:creationId xmlns:p14="http://schemas.microsoft.com/office/powerpoint/2010/main" val="35799230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TACTICS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 smtClean="0"/>
              <a:t>1800s – coalition emerging against Napoleon – Russians, Austrians, British threaten French gains in Italy and the Rhineland</a:t>
            </a:r>
          </a:p>
          <a:p>
            <a:r>
              <a:rPr lang="en-GB" dirty="0" smtClean="0"/>
              <a:t>Returns from campaigning in Egypt to defeat Austrians at Marengo (June 1800) and consolidate gains in Italy . Austria make peace</a:t>
            </a:r>
          </a:p>
          <a:p>
            <a:r>
              <a:rPr lang="en-GB" dirty="0" smtClean="0"/>
              <a:t>1801-05 Napoleon reorganises during lull</a:t>
            </a:r>
          </a:p>
          <a:p>
            <a:r>
              <a:rPr lang="en-GB" dirty="0" smtClean="0"/>
              <a:t>Strong and experienced army at his command</a:t>
            </a:r>
          </a:p>
          <a:p>
            <a:r>
              <a:rPr lang="en-GB" dirty="0" smtClean="0"/>
              <a:t>Marshal-led  (e.g. Ney pictured)and Corps based, able to move independently and rapidly (without peers), with competent General Staff</a:t>
            </a:r>
          </a:p>
          <a:p>
            <a:r>
              <a:rPr lang="en-GB" dirty="0" smtClean="0"/>
              <a:t>Self sufficient without the need for a supply train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0500" y="1772816"/>
            <a:ext cx="2794000" cy="3888432"/>
          </a:xfrm>
        </p:spPr>
      </p:pic>
    </p:spTree>
    <p:extLst>
      <p:ext uri="{BB962C8B-B14F-4D97-AF65-F5344CB8AC3E}">
        <p14:creationId xmlns:p14="http://schemas.microsoft.com/office/powerpoint/2010/main" val="852432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EASTWARDS!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August 1805 – new alliance emerges between Austria , Russia, and Sweden; Napoleon (now Emperor) invades Austro-Hungary and occupies Vienna</a:t>
            </a:r>
          </a:p>
          <a:p>
            <a:r>
              <a:rPr lang="en-GB" dirty="0" smtClean="0"/>
              <a:t>Problems – combined forces of Austria and Russia are a formidable foe; winter approaching, living off the land more precarious</a:t>
            </a:r>
          </a:p>
          <a:p>
            <a:r>
              <a:rPr lang="en-GB" dirty="0" smtClean="0"/>
              <a:t>Answer – quick and decisive  campaign – Austerlitz (Moravia - December 1805). Austria defeated but Prussia declare war on France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2754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AUSTERLITZ – 18</a:t>
            </a:r>
            <a:r>
              <a:rPr lang="en-GB" baseline="30000" dirty="0" smtClean="0"/>
              <a:t>TH</a:t>
            </a:r>
            <a:r>
              <a:rPr lang="en-GB" dirty="0" smtClean="0"/>
              <a:t> DECEMBER 1805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746" y="1600200"/>
            <a:ext cx="7442507" cy="4708525"/>
          </a:xfrm>
        </p:spPr>
      </p:pic>
    </p:spTree>
    <p:extLst>
      <p:ext uri="{BB962C8B-B14F-4D97-AF65-F5344CB8AC3E}">
        <p14:creationId xmlns:p14="http://schemas.microsoft.com/office/powerpoint/2010/main" val="38863591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EASTWARDS!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Battle of Jena (October 1806) – Napoleon’s decisive victory sees Berlin occupied and subjects Prussia to French hegemony until 1812</a:t>
            </a:r>
          </a:p>
          <a:p>
            <a:r>
              <a:rPr lang="en-GB" dirty="0" smtClean="0"/>
              <a:t>Battle of Wagram (July 1809) France finally defeats Austria, but cost of war begins to impact on French finances</a:t>
            </a:r>
          </a:p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916832"/>
            <a:ext cx="3312368" cy="3960440"/>
          </a:xfrm>
        </p:spPr>
      </p:pic>
    </p:spTree>
    <p:extLst>
      <p:ext uri="{BB962C8B-B14F-4D97-AF65-F5344CB8AC3E}">
        <p14:creationId xmlns:p14="http://schemas.microsoft.com/office/powerpoint/2010/main" val="30968682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AIMS AND WEAKNESSES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 smtClean="0"/>
              <a:t>Territorial aggrandisement and military glory</a:t>
            </a:r>
          </a:p>
          <a:p>
            <a:r>
              <a:rPr lang="en-GB" dirty="0" smtClean="0"/>
              <a:t>Creation of a ‘Continental System’ aimed at stifling British overseas power</a:t>
            </a:r>
          </a:p>
          <a:p>
            <a:r>
              <a:rPr lang="en-GB" dirty="0" smtClean="0"/>
              <a:t>Personal status </a:t>
            </a:r>
          </a:p>
          <a:p>
            <a:r>
              <a:rPr lang="en-GB" dirty="0" smtClean="0"/>
              <a:t>Revolutionary fervour and zeal?</a:t>
            </a:r>
          </a:p>
          <a:p>
            <a:r>
              <a:rPr lang="en-GB" dirty="0" smtClean="0"/>
              <a:t>Opposition in conquered lands </a:t>
            </a:r>
            <a:r>
              <a:rPr lang="en-GB" dirty="0" err="1" smtClean="0"/>
              <a:t>e.g</a:t>
            </a:r>
            <a:r>
              <a:rPr lang="en-GB" dirty="0" smtClean="0"/>
              <a:t> German states</a:t>
            </a:r>
          </a:p>
          <a:p>
            <a:r>
              <a:rPr lang="en-GB" dirty="0" smtClean="0"/>
              <a:t>Inherent weakness of ‘Client-states’ with relatives in charge e.g. brother Joseph, King of Naples and Sicily 1806-08</a:t>
            </a:r>
          </a:p>
          <a:p>
            <a:r>
              <a:rPr lang="en-GB" dirty="0" smtClean="0"/>
              <a:t>Diminishing effectiveness of French army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939875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DOWNFALL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en-GB" dirty="0" smtClean="0"/>
              <a:t>Grand Duchy of Warsaw (Napoleon’s Polish settlement) threatens Russian lands; war ensues</a:t>
            </a:r>
          </a:p>
          <a:p>
            <a:r>
              <a:rPr lang="en-GB" dirty="0" smtClean="0"/>
              <a:t>Summer 1812 – Napoleon with an army of 600k invades Russia</a:t>
            </a:r>
          </a:p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5450" y="2212181"/>
            <a:ext cx="2324100" cy="3302000"/>
          </a:xfrm>
        </p:spPr>
      </p:pic>
    </p:spTree>
    <p:extLst>
      <p:ext uri="{BB962C8B-B14F-4D97-AF65-F5344CB8AC3E}">
        <p14:creationId xmlns:p14="http://schemas.microsoft.com/office/powerpoint/2010/main" val="198769111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DOWNFALL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Napoleon’s army of 1812 = half French; the rest troops from ‘client’ states, his reluctant allies!:</a:t>
            </a:r>
          </a:p>
          <a:p>
            <a:r>
              <a:rPr lang="en-GB" dirty="0" smtClean="0"/>
              <a:t>German Confederation of the Rhine</a:t>
            </a:r>
          </a:p>
          <a:p>
            <a:r>
              <a:rPr lang="en-GB" dirty="0" smtClean="0"/>
              <a:t>Kingdom of Italy</a:t>
            </a:r>
          </a:p>
          <a:p>
            <a:r>
              <a:rPr lang="en-GB" dirty="0" smtClean="0"/>
              <a:t>Duchy of Warsaw</a:t>
            </a:r>
          </a:p>
          <a:p>
            <a:r>
              <a:rPr lang="en-GB" dirty="0" smtClean="0"/>
              <a:t>Russians draw Napoleon deeper into their territory; Battle of Borodino (September 1812 – 70k </a:t>
            </a:r>
            <a:r>
              <a:rPr lang="en-GB" dirty="0" err="1" smtClean="0"/>
              <a:t>casulaties</a:t>
            </a:r>
            <a:r>
              <a:rPr lang="en-GB" dirty="0" smtClean="0"/>
              <a:t>!) hollow victory for the French; Moscow occupied but culminates in ‘epic retreat’</a:t>
            </a:r>
          </a:p>
        </p:txBody>
      </p:sp>
    </p:spTree>
    <p:extLst>
      <p:ext uri="{BB962C8B-B14F-4D97-AF65-F5344CB8AC3E}">
        <p14:creationId xmlns:p14="http://schemas.microsoft.com/office/powerpoint/2010/main" val="1678805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RETREAT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700808"/>
            <a:ext cx="7200800" cy="4536504"/>
          </a:xfrm>
        </p:spPr>
      </p:pic>
    </p:spTree>
    <p:extLst>
      <p:ext uri="{BB962C8B-B14F-4D97-AF65-F5344CB8AC3E}">
        <p14:creationId xmlns:p14="http://schemas.microsoft.com/office/powerpoint/2010/main" val="3351019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DOWNFALL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French now faced new alliance of Prussia, Austria, Sweden, Russia, Britain, Sweden</a:t>
            </a:r>
          </a:p>
          <a:p>
            <a:r>
              <a:rPr lang="en-GB" dirty="0" smtClean="0"/>
              <a:t>Battle of Leipzig (16</a:t>
            </a:r>
            <a:r>
              <a:rPr lang="en-GB" baseline="30000" dirty="0" smtClean="0"/>
              <a:t>th</a:t>
            </a:r>
            <a:r>
              <a:rPr lang="en-GB" dirty="0" smtClean="0"/>
              <a:t>- 19</a:t>
            </a:r>
            <a:r>
              <a:rPr lang="en-GB" baseline="30000" dirty="0" smtClean="0"/>
              <a:t>th</a:t>
            </a:r>
            <a:r>
              <a:rPr lang="en-GB" dirty="0" smtClean="0"/>
              <a:t> October 1813) – over 500k troops involved in decisive defeat for Napoleon ; casualties range from 80k-110k</a:t>
            </a:r>
          </a:p>
          <a:p>
            <a:r>
              <a:rPr lang="en-GB" dirty="0" smtClean="0"/>
              <a:t>Despite skilled rear guard action during retreat, Paris occupied  and Napoleon abdicates to Elba (April 1814)</a:t>
            </a:r>
          </a:p>
          <a:p>
            <a:r>
              <a:rPr lang="en-GB" dirty="0" smtClean="0"/>
              <a:t>Bourbons re-instated in France under Louis XVIII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77050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WATERLOO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18</a:t>
            </a:r>
            <a:r>
              <a:rPr lang="en-GB" baseline="30000" dirty="0" smtClean="0"/>
              <a:t>TH</a:t>
            </a:r>
            <a:r>
              <a:rPr lang="en-GB" dirty="0" smtClean="0"/>
              <a:t> June 1815 near Brussels </a:t>
            </a:r>
          </a:p>
          <a:p>
            <a:r>
              <a:rPr lang="en-GB" dirty="0" smtClean="0"/>
              <a:t>Culmination of Napoleon’s ‘Hundred Days’ after his return from exile in Elba</a:t>
            </a:r>
          </a:p>
          <a:p>
            <a:r>
              <a:rPr lang="en-GB" dirty="0" smtClean="0"/>
              <a:t>Napoleon went on the offensive before the Allies could unite on the battlefield</a:t>
            </a:r>
          </a:p>
          <a:p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613" y="1600200"/>
            <a:ext cx="3549774" cy="4525963"/>
          </a:xfrm>
        </p:spPr>
      </p:pic>
    </p:spTree>
    <p:extLst>
      <p:ext uri="{BB962C8B-B14F-4D97-AF65-F5344CB8AC3E}">
        <p14:creationId xmlns:p14="http://schemas.microsoft.com/office/powerpoint/2010/main" val="33758610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WATERLOO</a:t>
            </a:r>
            <a:endParaRPr lang="en-GB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Belligerents:</a:t>
            </a:r>
          </a:p>
          <a:p>
            <a:r>
              <a:rPr lang="en-GB" dirty="0" smtClean="0"/>
              <a:t>1. France with army of 73k </a:t>
            </a:r>
          </a:p>
          <a:p>
            <a:r>
              <a:rPr lang="en-GB" dirty="0" smtClean="0"/>
              <a:t>2.Allies, totalling 118k (</a:t>
            </a:r>
            <a:r>
              <a:rPr lang="en-GB" dirty="0" err="1" smtClean="0"/>
              <a:t>incl</a:t>
            </a:r>
            <a:r>
              <a:rPr lang="en-GB" dirty="0" smtClean="0"/>
              <a:t> 50k Prussians):</a:t>
            </a:r>
          </a:p>
          <a:p>
            <a:r>
              <a:rPr lang="en-GB" dirty="0" smtClean="0"/>
              <a:t>Britain including King’s German League;</a:t>
            </a:r>
          </a:p>
          <a:p>
            <a:r>
              <a:rPr lang="en-GB" dirty="0" smtClean="0"/>
              <a:t>Netherlands, including Dutch/Belgians;</a:t>
            </a:r>
          </a:p>
          <a:p>
            <a:r>
              <a:rPr lang="en-GB" dirty="0" smtClean="0"/>
              <a:t>Hanover;</a:t>
            </a:r>
          </a:p>
          <a:p>
            <a:r>
              <a:rPr lang="en-GB" dirty="0" smtClean="0"/>
              <a:t>Nassau;</a:t>
            </a:r>
          </a:p>
          <a:p>
            <a:r>
              <a:rPr lang="en-GB" dirty="0" smtClean="0"/>
              <a:t>Brunswick</a:t>
            </a:r>
          </a:p>
          <a:p>
            <a:r>
              <a:rPr lang="en-GB" dirty="0" smtClean="0"/>
              <a:t>Prussia under von Blucher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46318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SIBORNE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7694" y="1600200"/>
            <a:ext cx="7508611" cy="4708525"/>
          </a:xfrm>
        </p:spPr>
      </p:pic>
    </p:spTree>
    <p:extLst>
      <p:ext uri="{BB962C8B-B14F-4D97-AF65-F5344CB8AC3E}">
        <p14:creationId xmlns:p14="http://schemas.microsoft.com/office/powerpoint/2010/main" val="6806415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WATERLOO</a:t>
            </a:r>
            <a:endParaRPr lang="en-GB"/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5855" y="1772816"/>
            <a:ext cx="7540561" cy="4320480"/>
          </a:xfrm>
        </p:spPr>
      </p:pic>
    </p:spTree>
    <p:extLst>
      <p:ext uri="{BB962C8B-B14F-4D97-AF65-F5344CB8AC3E}">
        <p14:creationId xmlns:p14="http://schemas.microsoft.com/office/powerpoint/2010/main" val="8261800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Waterloo 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72816"/>
            <a:ext cx="3024336" cy="4320480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2518067"/>
            <a:ext cx="4038600" cy="2690228"/>
          </a:xfrm>
        </p:spPr>
      </p:pic>
    </p:spTree>
    <p:extLst>
      <p:ext uri="{BB962C8B-B14F-4D97-AF65-F5344CB8AC3E}">
        <p14:creationId xmlns:p14="http://schemas.microsoft.com/office/powerpoint/2010/main" val="4155397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Waterloo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2068512"/>
            <a:ext cx="5334000" cy="3771900"/>
          </a:xfrm>
        </p:spPr>
      </p:pic>
    </p:spTree>
    <p:extLst>
      <p:ext uri="{BB962C8B-B14F-4D97-AF65-F5344CB8AC3E}">
        <p14:creationId xmlns:p14="http://schemas.microsoft.com/office/powerpoint/2010/main" val="21025333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PHASES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1782762"/>
            <a:ext cx="5715000" cy="4343400"/>
          </a:xfrm>
        </p:spPr>
      </p:pic>
    </p:spTree>
    <p:extLst>
      <p:ext uri="{BB962C8B-B14F-4D97-AF65-F5344CB8AC3E}">
        <p14:creationId xmlns:p14="http://schemas.microsoft.com/office/powerpoint/2010/main" val="22873877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PICTON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28800"/>
            <a:ext cx="3261940" cy="4464496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9849" y="1600200"/>
            <a:ext cx="3395301" cy="4525963"/>
          </a:xfrm>
        </p:spPr>
      </p:pic>
    </p:spTree>
    <p:extLst>
      <p:ext uri="{BB962C8B-B14F-4D97-AF65-F5344CB8AC3E}">
        <p14:creationId xmlns:p14="http://schemas.microsoft.com/office/powerpoint/2010/main" val="344311998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BRITISH INFANTRY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4500" y="1820862"/>
            <a:ext cx="5715000" cy="4267200"/>
          </a:xfrm>
        </p:spPr>
      </p:pic>
    </p:spTree>
    <p:extLst>
      <p:ext uri="{BB962C8B-B14F-4D97-AF65-F5344CB8AC3E}">
        <p14:creationId xmlns:p14="http://schemas.microsoft.com/office/powerpoint/2010/main" val="34296931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KING’S GERMAN LEAGUE AND THE PRUSSIANS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16832"/>
            <a:ext cx="2736304" cy="3960440"/>
          </a:xfrm>
        </p:spPr>
      </p:pic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200" y="1988840"/>
            <a:ext cx="4038600" cy="3672408"/>
          </a:xfrm>
        </p:spPr>
      </p:pic>
    </p:spTree>
    <p:extLst>
      <p:ext uri="{BB962C8B-B14F-4D97-AF65-F5344CB8AC3E}">
        <p14:creationId xmlns:p14="http://schemas.microsoft.com/office/powerpoint/2010/main" val="37340494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FRENCH CAVALRY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916832"/>
            <a:ext cx="4038600" cy="3816423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9585" y="2329483"/>
            <a:ext cx="4035829" cy="3067396"/>
          </a:xfrm>
        </p:spPr>
      </p:pic>
    </p:spTree>
    <p:extLst>
      <p:ext uri="{BB962C8B-B14F-4D97-AF65-F5344CB8AC3E}">
        <p14:creationId xmlns:p14="http://schemas.microsoft.com/office/powerpoint/2010/main" val="329209982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IMPERIAL GUARD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2201862"/>
            <a:ext cx="7010400" cy="3505200"/>
          </a:xfrm>
        </p:spPr>
      </p:pic>
    </p:spTree>
    <p:extLst>
      <p:ext uri="{BB962C8B-B14F-4D97-AF65-F5344CB8AC3E}">
        <p14:creationId xmlns:p14="http://schemas.microsoft.com/office/powerpoint/2010/main" val="235191963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AFTERMATH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1. ALLIED LOSSES:</a:t>
            </a:r>
          </a:p>
          <a:p>
            <a:r>
              <a:rPr lang="en-GB" dirty="0" smtClean="0"/>
              <a:t>4,700 KILLED – 3,500 ALLIES; 1200 PRUSSIANS</a:t>
            </a:r>
          </a:p>
          <a:p>
            <a:r>
              <a:rPr lang="en-GB" dirty="0" smtClean="0"/>
              <a:t>16,600 WOUNDED</a:t>
            </a:r>
          </a:p>
          <a:p>
            <a:r>
              <a:rPr lang="en-GB" dirty="0" smtClean="0"/>
              <a:t>5,000 MISSING</a:t>
            </a:r>
          </a:p>
          <a:p>
            <a:r>
              <a:rPr lang="en-GB" dirty="0"/>
              <a:t>This is one of a series of watercolours by the surgeon Charles Bell (1774-1842) of wounded soldiers from the battle of Waterloo.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772816"/>
            <a:ext cx="4248472" cy="4680520"/>
          </a:xfrm>
        </p:spPr>
      </p:pic>
    </p:spTree>
    <p:extLst>
      <p:ext uri="{BB962C8B-B14F-4D97-AF65-F5344CB8AC3E}">
        <p14:creationId xmlns:p14="http://schemas.microsoft.com/office/powerpoint/2010/main" val="192218180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AFTERMATH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844824"/>
            <a:ext cx="2628850" cy="4032448"/>
          </a:xfrm>
        </p:spPr>
      </p:pic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GB" dirty="0" smtClean="0"/>
              <a:t>2. FRENCH LOSSES:</a:t>
            </a:r>
          </a:p>
          <a:p>
            <a:endParaRPr lang="en-GB" dirty="0" smtClean="0"/>
          </a:p>
          <a:p>
            <a:r>
              <a:rPr lang="en-GB" dirty="0" smtClean="0"/>
              <a:t>24-26k killed or wounded</a:t>
            </a:r>
          </a:p>
          <a:p>
            <a:endParaRPr lang="en-GB" dirty="0" smtClean="0"/>
          </a:p>
          <a:p>
            <a:r>
              <a:rPr lang="en-GB" dirty="0" smtClean="0"/>
              <a:t>6-7k captured</a:t>
            </a:r>
          </a:p>
          <a:p>
            <a:endParaRPr lang="en-GB" dirty="0" smtClean="0"/>
          </a:p>
          <a:p>
            <a:r>
              <a:rPr lang="en-GB" dirty="0" smtClean="0"/>
              <a:t>15k missing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27849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Veterans photos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484784"/>
            <a:ext cx="4824536" cy="4608512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2204864"/>
            <a:ext cx="3096344" cy="3816424"/>
          </a:xfrm>
        </p:spPr>
      </p:pic>
    </p:spTree>
    <p:extLst>
      <p:ext uri="{BB962C8B-B14F-4D97-AF65-F5344CB8AC3E}">
        <p14:creationId xmlns:p14="http://schemas.microsoft.com/office/powerpoint/2010/main" val="235042739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Napoleon  on St Helena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484784"/>
            <a:ext cx="5112568" cy="4896544"/>
          </a:xfrm>
        </p:spPr>
      </p:pic>
    </p:spTree>
    <p:extLst>
      <p:ext uri="{BB962C8B-B14F-4D97-AF65-F5344CB8AC3E}">
        <p14:creationId xmlns:p14="http://schemas.microsoft.com/office/powerpoint/2010/main" val="86539903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POST-NAPOLEON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Congress of Vienna 1814-15</a:t>
            </a:r>
          </a:p>
          <a:p>
            <a:r>
              <a:rPr lang="en-GB" dirty="0" smtClean="0"/>
              <a:t>Return of old dynasties – e.g. Bourbon restoration in France</a:t>
            </a:r>
          </a:p>
          <a:p>
            <a:r>
              <a:rPr lang="en-GB" dirty="0" smtClean="0"/>
              <a:t>Spheres of influences created in Europe</a:t>
            </a:r>
          </a:p>
          <a:p>
            <a:r>
              <a:rPr lang="en-GB" dirty="0" smtClean="0"/>
              <a:t>Russia attains the Duchy of Warsaw</a:t>
            </a:r>
          </a:p>
          <a:p>
            <a:r>
              <a:rPr lang="en-GB" dirty="0" smtClean="0"/>
              <a:t>Prussia attains Saxony and parts of Duchy of Warsaw, and Rhineland Westphalia </a:t>
            </a:r>
          </a:p>
          <a:p>
            <a:r>
              <a:rPr lang="en-GB" dirty="0" smtClean="0"/>
              <a:t>German Confederation set up – loose association of 38 German states; a buffer between Prussia and Austria 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979005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POST-NAPOLEON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United Kingdom of the Netherlands created out of the Netherlands and southern Netherlands (Belgium)</a:t>
            </a:r>
          </a:p>
          <a:p>
            <a:r>
              <a:rPr lang="en-GB" dirty="0" smtClean="0"/>
              <a:t>Kingdom of Bavaria recognised</a:t>
            </a:r>
          </a:p>
          <a:p>
            <a:r>
              <a:rPr lang="en-GB" dirty="0" smtClean="0"/>
              <a:t>Austria gain the Tyrol, Lombardy and Venetia</a:t>
            </a:r>
          </a:p>
          <a:p>
            <a:r>
              <a:rPr lang="en-GB" dirty="0" smtClean="0"/>
              <a:t>Habsburg regain Tuscany and Modena</a:t>
            </a:r>
          </a:p>
          <a:p>
            <a:r>
              <a:rPr lang="en-GB" dirty="0" smtClean="0"/>
              <a:t>Papal States restored to Pope</a:t>
            </a:r>
          </a:p>
          <a:p>
            <a:r>
              <a:rPr lang="en-GB" dirty="0" smtClean="0"/>
              <a:t>Kingdom of Sardinia restored in </a:t>
            </a:r>
            <a:r>
              <a:rPr lang="en-GB" dirty="0" err="1" smtClean="0"/>
              <a:t>Piedmonte</a:t>
            </a:r>
            <a:r>
              <a:rPr lang="en-GB" dirty="0" smtClean="0"/>
              <a:t>, Nice, and Savoy</a:t>
            </a:r>
          </a:p>
          <a:p>
            <a:r>
              <a:rPr lang="en-GB" dirty="0" smtClean="0"/>
              <a:t>Kingdom of Naples restored to Bourbons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369496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POST- NAPOLEON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484784"/>
            <a:ext cx="6552728" cy="4896544"/>
          </a:xfrm>
        </p:spPr>
      </p:pic>
    </p:spTree>
    <p:extLst>
      <p:ext uri="{BB962C8B-B14F-4D97-AF65-F5344CB8AC3E}">
        <p14:creationId xmlns:p14="http://schemas.microsoft.com/office/powerpoint/2010/main" val="24202343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RESPONSE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1793: Alien Act – recording and registration of all foreigners arriving in Britain</a:t>
            </a:r>
          </a:p>
          <a:p>
            <a:r>
              <a:rPr lang="en-GB" dirty="0" smtClean="0"/>
              <a:t>1795: Seditious Meetings Act, Treason Act – restricted public assembly</a:t>
            </a:r>
          </a:p>
          <a:p>
            <a:r>
              <a:rPr lang="en-GB" dirty="0" smtClean="0"/>
              <a:t>1799:  Combination Acts outlawed trade unions and unlawful assembly; Pitt’s response to perceived Jacobin activity</a:t>
            </a:r>
          </a:p>
          <a:p>
            <a:r>
              <a:rPr lang="en-GB" dirty="0" smtClean="0"/>
              <a:t>1798: Ireland – United Irishmen rebellion – republican-based nationalist uprising led by Wolfe Tone, failed and followed by repressive martial law; followed by failure of uprising in 1803 led by Robert Emmet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497056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RESPONSE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Period 1790-1820 witnessed fears of republican plots, indictments for treason, government secrecy and intrigue</a:t>
            </a:r>
          </a:p>
          <a:p>
            <a:r>
              <a:rPr lang="en-GB" dirty="0" smtClean="0"/>
              <a:t>Even moderate republican associations e.g. The London Corresponding Society, victim of government repression, including imprisonments and transportations </a:t>
            </a:r>
          </a:p>
          <a:p>
            <a:r>
              <a:rPr lang="en-GB" dirty="0" smtClean="0"/>
              <a:t>1820: Cato Street conspiracy – radical </a:t>
            </a:r>
            <a:r>
              <a:rPr lang="en-GB" dirty="0" err="1" smtClean="0"/>
              <a:t>Spencean</a:t>
            </a:r>
            <a:r>
              <a:rPr lang="en-GB" dirty="0" smtClean="0"/>
              <a:t> group attempted to assassinate Lord Liverpool et al, and set up a ‘Committee of Public Safety’; it failed and marked the end of radical republicanism in Britain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872401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1797 AND ALL THAT!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916832"/>
            <a:ext cx="5904656" cy="4464496"/>
          </a:xfrm>
        </p:spPr>
      </p:pic>
    </p:spTree>
    <p:extLst>
      <p:ext uri="{BB962C8B-B14F-4D97-AF65-F5344CB8AC3E}">
        <p14:creationId xmlns:p14="http://schemas.microsoft.com/office/powerpoint/2010/main" val="24290061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1798!</a:t>
            </a:r>
            <a:endParaRPr lang="en-GB" dirty="0"/>
          </a:p>
        </p:txBody>
      </p:sp>
      <p:sp>
        <p:nvSpPr>
          <p:cNvPr id="6147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The United Irishmen – Republicans influenced by the American and French Revolutions</a:t>
            </a:r>
          </a:p>
          <a:p>
            <a:pPr eaLnBrk="1" hangingPunct="1"/>
            <a:r>
              <a:rPr lang="en-GB" altLang="en-US" smtClean="0"/>
              <a:t>Versus British rule in Ireland</a:t>
            </a:r>
          </a:p>
          <a:p>
            <a:pPr eaLnBrk="1" hangingPunct="1"/>
            <a:r>
              <a:rPr lang="en-GB" altLang="en-US" smtClean="0"/>
              <a:t>Founded 1791 from within both Protestant and R.C Communities </a:t>
            </a:r>
          </a:p>
        </p:txBody>
      </p:sp>
      <p:pic>
        <p:nvPicPr>
          <p:cNvPr id="6148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1989138"/>
            <a:ext cx="3024188" cy="3816350"/>
          </a:xfrm>
        </p:spPr>
      </p:pic>
    </p:spTree>
    <p:extLst>
      <p:ext uri="{BB962C8B-B14F-4D97-AF65-F5344CB8AC3E}">
        <p14:creationId xmlns:p14="http://schemas.microsoft.com/office/powerpoint/2010/main" val="152332590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REBELLION</a:t>
            </a:r>
            <a:endParaRPr lang="en-GB" dirty="0"/>
          </a:p>
        </p:txBody>
      </p:sp>
      <p:sp>
        <p:nvSpPr>
          <p:cNvPr id="9219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GB" altLang="en-US" smtClean="0"/>
              <a:t>Aborted landed of rebels and French at Bantry Bay 1796</a:t>
            </a:r>
          </a:p>
          <a:p>
            <a:pPr eaLnBrk="1" hangingPunct="1"/>
            <a:r>
              <a:rPr lang="en-GB" altLang="en-US" smtClean="0"/>
              <a:t>De facto martial law and reprisals including ‘pitch capping’</a:t>
            </a:r>
          </a:p>
          <a:p>
            <a:pPr eaLnBrk="1" hangingPunct="1"/>
            <a:r>
              <a:rPr lang="en-GB" altLang="en-US" smtClean="0"/>
              <a:t>British encouraged ‘sectarianism ‘ e.g Ulster and the Orange order, formed 1795-6</a:t>
            </a:r>
          </a:p>
          <a:p>
            <a:pPr eaLnBrk="1" hangingPunct="1"/>
            <a:endParaRPr lang="en-GB" altLang="en-US" smtClean="0"/>
          </a:p>
        </p:txBody>
      </p:sp>
      <p:pic>
        <p:nvPicPr>
          <p:cNvPr id="9220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92725" y="1989138"/>
            <a:ext cx="2735263" cy="3887787"/>
          </a:xfrm>
        </p:spPr>
      </p:pic>
    </p:spTree>
    <p:extLst>
      <p:ext uri="{BB962C8B-B14F-4D97-AF65-F5344CB8AC3E}">
        <p14:creationId xmlns:p14="http://schemas.microsoft.com/office/powerpoint/2010/main" val="10457553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REBELLION</a:t>
            </a:r>
            <a:endParaRPr lang="en-GB" dirty="0"/>
          </a:p>
        </p:txBody>
      </p:sp>
      <p:sp>
        <p:nvSpPr>
          <p:cNvPr id="1024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9745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GB" altLang="en-US" smtClean="0"/>
              <a:t>Start – May 1798</a:t>
            </a:r>
          </a:p>
          <a:p>
            <a:pPr eaLnBrk="1" hangingPunct="1"/>
            <a:r>
              <a:rPr lang="en-GB" altLang="en-US" smtClean="0"/>
              <a:t>Aim: the control of Dublin</a:t>
            </a:r>
          </a:p>
          <a:p>
            <a:pPr eaLnBrk="1" hangingPunct="1"/>
            <a:r>
              <a:rPr lang="en-GB" altLang="en-US" smtClean="0"/>
              <a:t>Informants ensured a strong army presence in the City</a:t>
            </a:r>
          </a:p>
          <a:p>
            <a:pPr eaLnBrk="1" hangingPunct="1"/>
            <a:r>
              <a:rPr lang="en-GB" altLang="en-US" smtClean="0"/>
              <a:t>Rebellion emerged in country areas – Co Kildare, Meath, Carlow – spreads to Co Wicklow and Antrim</a:t>
            </a:r>
          </a:p>
        </p:txBody>
      </p:sp>
      <p:pic>
        <p:nvPicPr>
          <p:cNvPr id="10244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1916113"/>
            <a:ext cx="2952750" cy="4176712"/>
          </a:xfrm>
        </p:spPr>
      </p:pic>
    </p:spTree>
    <p:extLst>
      <p:ext uri="{BB962C8B-B14F-4D97-AF65-F5344CB8AC3E}">
        <p14:creationId xmlns:p14="http://schemas.microsoft.com/office/powerpoint/2010/main" val="226450978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REBELLION</a:t>
            </a:r>
            <a:endParaRPr lang="en-GB" dirty="0"/>
          </a:p>
        </p:txBody>
      </p:sp>
      <p:sp>
        <p:nvSpPr>
          <p:cNvPr id="11267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GB" altLang="en-US" smtClean="0"/>
              <a:t>Generally a failure, but early success in Co Wexford</a:t>
            </a:r>
          </a:p>
          <a:p>
            <a:pPr eaLnBrk="1" hangingPunct="1"/>
            <a:r>
              <a:rPr lang="en-GB" altLang="en-US" smtClean="0"/>
              <a:t>Eventually defeat at Vinegar Hill  21 June</a:t>
            </a:r>
          </a:p>
          <a:p>
            <a:pPr eaLnBrk="1" hangingPunct="1"/>
            <a:r>
              <a:rPr lang="en-GB" altLang="en-US" smtClean="0"/>
              <a:t>Aftermath characterised by atrocities, recriminations, summary executions  - echoes of Cromwell </a:t>
            </a:r>
          </a:p>
        </p:txBody>
      </p:sp>
      <p:pic>
        <p:nvPicPr>
          <p:cNvPr id="11268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1773238"/>
            <a:ext cx="2954338" cy="4103687"/>
          </a:xfrm>
        </p:spPr>
      </p:pic>
    </p:spTree>
    <p:extLst>
      <p:ext uri="{BB962C8B-B14F-4D97-AF65-F5344CB8AC3E}">
        <p14:creationId xmlns:p14="http://schemas.microsoft.com/office/powerpoint/2010/main" val="15942956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REBELLION</a:t>
            </a:r>
            <a:endParaRPr lang="en-GB" dirty="0"/>
          </a:p>
        </p:txBody>
      </p:sp>
      <p:sp>
        <p:nvSpPr>
          <p:cNvPr id="12291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257800"/>
          </a:xfrm>
        </p:spPr>
        <p:txBody>
          <a:bodyPr>
            <a:normAutofit lnSpcReduction="10000"/>
          </a:bodyPr>
          <a:lstStyle/>
          <a:p>
            <a:pPr eaLnBrk="1" hangingPunct="1"/>
            <a:r>
              <a:rPr lang="en-GB" altLang="en-US" smtClean="0"/>
              <a:t>French involvement in Co Mayo (August)– 1000 troops, but unsuccessful</a:t>
            </a:r>
          </a:p>
          <a:p>
            <a:pPr eaLnBrk="1" hangingPunct="1"/>
            <a:r>
              <a:rPr lang="en-GB" altLang="en-US" smtClean="0"/>
              <a:t>Wolfe Tone enters Co Donegal with force in December but is captured and condemned to death</a:t>
            </a:r>
          </a:p>
          <a:p>
            <a:pPr eaLnBrk="1" hangingPunct="1"/>
            <a:r>
              <a:rPr lang="en-GB" altLang="en-US" smtClean="0"/>
              <a:t>Escapes executioner – dies of wounds following suicide attempt </a:t>
            </a:r>
          </a:p>
          <a:p>
            <a:pPr eaLnBrk="1" hangingPunct="1"/>
            <a:endParaRPr lang="en-GB" altLang="en-US" smtClean="0"/>
          </a:p>
        </p:txBody>
      </p:sp>
      <p:pic>
        <p:nvPicPr>
          <p:cNvPr id="12292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1844675"/>
            <a:ext cx="3095625" cy="4608513"/>
          </a:xfrm>
        </p:spPr>
      </p:pic>
    </p:spTree>
    <p:extLst>
      <p:ext uri="{BB962C8B-B14F-4D97-AF65-F5344CB8AC3E}">
        <p14:creationId xmlns:p14="http://schemas.microsoft.com/office/powerpoint/2010/main" val="297209126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mtClean="0"/>
              <a:t>Legacy of 1798</a:t>
            </a:r>
          </a:p>
        </p:txBody>
      </p:sp>
      <p:sp>
        <p:nvSpPr>
          <p:cNvPr id="13315" name="Content Placeholder 3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 eaLnBrk="1" hangingPunct="1"/>
            <a:r>
              <a:rPr lang="en-GB" altLang="en-US" smtClean="0"/>
              <a:t>The Act of Union – removal level of autonomy enjoyed by Protestant Ascendancy</a:t>
            </a:r>
          </a:p>
          <a:p>
            <a:pPr eaLnBrk="1" hangingPunct="1"/>
            <a:r>
              <a:rPr lang="en-GB" altLang="en-US" b="1" smtClean="0"/>
              <a:t>Sectarian fault lines</a:t>
            </a:r>
            <a:r>
              <a:rPr lang="en-GB" altLang="en-US" smtClean="0"/>
              <a:t>: Increasing schism between Presbyterians and R.C.s – inclusion of all Protestants in the Ascendancy ; fear of R.C. retaliation</a:t>
            </a:r>
          </a:p>
        </p:txBody>
      </p:sp>
      <p:pic>
        <p:nvPicPr>
          <p:cNvPr id="1331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1773238"/>
            <a:ext cx="2466975" cy="1847850"/>
          </a:xfrm>
        </p:spPr>
      </p:pic>
      <p:pic>
        <p:nvPicPr>
          <p:cNvPr id="13317" name="Picture 2" descr="C:\Users\Lester\Pictures\wolfe ton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357563"/>
            <a:ext cx="2305050" cy="2528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193218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mtClean="0"/>
              <a:t>The Act of Union</a:t>
            </a:r>
          </a:p>
        </p:txBody>
      </p:sp>
      <p:sp>
        <p:nvSpPr>
          <p:cNvPr id="14339" name="Content Placeholder 3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068888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mtClean="0"/>
              <a:t>Constituted 1 January 1801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Merged Irish and British Crown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Dublin legislature abolished – power shifted to Chief Secretary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Irish M.P.s elected to the Commons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mtClean="0"/>
              <a:t>Promise to secure Catholic Emancipation not met</a:t>
            </a:r>
          </a:p>
        </p:txBody>
      </p:sp>
      <p:pic>
        <p:nvPicPr>
          <p:cNvPr id="14340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03800" y="1700213"/>
            <a:ext cx="3384550" cy="4249737"/>
          </a:xfrm>
        </p:spPr>
      </p:pic>
    </p:spTree>
    <p:extLst>
      <p:ext uri="{BB962C8B-B14F-4D97-AF65-F5344CB8AC3E}">
        <p14:creationId xmlns:p14="http://schemas.microsoft.com/office/powerpoint/2010/main" val="204034151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EMMET</a:t>
            </a:r>
            <a:endParaRPr lang="en-GB" dirty="0"/>
          </a:p>
        </p:txBody>
      </p:sp>
      <p:sp>
        <p:nvSpPr>
          <p:cNvPr id="1536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r>
              <a:rPr lang="en-GB" altLang="en-US" smtClean="0"/>
              <a:t>Robert Emmet rebellion July 1803</a:t>
            </a:r>
          </a:p>
          <a:p>
            <a:r>
              <a:rPr lang="en-GB" altLang="en-US" smtClean="0"/>
              <a:t>Failed to secure Dublin Castle</a:t>
            </a:r>
          </a:p>
          <a:p>
            <a:r>
              <a:rPr lang="en-GB" altLang="en-US" smtClean="0"/>
              <a:t>Infamous for riotous behaviour than bid to take power</a:t>
            </a:r>
          </a:p>
          <a:p>
            <a:r>
              <a:rPr lang="en-GB" altLang="en-US" smtClean="0"/>
              <a:t>Legacy – 19</a:t>
            </a:r>
            <a:r>
              <a:rPr lang="en-GB" altLang="en-US" baseline="30000" smtClean="0"/>
              <a:t>th</a:t>
            </a:r>
            <a:r>
              <a:rPr lang="en-GB" altLang="en-US" smtClean="0"/>
              <a:t> September, Emmet’s speech on eve of execution</a:t>
            </a:r>
          </a:p>
        </p:txBody>
      </p:sp>
      <p:pic>
        <p:nvPicPr>
          <p:cNvPr id="15364" name="Content Placeholder 2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148263" y="1844675"/>
            <a:ext cx="2879725" cy="3960813"/>
          </a:xfrm>
        </p:spPr>
      </p:pic>
    </p:spTree>
    <p:extLst>
      <p:ext uri="{BB962C8B-B14F-4D97-AF65-F5344CB8AC3E}">
        <p14:creationId xmlns:p14="http://schemas.microsoft.com/office/powerpoint/2010/main" val="9729036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443</TotalTime>
  <Words>1381</Words>
  <Application>Microsoft Office PowerPoint</Application>
  <PresentationFormat>On-screen Show (4:3)</PresentationFormat>
  <Paragraphs>163</Paragraphs>
  <Slides>46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7" baseType="lpstr">
      <vt:lpstr>Apex</vt:lpstr>
      <vt:lpstr>‘The battle of waterloo’ 18TH JUNE 1815</vt:lpstr>
      <vt:lpstr>FRENCH REVOLUTIONARY WARS</vt:lpstr>
      <vt:lpstr>VENDEE 1793-5</vt:lpstr>
      <vt:lpstr>GENOCIDE?</vt:lpstr>
      <vt:lpstr>FRENCH REVOLUTIONARY WARS</vt:lpstr>
      <vt:lpstr>FRENCH REVOLUTIONARY WARS</vt:lpstr>
      <vt:lpstr>ITALY</vt:lpstr>
      <vt:lpstr>TACTICS</vt:lpstr>
      <vt:lpstr>EASTWARDS!</vt:lpstr>
      <vt:lpstr>AUSTERLITZ – 18TH DECEMBER 1805</vt:lpstr>
      <vt:lpstr>EASTWARDS!</vt:lpstr>
      <vt:lpstr>AIMS AND WEAKNESSES</vt:lpstr>
      <vt:lpstr>DOWNFALL</vt:lpstr>
      <vt:lpstr>DOWNFALL</vt:lpstr>
      <vt:lpstr>RETREAT</vt:lpstr>
      <vt:lpstr>DOWNFALL</vt:lpstr>
      <vt:lpstr>WATERLOO</vt:lpstr>
      <vt:lpstr>WATERLOO</vt:lpstr>
      <vt:lpstr>SIBORNE</vt:lpstr>
      <vt:lpstr>WATERLOO</vt:lpstr>
      <vt:lpstr>Waterloo </vt:lpstr>
      <vt:lpstr>Waterloo</vt:lpstr>
      <vt:lpstr>THE PHASES</vt:lpstr>
      <vt:lpstr>PICTON</vt:lpstr>
      <vt:lpstr>BRITISH INFANTRY</vt:lpstr>
      <vt:lpstr>KING’S GERMAN LEAGUE AND THE PRUSSIANS</vt:lpstr>
      <vt:lpstr>FRENCH CAVALRY</vt:lpstr>
      <vt:lpstr>IMPERIAL GUARD</vt:lpstr>
      <vt:lpstr>AFTERMATH</vt:lpstr>
      <vt:lpstr>AFTERMATH</vt:lpstr>
      <vt:lpstr>Veterans photos</vt:lpstr>
      <vt:lpstr>Napoleon  on St Helena</vt:lpstr>
      <vt:lpstr>POST-NAPOLEON</vt:lpstr>
      <vt:lpstr>POST-NAPOLEON</vt:lpstr>
      <vt:lpstr>POST- NAPOLEON</vt:lpstr>
      <vt:lpstr>RESPONSE</vt:lpstr>
      <vt:lpstr>RESPONSE</vt:lpstr>
      <vt:lpstr>1797 AND ALL THAT!</vt:lpstr>
      <vt:lpstr>1798!</vt:lpstr>
      <vt:lpstr>REBELLION</vt:lpstr>
      <vt:lpstr>REBELLION</vt:lpstr>
      <vt:lpstr>REBELLION</vt:lpstr>
      <vt:lpstr>REBELLION</vt:lpstr>
      <vt:lpstr>Legacy of 1798</vt:lpstr>
      <vt:lpstr>The Act of Union</vt:lpstr>
      <vt:lpstr>EMMET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AHHI 4007 ‘WAR IN HISTORY’</dc:title>
  <dc:creator>lestermason</dc:creator>
  <cp:lastModifiedBy>Lester Mason</cp:lastModifiedBy>
  <cp:revision>52</cp:revision>
  <cp:lastPrinted>2013-02-21T15:56:35Z</cp:lastPrinted>
  <dcterms:created xsi:type="dcterms:W3CDTF">2013-02-21T12:38:50Z</dcterms:created>
  <dcterms:modified xsi:type="dcterms:W3CDTF">2016-02-17T14:24:41Z</dcterms:modified>
</cp:coreProperties>
</file>