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2"/>
  </p:sldMasterIdLst>
  <p:notesMasterIdLst>
    <p:notesMasterId r:id="rId10"/>
  </p:notesMasterIdLst>
  <p:handoutMasterIdLst>
    <p:handoutMasterId r:id="rId11"/>
  </p:handoutMasterIdLst>
  <p:sldIdLst>
    <p:sldId id="257" r:id="rId3"/>
    <p:sldId id="258" r:id="rId4"/>
    <p:sldId id="259" r:id="rId5"/>
    <p:sldId id="262" r:id="rId6"/>
    <p:sldId id="260"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77" d="100"/>
          <a:sy n="77" d="100"/>
        </p:scale>
        <p:origin x="498" y="90"/>
      </p:cViewPr>
      <p:guideLst/>
    </p:cSldViewPr>
  </p:slideViewPr>
  <p:notesTextViewPr>
    <p:cViewPr>
      <p:scale>
        <a:sx n="1" d="1"/>
        <a:sy n="1" d="1"/>
      </p:scale>
      <p:origin x="0" y="0"/>
    </p:cViewPr>
  </p:notesTextViewPr>
  <p:notesViewPr>
    <p:cSldViewPr snapToGrid="0" showGuides="1">
      <p:cViewPr varScale="1">
        <p:scale>
          <a:sx n="95" d="100"/>
          <a:sy n="95" d="100"/>
        </p:scale>
        <p:origin x="3576"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presProps" Target="presProps.xml"/><Relationship Id="rId2" Type="http://schemas.openxmlformats.org/officeDocument/2006/relationships/slideMaster" Target="slideMasters/slideMaster1.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BFE7F33-2322-4D47-92C5-BDF079D4C26E}" type="datetimeFigureOut">
              <a:rPr lang="en-US" smtClean="0"/>
              <a:t>1/30/2018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E6DDCE3-E483-44ED-BB43-1D9176DEA819}" type="slidenum">
              <a:rPr lang="en-US" smtClean="0"/>
              <a:t>‹#›</a:t>
            </a:fld>
            <a:endParaRPr lang="en-US"/>
          </a:p>
        </p:txBody>
      </p:sp>
    </p:spTree>
    <p:extLst>
      <p:ext uri="{BB962C8B-B14F-4D97-AF65-F5344CB8AC3E}">
        <p14:creationId xmlns:p14="http://schemas.microsoft.com/office/powerpoint/2010/main" val="658379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DF679E-2551-43AB-90F8-85E320B440F5}" type="datetimeFigureOut">
              <a:rPr lang="en-US" smtClean="0"/>
              <a:t>1/30/2018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0CA5D5-EFA7-4175-BF21-8F743A57C036}" type="slidenum">
              <a:rPr lang="en-US" smtClean="0"/>
              <a:t>‹#›</a:t>
            </a:fld>
            <a:endParaRPr lang="en-US"/>
          </a:p>
        </p:txBody>
      </p:sp>
    </p:spTree>
    <p:extLst>
      <p:ext uri="{BB962C8B-B14F-4D97-AF65-F5344CB8AC3E}">
        <p14:creationId xmlns:p14="http://schemas.microsoft.com/office/powerpoint/2010/main" val="1933999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81200" y="1764094"/>
            <a:ext cx="8229600" cy="2309327"/>
          </a:xfrm>
        </p:spPr>
        <p:txBody>
          <a:bodyPr anchor="b">
            <a:normAutofit/>
          </a:bodyPr>
          <a:lstStyle>
            <a:lvl1pPr algn="ctr">
              <a:defRPr sz="6600">
                <a:solidFill>
                  <a:schemeClr val="bg1"/>
                </a:solidFill>
                <a:effectLst>
                  <a:outerShdw blurRad="63500" algn="ctr" rotWithShape="0">
                    <a:prstClr val="black">
                      <a:alpha val="25000"/>
                    </a:prstClr>
                  </a:outerShdw>
                </a:effectLst>
              </a:defRPr>
            </a:lvl1pPr>
          </a:lstStyle>
          <a:p>
            <a:r>
              <a:rPr lang="en-US"/>
              <a:t>Click to edit Master title style</a:t>
            </a:r>
          </a:p>
        </p:txBody>
      </p:sp>
      <p:sp>
        <p:nvSpPr>
          <p:cNvPr id="3" name="Subtitle 2"/>
          <p:cNvSpPr>
            <a:spLocks noGrp="1"/>
          </p:cNvSpPr>
          <p:nvPr>
            <p:ph type="subTitle" idx="1"/>
          </p:nvPr>
        </p:nvSpPr>
        <p:spPr>
          <a:xfrm>
            <a:off x="1981200" y="4213380"/>
            <a:ext cx="8229600" cy="1208314"/>
          </a:xfrm>
        </p:spPr>
        <p:txBody>
          <a:bodyPr>
            <a:normAutofit/>
          </a:bodyPr>
          <a:lstStyle>
            <a:lvl1pPr marL="0" indent="0" algn="ctr">
              <a:spcBef>
                <a:spcPts val="1200"/>
              </a:spcBef>
              <a:buNone/>
              <a:defRPr sz="280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488336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732A7D7-D560-4C43-B6F2-A7996CE5C9B9}" type="datetimeFigureOut">
              <a:rPr lang="en-US" smtClean="0"/>
              <a:t>1/30/2018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41E28F-C526-4978-8D63-D21257ECD59D}" type="slidenum">
              <a:rPr lang="en-US" smtClean="0"/>
              <a:t>‹#›</a:t>
            </a:fld>
            <a:endParaRPr lang="en-US"/>
          </a:p>
        </p:txBody>
      </p:sp>
    </p:spTree>
    <p:extLst>
      <p:ext uri="{BB962C8B-B14F-4D97-AF65-F5344CB8AC3E}">
        <p14:creationId xmlns:p14="http://schemas.microsoft.com/office/powerpoint/2010/main" val="1124243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6492332"/>
            <a:ext cx="12188952" cy="365668"/>
          </a:xfrm>
          <a:prstGeom prst="rect">
            <a:avLst/>
          </a:prstGeom>
        </p:spPr>
      </p:pic>
      <p:sp>
        <p:nvSpPr>
          <p:cNvPr id="2" name="Title 1"/>
          <p:cNvSpPr>
            <a:spLocks noGrp="1"/>
          </p:cNvSpPr>
          <p:nvPr>
            <p:ph type="title"/>
          </p:nvPr>
        </p:nvSpPr>
        <p:spPr>
          <a:xfrm>
            <a:off x="1981200" y="1764094"/>
            <a:ext cx="8229600" cy="2309327"/>
          </a:xfrm>
        </p:spPr>
        <p:txBody>
          <a:bodyPr anchor="b">
            <a:normAutofit/>
          </a:bodyPr>
          <a:lstStyle>
            <a:lvl1pPr algn="ctr">
              <a:defRPr sz="4800"/>
            </a:lvl1pPr>
          </a:lstStyle>
          <a:p>
            <a:r>
              <a:rPr lang="en-US"/>
              <a:t>Click to edit Master title style</a:t>
            </a:r>
          </a:p>
        </p:txBody>
      </p:sp>
      <p:sp>
        <p:nvSpPr>
          <p:cNvPr id="3" name="Text Placeholder 2"/>
          <p:cNvSpPr>
            <a:spLocks noGrp="1"/>
          </p:cNvSpPr>
          <p:nvPr>
            <p:ph type="body" idx="1"/>
          </p:nvPr>
        </p:nvSpPr>
        <p:spPr>
          <a:xfrm>
            <a:off x="1981200" y="4213380"/>
            <a:ext cx="8229600" cy="1208314"/>
          </a:xfrm>
        </p:spPr>
        <p:txBody>
          <a:bodyPr/>
          <a:lstStyle>
            <a:lvl1pPr marL="0" indent="0" algn="ctr">
              <a:spcBef>
                <a:spcPts val="1200"/>
              </a:spcBef>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809182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5400" y="1943100"/>
            <a:ext cx="4572000" cy="42338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24600" y="1943100"/>
            <a:ext cx="4572000" cy="42338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732A7D7-D560-4C43-B6F2-A7996CE5C9B9}" type="datetimeFigureOut">
              <a:rPr lang="en-US" smtClean="0"/>
              <a:t>1/30/2018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41E28F-C526-4978-8D63-D21257ECD59D}" type="slidenum">
              <a:rPr lang="en-US" smtClean="0"/>
              <a:t>‹#›</a:t>
            </a:fld>
            <a:endParaRPr lang="en-US"/>
          </a:p>
        </p:txBody>
      </p:sp>
    </p:spTree>
    <p:extLst>
      <p:ext uri="{BB962C8B-B14F-4D97-AF65-F5344CB8AC3E}">
        <p14:creationId xmlns:p14="http://schemas.microsoft.com/office/powerpoint/2010/main" val="1290471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98448" y="1776066"/>
            <a:ext cx="4572000" cy="722280"/>
          </a:xfrm>
        </p:spPr>
        <p:txBody>
          <a:bodyPr anchor="ctr">
            <a:normAutofit/>
          </a:bodyPr>
          <a:lstStyle>
            <a:lvl1pPr marL="0" indent="0">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8448" y="2565919"/>
            <a:ext cx="4572000" cy="36062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27648" y="1776066"/>
            <a:ext cx="4572000" cy="722280"/>
          </a:xfrm>
        </p:spPr>
        <p:txBody>
          <a:bodyPr anchor="ctr">
            <a:normAutofit/>
          </a:bodyPr>
          <a:lstStyle>
            <a:lvl1pPr marL="0" indent="0">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27648" y="2565919"/>
            <a:ext cx="4572000" cy="36062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732A7D7-D560-4C43-B6F2-A7996CE5C9B9}" type="datetimeFigureOut">
              <a:rPr lang="en-US" smtClean="0"/>
              <a:t>1/30/2018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E41E28F-C526-4978-8D63-D21257ECD59D}" type="slidenum">
              <a:rPr lang="en-US" smtClean="0"/>
              <a:t>‹#›</a:t>
            </a:fld>
            <a:endParaRPr lang="en-US"/>
          </a:p>
        </p:txBody>
      </p:sp>
    </p:spTree>
    <p:extLst>
      <p:ext uri="{BB962C8B-B14F-4D97-AF65-F5344CB8AC3E}">
        <p14:creationId xmlns:p14="http://schemas.microsoft.com/office/powerpoint/2010/main" val="3803005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732A7D7-D560-4C43-B6F2-A7996CE5C9B9}" type="datetimeFigureOut">
              <a:rPr lang="en-US" smtClean="0"/>
              <a:t>1/30/2018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E41E28F-C526-4978-8D63-D21257ECD59D}" type="slidenum">
              <a:rPr lang="en-US" smtClean="0"/>
              <a:t>‹#›</a:t>
            </a:fld>
            <a:endParaRPr lang="en-US"/>
          </a:p>
        </p:txBody>
      </p:sp>
    </p:spTree>
    <p:extLst>
      <p:ext uri="{BB962C8B-B14F-4D97-AF65-F5344CB8AC3E}">
        <p14:creationId xmlns:p14="http://schemas.microsoft.com/office/powerpoint/2010/main" val="3704429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32A7D7-D560-4C43-B6F2-A7996CE5C9B9}" type="datetimeFigureOut">
              <a:rPr lang="en-US" smtClean="0"/>
              <a:t>1/30/2018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E41E28F-C526-4978-8D63-D21257ECD59D}" type="slidenum">
              <a:rPr lang="en-US" smtClean="0"/>
              <a:t>‹#›</a:t>
            </a:fld>
            <a:endParaRPr lang="en-US"/>
          </a:p>
        </p:txBody>
      </p:sp>
    </p:spTree>
    <p:extLst>
      <p:ext uri="{BB962C8B-B14F-4D97-AF65-F5344CB8AC3E}">
        <p14:creationId xmlns:p14="http://schemas.microsoft.com/office/powerpoint/2010/main" val="2660766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12648" y="1981200"/>
            <a:ext cx="4114800" cy="18288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1600" y="685800"/>
            <a:ext cx="6400800" cy="548640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600" y="3943441"/>
            <a:ext cx="4114800" cy="18288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732A7D7-D560-4C43-B6F2-A7996CE5C9B9}" type="datetimeFigureOut">
              <a:rPr lang="en-US" smtClean="0"/>
              <a:t>1/30/2018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41E28F-C526-4978-8D63-D21257ECD59D}" type="slidenum">
              <a:rPr lang="en-US" smtClean="0"/>
              <a:t>‹#›</a:t>
            </a:fld>
            <a:endParaRPr lang="en-US"/>
          </a:p>
        </p:txBody>
      </p:sp>
    </p:spTree>
    <p:extLst>
      <p:ext uri="{BB962C8B-B14F-4D97-AF65-F5344CB8AC3E}">
        <p14:creationId xmlns:p14="http://schemas.microsoft.com/office/powerpoint/2010/main" val="408669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2648" y="1984248"/>
            <a:ext cx="4114800" cy="18288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797419" y="457200"/>
            <a:ext cx="5943600" cy="5943600"/>
          </a:xfrm>
        </p:spPr>
        <p:txBody>
          <a:bodyPr>
            <a:normAutofit/>
          </a:bodyPr>
          <a:lstStyle>
            <a:lvl1pPr marL="0" indent="0" algn="ctr">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12648" y="3941064"/>
            <a:ext cx="4114800" cy="1828800"/>
          </a:xfrm>
        </p:spPr>
        <p:txBody>
          <a:bodyPr/>
          <a:lstStyle>
            <a:lvl1pPr marL="0" indent="0">
              <a:spcBef>
                <a:spcPts val="12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316212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732A7D7-D560-4C43-B6F2-A7996CE5C9B9}" type="datetimeFigureOut">
              <a:rPr lang="en-US" smtClean="0"/>
              <a:t>1/30/2018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41E28F-C526-4978-8D63-D21257ECD59D}" type="slidenum">
              <a:rPr lang="en-US" smtClean="0"/>
              <a:t>‹#›</a:t>
            </a:fld>
            <a:endParaRPr lang="en-US"/>
          </a:p>
        </p:txBody>
      </p:sp>
    </p:spTree>
    <p:extLst>
      <p:ext uri="{BB962C8B-B14F-4D97-AF65-F5344CB8AC3E}">
        <p14:creationId xmlns:p14="http://schemas.microsoft.com/office/powerpoint/2010/main" val="3153878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hasCustomPrompt="1"/>
          </p:nvPr>
        </p:nvSpPr>
        <p:spPr>
          <a:xfrm>
            <a:off x="9666415" y="365125"/>
            <a:ext cx="1234440" cy="5811838"/>
          </a:xfrm>
        </p:spPr>
        <p:txBody>
          <a:bodyPr vert="eaVert"/>
          <a:lstStyle>
            <a:lvl1pPr>
              <a:defRPr/>
            </a:lvl1pPr>
          </a:lstStyle>
          <a:p>
            <a:r>
              <a:rPr lang="en-US" dirty="0"/>
              <a:t>Click to edit </a:t>
            </a:r>
            <a:br>
              <a:rPr lang="en-US" dirty="0"/>
            </a:br>
            <a:r>
              <a:rPr lang="en-US" dirty="0"/>
              <a:t>Master title style</a:t>
            </a:r>
          </a:p>
        </p:txBody>
      </p:sp>
      <p:sp>
        <p:nvSpPr>
          <p:cNvPr id="3" name="Vertical Text Placeholder 2"/>
          <p:cNvSpPr>
            <a:spLocks noGrp="1"/>
          </p:cNvSpPr>
          <p:nvPr>
            <p:ph type="body" orient="vert" idx="1"/>
          </p:nvPr>
        </p:nvSpPr>
        <p:spPr>
          <a:xfrm>
            <a:off x="1295399" y="365125"/>
            <a:ext cx="799147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732A7D7-D560-4C43-B6F2-A7996CE5C9B9}" type="datetimeFigureOut">
              <a:rPr lang="en-US" smtClean="0"/>
              <a:t>1/30/2018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41E28F-C526-4978-8D63-D21257ECD59D}" type="slidenum">
              <a:rPr lang="en-US" smtClean="0"/>
              <a:t>‹#›</a:t>
            </a:fld>
            <a:endParaRPr lang="en-US"/>
          </a:p>
        </p:txBody>
      </p:sp>
    </p:spTree>
    <p:extLst>
      <p:ext uri="{BB962C8B-B14F-4D97-AF65-F5344CB8AC3E}">
        <p14:creationId xmlns:p14="http://schemas.microsoft.com/office/powerpoint/2010/main" val="19087065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95400" y="365125"/>
            <a:ext cx="9601200" cy="1235075"/>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95400" y="1943100"/>
            <a:ext cx="9601200" cy="42291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01741" y="6397368"/>
            <a:ext cx="1147665" cy="233266"/>
          </a:xfrm>
          <a:prstGeom prst="rect">
            <a:avLst/>
          </a:prstGeom>
        </p:spPr>
        <p:txBody>
          <a:bodyPr vert="horz" lIns="91440" tIns="45720" rIns="91440" bIns="45720" rtlCol="0" anchor="ctr"/>
          <a:lstStyle>
            <a:lvl1pPr algn="r">
              <a:defRPr sz="800">
                <a:solidFill>
                  <a:schemeClr val="tx1"/>
                </a:solidFill>
              </a:defRPr>
            </a:lvl1pPr>
          </a:lstStyle>
          <a:p>
            <a:fld id="{A732A7D7-D560-4C43-B6F2-A7996CE5C9B9}" type="datetimeFigureOut">
              <a:rPr lang="en-US" smtClean="0"/>
              <a:pPr/>
              <a:t>1/30/2018</a:t>
            </a:fld>
            <a:endParaRPr lang="en-US"/>
          </a:p>
        </p:txBody>
      </p:sp>
      <p:sp>
        <p:nvSpPr>
          <p:cNvPr id="5" name="Footer Placeholder 4"/>
          <p:cNvSpPr>
            <a:spLocks noGrp="1"/>
          </p:cNvSpPr>
          <p:nvPr>
            <p:ph type="ftr" sz="quarter" idx="3"/>
          </p:nvPr>
        </p:nvSpPr>
        <p:spPr>
          <a:xfrm>
            <a:off x="1295400" y="6397368"/>
            <a:ext cx="4800600" cy="233266"/>
          </a:xfrm>
          <a:prstGeom prst="rect">
            <a:avLst/>
          </a:prstGeom>
        </p:spPr>
        <p:txBody>
          <a:bodyPr vert="horz" lIns="91440" tIns="45720" rIns="91440" bIns="45720" rtlCol="0" anchor="ctr"/>
          <a:lstStyle>
            <a:lvl1pPr algn="l">
              <a:defRPr sz="800">
                <a:solidFill>
                  <a:schemeClr val="tx1"/>
                </a:solidFill>
              </a:defRPr>
            </a:lvl1pPr>
          </a:lstStyle>
          <a:p>
            <a:endParaRPr lang="en-US" dirty="0"/>
          </a:p>
        </p:txBody>
      </p:sp>
      <p:sp>
        <p:nvSpPr>
          <p:cNvPr id="6" name="Slide Number Placeholder 5"/>
          <p:cNvSpPr>
            <a:spLocks noGrp="1"/>
          </p:cNvSpPr>
          <p:nvPr>
            <p:ph type="sldNum" sz="quarter" idx="4"/>
          </p:nvPr>
        </p:nvSpPr>
        <p:spPr>
          <a:xfrm>
            <a:off x="9797142" y="6397368"/>
            <a:ext cx="1099457" cy="233266"/>
          </a:xfrm>
          <a:prstGeom prst="rect">
            <a:avLst/>
          </a:prstGeom>
        </p:spPr>
        <p:txBody>
          <a:bodyPr vert="horz" lIns="91440" tIns="45720" rIns="91440" bIns="45720" rtlCol="0" anchor="ctr"/>
          <a:lstStyle>
            <a:lvl1pPr algn="r">
              <a:defRPr sz="800">
                <a:solidFill>
                  <a:schemeClr val="tx1"/>
                </a:solidFill>
              </a:defRPr>
            </a:lvl1pPr>
          </a:lstStyle>
          <a:p>
            <a:fld id="{8E41E28F-C526-4978-8D63-D21257ECD59D}" type="slidenum">
              <a:rPr lang="en-US" smtClean="0"/>
              <a:pPr/>
              <a:t>‹#›</a:t>
            </a:fld>
            <a:endParaRPr lang="en-US"/>
          </a:p>
        </p:txBody>
      </p:sp>
    </p:spTree>
    <p:extLst>
      <p:ext uri="{BB962C8B-B14F-4D97-AF65-F5344CB8AC3E}">
        <p14:creationId xmlns:p14="http://schemas.microsoft.com/office/powerpoint/2010/main" val="5541946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90000"/>
        </a:lnSpc>
        <a:spcBef>
          <a:spcPts val="800"/>
        </a:spcBef>
        <a:buFont typeface="Arial" panose="020B0604020202020204" pitchFamily="34" charset="0"/>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800"/>
        </a:spcBef>
        <a:buFont typeface="Arial" panose="020B0604020202020204" pitchFamily="34" charset="0"/>
        <a:buChar char="•"/>
        <a:defRPr sz="1600" kern="1200">
          <a:solidFill>
            <a:schemeClr val="tx1"/>
          </a:solidFill>
          <a:latin typeface="+mn-lt"/>
          <a:ea typeface="+mn-ea"/>
          <a:cs typeface="+mn-cs"/>
        </a:defRPr>
      </a:lvl3pPr>
      <a:lvl4pPr marL="960120" indent="-182880" algn="l" defTabSz="914400" rtl="0" eaLnBrk="1" latinLnBrk="0" hangingPunct="1">
        <a:lnSpc>
          <a:spcPct val="90000"/>
        </a:lnSpc>
        <a:spcBef>
          <a:spcPts val="800"/>
        </a:spcBef>
        <a:buFont typeface="Arial" panose="020B0604020202020204" pitchFamily="34" charset="0"/>
        <a:buChar char="•"/>
        <a:defRPr sz="1400" kern="1200">
          <a:solidFill>
            <a:schemeClr val="tx1"/>
          </a:solidFill>
          <a:latin typeface="+mn-lt"/>
          <a:ea typeface="+mn-ea"/>
          <a:cs typeface="+mn-cs"/>
        </a:defRPr>
      </a:lvl4pPr>
      <a:lvl5pPr marL="1188720" indent="-182880" algn="l" defTabSz="914400" rtl="0" eaLnBrk="1" latinLnBrk="0" hangingPunct="1">
        <a:lnSpc>
          <a:spcPct val="90000"/>
        </a:lnSpc>
        <a:spcBef>
          <a:spcPts val="800"/>
        </a:spcBef>
        <a:buFont typeface="Arial" panose="020B0604020202020204" pitchFamily="34" charset="0"/>
        <a:buChar char="•"/>
        <a:defRPr sz="1400" kern="1200">
          <a:solidFill>
            <a:schemeClr val="tx1"/>
          </a:solidFill>
          <a:latin typeface="+mn-lt"/>
          <a:ea typeface="+mn-ea"/>
          <a:cs typeface="+mn-cs"/>
        </a:defRPr>
      </a:lvl5pPr>
      <a:lvl6pPr marL="1417320" indent="-182880" algn="l" defTabSz="914400" rtl="0" eaLnBrk="1" latinLnBrk="0" hangingPunct="1">
        <a:lnSpc>
          <a:spcPct val="90000"/>
        </a:lnSpc>
        <a:spcBef>
          <a:spcPts val="800"/>
        </a:spcBef>
        <a:buFont typeface="Arial" panose="020B0604020202020204" pitchFamily="34" charset="0"/>
        <a:buChar char="•"/>
        <a:defRPr sz="1400" kern="1200">
          <a:solidFill>
            <a:schemeClr val="tx1"/>
          </a:solidFill>
          <a:latin typeface="+mn-lt"/>
          <a:ea typeface="+mn-ea"/>
          <a:cs typeface="+mn-cs"/>
        </a:defRPr>
      </a:lvl6pPr>
      <a:lvl7pPr marL="1645920" indent="-182880" algn="l" defTabSz="914400" rtl="0" eaLnBrk="1" latinLnBrk="0" hangingPunct="1">
        <a:lnSpc>
          <a:spcPct val="90000"/>
        </a:lnSpc>
        <a:spcBef>
          <a:spcPts val="800"/>
        </a:spcBef>
        <a:buFont typeface="Arial" panose="020B0604020202020204" pitchFamily="34" charset="0"/>
        <a:buChar char="•"/>
        <a:defRPr sz="1400" kern="1200">
          <a:solidFill>
            <a:schemeClr val="tx1"/>
          </a:solidFill>
          <a:latin typeface="+mn-lt"/>
          <a:ea typeface="+mn-ea"/>
          <a:cs typeface="+mn-cs"/>
        </a:defRPr>
      </a:lvl7pPr>
      <a:lvl8pPr marL="1828800" indent="-182880" algn="l" defTabSz="914400" rtl="0" eaLnBrk="1" latinLnBrk="0" hangingPunct="1">
        <a:lnSpc>
          <a:spcPct val="90000"/>
        </a:lnSpc>
        <a:spcBef>
          <a:spcPts val="800"/>
        </a:spcBef>
        <a:buFont typeface="Arial" panose="020B0604020202020204" pitchFamily="34" charset="0"/>
        <a:buChar char="•"/>
        <a:defRPr sz="1400" kern="1200">
          <a:solidFill>
            <a:schemeClr val="tx1"/>
          </a:solidFill>
          <a:latin typeface="+mn-lt"/>
          <a:ea typeface="+mn-ea"/>
          <a:cs typeface="+mn-cs"/>
        </a:defRPr>
      </a:lvl8pPr>
      <a:lvl9pPr marL="2057400" indent="-182880" algn="l" defTabSz="914400" rtl="0" eaLnBrk="1" latinLnBrk="0" hangingPunct="1">
        <a:lnSpc>
          <a:spcPct val="90000"/>
        </a:lnSpc>
        <a:spcBef>
          <a:spcPts val="8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s://www.collinsdictionary.com/dictionary/english/feudalism" TargetMode="External"/><Relationship Id="rId2" Type="http://schemas.openxmlformats.org/officeDocument/2006/relationships/hyperlink" Target="https://www.britannica.com/biography/Frederic-William-Maitland"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81200" y="436714"/>
            <a:ext cx="8229600" cy="2637115"/>
          </a:xfrm>
        </p:spPr>
        <p:txBody>
          <a:bodyPr>
            <a:noAutofit/>
          </a:bodyPr>
          <a:lstStyle/>
          <a:p>
            <a:r>
              <a:rPr lang="en-US" sz="8800" dirty="0">
                <a:latin typeface="Georgia" panose="02040502050405020303" pitchFamily="18" charset="0"/>
              </a:rPr>
              <a:t>Feudalism</a:t>
            </a:r>
          </a:p>
        </p:txBody>
      </p:sp>
      <p:sp>
        <p:nvSpPr>
          <p:cNvPr id="3" name="Subtitle 2"/>
          <p:cNvSpPr>
            <a:spLocks noGrp="1"/>
          </p:cNvSpPr>
          <p:nvPr>
            <p:ph type="subTitle" idx="1"/>
          </p:nvPr>
        </p:nvSpPr>
        <p:spPr>
          <a:xfrm>
            <a:off x="1705628" y="5102728"/>
            <a:ext cx="8229600" cy="1208314"/>
          </a:xfrm>
        </p:spPr>
        <p:txBody>
          <a:bodyPr/>
          <a:lstStyle/>
          <a:p>
            <a:r>
              <a:rPr lang="en-US" dirty="0">
                <a:latin typeface="Georgia" panose="02040502050405020303" pitchFamily="18" charset="0"/>
              </a:rPr>
              <a:t>By Joshua Kemp</a:t>
            </a:r>
          </a:p>
        </p:txBody>
      </p:sp>
    </p:spTree>
    <p:extLst>
      <p:ext uri="{BB962C8B-B14F-4D97-AF65-F5344CB8AC3E}">
        <p14:creationId xmlns:p14="http://schemas.microsoft.com/office/powerpoint/2010/main" val="3203695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a:latin typeface="Georgia" panose="02040502050405020303" pitchFamily="18" charset="0"/>
              </a:rPr>
              <a:t>“the tyrant of feudalism must be declared once and for all deposed and its influence over students of the Middle Ages finally ended.” </a:t>
            </a:r>
            <a:endParaRPr lang="en-US" sz="2800" dirty="0">
              <a:latin typeface="Georgia" panose="02040502050405020303" pitchFamily="18" charset="0"/>
            </a:endParaRPr>
          </a:p>
        </p:txBody>
      </p:sp>
      <p:sp>
        <p:nvSpPr>
          <p:cNvPr id="3" name="Content Placeholder 2"/>
          <p:cNvSpPr>
            <a:spLocks noGrp="1"/>
          </p:cNvSpPr>
          <p:nvPr>
            <p:ph idx="1"/>
          </p:nvPr>
        </p:nvSpPr>
        <p:spPr/>
        <p:txBody>
          <a:bodyPr>
            <a:normAutofit/>
          </a:bodyPr>
          <a:lstStyle/>
          <a:p>
            <a:pPr>
              <a:lnSpc>
                <a:spcPct val="170000"/>
              </a:lnSpc>
            </a:pPr>
            <a:r>
              <a:rPr lang="en-GB" dirty="0">
                <a:latin typeface="Georgia" panose="02040502050405020303" pitchFamily="18" charset="0"/>
              </a:rPr>
              <a:t>The quote suggests Brown wants feudalism to be removed from education.</a:t>
            </a:r>
            <a:endParaRPr lang="en-US" dirty="0">
              <a:latin typeface="Georgia" panose="02040502050405020303" pitchFamily="18" charset="0"/>
            </a:endParaRPr>
          </a:p>
          <a:p>
            <a:pPr>
              <a:lnSpc>
                <a:spcPct val="170000"/>
              </a:lnSpc>
            </a:pPr>
            <a:r>
              <a:rPr lang="en-US" dirty="0">
                <a:latin typeface="Georgia" panose="02040502050405020303" pitchFamily="18" charset="0"/>
              </a:rPr>
              <a:t>Feudalism is a term made up by historians to put a label on something.</a:t>
            </a:r>
          </a:p>
          <a:p>
            <a:pPr>
              <a:lnSpc>
                <a:spcPct val="170000"/>
              </a:lnSpc>
            </a:pPr>
            <a:r>
              <a:rPr lang="en-US" dirty="0">
                <a:latin typeface="Georgia" panose="02040502050405020303" pitchFamily="18" charset="0"/>
              </a:rPr>
              <a:t>In reality it was much more complex than what the simple label suggests.</a:t>
            </a:r>
            <a:endParaRPr lang="en-GB" dirty="0">
              <a:latin typeface="Georgia" panose="02040502050405020303" pitchFamily="18" charset="0"/>
            </a:endParaRPr>
          </a:p>
          <a:p>
            <a:pPr>
              <a:lnSpc>
                <a:spcPct val="170000"/>
              </a:lnSpc>
            </a:pPr>
            <a:r>
              <a:rPr lang="en-GB" dirty="0">
                <a:latin typeface="Georgia" panose="02040502050405020303" pitchFamily="18" charset="0"/>
              </a:rPr>
              <a:t>“Historians have for years harboured doubts about the term "feudalism" and the phrase "feudal system”.</a:t>
            </a:r>
          </a:p>
        </p:txBody>
      </p:sp>
    </p:spTree>
    <p:extLst>
      <p:ext uri="{BB962C8B-B14F-4D97-AF65-F5344CB8AC3E}">
        <p14:creationId xmlns:p14="http://schemas.microsoft.com/office/powerpoint/2010/main" val="4054828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u="sng" dirty="0">
                <a:latin typeface="Georgia" panose="02040502050405020303" pitchFamily="18" charset="0"/>
              </a:rPr>
              <a:t>The Historiographical debate</a:t>
            </a:r>
          </a:p>
        </p:txBody>
      </p:sp>
      <p:sp>
        <p:nvSpPr>
          <p:cNvPr id="3" name="Content Placeholder 2">
            <a:extLst>
              <a:ext uri="{FF2B5EF4-FFF2-40B4-BE49-F238E27FC236}">
                <a16:creationId xmlns:a16="http://schemas.microsoft.com/office/drawing/2014/main" id="{04CA0D96-61A9-47D3-92D0-73BB13CC5627}"/>
              </a:ext>
            </a:extLst>
          </p:cNvPr>
          <p:cNvSpPr>
            <a:spLocks noGrp="1"/>
          </p:cNvSpPr>
          <p:nvPr>
            <p:ph idx="1"/>
          </p:nvPr>
        </p:nvSpPr>
        <p:spPr/>
        <p:txBody>
          <a:bodyPr>
            <a:normAutofit/>
          </a:bodyPr>
          <a:lstStyle/>
          <a:p>
            <a:pPr>
              <a:lnSpc>
                <a:spcPct val="150000"/>
              </a:lnSpc>
            </a:pPr>
            <a:r>
              <a:rPr lang="en-GB" sz="1800" dirty="0">
                <a:latin typeface="Georgia" panose="02040502050405020303" pitchFamily="18" charset="0"/>
              </a:rPr>
              <a:t>Brown is not on her own in this debate.</a:t>
            </a:r>
          </a:p>
          <a:p>
            <a:pPr>
              <a:lnSpc>
                <a:spcPct val="150000"/>
              </a:lnSpc>
            </a:pPr>
            <a:r>
              <a:rPr lang="en-GB" sz="1800" dirty="0">
                <a:latin typeface="Georgia" panose="02040502050405020303" pitchFamily="18" charset="0"/>
              </a:rPr>
              <a:t>Frederic William Maitland shared similar views to Brown, although he contradicts himself.</a:t>
            </a:r>
          </a:p>
          <a:p>
            <a:pPr>
              <a:lnSpc>
                <a:spcPct val="150000"/>
              </a:lnSpc>
            </a:pPr>
            <a:r>
              <a:rPr lang="en-GB" sz="1800" dirty="0">
                <a:latin typeface="Georgia" panose="02040502050405020303" pitchFamily="18" charset="0"/>
              </a:rPr>
              <a:t>Maitland states that feudalism “has thus become for us so large and vague that it is quite possible to maintain that of all countries England was the most, or for the matter of that the least feudalized”.</a:t>
            </a:r>
          </a:p>
          <a:p>
            <a:pPr>
              <a:lnSpc>
                <a:spcPct val="150000"/>
              </a:lnSpc>
            </a:pPr>
            <a:r>
              <a:rPr lang="en-GB" sz="1800" dirty="0">
                <a:latin typeface="Georgia" panose="02040502050405020303" pitchFamily="18" charset="0"/>
                <a:ea typeface="Calibri" panose="020F0502020204030204" pitchFamily="34" charset="0"/>
                <a:cs typeface="Times New Roman" panose="02020603050405020304" pitchFamily="18" charset="0"/>
              </a:rPr>
              <a:t> H. G. Richardson and G. O. Sayles agreed with Brown by suggesting feudal and feudalism are </a:t>
            </a:r>
            <a:r>
              <a:rPr lang="en-GB" sz="1800" i="1" dirty="0">
                <a:latin typeface="Georgia" panose="02040502050405020303" pitchFamily="18" charset="0"/>
                <a:ea typeface="Calibri" panose="020F0502020204030204" pitchFamily="34" charset="0"/>
                <a:cs typeface="Times New Roman" panose="02020603050405020304" pitchFamily="18" charset="0"/>
              </a:rPr>
              <a:t> </a:t>
            </a:r>
            <a:r>
              <a:rPr lang="en-GB" sz="1800" dirty="0">
                <a:latin typeface="Georgia" panose="02040502050405020303" pitchFamily="18" charset="0"/>
                <a:ea typeface="Calibri" panose="020F0502020204030204" pitchFamily="34" charset="0"/>
                <a:cs typeface="Times New Roman" panose="02020603050405020304" pitchFamily="18" charset="0"/>
              </a:rPr>
              <a:t>“"the most regrettable coinages ever put into circulation to debase the language of historians.“ But also go on to contradict themselves, although they admit it.</a:t>
            </a:r>
            <a:endParaRPr lang="en-GB" sz="1800" dirty="0">
              <a:latin typeface="Georgia" panose="02040502050405020303" pitchFamily="18" charset="0"/>
            </a:endParaRPr>
          </a:p>
        </p:txBody>
      </p:sp>
    </p:spTree>
    <p:extLst>
      <p:ext uri="{BB962C8B-B14F-4D97-AF65-F5344CB8AC3E}">
        <p14:creationId xmlns:p14="http://schemas.microsoft.com/office/powerpoint/2010/main" val="2717401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63501"/>
            <a:ext cx="9601200" cy="1235075"/>
          </a:xfrm>
        </p:spPr>
        <p:txBody>
          <a:bodyPr/>
          <a:lstStyle/>
          <a:p>
            <a:r>
              <a:rPr lang="en-US" u="sng" dirty="0">
                <a:latin typeface="Georgia" panose="02040502050405020303" pitchFamily="18" charset="0"/>
              </a:rPr>
              <a:t>The Historiographical debate</a:t>
            </a:r>
          </a:p>
        </p:txBody>
      </p:sp>
      <p:sp>
        <p:nvSpPr>
          <p:cNvPr id="3" name="Content Placeholder 2"/>
          <p:cNvSpPr>
            <a:spLocks noGrp="1"/>
          </p:cNvSpPr>
          <p:nvPr>
            <p:ph sz="half" idx="1"/>
          </p:nvPr>
        </p:nvSpPr>
        <p:spPr>
          <a:xfrm>
            <a:off x="1295400" y="1567319"/>
            <a:ext cx="9790134" cy="4233861"/>
          </a:xfrm>
        </p:spPr>
        <p:txBody>
          <a:bodyPr>
            <a:noAutofit/>
          </a:bodyPr>
          <a:lstStyle/>
          <a:p>
            <a:pPr>
              <a:lnSpc>
                <a:spcPct val="150000"/>
              </a:lnSpc>
            </a:pPr>
            <a:r>
              <a:rPr lang="en-US" dirty="0">
                <a:latin typeface="Georgia" panose="02040502050405020303" pitchFamily="18" charset="0"/>
              </a:rPr>
              <a:t>Susan Reynolds is also on the same side of the debate as Brown. </a:t>
            </a:r>
          </a:p>
          <a:p>
            <a:pPr>
              <a:lnSpc>
                <a:spcPct val="150000"/>
              </a:lnSpc>
            </a:pPr>
            <a:r>
              <a:rPr lang="en-US" dirty="0">
                <a:latin typeface="Georgia" panose="02040502050405020303" pitchFamily="18" charset="0"/>
              </a:rPr>
              <a:t>Reynolds started her work after gaining inspiration from Browns article.</a:t>
            </a:r>
          </a:p>
          <a:p>
            <a:pPr>
              <a:lnSpc>
                <a:spcPct val="150000"/>
              </a:lnSpc>
            </a:pPr>
            <a:r>
              <a:rPr lang="en-US" dirty="0">
                <a:latin typeface="Georgia" panose="02040502050405020303" pitchFamily="18" charset="0"/>
              </a:rPr>
              <a:t>Reynolds disagrees with Brown that Feudalism has a meaning in relation to fiefs.</a:t>
            </a:r>
            <a:endParaRPr lang="en-GB" dirty="0">
              <a:latin typeface="Georgia" panose="02040502050405020303" pitchFamily="18" charset="0"/>
            </a:endParaRPr>
          </a:p>
          <a:p>
            <a:pPr>
              <a:lnSpc>
                <a:spcPct val="150000"/>
              </a:lnSpc>
            </a:pPr>
            <a:r>
              <a:rPr lang="en-GB" dirty="0">
                <a:latin typeface="Georgia" panose="02040502050405020303" pitchFamily="18" charset="0"/>
              </a:rPr>
              <a:t>“we cannot understand medieval society and its property relations if we see it through seventeenth- or eighteenth century spectacles.”</a:t>
            </a:r>
          </a:p>
          <a:p>
            <a:pPr>
              <a:lnSpc>
                <a:spcPct val="150000"/>
              </a:lnSpc>
            </a:pPr>
            <a:r>
              <a:rPr lang="en-GB" dirty="0">
                <a:latin typeface="Georgia" panose="02040502050405020303" pitchFamily="18" charset="0"/>
              </a:rPr>
              <a:t>Reynolds as well as Brown and Maitland believe that feudalism is much to broad a term.</a:t>
            </a:r>
            <a:endParaRPr lang="en-US" dirty="0">
              <a:latin typeface="Georgia" panose="02040502050405020303" pitchFamily="18" charset="0"/>
            </a:endParaRPr>
          </a:p>
        </p:txBody>
      </p:sp>
    </p:spTree>
    <p:extLst>
      <p:ext uri="{BB962C8B-B14F-4D97-AF65-F5344CB8AC3E}">
        <p14:creationId xmlns:p14="http://schemas.microsoft.com/office/powerpoint/2010/main" val="1526923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u="sng" dirty="0">
                <a:latin typeface="Georgia" panose="02040502050405020303" pitchFamily="18" charset="0"/>
              </a:rPr>
              <a:t>The Historiographical debate</a:t>
            </a:r>
          </a:p>
        </p:txBody>
      </p:sp>
      <p:sp>
        <p:nvSpPr>
          <p:cNvPr id="3" name="Content Placeholder 2"/>
          <p:cNvSpPr>
            <a:spLocks noGrp="1"/>
          </p:cNvSpPr>
          <p:nvPr>
            <p:ph sz="half" idx="1"/>
          </p:nvPr>
        </p:nvSpPr>
        <p:spPr>
          <a:xfrm>
            <a:off x="1295399" y="1943100"/>
            <a:ext cx="10015603" cy="4233861"/>
          </a:xfrm>
        </p:spPr>
        <p:txBody>
          <a:bodyPr>
            <a:noAutofit/>
          </a:bodyPr>
          <a:lstStyle/>
          <a:p>
            <a:pPr>
              <a:lnSpc>
                <a:spcPct val="150000"/>
              </a:lnSpc>
            </a:pPr>
            <a:r>
              <a:rPr lang="en-US" sz="1700" dirty="0">
                <a:latin typeface="Georgia" panose="02040502050405020303" pitchFamily="18" charset="0"/>
              </a:rPr>
              <a:t>As well as there being historians who share similar views to Brown there are of course, historians who disagree with her.</a:t>
            </a:r>
          </a:p>
          <a:p>
            <a:pPr>
              <a:lnSpc>
                <a:spcPct val="150000"/>
              </a:lnSpc>
            </a:pPr>
            <a:r>
              <a:rPr lang="en-US" sz="1700" dirty="0">
                <a:latin typeface="Georgia" panose="02040502050405020303" pitchFamily="18" charset="0"/>
              </a:rPr>
              <a:t>F.L Ganshof </a:t>
            </a:r>
            <a:r>
              <a:rPr lang="en-GB" sz="1700" dirty="0">
                <a:latin typeface="Georgia" panose="02040502050405020303" pitchFamily="18" charset="0"/>
              </a:rPr>
              <a:t> is a firm advocate of feudalism in the “narrow, Technical, legal sense of the word.”</a:t>
            </a:r>
            <a:endParaRPr lang="en-US" sz="1700" dirty="0">
              <a:latin typeface="Georgia" panose="02040502050405020303" pitchFamily="18" charset="0"/>
            </a:endParaRPr>
          </a:p>
          <a:p>
            <a:pPr>
              <a:lnSpc>
                <a:spcPct val="150000"/>
              </a:lnSpc>
            </a:pPr>
            <a:r>
              <a:rPr lang="en-US" sz="1700" dirty="0">
                <a:latin typeface="Georgia" panose="02040502050405020303" pitchFamily="18" charset="0"/>
              </a:rPr>
              <a:t>Michael Postan is another example of a historian who disagrees with Brown. He believes that </a:t>
            </a:r>
            <a:r>
              <a:rPr lang="en-GB" sz="1700" dirty="0">
                <a:latin typeface="Georgia" panose="02040502050405020303" pitchFamily="18" charset="0"/>
              </a:rPr>
              <a:t>“the usefulness of "generalized concepts" such as feudalism lies in their ability to "help us to distinguish one historical situation from another and to align similar situations in different countries and even in different periods.“</a:t>
            </a:r>
          </a:p>
          <a:p>
            <a:pPr>
              <a:lnSpc>
                <a:spcPct val="150000"/>
              </a:lnSpc>
            </a:pPr>
            <a:r>
              <a:rPr lang="en-GB" sz="1700" dirty="0">
                <a:latin typeface="Georgia" panose="02040502050405020303" pitchFamily="18" charset="0"/>
              </a:rPr>
              <a:t>Postan also states that “without generalized terms representing entire groups of phenomena not only history but all intelligent discourse would be impossible."</a:t>
            </a:r>
            <a:endParaRPr lang="en-US" sz="1700" dirty="0">
              <a:latin typeface="Georgia" panose="02040502050405020303" pitchFamily="18" charset="0"/>
            </a:endParaRPr>
          </a:p>
        </p:txBody>
      </p:sp>
    </p:spTree>
    <p:extLst>
      <p:ext uri="{BB962C8B-B14F-4D97-AF65-F5344CB8AC3E}">
        <p14:creationId xmlns:p14="http://schemas.microsoft.com/office/powerpoint/2010/main" val="5366017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51557" y="8979"/>
            <a:ext cx="8229600" cy="1208314"/>
          </a:xfrm>
        </p:spPr>
        <p:txBody>
          <a:bodyPr/>
          <a:lstStyle/>
          <a:p>
            <a:r>
              <a:rPr lang="en-US" u="sng" dirty="0">
                <a:latin typeface="Georgia" panose="02040502050405020303" pitchFamily="18" charset="0"/>
              </a:rPr>
              <a:t>In Conclusion</a:t>
            </a:r>
          </a:p>
        </p:txBody>
      </p:sp>
      <p:sp>
        <p:nvSpPr>
          <p:cNvPr id="5" name="Text Placeholder 4"/>
          <p:cNvSpPr>
            <a:spLocks noGrp="1"/>
          </p:cNvSpPr>
          <p:nvPr>
            <p:ph type="body" idx="1"/>
          </p:nvPr>
        </p:nvSpPr>
        <p:spPr/>
        <p:txBody>
          <a:bodyPr>
            <a:normAutofit/>
          </a:bodyPr>
          <a:lstStyle/>
          <a:p>
            <a:endParaRPr lang="en-US" dirty="0"/>
          </a:p>
          <a:p>
            <a:endParaRPr lang="en-US" dirty="0"/>
          </a:p>
        </p:txBody>
      </p:sp>
      <p:sp>
        <p:nvSpPr>
          <p:cNvPr id="2" name="TextBox 1">
            <a:extLst>
              <a:ext uri="{FF2B5EF4-FFF2-40B4-BE49-F238E27FC236}">
                <a16:creationId xmlns:a16="http://schemas.microsoft.com/office/drawing/2014/main" id="{0720A2B0-3B31-4734-B547-555EAD73FFAE}"/>
              </a:ext>
            </a:extLst>
          </p:cNvPr>
          <p:cNvSpPr txBox="1"/>
          <p:nvPr/>
        </p:nvSpPr>
        <p:spPr>
          <a:xfrm>
            <a:off x="327764" y="1217293"/>
            <a:ext cx="11536471" cy="5016758"/>
          </a:xfrm>
          <a:prstGeom prst="rect">
            <a:avLst/>
          </a:prstGeom>
          <a:noFill/>
        </p:spPr>
        <p:txBody>
          <a:bodyPr wrap="square" rtlCol="0">
            <a:spAutoFit/>
          </a:bodyPr>
          <a:lstStyle/>
          <a:p>
            <a:pPr marL="342900" indent="-342900">
              <a:lnSpc>
                <a:spcPct val="200000"/>
              </a:lnSpc>
              <a:buFont typeface="Arial" panose="020B0604020202020204" pitchFamily="34" charset="0"/>
              <a:buChar char="•"/>
            </a:pPr>
            <a:r>
              <a:rPr lang="en-GB" sz="2000" dirty="0">
                <a:latin typeface="Georgia" panose="02040502050405020303" pitchFamily="18" charset="0"/>
              </a:rPr>
              <a:t>Brown is calling for term to be completely removed</a:t>
            </a:r>
          </a:p>
          <a:p>
            <a:pPr marL="285750" indent="-285750">
              <a:lnSpc>
                <a:spcPct val="200000"/>
              </a:lnSpc>
              <a:buFont typeface="Arial" panose="020B0604020202020204" pitchFamily="34" charset="0"/>
              <a:buChar char="•"/>
            </a:pPr>
            <a:r>
              <a:rPr lang="en-GB" sz="2000" dirty="0">
                <a:latin typeface="Georgia" panose="02040502050405020303" pitchFamily="18" charset="0"/>
              </a:rPr>
              <a:t>There are many other historians who agree with her such as Reynolds. There are also Historians who disagree with her such as Ganshof and Postan.</a:t>
            </a:r>
          </a:p>
          <a:p>
            <a:pPr marL="285750" indent="-285750">
              <a:lnSpc>
                <a:spcPct val="200000"/>
              </a:lnSpc>
              <a:buFont typeface="Arial" panose="020B0604020202020204" pitchFamily="34" charset="0"/>
              <a:buChar char="•"/>
            </a:pPr>
            <a:r>
              <a:rPr lang="en-GB" sz="2000" dirty="0">
                <a:latin typeface="Georgia" panose="02040502050405020303" pitchFamily="18" charset="0"/>
              </a:rPr>
              <a:t>I believe that the terms feudal and feudalism are used in too broad a sense. </a:t>
            </a:r>
          </a:p>
          <a:p>
            <a:pPr marL="285750" indent="-285750">
              <a:lnSpc>
                <a:spcPct val="200000"/>
              </a:lnSpc>
              <a:buFont typeface="Arial" panose="020B0604020202020204" pitchFamily="34" charset="0"/>
              <a:buChar char="•"/>
            </a:pPr>
            <a:r>
              <a:rPr lang="en-GB" sz="2000" dirty="0">
                <a:latin typeface="Georgia" panose="02040502050405020303" pitchFamily="18" charset="0"/>
              </a:rPr>
              <a:t>The definition of feudalism differs depending on which historian you ask.</a:t>
            </a:r>
          </a:p>
          <a:p>
            <a:pPr marL="285750" indent="-285750">
              <a:lnSpc>
                <a:spcPct val="200000"/>
              </a:lnSpc>
              <a:buFont typeface="Arial" panose="020B0604020202020204" pitchFamily="34" charset="0"/>
              <a:buChar char="•"/>
            </a:pPr>
            <a:r>
              <a:rPr lang="en-GB" sz="2000" dirty="0">
                <a:latin typeface="Georgia" panose="02040502050405020303" pitchFamily="18" charset="0"/>
              </a:rPr>
              <a:t>Two different places would have their own version of a “Feudal System”.</a:t>
            </a:r>
          </a:p>
          <a:p>
            <a:pPr marL="285750" indent="-285750">
              <a:lnSpc>
                <a:spcPct val="200000"/>
              </a:lnSpc>
              <a:buFont typeface="Arial" panose="020B0604020202020204" pitchFamily="34" charset="0"/>
              <a:buChar char="•"/>
            </a:pPr>
            <a:r>
              <a:rPr lang="en-GB" sz="2000" dirty="0">
                <a:latin typeface="Georgia" panose="02040502050405020303" pitchFamily="18" charset="0"/>
              </a:rPr>
              <a:t> Maitland: “the feudalism of France differs radically from the feudalism of England, that the feudalism of the thirteenth is very different from that of the eleventh century.”</a:t>
            </a:r>
          </a:p>
        </p:txBody>
      </p:sp>
    </p:spTree>
    <p:extLst>
      <p:ext uri="{BB962C8B-B14F-4D97-AF65-F5344CB8AC3E}">
        <p14:creationId xmlns:p14="http://schemas.microsoft.com/office/powerpoint/2010/main" val="3748436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u="sng" dirty="0">
                <a:latin typeface="Georgia" panose="02040502050405020303" pitchFamily="18" charset="0"/>
              </a:rPr>
              <a:t>References</a:t>
            </a:r>
          </a:p>
        </p:txBody>
      </p:sp>
      <p:sp>
        <p:nvSpPr>
          <p:cNvPr id="9" name="Content Placeholder 8"/>
          <p:cNvSpPr>
            <a:spLocks noGrp="1"/>
          </p:cNvSpPr>
          <p:nvPr>
            <p:ph sz="half" idx="2"/>
          </p:nvPr>
        </p:nvSpPr>
        <p:spPr>
          <a:xfrm>
            <a:off x="1298448" y="1716066"/>
            <a:ext cx="10375810" cy="4456135"/>
          </a:xfrm>
        </p:spPr>
        <p:txBody>
          <a:bodyPr>
            <a:normAutofit fontScale="85000" lnSpcReduction="10000"/>
          </a:bodyPr>
          <a:lstStyle/>
          <a:p>
            <a:r>
              <a:rPr lang="en-US" dirty="0">
                <a:latin typeface="Georgia" panose="02040502050405020303" pitchFamily="18" charset="0"/>
              </a:rPr>
              <a:t>Brown, Elizabeth A.R., ‘The Tyranny of a Construct: Feudalism and Historians of Medieval Europe,’ </a:t>
            </a:r>
            <a:r>
              <a:rPr lang="en-US" i="1" dirty="0">
                <a:latin typeface="Georgia" panose="02040502050405020303" pitchFamily="18" charset="0"/>
              </a:rPr>
              <a:t>The American Historical Review, </a:t>
            </a:r>
            <a:r>
              <a:rPr lang="en-US" dirty="0">
                <a:latin typeface="Georgia" panose="02040502050405020303" pitchFamily="18" charset="0"/>
              </a:rPr>
              <a:t>Vol. 79, No. 4 (October 1974) pp. 1063-1088.</a:t>
            </a:r>
          </a:p>
          <a:p>
            <a:r>
              <a:rPr lang="en-US" dirty="0">
                <a:latin typeface="Georgia" panose="02040502050405020303" pitchFamily="18" charset="0"/>
              </a:rPr>
              <a:t>Editors of </a:t>
            </a:r>
            <a:r>
              <a:rPr lang="en-US" dirty="0" err="1">
                <a:latin typeface="Georgia" panose="02040502050405020303" pitchFamily="18" charset="0"/>
              </a:rPr>
              <a:t>Encyclopaedia</a:t>
            </a:r>
            <a:r>
              <a:rPr lang="en-US" dirty="0">
                <a:latin typeface="Georgia" panose="02040502050405020303" pitchFamily="18" charset="0"/>
              </a:rPr>
              <a:t> Britannica, ‘Frederic William Maitland’, </a:t>
            </a:r>
            <a:r>
              <a:rPr lang="en-US" i="1" dirty="0" err="1">
                <a:latin typeface="Georgia" panose="02040502050405020303" pitchFamily="18" charset="0"/>
              </a:rPr>
              <a:t>Encyclopaedia</a:t>
            </a:r>
            <a:r>
              <a:rPr lang="en-US" i="1" dirty="0">
                <a:latin typeface="Georgia" panose="02040502050405020303" pitchFamily="18" charset="0"/>
              </a:rPr>
              <a:t> Britannica</a:t>
            </a:r>
            <a:r>
              <a:rPr lang="en-US" dirty="0">
                <a:latin typeface="Georgia" panose="02040502050405020303" pitchFamily="18" charset="0"/>
              </a:rPr>
              <a:t>, 21</a:t>
            </a:r>
            <a:r>
              <a:rPr lang="en-US" baseline="30000" dirty="0">
                <a:latin typeface="Georgia" panose="02040502050405020303" pitchFamily="18" charset="0"/>
              </a:rPr>
              <a:t>st</a:t>
            </a:r>
            <a:r>
              <a:rPr lang="en-US" dirty="0">
                <a:latin typeface="Georgia" panose="02040502050405020303" pitchFamily="18" charset="0"/>
              </a:rPr>
              <a:t> March 2016 &lt;</a:t>
            </a:r>
            <a:r>
              <a:rPr lang="en-US" dirty="0">
                <a:latin typeface="Georgia" panose="02040502050405020303" pitchFamily="18" charset="0"/>
                <a:hlinkClick r:id="rId2"/>
              </a:rPr>
              <a:t>https://www.britannica.com/biography/Frederic-William-Maitland</a:t>
            </a:r>
            <a:r>
              <a:rPr lang="en-US" dirty="0">
                <a:latin typeface="Georgia" panose="02040502050405020303" pitchFamily="18" charset="0"/>
              </a:rPr>
              <a:t>&gt; [Accessed 16th January 2018]</a:t>
            </a:r>
          </a:p>
          <a:p>
            <a:r>
              <a:rPr lang="en-US" dirty="0">
                <a:latin typeface="Georgia" panose="02040502050405020303" pitchFamily="18" charset="0"/>
              </a:rPr>
              <a:t> ‘Feudalism’, </a:t>
            </a:r>
            <a:r>
              <a:rPr lang="en-US" i="1" dirty="0">
                <a:latin typeface="Georgia" panose="02040502050405020303" pitchFamily="18" charset="0"/>
              </a:rPr>
              <a:t>Collins Dictionary, &lt;</a:t>
            </a:r>
            <a:r>
              <a:rPr lang="en-US" dirty="0">
                <a:latin typeface="Georgia" panose="02040502050405020303" pitchFamily="18" charset="0"/>
                <a:hlinkClick r:id="rId3"/>
              </a:rPr>
              <a:t>https://www.collinsdictionary.com/dictionary/english/feudalism</a:t>
            </a:r>
            <a:r>
              <a:rPr lang="en-US" dirty="0">
                <a:latin typeface="Georgia" panose="02040502050405020303" pitchFamily="18" charset="0"/>
              </a:rPr>
              <a:t>&gt; [Accessed 16th January 2018]</a:t>
            </a:r>
          </a:p>
          <a:p>
            <a:r>
              <a:rPr lang="en-US" dirty="0">
                <a:latin typeface="Georgia" panose="02040502050405020303" pitchFamily="18" charset="0"/>
              </a:rPr>
              <a:t>Ganshof, F.L., ‘Introduction’, in </a:t>
            </a:r>
            <a:r>
              <a:rPr lang="en-US" i="1" dirty="0">
                <a:latin typeface="Georgia" panose="02040502050405020303" pitchFamily="18" charset="0"/>
              </a:rPr>
              <a:t>Feudalism, </a:t>
            </a:r>
            <a:r>
              <a:rPr lang="en-US" dirty="0">
                <a:latin typeface="Georgia" panose="02040502050405020303" pitchFamily="18" charset="0"/>
              </a:rPr>
              <a:t>(Longmans, Green and co LTD, 1952), pp.15-17.</a:t>
            </a:r>
          </a:p>
          <a:p>
            <a:r>
              <a:rPr lang="en-US" dirty="0">
                <a:latin typeface="Georgia" panose="02040502050405020303" pitchFamily="18" charset="0"/>
              </a:rPr>
              <a:t>Maitland, F.W., ‘Feudalism’, in  </a:t>
            </a:r>
            <a:r>
              <a:rPr lang="en-US" i="1" dirty="0">
                <a:latin typeface="Georgia" panose="02040502050405020303" pitchFamily="18" charset="0"/>
              </a:rPr>
              <a:t>The Constitutional History of England: A course of Lectures Delivered </a:t>
            </a:r>
            <a:r>
              <a:rPr lang="en-US" dirty="0">
                <a:latin typeface="Georgia" panose="02040502050405020303" pitchFamily="18" charset="0"/>
              </a:rPr>
              <a:t>(Cambridge: University Press,1908) P.143) Accessed on Google Books.</a:t>
            </a:r>
          </a:p>
          <a:p>
            <a:r>
              <a:rPr lang="en-US" dirty="0">
                <a:latin typeface="Georgia" panose="02040502050405020303" pitchFamily="18" charset="0"/>
              </a:rPr>
              <a:t>Reynolds, Susan, ‘The Problem of Feudalism’ in </a:t>
            </a:r>
            <a:r>
              <a:rPr lang="en-US" i="1" dirty="0">
                <a:latin typeface="Georgia" panose="02040502050405020303" pitchFamily="18" charset="0"/>
              </a:rPr>
              <a:t>Fiefs and Vassals</a:t>
            </a:r>
            <a:r>
              <a:rPr lang="en-US" dirty="0">
                <a:latin typeface="Georgia" panose="02040502050405020303" pitchFamily="18" charset="0"/>
              </a:rPr>
              <a:t> (Oxford University Press, 1994) pp.1-3.</a:t>
            </a:r>
          </a:p>
          <a:p>
            <a:r>
              <a:rPr lang="en-US" dirty="0">
                <a:latin typeface="Georgia" panose="02040502050405020303" pitchFamily="18" charset="0"/>
              </a:rPr>
              <a:t>Richardson, H.G, Sayles, G.O., ‘The Problem of the Norman Conquest’, in </a:t>
            </a:r>
            <a:r>
              <a:rPr lang="en-US" i="1" dirty="0">
                <a:latin typeface="Georgia" panose="02040502050405020303" pitchFamily="18" charset="0"/>
              </a:rPr>
              <a:t>The Governance Of Mediaeval England from the Conquest to Magna Carta, </a:t>
            </a:r>
            <a:r>
              <a:rPr lang="en-US" dirty="0">
                <a:latin typeface="Georgia" panose="02040502050405020303" pitchFamily="18" charset="0"/>
              </a:rPr>
              <a:t>(Edinburgh University Press,1905) p.30.</a:t>
            </a:r>
          </a:p>
          <a:p>
            <a:pPr marL="0" indent="0">
              <a:buNone/>
            </a:pPr>
            <a:endParaRPr lang="en-US" dirty="0"/>
          </a:p>
        </p:txBody>
      </p:sp>
    </p:spTree>
    <p:extLst>
      <p:ext uri="{BB962C8B-B14F-4D97-AF65-F5344CB8AC3E}">
        <p14:creationId xmlns:p14="http://schemas.microsoft.com/office/powerpoint/2010/main" val="3350529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PINKFLORALBROCADE_16X9">
  <a:themeElements>
    <a:clrScheme name="PinkFloralBrocade">
      <a:dk1>
        <a:srgbClr val="323232"/>
      </a:dk1>
      <a:lt1>
        <a:sysClr val="window" lastClr="FFFFFF"/>
      </a:lt1>
      <a:dk2>
        <a:srgbClr val="000000"/>
      </a:dk2>
      <a:lt2>
        <a:srgbClr val="E8E3E7"/>
      </a:lt2>
      <a:accent1>
        <a:srgbClr val="852367"/>
      </a:accent1>
      <a:accent2>
        <a:srgbClr val="079097"/>
      </a:accent2>
      <a:accent3>
        <a:srgbClr val="D54658"/>
      </a:accent3>
      <a:accent4>
        <a:srgbClr val="EA8B4A"/>
      </a:accent4>
      <a:accent5>
        <a:srgbClr val="E3BB49"/>
      </a:accent5>
      <a:accent6>
        <a:srgbClr val="79AD5F"/>
      </a:accent6>
      <a:hlink>
        <a:srgbClr val="079097"/>
      </a:hlink>
      <a:folHlink>
        <a:srgbClr val="808080"/>
      </a:folHlink>
    </a:clrScheme>
    <a:fontScheme name="Times New Roma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PinkFloralBrocade">
      <a:dk1>
        <a:srgbClr val="323232"/>
      </a:dk1>
      <a:lt1>
        <a:sysClr val="window" lastClr="FFFFFF"/>
      </a:lt1>
      <a:dk2>
        <a:srgbClr val="000000"/>
      </a:dk2>
      <a:lt2>
        <a:srgbClr val="E8E3E7"/>
      </a:lt2>
      <a:accent1>
        <a:srgbClr val="852367"/>
      </a:accent1>
      <a:accent2>
        <a:srgbClr val="079097"/>
      </a:accent2>
      <a:accent3>
        <a:srgbClr val="D54658"/>
      </a:accent3>
      <a:accent4>
        <a:srgbClr val="EA8B4A"/>
      </a:accent4>
      <a:accent5>
        <a:srgbClr val="E3BB49"/>
      </a:accent5>
      <a:accent6>
        <a:srgbClr val="79AD5F"/>
      </a:accent6>
      <a:hlink>
        <a:srgbClr val="079097"/>
      </a:hlink>
      <a:folHlink>
        <a:srgbClr val="808080"/>
      </a:folHlink>
    </a:clrScheme>
    <a:fontScheme name="PinkFloralBrocade">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PinkFloralBrocade">
      <a:dk1>
        <a:srgbClr val="323232"/>
      </a:dk1>
      <a:lt1>
        <a:sysClr val="window" lastClr="FFFFFF"/>
      </a:lt1>
      <a:dk2>
        <a:srgbClr val="000000"/>
      </a:dk2>
      <a:lt2>
        <a:srgbClr val="E8E3E7"/>
      </a:lt2>
      <a:accent1>
        <a:srgbClr val="852367"/>
      </a:accent1>
      <a:accent2>
        <a:srgbClr val="079097"/>
      </a:accent2>
      <a:accent3>
        <a:srgbClr val="D54658"/>
      </a:accent3>
      <a:accent4>
        <a:srgbClr val="EA8B4A"/>
      </a:accent4>
      <a:accent5>
        <a:srgbClr val="E3BB49"/>
      </a:accent5>
      <a:accent6>
        <a:srgbClr val="79AD5F"/>
      </a:accent6>
      <a:hlink>
        <a:srgbClr val="079097"/>
      </a:hlink>
      <a:folHlink>
        <a:srgbClr val="808080"/>
      </a:folHlink>
    </a:clrScheme>
    <a:fontScheme name="PinkFloralBrocade">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C30D95C-3EF8-44E8-B33B-528BD41806D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Pink floral brocade design presentation (widescreen)</Template>
  <TotalTime>0</TotalTime>
  <Words>766</Words>
  <Application>Microsoft Office PowerPoint</Application>
  <PresentationFormat>Widescreen</PresentationFormat>
  <Paragraphs>38</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Georgia</vt:lpstr>
      <vt:lpstr>Times New Roman</vt:lpstr>
      <vt:lpstr>PINKFLORALBROCADE_16X9</vt:lpstr>
      <vt:lpstr>Feudalism</vt:lpstr>
      <vt:lpstr>“the tyrant of feudalism must be declared once and for all deposed and its influence over students of the Middle Ages finally ended.” </vt:lpstr>
      <vt:lpstr>The Historiographical debate</vt:lpstr>
      <vt:lpstr>The Historiographical debate</vt:lpstr>
      <vt:lpstr>The Historiographical debate</vt:lpstr>
      <vt:lpstr>In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2018-01-16T16:36:49Z</dcterms:created>
  <dcterms:modified xsi:type="dcterms:W3CDTF">2018-01-30T18:47:14Z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TC034173939991</vt:lpwstr>
  </property>
</Properties>
</file>