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61" r:id="rId5"/>
    <p:sldId id="259" r:id="rId6"/>
    <p:sldId id="264" r:id="rId7"/>
    <p:sldId id="260" r:id="rId8"/>
    <p:sldId id="262" r:id="rId9"/>
    <p:sldId id="263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75" d="100"/>
          <a:sy n="75" d="100"/>
        </p:scale>
        <p:origin x="66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ey Holland" userId="7f73a814-56d8-4b48-8c0b-e584d33fc074" providerId="ADAL" clId="{C792D871-ADB4-4252-AD97-7DA95E1BAD56}"/>
    <pc:docChg chg="custSel modSld">
      <pc:chgData name="Beverley Holland" userId="7f73a814-56d8-4b48-8c0b-e584d33fc074" providerId="ADAL" clId="{C792D871-ADB4-4252-AD97-7DA95E1BAD56}" dt="2021-10-21T10:43:34.343" v="68" actId="403"/>
      <pc:docMkLst>
        <pc:docMk/>
      </pc:docMkLst>
      <pc:sldChg chg="modSp mod">
        <pc:chgData name="Beverley Holland" userId="7f73a814-56d8-4b48-8c0b-e584d33fc074" providerId="ADAL" clId="{C792D871-ADB4-4252-AD97-7DA95E1BAD56}" dt="2021-10-21T10:43:21.026" v="61" actId="403"/>
        <pc:sldMkLst>
          <pc:docMk/>
          <pc:sldMk cId="2733414548" sldId="260"/>
        </pc:sldMkLst>
        <pc:spChg chg="mod">
          <ac:chgData name="Beverley Holland" userId="7f73a814-56d8-4b48-8c0b-e584d33fc074" providerId="ADAL" clId="{C792D871-ADB4-4252-AD97-7DA95E1BAD56}" dt="2021-10-21T10:43:21.026" v="61" actId="403"/>
          <ac:spMkLst>
            <pc:docMk/>
            <pc:sldMk cId="2733414548" sldId="260"/>
            <ac:spMk id="2" creationId="{69EAC55B-BCDE-41F1-A207-A95DED481731}"/>
          </ac:spMkLst>
        </pc:spChg>
        <pc:graphicFrameChg chg="mod modGraphic">
          <ac:chgData name="Beverley Holland" userId="7f73a814-56d8-4b48-8c0b-e584d33fc074" providerId="ADAL" clId="{C792D871-ADB4-4252-AD97-7DA95E1BAD56}" dt="2021-10-21T10:43:15.894" v="57" actId="403"/>
          <ac:graphicFrameMkLst>
            <pc:docMk/>
            <pc:sldMk cId="2733414548" sldId="260"/>
            <ac:graphicFrameMk id="4" creationId="{91299D6E-7948-4596-8C7A-C459BDA67D85}"/>
          </ac:graphicFrameMkLst>
        </pc:graphicFrameChg>
      </pc:sldChg>
      <pc:sldChg chg="modSp mod">
        <pc:chgData name="Beverley Holland" userId="7f73a814-56d8-4b48-8c0b-e584d33fc074" providerId="ADAL" clId="{C792D871-ADB4-4252-AD97-7DA95E1BAD56}" dt="2021-10-21T10:43:06.404" v="54" actId="403"/>
        <pc:sldMkLst>
          <pc:docMk/>
          <pc:sldMk cId="184227351" sldId="262"/>
        </pc:sldMkLst>
        <pc:spChg chg="mod">
          <ac:chgData name="Beverley Holland" userId="7f73a814-56d8-4b48-8c0b-e584d33fc074" providerId="ADAL" clId="{C792D871-ADB4-4252-AD97-7DA95E1BAD56}" dt="2021-10-21T10:43:06.404" v="54" actId="403"/>
          <ac:spMkLst>
            <pc:docMk/>
            <pc:sldMk cId="184227351" sldId="262"/>
            <ac:spMk id="2" creationId="{27253EAB-550D-4C75-9416-13F4AE52AF21}"/>
          </ac:spMkLst>
        </pc:spChg>
        <pc:graphicFrameChg chg="mod modGraphic">
          <ac:chgData name="Beverley Holland" userId="7f73a814-56d8-4b48-8c0b-e584d33fc074" providerId="ADAL" clId="{C792D871-ADB4-4252-AD97-7DA95E1BAD56}" dt="2021-10-21T10:43:02.645" v="50" actId="1076"/>
          <ac:graphicFrameMkLst>
            <pc:docMk/>
            <pc:sldMk cId="184227351" sldId="262"/>
            <ac:graphicFrameMk id="4" creationId="{78A4311B-E235-432C-A3F6-C9189204CA8E}"/>
          </ac:graphicFrameMkLst>
        </pc:graphicFrameChg>
      </pc:sldChg>
      <pc:sldChg chg="modSp mod">
        <pc:chgData name="Beverley Holland" userId="7f73a814-56d8-4b48-8c0b-e584d33fc074" providerId="ADAL" clId="{C792D871-ADB4-4252-AD97-7DA95E1BAD56}" dt="2021-10-21T10:42:50.730" v="46" actId="403"/>
        <pc:sldMkLst>
          <pc:docMk/>
          <pc:sldMk cId="885475400" sldId="263"/>
        </pc:sldMkLst>
        <pc:spChg chg="mod">
          <ac:chgData name="Beverley Holland" userId="7f73a814-56d8-4b48-8c0b-e584d33fc074" providerId="ADAL" clId="{C792D871-ADB4-4252-AD97-7DA95E1BAD56}" dt="2021-10-21T10:42:50.730" v="46" actId="403"/>
          <ac:spMkLst>
            <pc:docMk/>
            <pc:sldMk cId="885475400" sldId="263"/>
            <ac:spMk id="2" creationId="{B59821C5-7AD8-4248-9D54-4D45D406D386}"/>
          </ac:spMkLst>
        </pc:spChg>
        <pc:graphicFrameChg chg="mod modGraphic">
          <ac:chgData name="Beverley Holland" userId="7f73a814-56d8-4b48-8c0b-e584d33fc074" providerId="ADAL" clId="{C792D871-ADB4-4252-AD97-7DA95E1BAD56}" dt="2021-10-21T10:42:46.895" v="43" actId="403"/>
          <ac:graphicFrameMkLst>
            <pc:docMk/>
            <pc:sldMk cId="885475400" sldId="263"/>
            <ac:graphicFrameMk id="4" creationId="{03D16E53-9F49-4822-B83B-426A64D9311B}"/>
          </ac:graphicFrameMkLst>
        </pc:graphicFrameChg>
      </pc:sldChg>
      <pc:sldChg chg="modSp mod">
        <pc:chgData name="Beverley Holland" userId="7f73a814-56d8-4b48-8c0b-e584d33fc074" providerId="ADAL" clId="{C792D871-ADB4-4252-AD97-7DA95E1BAD56}" dt="2021-10-21T10:43:34.343" v="68" actId="403"/>
        <pc:sldMkLst>
          <pc:docMk/>
          <pc:sldMk cId="4196523101" sldId="264"/>
        </pc:sldMkLst>
        <pc:spChg chg="mod">
          <ac:chgData name="Beverley Holland" userId="7f73a814-56d8-4b48-8c0b-e584d33fc074" providerId="ADAL" clId="{C792D871-ADB4-4252-AD97-7DA95E1BAD56}" dt="2021-10-21T10:43:34.343" v="68" actId="403"/>
          <ac:spMkLst>
            <pc:docMk/>
            <pc:sldMk cId="4196523101" sldId="264"/>
            <ac:spMk id="2" creationId="{75056EA2-F796-4028-9FAA-0576118B5CB6}"/>
          </ac:spMkLst>
        </pc:spChg>
        <pc:graphicFrameChg chg="mod modGraphic">
          <ac:chgData name="Beverley Holland" userId="7f73a814-56d8-4b48-8c0b-e584d33fc074" providerId="ADAL" clId="{C792D871-ADB4-4252-AD97-7DA95E1BAD56}" dt="2021-10-21T10:43:29.329" v="65" actId="403"/>
          <ac:graphicFrameMkLst>
            <pc:docMk/>
            <pc:sldMk cId="4196523101" sldId="264"/>
            <ac:graphicFrameMk id="5" creationId="{1DF92C80-3659-453D-9E6C-B227A986D6C0}"/>
          </ac:graphicFrameMkLst>
        </pc:graphicFrameChg>
      </pc:sldChg>
      <pc:sldChg chg="modSp mod">
        <pc:chgData name="Beverley Holland" userId="7f73a814-56d8-4b48-8c0b-e584d33fc074" providerId="ADAL" clId="{C792D871-ADB4-4252-AD97-7DA95E1BAD56}" dt="2021-10-21T10:42:41.882" v="39" actId="27636"/>
        <pc:sldMkLst>
          <pc:docMk/>
          <pc:sldMk cId="1712885303" sldId="265"/>
        </pc:sldMkLst>
        <pc:spChg chg="mod">
          <ac:chgData name="Beverley Holland" userId="7f73a814-56d8-4b48-8c0b-e584d33fc074" providerId="ADAL" clId="{C792D871-ADB4-4252-AD97-7DA95E1BAD56}" dt="2021-10-21T10:42:41.882" v="39" actId="27636"/>
          <ac:spMkLst>
            <pc:docMk/>
            <pc:sldMk cId="1712885303" sldId="265"/>
            <ac:spMk id="2" creationId="{6256BDDA-0AC3-40EA-8F8B-ECC9560C1B57}"/>
          </ac:spMkLst>
        </pc:spChg>
        <pc:graphicFrameChg chg="mod modGraphic">
          <ac:chgData name="Beverley Holland" userId="7f73a814-56d8-4b48-8c0b-e584d33fc074" providerId="ADAL" clId="{C792D871-ADB4-4252-AD97-7DA95E1BAD56}" dt="2021-10-21T10:42:37.702" v="34" actId="403"/>
          <ac:graphicFrameMkLst>
            <pc:docMk/>
            <pc:sldMk cId="1712885303" sldId="265"/>
            <ac:graphicFrameMk id="4" creationId="{E4044D87-D1F6-4DD9-AA75-F59400EDF540}"/>
          </ac:graphicFrameMkLst>
        </pc:graphicFrameChg>
      </pc:sldChg>
      <pc:sldChg chg="modSp mod">
        <pc:chgData name="Beverley Holland" userId="7f73a814-56d8-4b48-8c0b-e584d33fc074" providerId="ADAL" clId="{C792D871-ADB4-4252-AD97-7DA95E1BAD56}" dt="2021-10-21T10:42:31.317" v="29" actId="27636"/>
        <pc:sldMkLst>
          <pc:docMk/>
          <pc:sldMk cId="455596963" sldId="266"/>
        </pc:sldMkLst>
        <pc:spChg chg="mod">
          <ac:chgData name="Beverley Holland" userId="7f73a814-56d8-4b48-8c0b-e584d33fc074" providerId="ADAL" clId="{C792D871-ADB4-4252-AD97-7DA95E1BAD56}" dt="2021-10-21T10:42:31.317" v="29" actId="27636"/>
          <ac:spMkLst>
            <pc:docMk/>
            <pc:sldMk cId="455596963" sldId="266"/>
            <ac:spMk id="2" creationId="{7EB9C17D-6898-4703-BD44-3D903116DC6F}"/>
          </ac:spMkLst>
        </pc:spChg>
        <pc:graphicFrameChg chg="mod modGraphic">
          <ac:chgData name="Beverley Holland" userId="7f73a814-56d8-4b48-8c0b-e584d33fc074" providerId="ADAL" clId="{C792D871-ADB4-4252-AD97-7DA95E1BAD56}" dt="2021-10-21T10:42:23.673" v="23" actId="403"/>
          <ac:graphicFrameMkLst>
            <pc:docMk/>
            <pc:sldMk cId="455596963" sldId="266"/>
            <ac:graphicFrameMk id="4" creationId="{FE827F09-B31D-43C5-A84D-D5A86CE18160}"/>
          </ac:graphicFrameMkLst>
        </pc:graphicFrameChg>
      </pc:sldChg>
      <pc:sldChg chg="modSp mod">
        <pc:chgData name="Beverley Holland" userId="7f73a814-56d8-4b48-8c0b-e584d33fc074" providerId="ADAL" clId="{C792D871-ADB4-4252-AD97-7DA95E1BAD56}" dt="2021-10-21T10:42:13.130" v="17" actId="27636"/>
        <pc:sldMkLst>
          <pc:docMk/>
          <pc:sldMk cId="3281951663" sldId="267"/>
        </pc:sldMkLst>
        <pc:spChg chg="mod">
          <ac:chgData name="Beverley Holland" userId="7f73a814-56d8-4b48-8c0b-e584d33fc074" providerId="ADAL" clId="{C792D871-ADB4-4252-AD97-7DA95E1BAD56}" dt="2021-10-21T10:42:13.130" v="17" actId="27636"/>
          <ac:spMkLst>
            <pc:docMk/>
            <pc:sldMk cId="3281951663" sldId="267"/>
            <ac:spMk id="2" creationId="{604B4C69-6C0C-47DC-8C7D-5F37525C4CB3}"/>
          </ac:spMkLst>
        </pc:spChg>
        <pc:graphicFrameChg chg="mod modGraphic">
          <ac:chgData name="Beverley Holland" userId="7f73a814-56d8-4b48-8c0b-e584d33fc074" providerId="ADAL" clId="{C792D871-ADB4-4252-AD97-7DA95E1BAD56}" dt="2021-10-21T10:42:09.214" v="12" actId="403"/>
          <ac:graphicFrameMkLst>
            <pc:docMk/>
            <pc:sldMk cId="3281951663" sldId="267"/>
            <ac:graphicFrameMk id="4" creationId="{499427E4-4BF1-4ACC-A0FE-1499733C1607}"/>
          </ac:graphicFrameMkLst>
        </pc:graphicFrameChg>
      </pc:sldChg>
      <pc:sldChg chg="modSp mod">
        <pc:chgData name="Beverley Holland" userId="7f73a814-56d8-4b48-8c0b-e584d33fc074" providerId="ADAL" clId="{C792D871-ADB4-4252-AD97-7DA95E1BAD56}" dt="2021-10-21T10:42:03.235" v="8" actId="403"/>
        <pc:sldMkLst>
          <pc:docMk/>
          <pc:sldMk cId="2716282463" sldId="268"/>
        </pc:sldMkLst>
        <pc:spChg chg="mod">
          <ac:chgData name="Beverley Holland" userId="7f73a814-56d8-4b48-8c0b-e584d33fc074" providerId="ADAL" clId="{C792D871-ADB4-4252-AD97-7DA95E1BAD56}" dt="2021-10-21T10:42:03.235" v="8" actId="403"/>
          <ac:spMkLst>
            <pc:docMk/>
            <pc:sldMk cId="2716282463" sldId="268"/>
            <ac:spMk id="2" creationId="{145257FB-C2F7-4F2B-BEA0-4DEFD04018B3}"/>
          </ac:spMkLst>
        </pc:spChg>
        <pc:graphicFrameChg chg="mod modGraphic">
          <ac:chgData name="Beverley Holland" userId="7f73a814-56d8-4b48-8c0b-e584d33fc074" providerId="ADAL" clId="{C792D871-ADB4-4252-AD97-7DA95E1BAD56}" dt="2021-10-21T10:41:59.527" v="3" actId="403"/>
          <ac:graphicFrameMkLst>
            <pc:docMk/>
            <pc:sldMk cId="2716282463" sldId="268"/>
            <ac:graphicFrameMk id="4" creationId="{476FB9D7-1885-4A4D-BACB-255A26D71C09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288" y="-8468"/>
            <a:ext cx="12226405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461" y="2404534"/>
            <a:ext cx="776895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461" y="4050835"/>
            <a:ext cx="776895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D8F33AA-B038-4CAC-8259-0ABE997487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000" y="108001"/>
            <a:ext cx="38100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FD52F23-4BDC-4034-976E-EE57BD6032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8000" y="108000"/>
            <a:ext cx="20574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92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470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98" y="2700869"/>
            <a:ext cx="8463620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8" y="4527448"/>
            <a:ext cx="8463620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550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609600"/>
            <a:ext cx="8463619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1" y="2160589"/>
            <a:ext cx="411747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8939" y="2160590"/>
            <a:ext cx="411748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383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609600"/>
            <a:ext cx="8463617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9" y="2160983"/>
            <a:ext cx="41208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2799" y="2737247"/>
            <a:ext cx="4120896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55520" y="2160983"/>
            <a:ext cx="41208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55520" y="2737247"/>
            <a:ext cx="4120896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980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99" y="609600"/>
            <a:ext cx="8463619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639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742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99" y="1498604"/>
            <a:ext cx="3720243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1701" y="514926"/>
            <a:ext cx="4514716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799" y="2777069"/>
            <a:ext cx="3720243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160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99" y="4800600"/>
            <a:ext cx="846361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799" y="609600"/>
            <a:ext cx="8463619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799" y="5367338"/>
            <a:ext cx="8463619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459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609600"/>
            <a:ext cx="8463619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0" y="4470400"/>
            <a:ext cx="8463619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154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3180" y="609600"/>
            <a:ext cx="809624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68099" y="3632200"/>
            <a:ext cx="7226405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8" y="4470400"/>
            <a:ext cx="8463620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643615" y="790378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996933" y="2886556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2315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98" y="1931988"/>
            <a:ext cx="8463620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8" y="4527448"/>
            <a:ext cx="8463620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909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3180" y="609600"/>
            <a:ext cx="809624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2796" y="4013200"/>
            <a:ext cx="8463621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8" y="4527448"/>
            <a:ext cx="8463620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643615" y="790378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996933" y="2886556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19861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1131" y="609600"/>
            <a:ext cx="8455287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2796" y="4013200"/>
            <a:ext cx="8463621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8" y="4527448"/>
            <a:ext cx="8463620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70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152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9749" y="609601"/>
            <a:ext cx="130508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799" y="609601"/>
            <a:ext cx="6926701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877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1289" y="-8468"/>
            <a:ext cx="12226407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2800" y="609600"/>
            <a:ext cx="8463617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9" y="2160590"/>
            <a:ext cx="846361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7011" y="6041364"/>
            <a:ext cx="9121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C42226-E221-4D42-A7EE-FC1F57AC49D0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2799" y="6041364"/>
            <a:ext cx="61639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2902" y="6041364"/>
            <a:ext cx="683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C7C3202-EB1B-47D2-BD10-21C493EB3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76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t-sql/data-types/binary-and-varbinary-transact-sql?view=sql-server-2017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msdn.microsoft.com/en-us/library/ms186775.aspx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msdn.microsoft.com/en-us/library/ms186775.aspx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t-sql/functions/datediff-transact-sql?view=sql-server-2017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t-sql/functions/datediff-transact-sql?view=sql-server-2017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E2B64-1029-4568-860D-BE4DEF55A7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From ERD to table content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52BCEE-0C05-47C4-90E1-992E2B5A42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Dreamhome</a:t>
            </a:r>
            <a:r>
              <a:rPr lang="en-GB" dirty="0"/>
              <a:t> Case Study</a:t>
            </a:r>
          </a:p>
        </p:txBody>
      </p:sp>
    </p:spTree>
    <p:extLst>
      <p:ext uri="{BB962C8B-B14F-4D97-AF65-F5344CB8AC3E}">
        <p14:creationId xmlns:p14="http://schemas.microsoft.com/office/powerpoint/2010/main" val="4206445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CBB90-EC9D-474A-A2FB-342BC5D6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184151"/>
            <a:ext cx="8463617" cy="527050"/>
          </a:xfrm>
        </p:spPr>
        <p:txBody>
          <a:bodyPr>
            <a:normAutofit fontScale="90000"/>
          </a:bodyPr>
          <a:lstStyle/>
          <a:p>
            <a:r>
              <a:rPr lang="en-GB" dirty="0"/>
              <a:t>The tables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080A42-016D-40B3-A866-CDF9C62C97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560680"/>
              </p:ext>
            </p:extLst>
          </p:nvPr>
        </p:nvGraphicFramePr>
        <p:xfrm>
          <a:off x="1447800" y="824546"/>
          <a:ext cx="7029450" cy="58493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85805">
                  <a:extLst>
                    <a:ext uri="{9D8B030D-6E8A-4147-A177-3AD203B41FA5}">
                      <a16:colId xmlns:a16="http://schemas.microsoft.com/office/drawing/2014/main" val="2474582065"/>
                    </a:ext>
                  </a:extLst>
                </a:gridCol>
                <a:gridCol w="5043645">
                  <a:extLst>
                    <a:ext uri="{9D8B030D-6E8A-4147-A177-3AD203B41FA5}">
                      <a16:colId xmlns:a16="http://schemas.microsoft.com/office/drawing/2014/main" val="1990270917"/>
                    </a:ext>
                  </a:extLst>
                </a:gridCol>
              </a:tblGrid>
              <a:tr h="21368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</a:rPr>
                        <a:t>Table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</a:rPr>
                        <a:t>Columns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931134506"/>
                  </a:ext>
                </a:extLst>
              </a:tr>
              <a:tr h="21368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Branch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u="sng">
                          <a:effectLst/>
                        </a:rPr>
                        <a:t>BranchNo</a:t>
                      </a:r>
                      <a:r>
                        <a:rPr lang="en-GB" sz="1100">
                          <a:effectLst/>
                        </a:rPr>
                        <a:t>, StreetAddress, City, Postcode, PhoneNo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2723489767"/>
                  </a:ext>
                </a:extLst>
              </a:tr>
              <a:tr h="69028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Property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>
                          <a:effectLst/>
                        </a:rPr>
                        <a:t>PropertyRef</a:t>
                      </a:r>
                      <a:r>
                        <a:rPr lang="en-GB" sz="1100">
                          <a:effectLst/>
                        </a:rPr>
                        <a:t>, OwnerID, Type, StreetAddress, City, Postcode, Sleeps, NoBedrooms, NoBathrooms, Rating, Photo, MinStayNights, WeeklyDiscount, RegisteredBranch, ManagedBy, Status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2862702775"/>
                  </a:ext>
                </a:extLst>
              </a:tr>
              <a:tr h="21368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PropertyExtraFeature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>
                          <a:effectLst/>
                        </a:rPr>
                        <a:t>PropertyRef, FeatureID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2923214065"/>
                  </a:ext>
                </a:extLst>
              </a:tr>
              <a:tr h="80284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PropertyRentalPrice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>
                          <a:effectLst/>
                        </a:rPr>
                        <a:t>RentalPriceID</a:t>
                      </a:r>
                      <a:r>
                        <a:rPr lang="en-GB" sz="1100">
                          <a:effectLst/>
                        </a:rPr>
                        <a:t>, PropertyRef, StartDate, EndDate, WeekdayPrice, SaturdayPrice, SundayPrice</a:t>
                      </a:r>
                      <a:r>
                        <a:rPr lang="en-GB" sz="1100" u="sng">
                          <a:effectLst/>
                        </a:rPr>
                        <a:t> 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2921516365"/>
                  </a:ext>
                </a:extLst>
              </a:tr>
              <a:tr h="69028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Owner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u="sng">
                          <a:effectLst/>
                        </a:rPr>
                        <a:t>OwnerID</a:t>
                      </a:r>
                      <a:r>
                        <a:rPr lang="en-GB" sz="1100">
                          <a:effectLst/>
                        </a:rPr>
                        <a:t>, FirstName, Surname, StreetAddress, City, Postcode, ContactNo, EmailAddress, Password, AccountManager, RegistrationVerified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3518510336"/>
                  </a:ext>
                </a:extLst>
              </a:tr>
              <a:tr h="69028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Staff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u="sng">
                          <a:effectLst/>
                        </a:rPr>
                        <a:t>StaffNo</a:t>
                      </a:r>
                      <a:r>
                        <a:rPr lang="en-GB" sz="1100">
                          <a:effectLst/>
                        </a:rPr>
                        <a:t>, FirstName, Surname, DOB, LegalGender, Position, Salary, Bonus, EmailAddress, ContactNo, BranchNo, LineManager, StartDate, LeavingDate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256281701"/>
                  </a:ext>
                </a:extLst>
              </a:tr>
              <a:tr h="21368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ExtraFeature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u="sng">
                          <a:effectLst/>
                        </a:rPr>
                        <a:t>FeatureID</a:t>
                      </a:r>
                      <a:r>
                        <a:rPr lang="en-GB" sz="1100">
                          <a:effectLst/>
                        </a:rPr>
                        <a:t>, FeatureName, IsBookingExtra,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3501173325"/>
                  </a:ext>
                </a:extLst>
              </a:tr>
              <a:tr h="21368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BookingExtraFeature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u="sng">
                          <a:effectLst/>
                        </a:rPr>
                        <a:t>BookingNo, FeatureID</a:t>
                      </a:r>
                      <a:r>
                        <a:rPr lang="en-GB" sz="1100">
                          <a:effectLst/>
                        </a:rPr>
                        <a:t>, ExtraCost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1998511059"/>
                  </a:ext>
                </a:extLst>
              </a:tr>
              <a:tr h="111351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Booking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u="sng">
                          <a:effectLst/>
                        </a:rPr>
                        <a:t>BookingNo</a:t>
                      </a:r>
                      <a:r>
                        <a:rPr lang="en-GB" sz="1100">
                          <a:effectLst/>
                        </a:rPr>
                        <a:t>, CustomerNo, BookingDateTime, PropertyRef, CheckInDate, CheckOutDate, NoAdults, NoChildren, NoInfants, ArrivalDateTime, DepartDateTime, NoNights, RentalPrice, Discount, Commission, BookingDeposit, CancellationDate, Comments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3653839109"/>
                  </a:ext>
                </a:extLst>
              </a:tr>
              <a:tr h="45198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Customer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u="sng">
                          <a:effectLst/>
                        </a:rPr>
                        <a:t>CustomerNo</a:t>
                      </a:r>
                      <a:r>
                        <a:rPr lang="en-GB" sz="1100">
                          <a:effectLst/>
                        </a:rPr>
                        <a:t>, FirstName, Surname, ContactNo, EmailAddress, DOB, Password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683936459"/>
                  </a:ext>
                </a:extLst>
              </a:tr>
              <a:tr h="21368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OwnerUseRental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u="sng" dirty="0" err="1">
                          <a:effectLst/>
                        </a:rPr>
                        <a:t>PropertyRef</a:t>
                      </a:r>
                      <a:r>
                        <a:rPr lang="en-GB" sz="1100" u="sng" dirty="0">
                          <a:effectLst/>
                        </a:rPr>
                        <a:t>, StartDate</a:t>
                      </a:r>
                      <a:r>
                        <a:rPr lang="en-GB" sz="1100" dirty="0">
                          <a:effectLst/>
                        </a:rPr>
                        <a:t>, </a:t>
                      </a:r>
                      <a:r>
                        <a:rPr lang="en-GB" sz="1100" dirty="0" err="1">
                          <a:effectLst/>
                        </a:rPr>
                        <a:t>EndDate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45698" marR="45698" marT="0" marB="0"/>
                </a:tc>
                <a:extLst>
                  <a:ext uri="{0D108BD9-81ED-4DB2-BD59-A6C34878D82A}">
                    <a16:rowId xmlns:a16="http://schemas.microsoft.com/office/drawing/2014/main" val="2853182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8304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E615F-9046-46DF-B1A2-0BEDDEDCC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  <a:spcBef>
                <a:spcPts val="200"/>
              </a:spcBef>
            </a:pPr>
            <a:r>
              <a:rPr lang="en-GB" sz="36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Branch</a:t>
            </a:r>
            <a:br>
              <a:rPr lang="en-GB" sz="36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4F31766-CD93-4479-BFF7-FF051BB1B6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8944217"/>
              </p:ext>
            </p:extLst>
          </p:nvPr>
        </p:nvGraphicFramePr>
        <p:xfrm>
          <a:off x="1517650" y="2165350"/>
          <a:ext cx="7029450" cy="38417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85803">
                  <a:extLst>
                    <a:ext uri="{9D8B030D-6E8A-4147-A177-3AD203B41FA5}">
                      <a16:colId xmlns:a16="http://schemas.microsoft.com/office/drawing/2014/main" val="3868641213"/>
                    </a:ext>
                  </a:extLst>
                </a:gridCol>
                <a:gridCol w="5043647">
                  <a:extLst>
                    <a:ext uri="{9D8B030D-6E8A-4147-A177-3AD203B41FA5}">
                      <a16:colId xmlns:a16="http://schemas.microsoft.com/office/drawing/2014/main" val="3265337687"/>
                    </a:ext>
                  </a:extLst>
                </a:gridCol>
              </a:tblGrid>
              <a:tr h="38266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Column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Attribute Domain Requirements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1089761"/>
                  </a:ext>
                </a:extLst>
              </a:tr>
              <a:tr h="1499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BranchNo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Character String, Size 5, Range: B0001 – B9999, Required, PK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The brave may want to try using a CHECK constraint to enforce this range.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28445627"/>
                  </a:ext>
                </a:extLst>
              </a:tr>
              <a:tr h="38266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StreetAddress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Character String, Size: 30, Required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67176120"/>
                  </a:ext>
                </a:extLst>
              </a:tr>
              <a:tr h="38266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City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Character String, Size: 20, Required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39262220"/>
                  </a:ext>
                </a:extLst>
              </a:tr>
              <a:tr h="8113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Postcode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Character String, Size 8, Required, Limit values to min length 6: use LEN function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71788313"/>
                  </a:ext>
                </a:extLst>
              </a:tr>
              <a:tr h="38266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PhoneNo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</a:rPr>
                        <a:t>Character String, Size 12, Required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4353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418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11175-F4C0-4244-B266-866A86CC4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800" y="609600"/>
            <a:ext cx="8463617" cy="44863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Property</a:t>
            </a:r>
            <a:br>
              <a:rPr lang="en-GB" sz="32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sz="54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37F503-EED8-46C8-8889-EBE0B2831F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6264093"/>
              </p:ext>
            </p:extLst>
          </p:nvPr>
        </p:nvGraphicFramePr>
        <p:xfrm>
          <a:off x="1818526" y="1315092"/>
          <a:ext cx="5848004" cy="52241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2048">
                  <a:extLst>
                    <a:ext uri="{9D8B030D-6E8A-4147-A177-3AD203B41FA5}">
                      <a16:colId xmlns:a16="http://schemas.microsoft.com/office/drawing/2014/main" val="2368596883"/>
                    </a:ext>
                  </a:extLst>
                </a:gridCol>
                <a:gridCol w="4195956">
                  <a:extLst>
                    <a:ext uri="{9D8B030D-6E8A-4147-A177-3AD203B41FA5}">
                      <a16:colId xmlns:a16="http://schemas.microsoft.com/office/drawing/2014/main" val="2265947796"/>
                    </a:ext>
                  </a:extLst>
                </a:gridCol>
              </a:tblGrid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Column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Attribute Domain Requirements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2088413471"/>
                  </a:ext>
                </a:extLst>
              </a:tr>
              <a:tr h="51573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PropertyRef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Character String, Size: 7, Range: P000001 – P999999, Required, PK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3146784808"/>
                  </a:ext>
                </a:extLst>
              </a:tr>
              <a:tr h="28726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OwnerID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Character String, Size: 7, Required, FK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2466179041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Type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Character String, Size 15, Required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3803222047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StreetAddress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Character String, Size: 30, Required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2812888025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City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Character String, Size: 20, Required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2743688165"/>
                  </a:ext>
                </a:extLst>
              </a:tr>
              <a:tr h="51573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Postcode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Character String, Size: 8, Required, Limit values to min length 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2474174818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Sleeps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Integer, Required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4174380823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NoBedrooms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Integer, Required, Limit values between 0 and 25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1441376434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NoBathrooms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Integer, Required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448276754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Rating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Number (Ratings 0 to 5, including a half ratings e.g. 3.5)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3550438397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Photo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VARBINARY(MAX). </a:t>
                      </a:r>
                      <a:r>
                        <a:rPr lang="en-GB" sz="1200" u="sng">
                          <a:effectLst/>
                          <a:hlinkClick r:id="rId2"/>
                        </a:rPr>
                        <a:t>See more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3512653839"/>
                  </a:ext>
                </a:extLst>
              </a:tr>
              <a:tr h="69741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MinStayNights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Integer, Required, Default to 1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Limit values between 1 and 7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1313737007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WeeklyDiscount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Percentage value e.g. 0.1 for 10%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766387803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RegisteredBranch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Character String, Size: 5, Required, FK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3328693081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ManagedBy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Character String, Size: 6, Required, FK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2561928153"/>
                  </a:ext>
                </a:extLst>
              </a:tr>
              <a:tr h="2462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Status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Character String, Size: 20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2822" marR="62822" marT="0" marB="0"/>
                </a:tc>
                <a:extLst>
                  <a:ext uri="{0D108BD9-81ED-4DB2-BD59-A6C34878D82A}">
                    <a16:rowId xmlns:a16="http://schemas.microsoft.com/office/drawing/2014/main" val="10053375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7858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D944C-2318-443C-87EC-B66D8C1DB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663" y="630149"/>
            <a:ext cx="8463617" cy="1320800"/>
          </a:xfrm>
        </p:spPr>
        <p:txBody>
          <a:bodyPr>
            <a:normAutofit/>
          </a:bodyPr>
          <a:lstStyle/>
          <a:p>
            <a:r>
              <a:rPr lang="en-GB" sz="2800" b="1" dirty="0" err="1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PropertyExtraFeature</a:t>
            </a:r>
            <a:br>
              <a:rPr lang="en-GB" sz="28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sz="4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312FC50-139F-433A-9AA3-3463BBC237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0549511"/>
              </p:ext>
            </p:extLst>
          </p:nvPr>
        </p:nvGraphicFramePr>
        <p:xfrm>
          <a:off x="1633591" y="2455525"/>
          <a:ext cx="6273270" cy="19809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72185">
                  <a:extLst>
                    <a:ext uri="{9D8B030D-6E8A-4147-A177-3AD203B41FA5}">
                      <a16:colId xmlns:a16="http://schemas.microsoft.com/office/drawing/2014/main" val="3096474212"/>
                    </a:ext>
                  </a:extLst>
                </a:gridCol>
                <a:gridCol w="4501085">
                  <a:extLst>
                    <a:ext uri="{9D8B030D-6E8A-4147-A177-3AD203B41FA5}">
                      <a16:colId xmlns:a16="http://schemas.microsoft.com/office/drawing/2014/main" val="2948561996"/>
                    </a:ext>
                  </a:extLst>
                </a:gridCol>
              </a:tblGrid>
              <a:tr h="66032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Column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Attribute Domain Requirements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73678917"/>
                  </a:ext>
                </a:extLst>
              </a:tr>
              <a:tr h="66032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PropertyRef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Character String, Size: 7, Required, FK, PK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42046007"/>
                  </a:ext>
                </a:extLst>
              </a:tr>
              <a:tr h="66032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FeatureID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dirty="0" err="1">
                          <a:effectLst/>
                        </a:rPr>
                        <a:t>Integer,Required</a:t>
                      </a:r>
                      <a:r>
                        <a:rPr lang="en-GB" sz="1600" dirty="0">
                          <a:effectLst/>
                        </a:rPr>
                        <a:t>, FK, PK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782035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8765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56EA2-F796-4028-9FAA-0576118B5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err="1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PropertyRentalPrice</a:t>
            </a:r>
            <a:br>
              <a:rPr lang="en-GB" sz="28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sz="48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DF92C80-3659-453D-9E6C-B227A986D6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739315"/>
              </p:ext>
            </p:extLst>
          </p:nvPr>
        </p:nvGraphicFramePr>
        <p:xfrm>
          <a:off x="1771650" y="1720851"/>
          <a:ext cx="6135211" cy="3862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33183">
                  <a:extLst>
                    <a:ext uri="{9D8B030D-6E8A-4147-A177-3AD203B41FA5}">
                      <a16:colId xmlns:a16="http://schemas.microsoft.com/office/drawing/2014/main" val="387332580"/>
                    </a:ext>
                  </a:extLst>
                </a:gridCol>
                <a:gridCol w="4402028">
                  <a:extLst>
                    <a:ext uri="{9D8B030D-6E8A-4147-A177-3AD203B41FA5}">
                      <a16:colId xmlns:a16="http://schemas.microsoft.com/office/drawing/2014/main" val="2912450988"/>
                    </a:ext>
                  </a:extLst>
                </a:gridCol>
              </a:tblGrid>
              <a:tr h="40495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Column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Attribute Domain Requirements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9936390"/>
                  </a:ext>
                </a:extLst>
              </a:tr>
              <a:tr h="85858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dirty="0" err="1">
                          <a:effectLst/>
                        </a:rPr>
                        <a:t>RentalPriceID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Auto increment field use SQL Server’s </a:t>
                      </a:r>
                      <a:r>
                        <a:rPr lang="en-GB" sz="1600" u="sng">
                          <a:effectLst/>
                          <a:hlinkClick r:id="rId2"/>
                        </a:rPr>
                        <a:t>Identity Property</a:t>
                      </a:r>
                      <a:r>
                        <a:rPr lang="en-GB" sz="1600">
                          <a:effectLst/>
                        </a:rPr>
                        <a:t>: IDENTITY(1,1), PK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68754354"/>
                  </a:ext>
                </a:extLst>
              </a:tr>
              <a:tr h="40495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PropertyRef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Character String, Size: 7, Required, FK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76377346"/>
                  </a:ext>
                </a:extLst>
              </a:tr>
              <a:tr h="40495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StartDate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Required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590000"/>
                  </a:ext>
                </a:extLst>
              </a:tr>
              <a:tr h="40495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EndDate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Required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2107105"/>
                  </a:ext>
                </a:extLst>
              </a:tr>
              <a:tr h="40495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WeekdayPrice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Number (should be able to accept monetary values)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305682"/>
                  </a:ext>
                </a:extLst>
              </a:tr>
              <a:tr h="40495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SaturdayPrice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dirty="0">
                          <a:effectLst/>
                        </a:rPr>
                        <a:t>Number (should be able to accept monetary values)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160371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6523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C55B-BCDE-41F1-A207-A95DED481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81000"/>
            <a:ext cx="8463617" cy="132080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Owner</a:t>
            </a:r>
            <a:br>
              <a:rPr lang="en-GB" sz="28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sz="4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1299D6E-7948-4596-8C7A-C459BDA67D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8112611"/>
              </p:ext>
            </p:extLst>
          </p:nvPr>
        </p:nvGraphicFramePr>
        <p:xfrm>
          <a:off x="1447800" y="1314450"/>
          <a:ext cx="6459061" cy="463052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4670">
                  <a:extLst>
                    <a:ext uri="{9D8B030D-6E8A-4147-A177-3AD203B41FA5}">
                      <a16:colId xmlns:a16="http://schemas.microsoft.com/office/drawing/2014/main" val="2744637790"/>
                    </a:ext>
                  </a:extLst>
                </a:gridCol>
                <a:gridCol w="4634391">
                  <a:extLst>
                    <a:ext uri="{9D8B030D-6E8A-4147-A177-3AD203B41FA5}">
                      <a16:colId xmlns:a16="http://schemas.microsoft.com/office/drawing/2014/main" val="4148691701"/>
                    </a:ext>
                  </a:extLst>
                </a:gridCol>
              </a:tblGrid>
              <a:tr h="32516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Column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Attribute Domain Requirements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74954074"/>
                  </a:ext>
                </a:extLst>
              </a:tr>
              <a:tr h="68942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 err="1">
                          <a:effectLst/>
                        </a:rPr>
                        <a:t>OwnerNo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7, Range: CO00001 – CO99999, Required, PK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06418241"/>
                  </a:ext>
                </a:extLst>
              </a:tr>
              <a:tr h="32516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FirstName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30,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78388463"/>
                  </a:ext>
                </a:extLst>
              </a:tr>
              <a:tr h="32516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Surname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30,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8643482"/>
                  </a:ext>
                </a:extLst>
              </a:tr>
              <a:tr h="32516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StreetAddress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30,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53475686"/>
                  </a:ext>
                </a:extLst>
              </a:tr>
              <a:tr h="32516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City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20,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52638904"/>
                  </a:ext>
                </a:extLst>
              </a:tr>
              <a:tr h="68942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Postcode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 8, Required, Limit values to min length 6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2879753"/>
                  </a:ext>
                </a:extLst>
              </a:tr>
              <a:tr h="32516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ContactNo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 12,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0181949"/>
                  </a:ext>
                </a:extLst>
              </a:tr>
              <a:tr h="32516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EmailAddress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 100,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15719666"/>
                  </a:ext>
                </a:extLst>
              </a:tr>
              <a:tr h="32516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Password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 16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37646656"/>
                  </a:ext>
                </a:extLst>
              </a:tr>
              <a:tr h="32516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AccountManager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7, FK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81442555"/>
                  </a:ext>
                </a:extLst>
              </a:tr>
              <a:tr h="32516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Verified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</a:rPr>
                        <a:t>True or False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09707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3414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53EAB-550D-4C75-9416-13F4AE52A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228763"/>
            <a:ext cx="8463617" cy="132080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Staff</a:t>
            </a:r>
            <a:br>
              <a:rPr lang="en-GB" sz="28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sz="4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8A4311B-E235-432C-A3F6-C9189204CA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8610182"/>
              </p:ext>
            </p:extLst>
          </p:nvPr>
        </p:nvGraphicFramePr>
        <p:xfrm>
          <a:off x="1155212" y="1064732"/>
          <a:ext cx="6744187" cy="55645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05218">
                  <a:extLst>
                    <a:ext uri="{9D8B030D-6E8A-4147-A177-3AD203B41FA5}">
                      <a16:colId xmlns:a16="http://schemas.microsoft.com/office/drawing/2014/main" val="1238847146"/>
                    </a:ext>
                  </a:extLst>
                </a:gridCol>
                <a:gridCol w="4838969">
                  <a:extLst>
                    <a:ext uri="{9D8B030D-6E8A-4147-A177-3AD203B41FA5}">
                      <a16:colId xmlns:a16="http://schemas.microsoft.com/office/drawing/2014/main" val="1147700494"/>
                    </a:ext>
                  </a:extLst>
                </a:gridCol>
              </a:tblGrid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Column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Attribute Domain Requirements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3029241"/>
                  </a:ext>
                </a:extLst>
              </a:tr>
              <a:tr h="56140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StaffNo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 6, , Range: S00001 – S99999, Required, PK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2081310"/>
                  </a:ext>
                </a:extLst>
              </a:tr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FirstName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30,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31926691"/>
                  </a:ext>
                </a:extLst>
              </a:tr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</a:rPr>
                        <a:t>Surname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30,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5563670"/>
                  </a:ext>
                </a:extLst>
              </a:tr>
              <a:tr h="56140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Gender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30, Required but be mindful of new laws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12339746"/>
                  </a:ext>
                </a:extLst>
              </a:tr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DOB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Date,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6391769"/>
                  </a:ext>
                </a:extLst>
              </a:tr>
              <a:tr h="56140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Position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20, Limit values to Branch Manager, Manager, Supervisor, or Assistant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42175921"/>
                  </a:ext>
                </a:extLst>
              </a:tr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Salary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Number (should be able to accept monetary values)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42667698"/>
                  </a:ext>
                </a:extLst>
              </a:tr>
              <a:tr h="56140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Bonus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Percentage value e.g. 0.1 for 10%, Limit to min 0% and max 50% (0.5)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29330135"/>
                  </a:ext>
                </a:extLst>
              </a:tr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Email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 100,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57321507"/>
                  </a:ext>
                </a:extLst>
              </a:tr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Mobile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 12,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1143668"/>
                  </a:ext>
                </a:extLst>
              </a:tr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StartDate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Date, Required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11083023"/>
                  </a:ext>
                </a:extLst>
              </a:tr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LeavingDate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Date, Limit to &gt; Start Date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38878369"/>
                  </a:ext>
                </a:extLst>
              </a:tr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BranchNo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Character String, Size: 5, Required, FK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51930974"/>
                  </a:ext>
                </a:extLst>
              </a:tr>
              <a:tr h="2647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>
                          <a:effectLst/>
                        </a:rPr>
                        <a:t>LineManager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</a:rPr>
                        <a:t>Character String, Size: 6, FK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453080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227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821C5-7AD8-4248-9D54-4D45D406D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err="1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ExtraFeature</a:t>
            </a:r>
            <a:br>
              <a:rPr lang="en-GB" sz="28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sz="4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3D16E53-9F49-4822-B83B-426A64D931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841620"/>
              </p:ext>
            </p:extLst>
          </p:nvPr>
        </p:nvGraphicFramePr>
        <p:xfrm>
          <a:off x="1320800" y="1860550"/>
          <a:ext cx="6586061" cy="31393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60548">
                  <a:extLst>
                    <a:ext uri="{9D8B030D-6E8A-4147-A177-3AD203B41FA5}">
                      <a16:colId xmlns:a16="http://schemas.microsoft.com/office/drawing/2014/main" val="1936114233"/>
                    </a:ext>
                  </a:extLst>
                </a:gridCol>
                <a:gridCol w="4725513">
                  <a:extLst>
                    <a:ext uri="{9D8B030D-6E8A-4147-A177-3AD203B41FA5}">
                      <a16:colId xmlns:a16="http://schemas.microsoft.com/office/drawing/2014/main" val="3984049707"/>
                    </a:ext>
                  </a:extLst>
                </a:gridCol>
              </a:tblGrid>
              <a:tr h="47794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Column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Attribute Domain Requirements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07857521"/>
                  </a:ext>
                </a:extLst>
              </a:tr>
              <a:tr h="101335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FeatureID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Auto increment field use SQL Server’s </a:t>
                      </a:r>
                      <a:r>
                        <a:rPr lang="en-GB" sz="1600" u="sng">
                          <a:effectLst/>
                          <a:hlinkClick r:id="rId2"/>
                        </a:rPr>
                        <a:t>Identity Property</a:t>
                      </a:r>
                      <a:r>
                        <a:rPr lang="en-GB" sz="1600">
                          <a:effectLst/>
                        </a:rPr>
                        <a:t>: IDENTITY(1,1), PK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59223000"/>
                  </a:ext>
                </a:extLst>
              </a:tr>
              <a:tr h="47794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FeatureName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Character String, Size: 50, Required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21418049"/>
                  </a:ext>
                </a:extLst>
              </a:tr>
              <a:tr h="47794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IsBookingExtra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True or False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70267122"/>
                  </a:ext>
                </a:extLst>
              </a:tr>
              <a:tr h="47794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Cost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dirty="0">
                          <a:effectLst/>
                        </a:rPr>
                        <a:t>Number (should be able to accept monetary values)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49554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5475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6BDDA-0AC3-40EA-8F8B-ECC9560C1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 err="1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BookingExtraFeature</a:t>
            </a:r>
            <a:br>
              <a:rPr lang="en-GB" sz="32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sz="54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4044D87-D1F6-4DD9-AA75-F59400EDF5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3287376"/>
              </p:ext>
            </p:extLst>
          </p:nvPr>
        </p:nvGraphicFramePr>
        <p:xfrm>
          <a:off x="1606550" y="2000250"/>
          <a:ext cx="6300311" cy="26897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79824">
                  <a:extLst>
                    <a:ext uri="{9D8B030D-6E8A-4147-A177-3AD203B41FA5}">
                      <a16:colId xmlns:a16="http://schemas.microsoft.com/office/drawing/2014/main" val="341568627"/>
                    </a:ext>
                  </a:extLst>
                </a:gridCol>
                <a:gridCol w="4520487">
                  <a:extLst>
                    <a:ext uri="{9D8B030D-6E8A-4147-A177-3AD203B41FA5}">
                      <a16:colId xmlns:a16="http://schemas.microsoft.com/office/drawing/2014/main" val="3950667971"/>
                    </a:ext>
                  </a:extLst>
                </a:gridCol>
              </a:tblGrid>
              <a:tr h="63699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Column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Attribute Domain Requirements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60877530"/>
                  </a:ext>
                </a:extLst>
              </a:tr>
              <a:tr h="63699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BookingNo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Integer, Required, FK, PK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64239694"/>
                  </a:ext>
                </a:extLst>
              </a:tr>
              <a:tr h="63699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FeatureID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Integer, Required, FK, PK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4472524"/>
                  </a:ext>
                </a:extLst>
              </a:tr>
              <a:tr h="63699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ExtraCost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Number (should be able to accept monetary values)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926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2885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9C17D-6898-4703-BD44-3D903116D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800" y="292100"/>
            <a:ext cx="8463617" cy="1320800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Booking</a:t>
            </a:r>
            <a:br>
              <a:rPr lang="en-GB" sz="32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sz="54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E827F09-B31D-43C5-A84D-D5A86CE181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009167"/>
              </p:ext>
            </p:extLst>
          </p:nvPr>
        </p:nvGraphicFramePr>
        <p:xfrm>
          <a:off x="1549400" y="1200150"/>
          <a:ext cx="6337300" cy="52705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90273">
                  <a:extLst>
                    <a:ext uri="{9D8B030D-6E8A-4147-A177-3AD203B41FA5}">
                      <a16:colId xmlns:a16="http://schemas.microsoft.com/office/drawing/2014/main" val="3621278740"/>
                    </a:ext>
                  </a:extLst>
                </a:gridCol>
                <a:gridCol w="4547027">
                  <a:extLst>
                    <a:ext uri="{9D8B030D-6E8A-4147-A177-3AD203B41FA5}">
                      <a16:colId xmlns:a16="http://schemas.microsoft.com/office/drawing/2014/main" val="2245569636"/>
                    </a:ext>
                  </a:extLst>
                </a:gridCol>
              </a:tblGrid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Column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Attribute Domain Requirements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2792044270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BookingNo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Integer, Required, PK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3733933439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CustomerNo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Character String, Size: 7, Required, FK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1934763601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BookingDateTime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Required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10201201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PropertyRef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Character String, Size: 7, Required, FK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3063257171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CheckInDate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Required, Limit to &gt; today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1763686039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CheckOutDate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Required, Limit to &gt; Check in date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3830408911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NumberAdults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Integer, Required, Minimum: 1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4084699077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NumberChildren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Integer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792402360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NumberInfants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Integer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628708759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ArrivalDateTime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2252751702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DepartDateTime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3324852792"/>
                  </a:ext>
                </a:extLst>
              </a:tr>
              <a:tr h="80411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NumberNights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Calculated field based on CheckInDate and CheckOutDate. Example formula: </a:t>
                      </a:r>
                      <a:r>
                        <a:rPr lang="en-GB" sz="1200" u="sng">
                          <a:effectLst/>
                          <a:hlinkClick r:id="rId2"/>
                        </a:rPr>
                        <a:t>DATEDIFF</a:t>
                      </a:r>
                      <a:r>
                        <a:rPr lang="en-GB" sz="1200">
                          <a:effectLst/>
                        </a:rPr>
                        <a:t> ("dd", '05-Oct-2019', GetDate()) returns days between 5</a:t>
                      </a:r>
                      <a:r>
                        <a:rPr lang="en-GB" sz="1200" baseline="30000">
                          <a:effectLst/>
                        </a:rPr>
                        <a:t>th</a:t>
                      </a:r>
                      <a:r>
                        <a:rPr lang="en-GB" sz="1200">
                          <a:effectLst/>
                        </a:rPr>
                        <a:t> October and current date.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2491533490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RentalPrice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Number (should be able to accept monetary values)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2467304863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Discount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Percentage value e.g. 0.1 for 10%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2239347873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Commission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Calculated field – set to 15% of RentalPrice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4020219597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BookingDeposit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Number (should be able to accept monetary values)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2077724971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CancellationDateTime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3136712479"/>
                  </a:ext>
                </a:extLst>
              </a:tr>
              <a:tr h="2481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Comments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Character String, Size: 1000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5604" marR="55604" marT="0" marB="0"/>
                </a:tc>
                <a:extLst>
                  <a:ext uri="{0D108BD9-81ED-4DB2-BD59-A6C34878D82A}">
                    <a16:rowId xmlns:a16="http://schemas.microsoft.com/office/drawing/2014/main" val="15206111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55969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B4C69-6C0C-47DC-8C7D-5F37525C4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Customer</a:t>
            </a:r>
            <a:br>
              <a:rPr lang="en-GB" sz="32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sz="54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9427E4-4BF1-4ACC-A0FE-1499733C16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5327051"/>
              </p:ext>
            </p:extLst>
          </p:nvPr>
        </p:nvGraphicFramePr>
        <p:xfrm>
          <a:off x="1644650" y="1663700"/>
          <a:ext cx="6262211" cy="39460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9061">
                  <a:extLst>
                    <a:ext uri="{9D8B030D-6E8A-4147-A177-3AD203B41FA5}">
                      <a16:colId xmlns:a16="http://schemas.microsoft.com/office/drawing/2014/main" val="619212715"/>
                    </a:ext>
                  </a:extLst>
                </a:gridCol>
                <a:gridCol w="4493150">
                  <a:extLst>
                    <a:ext uri="{9D8B030D-6E8A-4147-A177-3AD203B41FA5}">
                      <a16:colId xmlns:a16="http://schemas.microsoft.com/office/drawing/2014/main" val="1218259434"/>
                    </a:ext>
                  </a:extLst>
                </a:gridCol>
              </a:tblGrid>
              <a:tr h="3510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Column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Attribute Domain Requirements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10543350"/>
                  </a:ext>
                </a:extLst>
              </a:tr>
              <a:tr h="74432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CustomerNo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Character String, Size: 7, Range: CR00001 – CR99999, Required, PK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05824253"/>
                  </a:ext>
                </a:extLst>
              </a:tr>
              <a:tr h="3510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FirstName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Character String, Size: 30, Required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90757887"/>
                  </a:ext>
                </a:extLst>
              </a:tr>
              <a:tr h="3510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Surname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Character String, Size: 30, Required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6794416"/>
                  </a:ext>
                </a:extLst>
              </a:tr>
              <a:tr h="3510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ContactNo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Character String, Size 12, Required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98686019"/>
                  </a:ext>
                </a:extLst>
              </a:tr>
              <a:tr h="3510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EmailAddress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Character String, Size 100, Required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81837138"/>
                  </a:ext>
                </a:extLst>
              </a:tr>
              <a:tr h="74432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DOB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Required, Limit to adult – you can use the </a:t>
                      </a:r>
                      <a:r>
                        <a:rPr lang="en-GB" sz="1600" u="sng">
                          <a:effectLst/>
                          <a:hlinkClick r:id="rId2"/>
                        </a:rPr>
                        <a:t>DATEDIFF</a:t>
                      </a:r>
                      <a:r>
                        <a:rPr lang="en-GB" sz="1600">
                          <a:effectLst/>
                        </a:rPr>
                        <a:t> formula again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13420700"/>
                  </a:ext>
                </a:extLst>
              </a:tr>
              <a:tr h="3510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RegistrationDate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Required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3735155"/>
                  </a:ext>
                </a:extLst>
              </a:tr>
              <a:tr h="3510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Password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dirty="0">
                          <a:effectLst/>
                        </a:rPr>
                        <a:t>Character String, Size 16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73711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1951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257FB-C2F7-4F2B-BEA0-4DEFD0401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 err="1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OwnerUseRental</a:t>
            </a:r>
            <a:br>
              <a:rPr lang="en-GB" sz="28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br>
              <a:rPr lang="en-GB" sz="2800" b="1" dirty="0"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sz="4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6FB9D7-1885-4A4D-BACB-255A26D71C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8161625"/>
              </p:ext>
            </p:extLst>
          </p:nvPr>
        </p:nvGraphicFramePr>
        <p:xfrm>
          <a:off x="1784350" y="1987550"/>
          <a:ext cx="6122511" cy="25606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9596">
                  <a:extLst>
                    <a:ext uri="{9D8B030D-6E8A-4147-A177-3AD203B41FA5}">
                      <a16:colId xmlns:a16="http://schemas.microsoft.com/office/drawing/2014/main" val="2181930708"/>
                    </a:ext>
                  </a:extLst>
                </a:gridCol>
                <a:gridCol w="4392915">
                  <a:extLst>
                    <a:ext uri="{9D8B030D-6E8A-4147-A177-3AD203B41FA5}">
                      <a16:colId xmlns:a16="http://schemas.microsoft.com/office/drawing/2014/main" val="946210356"/>
                    </a:ext>
                  </a:extLst>
                </a:gridCol>
              </a:tblGrid>
              <a:tr h="64016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Column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Attribute Domain Requirements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4383490"/>
                  </a:ext>
                </a:extLst>
              </a:tr>
              <a:tr h="64016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PropertyRef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Character String, Size: 7, Required, FK, PK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3245927"/>
                  </a:ext>
                </a:extLst>
              </a:tr>
              <a:tr h="64016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StartDate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Required, PK, Limit to &gt; today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21104317"/>
                  </a:ext>
                </a:extLst>
              </a:tr>
              <a:tr h="64016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EndDate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600" dirty="0">
                          <a:effectLst/>
                        </a:rPr>
                        <a:t>Required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410668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6282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8397530-67A8-4941-A654-EB6B85A880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1700" y="241299"/>
            <a:ext cx="5734050" cy="6382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64816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BS_2021_Lecture3" id="{B4AFF3E7-9858-47DE-BFB3-905E62EAE6E9}" vid="{819986FB-3C1F-4925-B7BD-B5DB6ED27F7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DBS_2021_temp colours</Template>
  <TotalTime>59</TotalTime>
  <Words>1143</Words>
  <Application>Microsoft Office PowerPoint</Application>
  <PresentationFormat>Widescreen</PresentationFormat>
  <Paragraphs>243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Trebuchet MS</vt:lpstr>
      <vt:lpstr>Wingdings 3</vt:lpstr>
      <vt:lpstr>Facet</vt:lpstr>
      <vt:lpstr>From ERD to table content</vt:lpstr>
      <vt:lpstr>The tables</vt:lpstr>
      <vt:lpstr>Branch </vt:lpstr>
      <vt:lpstr>Property </vt:lpstr>
      <vt:lpstr>PropertyExtraFeature </vt:lpstr>
      <vt:lpstr>PropertyRentalPrice </vt:lpstr>
      <vt:lpstr>Owner </vt:lpstr>
      <vt:lpstr>Staff </vt:lpstr>
      <vt:lpstr>ExtraFeature </vt:lpstr>
      <vt:lpstr>BookingExtraFeature </vt:lpstr>
      <vt:lpstr>Booking </vt:lpstr>
      <vt:lpstr>Customer </vt:lpstr>
      <vt:lpstr>OwnerUseRental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ERD to table content</dc:title>
  <dc:creator>Beverley Holland</dc:creator>
  <cp:lastModifiedBy>Beverley Holland</cp:lastModifiedBy>
  <cp:revision>1</cp:revision>
  <dcterms:created xsi:type="dcterms:W3CDTF">2021-10-21T09:44:01Z</dcterms:created>
  <dcterms:modified xsi:type="dcterms:W3CDTF">2021-10-21T10:43:40Z</dcterms:modified>
</cp:coreProperties>
</file>