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9"/>
  </p:handoutMasterIdLst>
  <p:sldIdLst>
    <p:sldId id="256" r:id="rId5"/>
    <p:sldId id="257" r:id="rId6"/>
    <p:sldId id="261" r:id="rId7"/>
    <p:sldId id="262" r:id="rId8"/>
    <p:sldId id="263" r:id="rId9"/>
    <p:sldId id="264" r:id="rId10"/>
    <p:sldId id="265" r:id="rId11"/>
    <p:sldId id="266" r:id="rId12"/>
    <p:sldId id="269" r:id="rId13"/>
    <p:sldId id="270" r:id="rId14"/>
    <p:sldId id="267" r:id="rId15"/>
    <p:sldId id="271" r:id="rId16"/>
    <p:sldId id="268" r:id="rId17"/>
    <p:sldId id="272" r:id="rId18"/>
    <p:sldId id="273" r:id="rId19"/>
    <p:sldId id="274" r:id="rId20"/>
    <p:sldId id="258" r:id="rId21"/>
    <p:sldId id="259" r:id="rId22"/>
    <p:sldId id="275" r:id="rId23"/>
    <p:sldId id="276" r:id="rId24"/>
    <p:sldId id="277" r:id="rId25"/>
    <p:sldId id="278" r:id="rId26"/>
    <p:sldId id="260" r:id="rId27"/>
    <p:sldId id="27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484784"/>
            <a:ext cx="7992888" cy="1470025"/>
          </a:xfrm>
        </p:spPr>
        <p:txBody>
          <a:bodyPr>
            <a:normAutofit/>
          </a:bodyPr>
          <a:lstStyle/>
          <a:p>
            <a:r>
              <a:rPr lang="en-GB" sz="3200" i="1" dirty="0">
                <a:solidFill>
                  <a:schemeClr val="bg1"/>
                </a:solidFill>
              </a:rPr>
              <a:t>INTERNATIONAL HOTEL MANAGEMENT</a:t>
            </a:r>
            <a:endParaRPr lang="en-GB" sz="3200" dirty="0">
              <a:solidFill>
                <a:schemeClr val="bg1"/>
              </a:solidFill>
            </a:endParaRPr>
          </a:p>
        </p:txBody>
      </p:sp>
      <p:sp>
        <p:nvSpPr>
          <p:cNvPr id="4" name="TextBox 3">
            <a:extLst>
              <a:ext uri="{FF2B5EF4-FFF2-40B4-BE49-F238E27FC236}">
                <a16:creationId xmlns:a16="http://schemas.microsoft.com/office/drawing/2014/main" id="{F49ABF72-6FD5-425E-9AED-352FC17EAD38}"/>
              </a:ext>
            </a:extLst>
          </p:cNvPr>
          <p:cNvSpPr txBox="1"/>
          <p:nvPr/>
        </p:nvSpPr>
        <p:spPr>
          <a:xfrm>
            <a:off x="1835696" y="3108054"/>
            <a:ext cx="5832648" cy="1200329"/>
          </a:xfrm>
          <a:prstGeom prst="rect">
            <a:avLst/>
          </a:prstGeom>
          <a:noFill/>
        </p:spPr>
        <p:txBody>
          <a:bodyPr wrap="square">
            <a:spAutoFit/>
          </a:bodyPr>
          <a:lstStyle/>
          <a:p>
            <a:pPr algn="ctr"/>
            <a:r>
              <a:rPr lang="en-GB" sz="3600" i="1" dirty="0">
                <a:solidFill>
                  <a:schemeClr val="bg1"/>
                </a:solidFill>
              </a:rPr>
              <a:t>Organisational Consultancy</a:t>
            </a:r>
            <a:br>
              <a:rPr lang="en-GB" sz="3600" i="1" dirty="0">
                <a:solidFill>
                  <a:schemeClr val="bg1"/>
                </a:solidFill>
              </a:rPr>
            </a:br>
            <a:r>
              <a:rPr lang="en-GB" sz="3600" i="1" dirty="0">
                <a:solidFill>
                  <a:schemeClr val="bg1"/>
                </a:solidFill>
              </a:rPr>
              <a:t>BMIH6005</a:t>
            </a:r>
            <a:endParaRPr lang="en-GB" sz="36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normAutofit/>
          </a:bodyPr>
          <a:lstStyle/>
          <a:p>
            <a:r>
              <a:rPr lang="en-GB" sz="2800" b="1" dirty="0">
                <a:solidFill>
                  <a:srgbClr val="002060"/>
                </a:solidFill>
              </a:rPr>
              <a:t>Welcome to International Hotel Management!</a:t>
            </a:r>
            <a:endParaRPr lang="en-GB" sz="2800" dirty="0"/>
          </a:p>
        </p:txBody>
      </p:sp>
      <p:pic>
        <p:nvPicPr>
          <p:cNvPr id="4" name="Content Placeholder 3">
            <a:extLst>
              <a:ext uri="{FF2B5EF4-FFF2-40B4-BE49-F238E27FC236}">
                <a16:creationId xmlns:a16="http://schemas.microsoft.com/office/drawing/2014/main" id="{BE42A14A-8C93-4FEE-BB31-C8B33A3ECF29}"/>
              </a:ext>
            </a:extLst>
          </p:cNvPr>
          <p:cNvPicPr>
            <a:picLocks noGrp="1" noChangeAspect="1"/>
          </p:cNvPicPr>
          <p:nvPr>
            <p:ph idx="1"/>
          </p:nvPr>
        </p:nvPicPr>
        <p:blipFill>
          <a:blip r:embed="rId2"/>
          <a:stretch>
            <a:fillRect/>
          </a:stretch>
        </p:blipFill>
        <p:spPr>
          <a:xfrm>
            <a:off x="3464796" y="1989138"/>
            <a:ext cx="2214408" cy="1755775"/>
          </a:xfrm>
          <a:prstGeom prst="rect">
            <a:avLst/>
          </a:prstGeom>
        </p:spPr>
      </p:pic>
      <p:sp>
        <p:nvSpPr>
          <p:cNvPr id="6" name="TextBox 5">
            <a:extLst>
              <a:ext uri="{FF2B5EF4-FFF2-40B4-BE49-F238E27FC236}">
                <a16:creationId xmlns:a16="http://schemas.microsoft.com/office/drawing/2014/main" id="{A961524A-EF8F-476A-AE5E-B029FC466F01}"/>
              </a:ext>
            </a:extLst>
          </p:cNvPr>
          <p:cNvSpPr txBox="1"/>
          <p:nvPr/>
        </p:nvSpPr>
        <p:spPr>
          <a:xfrm>
            <a:off x="2195736" y="4077072"/>
            <a:ext cx="4572000" cy="1200329"/>
          </a:xfrm>
          <a:prstGeom prst="rect">
            <a:avLst/>
          </a:prstGeom>
          <a:noFill/>
        </p:spPr>
        <p:txBody>
          <a:bodyPr wrap="square">
            <a:spAutoFit/>
          </a:bodyPr>
          <a:lstStyle/>
          <a:p>
            <a:pPr marL="0" indent="0" algn="ctr">
              <a:buNone/>
            </a:pPr>
            <a:r>
              <a:rPr lang="en-GB" sz="1800" b="1" i="1" dirty="0">
                <a:solidFill>
                  <a:srgbClr val="002060"/>
                </a:solidFill>
              </a:rPr>
              <a:t>Organisational Consultancy</a:t>
            </a:r>
          </a:p>
          <a:p>
            <a:pPr marL="0" indent="0" algn="ctr">
              <a:buNone/>
            </a:pPr>
            <a:r>
              <a:rPr lang="en-GB" sz="1800" b="1" i="1" dirty="0">
                <a:solidFill>
                  <a:srgbClr val="002060"/>
                </a:solidFill>
              </a:rPr>
              <a:t> </a:t>
            </a:r>
          </a:p>
          <a:p>
            <a:pPr marL="0" indent="0" algn="ctr">
              <a:buNone/>
            </a:pPr>
            <a:r>
              <a:rPr lang="en-GB" sz="1800" b="1" i="1" dirty="0">
                <a:solidFill>
                  <a:srgbClr val="002060"/>
                </a:solidFill>
              </a:rPr>
              <a:t>Module BMIH6005</a:t>
            </a:r>
          </a:p>
          <a:p>
            <a:pPr marL="0" indent="0" algn="ctr">
              <a:buNone/>
            </a:pPr>
            <a:r>
              <a:rPr lang="en-GB" sz="1800" b="1" i="1" dirty="0">
                <a:solidFill>
                  <a:srgbClr val="002060"/>
                </a:solidFill>
              </a:rPr>
              <a:t>Term 2 Week 5</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329C8-0E27-40A2-8353-759A045EEFF8}"/>
              </a:ext>
            </a:extLst>
          </p:cNvPr>
          <p:cNvSpPr>
            <a:spLocks noGrp="1"/>
          </p:cNvSpPr>
          <p:nvPr>
            <p:ph type="ctrTitle"/>
          </p:nvPr>
        </p:nvSpPr>
        <p:spPr>
          <a:xfrm>
            <a:off x="683568" y="1360785"/>
            <a:ext cx="7772400" cy="1470025"/>
          </a:xfrm>
        </p:spPr>
        <p:txBody>
          <a:bodyPr/>
          <a:lstStyle/>
          <a:p>
            <a:r>
              <a:rPr lang="en-GB" dirty="0">
                <a:solidFill>
                  <a:schemeClr val="bg1"/>
                </a:solidFill>
              </a:rPr>
              <a:t>Before We start</a:t>
            </a:r>
            <a:endParaRPr lang="en-GB" dirty="0"/>
          </a:p>
        </p:txBody>
      </p:sp>
      <p:sp>
        <p:nvSpPr>
          <p:cNvPr id="3" name="Subtitle 2">
            <a:extLst>
              <a:ext uri="{FF2B5EF4-FFF2-40B4-BE49-F238E27FC236}">
                <a16:creationId xmlns:a16="http://schemas.microsoft.com/office/drawing/2014/main" id="{3DB3CB5E-B181-4CAE-BDE8-B30C48FC540A}"/>
              </a:ext>
            </a:extLst>
          </p:cNvPr>
          <p:cNvSpPr>
            <a:spLocks noGrp="1"/>
          </p:cNvSpPr>
          <p:nvPr>
            <p:ph type="subTitle" idx="1"/>
          </p:nvPr>
        </p:nvSpPr>
        <p:spPr>
          <a:xfrm>
            <a:off x="467544" y="3068960"/>
            <a:ext cx="8208912" cy="2428255"/>
          </a:xfrm>
        </p:spPr>
        <p:txBody>
          <a:bodyPr>
            <a:normAutofit fontScale="92500" lnSpcReduction="20000"/>
          </a:bodyPr>
          <a:lstStyle/>
          <a:p>
            <a:pPr marL="0" indent="0">
              <a:lnSpc>
                <a:spcPct val="90000"/>
              </a:lnSpc>
              <a:buNone/>
            </a:pPr>
            <a:r>
              <a:rPr lang="en-GB" sz="3200" dirty="0">
                <a:solidFill>
                  <a:schemeClr val="bg1"/>
                </a:solidFill>
              </a:rPr>
              <a:t>As there are quite a few of us here, during parts of our time together, your microphone will be muted to prevent background noise.</a:t>
            </a:r>
          </a:p>
          <a:p>
            <a:pPr marL="0" indent="0">
              <a:lnSpc>
                <a:spcPct val="90000"/>
              </a:lnSpc>
              <a:buNone/>
            </a:pPr>
            <a:endParaRPr lang="en-GB" sz="3200" dirty="0">
              <a:solidFill>
                <a:schemeClr val="bg1"/>
              </a:solidFill>
            </a:endParaRPr>
          </a:p>
          <a:p>
            <a:pPr marL="0" indent="0">
              <a:lnSpc>
                <a:spcPct val="90000"/>
              </a:lnSpc>
              <a:buNone/>
            </a:pPr>
            <a:r>
              <a:rPr lang="en-GB" sz="3200" dirty="0">
                <a:solidFill>
                  <a:schemeClr val="bg1"/>
                </a:solidFill>
              </a:rPr>
              <a:t>Also, this session will be recorded so that you can watch it again…</a:t>
            </a:r>
          </a:p>
          <a:p>
            <a:endParaRPr lang="en-GB" dirty="0"/>
          </a:p>
        </p:txBody>
      </p:sp>
    </p:spTree>
    <p:extLst>
      <p:ext uri="{BB962C8B-B14F-4D97-AF65-F5344CB8AC3E}">
        <p14:creationId xmlns:p14="http://schemas.microsoft.com/office/powerpoint/2010/main" val="3522838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DF359-94DB-44BE-B365-74967973082D}"/>
              </a:ext>
            </a:extLst>
          </p:cNvPr>
          <p:cNvSpPr>
            <a:spLocks noGrp="1"/>
          </p:cNvSpPr>
          <p:nvPr>
            <p:ph type="title"/>
          </p:nvPr>
        </p:nvSpPr>
        <p:spPr/>
        <p:txBody>
          <a:bodyPr/>
          <a:lstStyle/>
          <a:p>
            <a:r>
              <a:rPr lang="en-GB" dirty="0">
                <a:solidFill>
                  <a:srgbClr val="002060"/>
                </a:solidFill>
              </a:rPr>
              <a:t>Aims For Today</a:t>
            </a:r>
          </a:p>
        </p:txBody>
      </p:sp>
      <p:pic>
        <p:nvPicPr>
          <p:cNvPr id="5" name="Content Placeholder 4">
            <a:extLst>
              <a:ext uri="{FF2B5EF4-FFF2-40B4-BE49-F238E27FC236}">
                <a16:creationId xmlns:a16="http://schemas.microsoft.com/office/drawing/2014/main" id="{40030CCF-101F-432B-B567-60A58CC80811}"/>
              </a:ext>
            </a:extLst>
          </p:cNvPr>
          <p:cNvPicPr>
            <a:picLocks noGrp="1" noChangeAspect="1"/>
          </p:cNvPicPr>
          <p:nvPr>
            <p:ph sz="half" idx="1"/>
          </p:nvPr>
        </p:nvPicPr>
        <p:blipFill>
          <a:blip r:embed="rId2"/>
          <a:stretch>
            <a:fillRect/>
          </a:stretch>
        </p:blipFill>
        <p:spPr>
          <a:xfrm>
            <a:off x="683568" y="1700808"/>
            <a:ext cx="3395766" cy="2664183"/>
          </a:xfrm>
          <a:prstGeom prst="rect">
            <a:avLst/>
          </a:prstGeom>
        </p:spPr>
      </p:pic>
      <p:sp>
        <p:nvSpPr>
          <p:cNvPr id="4" name="Content Placeholder 3">
            <a:extLst>
              <a:ext uri="{FF2B5EF4-FFF2-40B4-BE49-F238E27FC236}">
                <a16:creationId xmlns:a16="http://schemas.microsoft.com/office/drawing/2014/main" id="{C9900443-CC74-4FAC-A5C2-A3B16DB7EB4C}"/>
              </a:ext>
            </a:extLst>
          </p:cNvPr>
          <p:cNvSpPr>
            <a:spLocks noGrp="1"/>
          </p:cNvSpPr>
          <p:nvPr>
            <p:ph sz="half" idx="2"/>
          </p:nvPr>
        </p:nvSpPr>
        <p:spPr>
          <a:xfrm>
            <a:off x="4139952" y="1600201"/>
            <a:ext cx="5004048" cy="3989040"/>
          </a:xfrm>
        </p:spPr>
        <p:txBody>
          <a:bodyPr>
            <a:normAutofit/>
          </a:bodyPr>
          <a:lstStyle/>
          <a:p>
            <a:pPr algn="just">
              <a:buFont typeface="Wingdings" panose="05000000000000000000" pitchFamily="2" charset="2"/>
              <a:buChar char="§"/>
            </a:pPr>
            <a:r>
              <a:rPr lang="en-GB" sz="2000" dirty="0">
                <a:effectLst/>
                <a:latin typeface="Arial" panose="020B0604020202020204" pitchFamily="34" charset="0"/>
                <a:ea typeface="Calibri" panose="020F0502020204030204" pitchFamily="34" charset="0"/>
              </a:rPr>
              <a:t>To gain an insight into the consultancy report</a:t>
            </a:r>
          </a:p>
          <a:p>
            <a:pPr algn="just">
              <a:buFont typeface="Wingdings" panose="05000000000000000000" pitchFamily="2" charset="2"/>
              <a:buChar char="§"/>
            </a:pPr>
            <a:r>
              <a:rPr lang="en-GB" sz="2000" dirty="0">
                <a:latin typeface="Arial" panose="020B0604020202020204" pitchFamily="34" charset="0"/>
                <a:ea typeface="Calibri" panose="020F0502020204030204" pitchFamily="34" charset="0"/>
              </a:rPr>
              <a:t>Consider techniques for investigating the consultancy project (organisational environment)</a:t>
            </a:r>
          </a:p>
          <a:p>
            <a:pPr algn="just">
              <a:buFont typeface="Wingdings" panose="05000000000000000000" pitchFamily="2" charset="2"/>
              <a:buChar char="§"/>
            </a:pPr>
            <a:r>
              <a:rPr lang="en-GB" sz="2000" dirty="0">
                <a:latin typeface="Arial" panose="020B0604020202020204" pitchFamily="34" charset="0"/>
                <a:ea typeface="Calibri" panose="020F0502020204030204" pitchFamily="34" charset="0"/>
              </a:rPr>
              <a:t>Calculating the cost, what are you charging the client for?</a:t>
            </a:r>
            <a:r>
              <a:rPr lang="en-GB" sz="2000" dirty="0">
                <a:effectLst/>
                <a:latin typeface="Arial" panose="020B0604020202020204" pitchFamily="34" charset="0"/>
                <a:ea typeface="Calibri" panose="020F0502020204030204" pitchFamily="34" charset="0"/>
              </a:rPr>
              <a:t> </a:t>
            </a:r>
          </a:p>
          <a:p>
            <a:pPr algn="just">
              <a:buFont typeface="Wingdings" panose="05000000000000000000" pitchFamily="2" charset="2"/>
              <a:buChar char="§"/>
            </a:pPr>
            <a:r>
              <a:rPr lang="en-GB" sz="2000" dirty="0">
                <a:latin typeface="Arial" panose="020B0604020202020204" pitchFamily="34" charset="0"/>
              </a:rPr>
              <a:t>How does it work in reality?... Consultancy example from Dr Jayne Griffith-Parry</a:t>
            </a:r>
            <a:endParaRPr lang="en-GB" sz="2000" dirty="0"/>
          </a:p>
          <a:p>
            <a:endParaRPr lang="en-GB" dirty="0"/>
          </a:p>
        </p:txBody>
      </p:sp>
    </p:spTree>
    <p:extLst>
      <p:ext uri="{BB962C8B-B14F-4D97-AF65-F5344CB8AC3E}">
        <p14:creationId xmlns:p14="http://schemas.microsoft.com/office/powerpoint/2010/main" val="3591478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10931-D7AB-4AE7-B410-B10EF4F462C1}"/>
              </a:ext>
            </a:extLst>
          </p:cNvPr>
          <p:cNvSpPr>
            <a:spLocks noGrp="1"/>
          </p:cNvSpPr>
          <p:nvPr>
            <p:ph type="title"/>
          </p:nvPr>
        </p:nvSpPr>
        <p:spPr/>
        <p:txBody>
          <a:bodyPr>
            <a:normAutofit fontScale="90000"/>
          </a:bodyPr>
          <a:lstStyle/>
          <a:p>
            <a:r>
              <a:rPr lang="en-GB" b="1" dirty="0">
                <a:solidFill>
                  <a:srgbClr val="002060"/>
                </a:solidFill>
                <a:latin typeface="Arial" panose="020B0604020202020204" pitchFamily="34" charset="0"/>
                <a:ea typeface="Calibri" panose="020F0502020204030204" pitchFamily="34" charset="0"/>
              </a:rPr>
              <a:t>What is a consulting report?</a:t>
            </a:r>
            <a:br>
              <a:rPr lang="en-GB" dirty="0">
                <a:solidFill>
                  <a:srgbClr val="002060"/>
                </a:solidFill>
                <a:latin typeface="Calibri" panose="020F0502020204030204" pitchFamily="34" charset="0"/>
                <a:ea typeface="Calibri" panose="020F0502020204030204" pitchFamily="34" charset="0"/>
              </a:rPr>
            </a:br>
            <a:endParaRPr lang="en-GB" dirty="0">
              <a:solidFill>
                <a:srgbClr val="002060"/>
              </a:solidFill>
            </a:endParaRPr>
          </a:p>
        </p:txBody>
      </p:sp>
      <p:pic>
        <p:nvPicPr>
          <p:cNvPr id="6" name="Content Placeholder 5">
            <a:extLst>
              <a:ext uri="{FF2B5EF4-FFF2-40B4-BE49-F238E27FC236}">
                <a16:creationId xmlns:a16="http://schemas.microsoft.com/office/drawing/2014/main" id="{0148DA54-5E39-4D28-ACFE-C1C52AB20236}"/>
              </a:ext>
            </a:extLst>
          </p:cNvPr>
          <p:cNvPicPr>
            <a:picLocks noGrp="1" noChangeAspect="1"/>
          </p:cNvPicPr>
          <p:nvPr>
            <p:ph sz="half" idx="1"/>
          </p:nvPr>
        </p:nvPicPr>
        <p:blipFill>
          <a:blip r:embed="rId2"/>
          <a:stretch>
            <a:fillRect/>
          </a:stretch>
        </p:blipFill>
        <p:spPr>
          <a:xfrm>
            <a:off x="457200" y="1844824"/>
            <a:ext cx="4038600" cy="2355850"/>
          </a:xfrm>
        </p:spPr>
      </p:pic>
      <p:sp>
        <p:nvSpPr>
          <p:cNvPr id="4" name="Content Placeholder 3">
            <a:extLst>
              <a:ext uri="{FF2B5EF4-FFF2-40B4-BE49-F238E27FC236}">
                <a16:creationId xmlns:a16="http://schemas.microsoft.com/office/drawing/2014/main" id="{BB8C68EA-1F12-47BC-ADC8-BB35D5AED6F1}"/>
              </a:ext>
            </a:extLst>
          </p:cNvPr>
          <p:cNvSpPr>
            <a:spLocks noGrp="1"/>
          </p:cNvSpPr>
          <p:nvPr>
            <p:ph sz="half" idx="2"/>
          </p:nvPr>
        </p:nvSpPr>
        <p:spPr>
          <a:xfrm>
            <a:off x="4648200" y="1124744"/>
            <a:ext cx="4244280" cy="4464497"/>
          </a:xfrm>
        </p:spPr>
        <p:txBody>
          <a:bodyPr/>
          <a:lstStyle/>
          <a:p>
            <a:pPr marL="0" indent="0" fontAlgn="base">
              <a:lnSpc>
                <a:spcPts val="1440"/>
              </a:lnSpc>
              <a:spcAft>
                <a:spcPts val="1000"/>
              </a:spcAft>
              <a:buNone/>
            </a:pPr>
            <a:endParaRPr lang="en-GB" sz="1800" dirty="0">
              <a:effectLst/>
              <a:latin typeface="Calibri" panose="020F0502020204030204" pitchFamily="34" charset="0"/>
              <a:ea typeface="Calibri" panose="020F0502020204030204" pitchFamily="34" charset="0"/>
            </a:endParaRPr>
          </a:p>
          <a:p>
            <a:pPr marL="0" indent="0" algn="just" fontAlgn="base">
              <a:lnSpc>
                <a:spcPts val="1440"/>
              </a:lnSpc>
              <a:spcAft>
                <a:spcPts val="1000"/>
              </a:spcAft>
              <a:buNone/>
            </a:pPr>
            <a:r>
              <a:rPr lang="en-GB" sz="1800" i="1" dirty="0">
                <a:solidFill>
                  <a:srgbClr val="444444"/>
                </a:solidFill>
                <a:effectLst/>
                <a:latin typeface="Arial" panose="020B0604020202020204" pitchFamily="34" charset="0"/>
                <a:ea typeface="Calibri" panose="020F0502020204030204" pitchFamily="34" charset="0"/>
              </a:rPr>
              <a:t>A consulting report is usually prepared by an expert for a client or company that doesn’t have the time or knowledge to do the necessary research and write up a report.</a:t>
            </a:r>
          </a:p>
          <a:p>
            <a:pPr marL="0" indent="0" algn="just" fontAlgn="base">
              <a:lnSpc>
                <a:spcPts val="1440"/>
              </a:lnSpc>
              <a:spcAft>
                <a:spcPts val="1000"/>
              </a:spcAft>
              <a:buNone/>
            </a:pPr>
            <a:endParaRPr lang="en-GB" sz="1800" i="1" dirty="0">
              <a:solidFill>
                <a:srgbClr val="444444"/>
              </a:solidFill>
              <a:effectLst/>
              <a:latin typeface="Arial" panose="020B0604020202020204" pitchFamily="34" charset="0"/>
              <a:ea typeface="Calibri" panose="020F0502020204030204" pitchFamily="34" charset="0"/>
            </a:endParaRPr>
          </a:p>
          <a:p>
            <a:pPr marL="0" indent="0" algn="just" fontAlgn="base">
              <a:lnSpc>
                <a:spcPts val="1440"/>
              </a:lnSpc>
              <a:spcAft>
                <a:spcPts val="1000"/>
              </a:spcAft>
              <a:buNone/>
            </a:pPr>
            <a:r>
              <a:rPr lang="en-GB" sz="1800" i="1" dirty="0">
                <a:solidFill>
                  <a:srgbClr val="444444"/>
                </a:solidFill>
                <a:effectLst/>
                <a:latin typeface="Arial" panose="020B0604020202020204" pitchFamily="34" charset="0"/>
                <a:ea typeface="Calibri" panose="020F0502020204030204" pitchFamily="34" charset="0"/>
              </a:rPr>
              <a:t> Preparing reports is usually part of a consultant’s job description.</a:t>
            </a:r>
          </a:p>
          <a:p>
            <a:pPr marL="0" indent="0" algn="just" fontAlgn="base">
              <a:lnSpc>
                <a:spcPts val="1440"/>
              </a:lnSpc>
              <a:spcAft>
                <a:spcPts val="1000"/>
              </a:spcAft>
              <a:buNone/>
            </a:pPr>
            <a:endParaRPr lang="en-GB" sz="1800" i="1" dirty="0">
              <a:solidFill>
                <a:srgbClr val="444444"/>
              </a:solidFill>
              <a:latin typeface="Arial" panose="020B0604020202020204" pitchFamily="34" charset="0"/>
              <a:ea typeface="Calibri" panose="020F0502020204030204" pitchFamily="34" charset="0"/>
            </a:endParaRPr>
          </a:p>
          <a:p>
            <a:pPr marL="0" indent="0" algn="just" fontAlgn="base">
              <a:lnSpc>
                <a:spcPts val="1440"/>
              </a:lnSpc>
              <a:spcAft>
                <a:spcPts val="1000"/>
              </a:spcAft>
              <a:buNone/>
            </a:pPr>
            <a:r>
              <a:rPr lang="en-GB" sz="1800" i="1" dirty="0">
                <a:solidFill>
                  <a:srgbClr val="444444"/>
                </a:solidFill>
                <a:effectLst/>
                <a:latin typeface="Arial" panose="020B0604020202020204" pitchFamily="34" charset="0"/>
                <a:ea typeface="Calibri" panose="020F0502020204030204" pitchFamily="34" charset="0"/>
              </a:rPr>
              <a:t>Let's look now as to how to start.</a:t>
            </a: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922417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4651-A83C-49DE-AF73-2D5BD8FED135}"/>
              </a:ext>
            </a:extLst>
          </p:cNvPr>
          <p:cNvSpPr>
            <a:spLocks noGrp="1"/>
          </p:cNvSpPr>
          <p:nvPr>
            <p:ph type="title"/>
          </p:nvPr>
        </p:nvSpPr>
        <p:spPr>
          <a:xfrm>
            <a:off x="457200" y="274638"/>
            <a:ext cx="4191000" cy="1143000"/>
          </a:xfrm>
        </p:spPr>
        <p:txBody>
          <a:bodyPr/>
          <a:lstStyle/>
          <a:p>
            <a:r>
              <a:rPr lang="en-GB" dirty="0">
                <a:solidFill>
                  <a:srgbClr val="002060"/>
                </a:solidFill>
              </a:rPr>
              <a:t>Your Title Page</a:t>
            </a:r>
          </a:p>
        </p:txBody>
      </p:sp>
      <p:pic>
        <p:nvPicPr>
          <p:cNvPr id="6" name="Content Placeholder 5">
            <a:extLst>
              <a:ext uri="{FF2B5EF4-FFF2-40B4-BE49-F238E27FC236}">
                <a16:creationId xmlns:a16="http://schemas.microsoft.com/office/drawing/2014/main" id="{5ECA724E-84AE-416A-8793-893A761992A7}"/>
              </a:ext>
            </a:extLst>
          </p:cNvPr>
          <p:cNvPicPr>
            <a:picLocks noGrp="1" noChangeAspect="1"/>
          </p:cNvPicPr>
          <p:nvPr>
            <p:ph sz="half" idx="1"/>
          </p:nvPr>
        </p:nvPicPr>
        <p:blipFill>
          <a:blip r:embed="rId2"/>
          <a:stretch>
            <a:fillRect/>
          </a:stretch>
        </p:blipFill>
        <p:spPr>
          <a:xfrm>
            <a:off x="323528" y="1700808"/>
            <a:ext cx="4038600" cy="3013983"/>
          </a:xfrm>
        </p:spPr>
      </p:pic>
      <p:sp>
        <p:nvSpPr>
          <p:cNvPr id="4" name="Content Placeholder 3">
            <a:extLst>
              <a:ext uri="{FF2B5EF4-FFF2-40B4-BE49-F238E27FC236}">
                <a16:creationId xmlns:a16="http://schemas.microsoft.com/office/drawing/2014/main" id="{10EBED33-017E-4389-ACBC-9332CCC846D6}"/>
              </a:ext>
            </a:extLst>
          </p:cNvPr>
          <p:cNvSpPr>
            <a:spLocks noGrp="1"/>
          </p:cNvSpPr>
          <p:nvPr>
            <p:ph sz="half" idx="2"/>
          </p:nvPr>
        </p:nvSpPr>
        <p:spPr>
          <a:xfrm>
            <a:off x="4648200" y="404664"/>
            <a:ext cx="4388296" cy="5184577"/>
          </a:xfrm>
        </p:spPr>
        <p:txBody>
          <a:bodyPr>
            <a:normAutofit fontScale="85000" lnSpcReduction="20000"/>
          </a:bodyPr>
          <a:lstStyle/>
          <a:p>
            <a:pPr marL="0" indent="0" algn="just" fontAlgn="base">
              <a:lnSpc>
                <a:spcPct val="115000"/>
              </a:lnSpc>
              <a:spcAft>
                <a:spcPts val="1000"/>
              </a:spcAft>
              <a:buNone/>
            </a:pPr>
            <a:r>
              <a:rPr lang="en-GB" sz="1800" b="1" dirty="0">
                <a:solidFill>
                  <a:srgbClr val="002060"/>
                </a:solidFill>
                <a:effectLst/>
                <a:latin typeface="Arial" panose="020B0604020202020204" pitchFamily="34" charset="0"/>
                <a:ea typeface="Times New Roman" panose="02020603050405020304" pitchFamily="18" charset="0"/>
              </a:rPr>
              <a:t>You have to name your report </a:t>
            </a:r>
          </a:p>
          <a:p>
            <a:pPr marL="0" indent="0" algn="just" fontAlgn="base">
              <a:lnSpc>
                <a:spcPct val="115000"/>
              </a:lnSpc>
              <a:spcAft>
                <a:spcPts val="1000"/>
              </a:spcAft>
              <a:buNone/>
            </a:pPr>
            <a:r>
              <a:rPr lang="en-GB" sz="1800" b="1" dirty="0">
                <a:solidFill>
                  <a:srgbClr val="002060"/>
                </a:solidFill>
                <a:effectLst/>
                <a:latin typeface="Arial" panose="020B0604020202020204" pitchFamily="34" charset="0"/>
                <a:ea typeface="Times New Roman" panose="02020603050405020304" pitchFamily="18" charset="0"/>
              </a:rPr>
              <a:t>Your name </a:t>
            </a:r>
            <a:r>
              <a:rPr lang="en-GB" sz="1800" dirty="0">
                <a:solidFill>
                  <a:srgbClr val="373737"/>
                </a:solidFill>
                <a:effectLst/>
                <a:latin typeface="Arial" panose="020B0604020202020204" pitchFamily="34" charset="0"/>
                <a:ea typeface="Times New Roman" panose="02020603050405020304" pitchFamily="18" charset="0"/>
              </a:rPr>
              <a:t>(and your student number)</a:t>
            </a: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b="1" dirty="0">
                <a:solidFill>
                  <a:srgbClr val="002060"/>
                </a:solidFill>
                <a:effectLst/>
                <a:latin typeface="Arial" panose="020B0604020202020204" pitchFamily="34" charset="0"/>
                <a:ea typeface="Times New Roman" panose="02020603050405020304" pitchFamily="18" charset="0"/>
              </a:rPr>
              <a:t>Name of your company </a:t>
            </a:r>
            <a:r>
              <a:rPr lang="en-GB" sz="1800" dirty="0">
                <a:solidFill>
                  <a:srgbClr val="373737"/>
                </a:solidFill>
                <a:effectLst/>
                <a:latin typeface="Arial" panose="020B0604020202020204" pitchFamily="34" charset="0"/>
                <a:ea typeface="Times New Roman" panose="02020603050405020304" pitchFamily="18" charset="0"/>
              </a:rPr>
              <a:t>– remember you can be imaginative here, and the name of your company and the design of your front page will add impact to your report. </a:t>
            </a:r>
          </a:p>
          <a:p>
            <a:pPr marL="0" indent="0" algn="just" fontAlgn="base">
              <a:lnSpc>
                <a:spcPct val="115000"/>
              </a:lnSpc>
              <a:spcAft>
                <a:spcPts val="1000"/>
              </a:spcAft>
              <a:buNone/>
            </a:pPr>
            <a:r>
              <a:rPr lang="en-GB" sz="1800" b="1" dirty="0">
                <a:solidFill>
                  <a:srgbClr val="002060"/>
                </a:solidFill>
                <a:effectLst/>
                <a:latin typeface="Arial" panose="020B0604020202020204" pitchFamily="34" charset="0"/>
                <a:ea typeface="Times New Roman" panose="02020603050405020304" pitchFamily="18" charset="0"/>
              </a:rPr>
              <a:t>Name of client </a:t>
            </a:r>
            <a:r>
              <a:rPr lang="en-GB" sz="1800" dirty="0">
                <a:solidFill>
                  <a:srgbClr val="373737"/>
                </a:solidFill>
                <a:effectLst/>
                <a:latin typeface="Arial" panose="020B0604020202020204" pitchFamily="34" charset="0"/>
                <a:ea typeface="Times New Roman" panose="02020603050405020304" pitchFamily="18" charset="0"/>
              </a:rPr>
              <a:t>– this can be factual or fictional, remember if you are going to use a fictional location then you need to devise your own background for the hotel/department. </a:t>
            </a:r>
          </a:p>
          <a:p>
            <a:pPr marL="0" indent="0" algn="just" fontAlgn="base">
              <a:lnSpc>
                <a:spcPct val="115000"/>
              </a:lnSpc>
              <a:spcAft>
                <a:spcPts val="1000"/>
              </a:spcAft>
              <a:buNone/>
            </a:pPr>
            <a:r>
              <a:rPr lang="en-GB" sz="1800" b="1" dirty="0">
                <a:solidFill>
                  <a:srgbClr val="002060"/>
                </a:solidFill>
                <a:effectLst/>
                <a:latin typeface="Arial" panose="020B0604020202020204" pitchFamily="34" charset="0"/>
                <a:ea typeface="Times New Roman" panose="02020603050405020304" pitchFamily="18" charset="0"/>
              </a:rPr>
              <a:t>Date report delivered to client </a:t>
            </a:r>
            <a:r>
              <a:rPr lang="en-GB" sz="1800" dirty="0">
                <a:solidFill>
                  <a:srgbClr val="373737"/>
                </a:solidFill>
                <a:effectLst/>
                <a:latin typeface="Arial" panose="020B0604020202020204" pitchFamily="34" charset="0"/>
                <a:ea typeface="Times New Roman" panose="02020603050405020304" pitchFamily="18" charset="0"/>
              </a:rPr>
              <a:t>– this will need to be any date up to the date of your final submission point for this assessment. Remember though that things can change very quickly within the current situation and you need to consider the impact of the pandemic on the industry as well, so do not write to far in advance as this could impact on your assessment of your chosen location.</a:t>
            </a: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4246999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47C12-11B2-41A3-9C19-6AD8651508A7}"/>
              </a:ext>
            </a:extLst>
          </p:cNvPr>
          <p:cNvSpPr>
            <a:spLocks noGrp="1"/>
          </p:cNvSpPr>
          <p:nvPr>
            <p:ph type="title"/>
          </p:nvPr>
        </p:nvSpPr>
        <p:spPr/>
        <p:txBody>
          <a:bodyPr/>
          <a:lstStyle/>
          <a:p>
            <a:r>
              <a:rPr lang="en-GB" dirty="0">
                <a:solidFill>
                  <a:srgbClr val="002060"/>
                </a:solidFill>
              </a:rPr>
              <a:t>Who are you… who are they?</a:t>
            </a:r>
          </a:p>
        </p:txBody>
      </p:sp>
      <p:pic>
        <p:nvPicPr>
          <p:cNvPr id="5" name="Content Placeholder 4">
            <a:extLst>
              <a:ext uri="{FF2B5EF4-FFF2-40B4-BE49-F238E27FC236}">
                <a16:creationId xmlns:a16="http://schemas.microsoft.com/office/drawing/2014/main" id="{2E3D2159-5751-4FF6-AC39-91B7300E842B}"/>
              </a:ext>
            </a:extLst>
          </p:cNvPr>
          <p:cNvPicPr>
            <a:picLocks noGrp="1" noChangeAspect="1"/>
          </p:cNvPicPr>
          <p:nvPr>
            <p:ph sz="half" idx="1"/>
          </p:nvPr>
        </p:nvPicPr>
        <p:blipFill>
          <a:blip r:embed="rId2"/>
          <a:stretch>
            <a:fillRect/>
          </a:stretch>
        </p:blipFill>
        <p:spPr>
          <a:xfrm>
            <a:off x="827584" y="2204864"/>
            <a:ext cx="3168352" cy="1873293"/>
          </a:xfrm>
          <a:prstGeom prst="rect">
            <a:avLst/>
          </a:prstGeom>
        </p:spPr>
      </p:pic>
      <p:sp>
        <p:nvSpPr>
          <p:cNvPr id="4" name="Content Placeholder 3">
            <a:extLst>
              <a:ext uri="{FF2B5EF4-FFF2-40B4-BE49-F238E27FC236}">
                <a16:creationId xmlns:a16="http://schemas.microsoft.com/office/drawing/2014/main" id="{4E1E9EB7-86CD-41DC-93E6-D45FF1A9BCE7}"/>
              </a:ext>
            </a:extLst>
          </p:cNvPr>
          <p:cNvSpPr>
            <a:spLocks noGrp="1"/>
          </p:cNvSpPr>
          <p:nvPr>
            <p:ph sz="half" idx="2"/>
          </p:nvPr>
        </p:nvSpPr>
        <p:spPr>
          <a:xfrm>
            <a:off x="4648200" y="1600201"/>
            <a:ext cx="4316288" cy="3989040"/>
          </a:xfrm>
        </p:spPr>
        <p:txBody>
          <a:bodyPr>
            <a:normAutofit/>
          </a:bodyPr>
          <a:lstStyle/>
          <a:p>
            <a:pPr marL="0" indent="0" algn="just">
              <a:buNone/>
            </a:pPr>
            <a:r>
              <a:rPr lang="en-GB" sz="2400" dirty="0"/>
              <a:t>Last week you were asked to choose a hotel or department, and to think about your consulting company.</a:t>
            </a:r>
          </a:p>
          <a:p>
            <a:pPr marL="0" indent="0" algn="just">
              <a:buNone/>
            </a:pPr>
            <a:endParaRPr lang="en-GB" sz="2400" dirty="0"/>
          </a:p>
          <a:p>
            <a:pPr marL="0" indent="0" algn="just">
              <a:buNone/>
            </a:pPr>
            <a:r>
              <a:rPr lang="en-GB" sz="2400" i="1" dirty="0">
                <a:solidFill>
                  <a:srgbClr val="002060"/>
                </a:solidFill>
              </a:rPr>
              <a:t>Type your answer in the chat box now, then we will discuss as a group the type of problems you are expecting to encounter. </a:t>
            </a:r>
          </a:p>
        </p:txBody>
      </p:sp>
    </p:spTree>
    <p:extLst>
      <p:ext uri="{BB962C8B-B14F-4D97-AF65-F5344CB8AC3E}">
        <p14:creationId xmlns:p14="http://schemas.microsoft.com/office/powerpoint/2010/main" val="2621592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F061585-23AF-4E78-B897-0430AF096DA8}"/>
              </a:ext>
            </a:extLst>
          </p:cNvPr>
          <p:cNvPicPr>
            <a:picLocks noGrp="1" noChangeAspect="1"/>
          </p:cNvPicPr>
          <p:nvPr>
            <p:ph idx="1"/>
          </p:nvPr>
        </p:nvPicPr>
        <p:blipFill>
          <a:blip r:embed="rId2"/>
          <a:stretch>
            <a:fillRect/>
          </a:stretch>
        </p:blipFill>
        <p:spPr>
          <a:xfrm>
            <a:off x="1619672" y="908720"/>
            <a:ext cx="6133401" cy="3916363"/>
          </a:xfrm>
          <a:prstGeom prst="rect">
            <a:avLst/>
          </a:prstGeom>
        </p:spPr>
      </p:pic>
    </p:spTree>
    <p:extLst>
      <p:ext uri="{BB962C8B-B14F-4D97-AF65-F5344CB8AC3E}">
        <p14:creationId xmlns:p14="http://schemas.microsoft.com/office/powerpoint/2010/main" val="323312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FC12-B027-45EA-A139-52B6038803CB}"/>
              </a:ext>
            </a:extLst>
          </p:cNvPr>
          <p:cNvSpPr>
            <a:spLocks noGrp="1"/>
          </p:cNvSpPr>
          <p:nvPr>
            <p:ph type="title"/>
          </p:nvPr>
        </p:nvSpPr>
        <p:spPr>
          <a:xfrm>
            <a:off x="457200" y="274638"/>
            <a:ext cx="3754760" cy="1143000"/>
          </a:xfrm>
        </p:spPr>
        <p:txBody>
          <a:bodyPr>
            <a:normAutofit/>
          </a:bodyPr>
          <a:lstStyle/>
          <a:p>
            <a:r>
              <a:rPr lang="en-GB" sz="3200" b="1" dirty="0">
                <a:solidFill>
                  <a:srgbClr val="002060"/>
                </a:solidFill>
              </a:rPr>
              <a:t>Your REPORT must stand out</a:t>
            </a:r>
          </a:p>
        </p:txBody>
      </p:sp>
      <p:sp>
        <p:nvSpPr>
          <p:cNvPr id="4" name="Content Placeholder 3">
            <a:extLst>
              <a:ext uri="{FF2B5EF4-FFF2-40B4-BE49-F238E27FC236}">
                <a16:creationId xmlns:a16="http://schemas.microsoft.com/office/drawing/2014/main" id="{B78AE314-B42D-4164-B05E-6B159D613C97}"/>
              </a:ext>
            </a:extLst>
          </p:cNvPr>
          <p:cNvSpPr>
            <a:spLocks noGrp="1"/>
          </p:cNvSpPr>
          <p:nvPr>
            <p:ph sz="half" idx="2"/>
          </p:nvPr>
        </p:nvSpPr>
        <p:spPr>
          <a:xfrm>
            <a:off x="4648200" y="476672"/>
            <a:ext cx="4316288" cy="5112569"/>
          </a:xfrm>
        </p:spPr>
        <p:txBody>
          <a:bodyPr>
            <a:normAutofit fontScale="92500" lnSpcReduction="20000"/>
          </a:bodyPr>
          <a:lstStyle/>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Use clean, conservative fonts avoid handwritten or calligraphy-style or those that re hard to read.</a:t>
            </a:r>
          </a:p>
          <a:p>
            <a:pPr marL="0" indent="0" algn="just" fontAlgn="base">
              <a:lnSpc>
                <a:spcPct val="115000"/>
              </a:lnSpc>
              <a:spcAft>
                <a:spcPts val="1000"/>
              </a:spcAft>
              <a:buNone/>
            </a:pPr>
            <a:endParaRPr lang="en-GB" sz="1800" dirty="0">
              <a:effectLst/>
              <a:latin typeface="Calibri" panose="020F0502020204030204" pitchFamily="34" charset="0"/>
              <a:ea typeface="Calibri" panose="020F0502020204030204" pitchFamily="34" charset="0"/>
            </a:endParaRPr>
          </a:p>
          <a:p>
            <a:pPr marL="0" indent="0" algn="just" fontAlgn="base">
              <a:lnSpc>
                <a:spcPct val="115000"/>
              </a:lnSpc>
              <a:spcAft>
                <a:spcPts val="1000"/>
              </a:spcAft>
              <a:buNone/>
            </a:pPr>
            <a:r>
              <a:rPr lang="en-GB" sz="1800" dirty="0">
                <a:solidFill>
                  <a:srgbClr val="373737"/>
                </a:solidFill>
                <a:effectLst/>
                <a:latin typeface="Arial" panose="020B0604020202020204" pitchFamily="34" charset="0"/>
                <a:ea typeface="Times New Roman" panose="02020603050405020304" pitchFamily="18" charset="0"/>
              </a:rPr>
              <a:t>Brand your cover page template by using the client’s logo, brand colours and font. Your font, images and text should all work together in design harmony. The best way to avoid sending mixed messages. </a:t>
            </a:r>
          </a:p>
          <a:p>
            <a:pPr marL="0" indent="0" algn="just" fontAlgn="base">
              <a:lnSpc>
                <a:spcPct val="115000"/>
              </a:lnSpc>
              <a:spcAft>
                <a:spcPts val="1000"/>
              </a:spcAft>
              <a:buNone/>
            </a:pPr>
            <a:endParaRPr lang="en-GB" sz="1800" dirty="0">
              <a:effectLst/>
              <a:latin typeface="Calibri" panose="020F0502020204030204" pitchFamily="34" charset="0"/>
              <a:ea typeface="Calibri" panose="020F0502020204030204" pitchFamily="34" charset="0"/>
            </a:endParaRPr>
          </a:p>
          <a:p>
            <a:pPr marL="0" indent="0" fontAlgn="base">
              <a:buNone/>
            </a:pPr>
            <a:r>
              <a:rPr lang="en-GB" sz="1800" dirty="0">
                <a:solidFill>
                  <a:srgbClr val="373737"/>
                </a:solidFill>
                <a:effectLst/>
                <a:latin typeface="Arial" panose="020B0604020202020204" pitchFamily="34" charset="0"/>
              </a:rPr>
              <a:t>Choose the cover theme carefully. They should give readers a rock-solid idea of what they’re about to read.</a:t>
            </a:r>
          </a:p>
          <a:p>
            <a:pPr marL="0" indent="0" fontAlgn="base">
              <a:buNone/>
            </a:pPr>
            <a:endParaRPr lang="en-GB" sz="1800" dirty="0">
              <a:solidFill>
                <a:srgbClr val="373737"/>
              </a:solidFill>
              <a:latin typeface="Arial" panose="020B0604020202020204" pitchFamily="34" charset="0"/>
            </a:endParaRPr>
          </a:p>
          <a:p>
            <a:pPr marL="0" indent="0" algn="just" fontAlgn="base">
              <a:buNone/>
            </a:pPr>
            <a:r>
              <a:rPr lang="en-GB" sz="1800" i="1" dirty="0">
                <a:solidFill>
                  <a:srgbClr val="002060"/>
                </a:solidFill>
                <a:effectLst/>
                <a:latin typeface="Arial" panose="020B0604020202020204" pitchFamily="34" charset="0"/>
              </a:rPr>
              <a:t>Remember that there maybe many reports that your client has commissioned, you want yours to be noticed.</a:t>
            </a:r>
            <a:endParaRPr lang="en-GB" i="1" dirty="0">
              <a:solidFill>
                <a:srgbClr val="002060"/>
              </a:solidFill>
            </a:endParaRPr>
          </a:p>
        </p:txBody>
      </p:sp>
      <p:pic>
        <p:nvPicPr>
          <p:cNvPr id="8" name="Picture 7">
            <a:extLst>
              <a:ext uri="{FF2B5EF4-FFF2-40B4-BE49-F238E27FC236}">
                <a16:creationId xmlns:a16="http://schemas.microsoft.com/office/drawing/2014/main" id="{BEC63FC2-CE27-4E9F-9788-28A181490C0C}"/>
              </a:ext>
            </a:extLst>
          </p:cNvPr>
          <p:cNvPicPr>
            <a:picLocks noChangeAspect="1"/>
          </p:cNvPicPr>
          <p:nvPr/>
        </p:nvPicPr>
        <p:blipFill rotWithShape="1">
          <a:blip r:embed="rId2"/>
          <a:srcRect l="3957" r="2547"/>
          <a:stretch/>
        </p:blipFill>
        <p:spPr>
          <a:xfrm>
            <a:off x="271490" y="1556792"/>
            <a:ext cx="4316288" cy="3384376"/>
          </a:xfrm>
          <a:prstGeom prst="rect">
            <a:avLst/>
          </a:prstGeom>
        </p:spPr>
      </p:pic>
    </p:spTree>
    <p:extLst>
      <p:ext uri="{BB962C8B-B14F-4D97-AF65-F5344CB8AC3E}">
        <p14:creationId xmlns:p14="http://schemas.microsoft.com/office/powerpoint/2010/main" val="2303029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F997-9909-495D-9BC9-ECA52A002F54}"/>
              </a:ext>
            </a:extLst>
          </p:cNvPr>
          <p:cNvSpPr>
            <a:spLocks noGrp="1"/>
          </p:cNvSpPr>
          <p:nvPr>
            <p:ph type="title"/>
          </p:nvPr>
        </p:nvSpPr>
        <p:spPr>
          <a:xfrm>
            <a:off x="457200" y="274638"/>
            <a:ext cx="3466728" cy="1143000"/>
          </a:xfrm>
        </p:spPr>
        <p:txBody>
          <a:bodyPr>
            <a:normAutofit/>
          </a:bodyPr>
          <a:lstStyle/>
          <a:p>
            <a:r>
              <a:rPr lang="en-GB" sz="3200" b="1" dirty="0">
                <a:solidFill>
                  <a:srgbClr val="002060"/>
                </a:solidFill>
              </a:rPr>
              <a:t>Image is important</a:t>
            </a:r>
          </a:p>
        </p:txBody>
      </p:sp>
      <p:pic>
        <p:nvPicPr>
          <p:cNvPr id="5" name="Content Placeholder 4">
            <a:extLst>
              <a:ext uri="{FF2B5EF4-FFF2-40B4-BE49-F238E27FC236}">
                <a16:creationId xmlns:a16="http://schemas.microsoft.com/office/drawing/2014/main" id="{D8144645-17D1-4339-AA0C-2AC27066AF6B}"/>
              </a:ext>
            </a:extLst>
          </p:cNvPr>
          <p:cNvPicPr>
            <a:picLocks noGrp="1" noChangeAspect="1"/>
          </p:cNvPicPr>
          <p:nvPr>
            <p:ph sz="half" idx="1"/>
          </p:nvPr>
        </p:nvPicPr>
        <p:blipFill>
          <a:blip r:embed="rId2"/>
          <a:stretch>
            <a:fillRect/>
          </a:stretch>
        </p:blipFill>
        <p:spPr>
          <a:xfrm>
            <a:off x="456207" y="2106985"/>
            <a:ext cx="3466728" cy="2049709"/>
          </a:xfrm>
          <a:prstGeom prst="rect">
            <a:avLst/>
          </a:prstGeom>
        </p:spPr>
      </p:pic>
      <p:sp>
        <p:nvSpPr>
          <p:cNvPr id="4" name="Content Placeholder 3">
            <a:extLst>
              <a:ext uri="{FF2B5EF4-FFF2-40B4-BE49-F238E27FC236}">
                <a16:creationId xmlns:a16="http://schemas.microsoft.com/office/drawing/2014/main" id="{99E382C2-50C1-42D5-A5D0-7A0D50BD6F4D}"/>
              </a:ext>
            </a:extLst>
          </p:cNvPr>
          <p:cNvSpPr>
            <a:spLocks noGrp="1"/>
          </p:cNvSpPr>
          <p:nvPr>
            <p:ph sz="half" idx="2"/>
          </p:nvPr>
        </p:nvSpPr>
        <p:spPr>
          <a:xfrm>
            <a:off x="4648200" y="274638"/>
            <a:ext cx="4244280" cy="5314603"/>
          </a:xfrm>
        </p:spPr>
        <p:txBody>
          <a:bodyPr>
            <a:noAutofit/>
          </a:bodyPr>
          <a:lstStyle/>
          <a:p>
            <a:pPr marL="0" indent="0" algn="just">
              <a:buNone/>
            </a:pPr>
            <a:r>
              <a:rPr lang="en-GB" sz="2400" dirty="0"/>
              <a:t>As a consultant, you have been invited to consult as your opinion is considered and respected.</a:t>
            </a:r>
          </a:p>
          <a:p>
            <a:pPr marL="0" indent="0" algn="just">
              <a:buNone/>
            </a:pPr>
            <a:endParaRPr lang="en-GB" sz="2400" dirty="0"/>
          </a:p>
          <a:p>
            <a:pPr marL="0" indent="0" algn="just">
              <a:buNone/>
            </a:pPr>
            <a:r>
              <a:rPr lang="en-GB" sz="2400" dirty="0"/>
              <a:t>So, image is very important, If you had to choose one image for your front cover what would you choose?</a:t>
            </a:r>
          </a:p>
          <a:p>
            <a:pPr marL="0" indent="0" algn="just">
              <a:buNone/>
            </a:pPr>
            <a:endParaRPr lang="en-GB" sz="2400" dirty="0"/>
          </a:p>
          <a:p>
            <a:pPr marL="0" indent="0" algn="just">
              <a:buNone/>
            </a:pPr>
            <a:r>
              <a:rPr lang="en-GB" sz="2400" b="1" i="1" dirty="0">
                <a:solidFill>
                  <a:srgbClr val="002060"/>
                </a:solidFill>
              </a:rPr>
              <a:t>Select an image and upload to the chat box now.</a:t>
            </a:r>
          </a:p>
        </p:txBody>
      </p:sp>
    </p:spTree>
    <p:extLst>
      <p:ext uri="{BB962C8B-B14F-4D97-AF65-F5344CB8AC3E}">
        <p14:creationId xmlns:p14="http://schemas.microsoft.com/office/powerpoint/2010/main" val="3790622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7AC63EA-25C5-4428-BDC0-939F241F257E}"/>
              </a:ext>
            </a:extLst>
          </p:cNvPr>
          <p:cNvPicPr>
            <a:picLocks noGrp="1" noChangeAspect="1"/>
          </p:cNvPicPr>
          <p:nvPr>
            <p:ph idx="1"/>
          </p:nvPr>
        </p:nvPicPr>
        <p:blipFill>
          <a:blip r:embed="rId2"/>
          <a:stretch>
            <a:fillRect/>
          </a:stretch>
        </p:blipFill>
        <p:spPr>
          <a:xfrm>
            <a:off x="2339752" y="1196752"/>
            <a:ext cx="4824536" cy="2948327"/>
          </a:xfrm>
          <a:prstGeom prst="rect">
            <a:avLst/>
          </a:prstGeom>
        </p:spPr>
      </p:pic>
    </p:spTree>
    <p:extLst>
      <p:ext uri="{BB962C8B-B14F-4D97-AF65-F5344CB8AC3E}">
        <p14:creationId xmlns:p14="http://schemas.microsoft.com/office/powerpoint/2010/main" val="2080337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CFA7-8ED2-4270-B456-F84EBA82B416}"/>
              </a:ext>
            </a:extLst>
          </p:cNvPr>
          <p:cNvSpPr>
            <a:spLocks noGrp="1"/>
          </p:cNvSpPr>
          <p:nvPr>
            <p:ph type="title"/>
          </p:nvPr>
        </p:nvSpPr>
        <p:spPr>
          <a:xfrm>
            <a:off x="457200" y="274638"/>
            <a:ext cx="4038600" cy="1143000"/>
          </a:xfrm>
        </p:spPr>
        <p:txBody>
          <a:bodyPr>
            <a:normAutofit/>
          </a:bodyPr>
          <a:lstStyle/>
          <a:p>
            <a:r>
              <a:rPr lang="en-GB" sz="3200" b="1" dirty="0">
                <a:solidFill>
                  <a:srgbClr val="002060"/>
                </a:solidFill>
              </a:rPr>
              <a:t>How to start</a:t>
            </a:r>
          </a:p>
        </p:txBody>
      </p:sp>
      <p:sp>
        <p:nvSpPr>
          <p:cNvPr id="3" name="Content Placeholder 2">
            <a:extLst>
              <a:ext uri="{FF2B5EF4-FFF2-40B4-BE49-F238E27FC236}">
                <a16:creationId xmlns:a16="http://schemas.microsoft.com/office/drawing/2014/main" id="{E90286C6-6AF5-44F5-8EF4-D6EA2B0790F9}"/>
              </a:ext>
            </a:extLst>
          </p:cNvPr>
          <p:cNvSpPr>
            <a:spLocks noGrp="1"/>
          </p:cNvSpPr>
          <p:nvPr>
            <p:ph sz="half" idx="1"/>
          </p:nvPr>
        </p:nvSpPr>
        <p:spPr>
          <a:xfrm>
            <a:off x="323528" y="2204864"/>
            <a:ext cx="4038600" cy="2116831"/>
          </a:xfrm>
        </p:spPr>
        <p:txBody>
          <a:bodyPr>
            <a:normAutofit lnSpcReduction="10000"/>
          </a:bodyPr>
          <a:lstStyle/>
          <a:p>
            <a:pPr marL="0" indent="0" algn="just">
              <a:buNone/>
            </a:pPr>
            <a:r>
              <a:rPr lang="en-GB" sz="2400" dirty="0"/>
              <a:t>When we discussed the content of your report, you were given a structure to follow, but what skills do you think the consultant must have?</a:t>
            </a:r>
            <a:endParaRPr lang="en-GB" dirty="0"/>
          </a:p>
          <a:p>
            <a:endParaRPr lang="en-GB" dirty="0"/>
          </a:p>
        </p:txBody>
      </p:sp>
      <p:sp>
        <p:nvSpPr>
          <p:cNvPr id="4" name="Content Placeholder 3">
            <a:extLst>
              <a:ext uri="{FF2B5EF4-FFF2-40B4-BE49-F238E27FC236}">
                <a16:creationId xmlns:a16="http://schemas.microsoft.com/office/drawing/2014/main" id="{9DB2A66F-D397-488C-B508-856A3BEB3E54}"/>
              </a:ext>
            </a:extLst>
          </p:cNvPr>
          <p:cNvSpPr>
            <a:spLocks noGrp="1"/>
          </p:cNvSpPr>
          <p:nvPr>
            <p:ph sz="half" idx="2"/>
          </p:nvPr>
        </p:nvSpPr>
        <p:spPr>
          <a:xfrm>
            <a:off x="4648200" y="274638"/>
            <a:ext cx="4038600" cy="5314603"/>
          </a:xfrm>
        </p:spPr>
        <p:txBody>
          <a:bodyPr>
            <a:normAutofit lnSpcReduction="10000"/>
          </a:bodyPr>
          <a:lstStyle/>
          <a:p>
            <a:pPr marL="0" indent="0" algn="just">
              <a:buNone/>
            </a:pPr>
            <a:r>
              <a:rPr lang="en-GB" sz="2400" dirty="0"/>
              <a:t>Consider a friend has asked your opinion on something what personal skills do you use? … that’s consulting!</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r>
              <a:rPr lang="en-GB" sz="2400" i="1" dirty="0">
                <a:solidFill>
                  <a:srgbClr val="002060"/>
                </a:solidFill>
              </a:rPr>
              <a:t>Raise your hand when you have some ideas and then we will discuss, think of some difficulties as well</a:t>
            </a:r>
          </a:p>
        </p:txBody>
      </p:sp>
      <p:pic>
        <p:nvPicPr>
          <p:cNvPr id="6" name="Picture 5">
            <a:extLst>
              <a:ext uri="{FF2B5EF4-FFF2-40B4-BE49-F238E27FC236}">
                <a16:creationId xmlns:a16="http://schemas.microsoft.com/office/drawing/2014/main" id="{95CE3E9E-2495-4AFD-A0D9-A67BC27AC7A2}"/>
              </a:ext>
            </a:extLst>
          </p:cNvPr>
          <p:cNvPicPr>
            <a:picLocks noChangeAspect="1"/>
          </p:cNvPicPr>
          <p:nvPr/>
        </p:nvPicPr>
        <p:blipFill>
          <a:blip r:embed="rId2"/>
          <a:stretch>
            <a:fillRect/>
          </a:stretch>
        </p:blipFill>
        <p:spPr>
          <a:xfrm>
            <a:off x="5291633" y="2118455"/>
            <a:ext cx="2751734" cy="1626968"/>
          </a:xfrm>
          <a:prstGeom prst="rect">
            <a:avLst/>
          </a:prstGeom>
        </p:spPr>
      </p:pic>
    </p:spTree>
    <p:extLst>
      <p:ext uri="{BB962C8B-B14F-4D97-AF65-F5344CB8AC3E}">
        <p14:creationId xmlns:p14="http://schemas.microsoft.com/office/powerpoint/2010/main" val="3687822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F6D20C7F-12B6-40C2-82BF-646B3F310BC8}"/>
              </a:ext>
            </a:extLst>
          </p:cNvPr>
          <p:cNvPicPr>
            <a:picLocks noGrp="1" noChangeAspect="1"/>
          </p:cNvPicPr>
          <p:nvPr>
            <p:ph idx="1"/>
          </p:nvPr>
        </p:nvPicPr>
        <p:blipFill>
          <a:blip r:embed="rId2"/>
          <a:stretch>
            <a:fillRect/>
          </a:stretch>
        </p:blipFill>
        <p:spPr>
          <a:xfrm>
            <a:off x="1619672" y="836712"/>
            <a:ext cx="6139492" cy="3916363"/>
          </a:xfrm>
          <a:prstGeom prst="rect">
            <a:avLst/>
          </a:prstGeom>
        </p:spPr>
      </p:pic>
    </p:spTree>
    <p:extLst>
      <p:ext uri="{BB962C8B-B14F-4D97-AF65-F5344CB8AC3E}">
        <p14:creationId xmlns:p14="http://schemas.microsoft.com/office/powerpoint/2010/main" val="560951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7DE32-903B-466D-BB96-2556A11B5CE9}"/>
              </a:ext>
            </a:extLst>
          </p:cNvPr>
          <p:cNvSpPr>
            <a:spLocks noGrp="1"/>
          </p:cNvSpPr>
          <p:nvPr>
            <p:ph sz="half" idx="1"/>
          </p:nvPr>
        </p:nvSpPr>
        <p:spPr>
          <a:xfrm>
            <a:off x="457200" y="476672"/>
            <a:ext cx="4038600" cy="5112569"/>
          </a:xfrm>
        </p:spPr>
        <p:txBody>
          <a:bodyPr>
            <a:normAutofit/>
          </a:bodyPr>
          <a:lstStyle/>
          <a:p>
            <a:pPr marL="0" indent="0" algn="just">
              <a:buNone/>
            </a:pPr>
            <a:r>
              <a:rPr lang="en-GB" sz="2400" dirty="0"/>
              <a:t>So, you’ve got the skills, but now you don’t know what to consult on…</a:t>
            </a:r>
          </a:p>
          <a:p>
            <a:pPr marL="0" indent="0" algn="just">
              <a:buNone/>
            </a:pPr>
            <a:endParaRPr lang="en-GB" sz="2400" dirty="0"/>
          </a:p>
          <a:p>
            <a:pPr marL="0" indent="0" algn="just">
              <a:buNone/>
            </a:pPr>
            <a:endParaRPr lang="en-GB" sz="2400" dirty="0"/>
          </a:p>
          <a:p>
            <a:pPr marL="0" indent="0" algn="just">
              <a:buNone/>
            </a:pPr>
            <a:r>
              <a:rPr lang="en-GB" sz="2400" dirty="0"/>
              <a:t>Let's take some time discussing your research project theme, which probably is that of your conference presentation as well, how could that help your consultancy?</a:t>
            </a:r>
            <a:endParaRPr lang="en-GB" dirty="0"/>
          </a:p>
        </p:txBody>
      </p:sp>
      <p:pic>
        <p:nvPicPr>
          <p:cNvPr id="6" name="Content Placeholder 5">
            <a:extLst>
              <a:ext uri="{FF2B5EF4-FFF2-40B4-BE49-F238E27FC236}">
                <a16:creationId xmlns:a16="http://schemas.microsoft.com/office/drawing/2014/main" id="{AAE02E7B-1048-4A34-AD42-10FBEFB5C2BD}"/>
              </a:ext>
            </a:extLst>
          </p:cNvPr>
          <p:cNvPicPr>
            <a:picLocks noGrp="1" noChangeAspect="1"/>
          </p:cNvPicPr>
          <p:nvPr>
            <p:ph sz="half" idx="2"/>
          </p:nvPr>
        </p:nvPicPr>
        <p:blipFill>
          <a:blip r:embed="rId2"/>
          <a:stretch>
            <a:fillRect/>
          </a:stretch>
        </p:blipFill>
        <p:spPr>
          <a:xfrm>
            <a:off x="4716016" y="1196752"/>
            <a:ext cx="4038600" cy="2571242"/>
          </a:xfrm>
        </p:spPr>
      </p:pic>
    </p:spTree>
    <p:extLst>
      <p:ext uri="{BB962C8B-B14F-4D97-AF65-F5344CB8AC3E}">
        <p14:creationId xmlns:p14="http://schemas.microsoft.com/office/powerpoint/2010/main" val="2983300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DDCD73-1928-4814-B454-FAC5478787A7}"/>
              </a:ext>
            </a:extLst>
          </p:cNvPr>
          <p:cNvSpPr>
            <a:spLocks noGrp="1"/>
          </p:cNvSpPr>
          <p:nvPr>
            <p:ph sz="half" idx="1"/>
          </p:nvPr>
        </p:nvSpPr>
        <p:spPr>
          <a:xfrm>
            <a:off x="323528" y="1700808"/>
            <a:ext cx="4038600" cy="2304256"/>
          </a:xfrm>
        </p:spPr>
        <p:txBody>
          <a:bodyPr>
            <a:normAutofit/>
          </a:bodyPr>
          <a:lstStyle/>
          <a:p>
            <a:pPr marL="0" indent="0">
              <a:buNone/>
            </a:pPr>
            <a:r>
              <a:rPr lang="en-GB" dirty="0"/>
              <a:t>Once you decide which hotel or department you are going to consult on… then what techniques will you use?</a:t>
            </a:r>
          </a:p>
        </p:txBody>
      </p:sp>
      <p:sp>
        <p:nvSpPr>
          <p:cNvPr id="4" name="Content Placeholder 3">
            <a:extLst>
              <a:ext uri="{FF2B5EF4-FFF2-40B4-BE49-F238E27FC236}">
                <a16:creationId xmlns:a16="http://schemas.microsoft.com/office/drawing/2014/main" id="{83D60801-98E6-4798-BF21-69AE287D6625}"/>
              </a:ext>
            </a:extLst>
          </p:cNvPr>
          <p:cNvSpPr>
            <a:spLocks noGrp="1"/>
          </p:cNvSpPr>
          <p:nvPr>
            <p:ph sz="half" idx="2"/>
          </p:nvPr>
        </p:nvSpPr>
        <p:spPr>
          <a:xfrm>
            <a:off x="4648200" y="44624"/>
            <a:ext cx="4172272" cy="5544617"/>
          </a:xfrm>
        </p:spPr>
        <p:txBody>
          <a:bodyPr>
            <a:normAutofit/>
          </a:bodyPr>
          <a:lstStyle/>
          <a:p>
            <a:pPr marL="0" indent="0" algn="just">
              <a:buNone/>
            </a:pPr>
            <a:r>
              <a:rPr lang="en-GB" sz="2400" dirty="0"/>
              <a:t>Think about your senses… what would you use, and how?</a:t>
            </a:r>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r>
              <a:rPr lang="en-GB" i="1" dirty="0">
                <a:solidFill>
                  <a:srgbClr val="002060"/>
                </a:solidFill>
              </a:rPr>
              <a:t>Make some notes then we’ll discuss what techniques we could use, and how.</a:t>
            </a:r>
          </a:p>
        </p:txBody>
      </p:sp>
      <p:pic>
        <p:nvPicPr>
          <p:cNvPr id="5" name="Picture 4">
            <a:extLst>
              <a:ext uri="{FF2B5EF4-FFF2-40B4-BE49-F238E27FC236}">
                <a16:creationId xmlns:a16="http://schemas.microsoft.com/office/drawing/2014/main" id="{FB000581-A2F1-407D-B5C7-9363EB2AFEBC}"/>
              </a:ext>
            </a:extLst>
          </p:cNvPr>
          <p:cNvPicPr>
            <a:picLocks noChangeAspect="1"/>
          </p:cNvPicPr>
          <p:nvPr/>
        </p:nvPicPr>
        <p:blipFill>
          <a:blip r:embed="rId2"/>
          <a:stretch>
            <a:fillRect/>
          </a:stretch>
        </p:blipFill>
        <p:spPr>
          <a:xfrm>
            <a:off x="5359569" y="1628800"/>
            <a:ext cx="2749534" cy="1621677"/>
          </a:xfrm>
          <a:prstGeom prst="rect">
            <a:avLst/>
          </a:prstGeom>
        </p:spPr>
      </p:pic>
    </p:spTree>
    <p:extLst>
      <p:ext uri="{BB962C8B-B14F-4D97-AF65-F5344CB8AC3E}">
        <p14:creationId xmlns:p14="http://schemas.microsoft.com/office/powerpoint/2010/main" val="1008510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3E3EF4-A6E5-412C-9223-AFF958C8505A}"/>
              </a:ext>
            </a:extLst>
          </p:cNvPr>
          <p:cNvPicPr>
            <a:picLocks noGrp="1" noChangeAspect="1"/>
          </p:cNvPicPr>
          <p:nvPr>
            <p:ph idx="1"/>
          </p:nvPr>
        </p:nvPicPr>
        <p:blipFill>
          <a:blip r:embed="rId2"/>
          <a:stretch>
            <a:fillRect/>
          </a:stretch>
        </p:blipFill>
        <p:spPr>
          <a:xfrm>
            <a:off x="1547664" y="836712"/>
            <a:ext cx="6144361" cy="3917032"/>
          </a:xfrm>
          <a:prstGeom prst="rect">
            <a:avLst/>
          </a:prstGeom>
          <a:noFill/>
        </p:spPr>
      </p:pic>
    </p:spTree>
    <p:extLst>
      <p:ext uri="{BB962C8B-B14F-4D97-AF65-F5344CB8AC3E}">
        <p14:creationId xmlns:p14="http://schemas.microsoft.com/office/powerpoint/2010/main" val="1408569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AE14B8-6E65-41A6-BFBB-C505A3BDD6DA}"/>
              </a:ext>
            </a:extLst>
          </p:cNvPr>
          <p:cNvPicPr>
            <a:picLocks noChangeAspect="1"/>
          </p:cNvPicPr>
          <p:nvPr/>
        </p:nvPicPr>
        <p:blipFill>
          <a:blip r:embed="rId2"/>
          <a:stretch>
            <a:fillRect/>
          </a:stretch>
        </p:blipFill>
        <p:spPr>
          <a:xfrm>
            <a:off x="5758689" y="284748"/>
            <a:ext cx="2749534" cy="1621677"/>
          </a:xfrm>
          <a:prstGeom prst="rect">
            <a:avLst/>
          </a:prstGeom>
        </p:spPr>
      </p:pic>
      <p:sp>
        <p:nvSpPr>
          <p:cNvPr id="2" name="Title 1"/>
          <p:cNvSpPr>
            <a:spLocks noGrp="1"/>
          </p:cNvSpPr>
          <p:nvPr>
            <p:ph type="title"/>
          </p:nvPr>
        </p:nvSpPr>
        <p:spPr>
          <a:xfrm>
            <a:off x="4788024" y="274638"/>
            <a:ext cx="4186808" cy="5386610"/>
          </a:xfrm>
        </p:spPr>
        <p:txBody>
          <a:bodyPr>
            <a:normAutofit/>
          </a:bodyPr>
          <a:lstStyle/>
          <a:p>
            <a:pPr algn="l"/>
            <a:br>
              <a:rPr lang="en-GB" sz="1800" dirty="0"/>
            </a:br>
            <a:br>
              <a:rPr lang="en-GB" sz="1800" dirty="0"/>
            </a:br>
            <a:br>
              <a:rPr lang="en-GB" sz="1800" dirty="0"/>
            </a:br>
            <a:br>
              <a:rPr lang="en-GB" sz="1800" dirty="0"/>
            </a:br>
            <a:br>
              <a:rPr lang="en-GB" sz="1800" dirty="0"/>
            </a:br>
            <a:br>
              <a:rPr lang="en-GB" sz="1800" dirty="0"/>
            </a:br>
            <a:r>
              <a:rPr lang="en-GB" sz="1800" i="1" dirty="0">
                <a:solidFill>
                  <a:srgbClr val="002060"/>
                </a:solidFill>
              </a:rPr>
              <a:t>Take the next 15 minutes considering:</a:t>
            </a:r>
            <a:br>
              <a:rPr lang="en-GB" sz="1800" i="1" dirty="0">
                <a:solidFill>
                  <a:srgbClr val="002060"/>
                </a:solidFill>
              </a:rPr>
            </a:br>
            <a:br>
              <a:rPr lang="en-GB" sz="1800" i="1" dirty="0">
                <a:solidFill>
                  <a:srgbClr val="002060"/>
                </a:solidFill>
              </a:rPr>
            </a:br>
            <a:r>
              <a:rPr lang="en-GB" sz="1800" i="1" dirty="0">
                <a:solidFill>
                  <a:srgbClr val="002060"/>
                </a:solidFill>
              </a:rPr>
              <a:t>How many visits you would carry out?</a:t>
            </a:r>
            <a:br>
              <a:rPr lang="en-GB" sz="1800" i="1" dirty="0">
                <a:solidFill>
                  <a:srgbClr val="002060"/>
                </a:solidFill>
              </a:rPr>
            </a:br>
            <a:r>
              <a:rPr lang="en-GB" sz="1800" i="1" dirty="0">
                <a:solidFill>
                  <a:srgbClr val="002060"/>
                </a:solidFill>
              </a:rPr>
              <a:t>How long would you spend at each visit? </a:t>
            </a:r>
            <a:br>
              <a:rPr lang="en-GB" sz="1800" i="1" dirty="0">
                <a:solidFill>
                  <a:srgbClr val="002060"/>
                </a:solidFill>
              </a:rPr>
            </a:br>
            <a:br>
              <a:rPr lang="en-GB" sz="1800" i="1" dirty="0">
                <a:solidFill>
                  <a:srgbClr val="002060"/>
                </a:solidFill>
              </a:rPr>
            </a:br>
            <a:r>
              <a:rPr lang="en-GB" sz="1800" i="1" dirty="0">
                <a:solidFill>
                  <a:srgbClr val="002060"/>
                </a:solidFill>
              </a:rPr>
              <a:t>Can you provide all the consultancy yourself or would you need to bring in other experts? </a:t>
            </a:r>
            <a:r>
              <a:rPr lang="en-GB" sz="1400" i="1" dirty="0">
                <a:solidFill>
                  <a:srgbClr val="002060"/>
                </a:solidFill>
              </a:rPr>
              <a:t>(this will come out of your fee)</a:t>
            </a:r>
            <a:br>
              <a:rPr lang="en-GB" sz="1400" i="1" dirty="0">
                <a:solidFill>
                  <a:srgbClr val="002060"/>
                </a:solidFill>
              </a:rPr>
            </a:br>
            <a:br>
              <a:rPr lang="en-GB" sz="1400" i="1" dirty="0">
                <a:solidFill>
                  <a:srgbClr val="002060"/>
                </a:solidFill>
              </a:rPr>
            </a:br>
            <a:r>
              <a:rPr lang="en-GB" sz="1800" i="1" dirty="0">
                <a:solidFill>
                  <a:srgbClr val="002060"/>
                </a:solidFill>
              </a:rPr>
              <a:t>Attempt to calculate what your hourly rate is, are you working with others?</a:t>
            </a:r>
            <a:br>
              <a:rPr lang="en-GB" sz="1800" i="1" dirty="0">
                <a:solidFill>
                  <a:srgbClr val="002060"/>
                </a:solidFill>
              </a:rPr>
            </a:br>
            <a:endParaRPr lang="en-GB" sz="1800" i="1" dirty="0">
              <a:solidFill>
                <a:srgbClr val="002060"/>
              </a:solidFill>
            </a:endParaRPr>
          </a:p>
        </p:txBody>
      </p:sp>
      <p:sp>
        <p:nvSpPr>
          <p:cNvPr id="3" name="Content Placeholder 2"/>
          <p:cNvSpPr>
            <a:spLocks noGrp="1"/>
          </p:cNvSpPr>
          <p:nvPr>
            <p:ph idx="1"/>
          </p:nvPr>
        </p:nvSpPr>
        <p:spPr>
          <a:xfrm>
            <a:off x="457200" y="404664"/>
            <a:ext cx="4186808" cy="5112568"/>
          </a:xfrm>
        </p:spPr>
        <p:txBody>
          <a:bodyPr>
            <a:normAutofit/>
          </a:bodyPr>
          <a:lstStyle/>
          <a:p>
            <a:pPr marL="0" indent="0" algn="just">
              <a:buNone/>
            </a:pPr>
            <a:r>
              <a:rPr lang="en-GB" sz="2000" dirty="0"/>
              <a:t>Now that you have made a start, you must use your time wisely, you have a set fee of £25,000 but, how much time do you think this will take?</a:t>
            </a:r>
          </a:p>
          <a:p>
            <a:pPr marL="0" indent="0" algn="just">
              <a:buNone/>
            </a:pPr>
            <a:endParaRPr lang="en-GB" sz="2400" dirty="0"/>
          </a:p>
          <a:p>
            <a:pPr marL="0" indent="0" algn="ctr">
              <a:buNone/>
            </a:pPr>
            <a:r>
              <a:rPr lang="en-GB" sz="2400" b="1" i="1" dirty="0">
                <a:solidFill>
                  <a:srgbClr val="002060"/>
                </a:solidFill>
              </a:rPr>
              <a:t>Think like a consultant</a:t>
            </a:r>
          </a:p>
          <a:p>
            <a:pPr marL="0" indent="0" algn="ctr">
              <a:buNone/>
            </a:pPr>
            <a:endParaRPr lang="en-GB" sz="2400" dirty="0"/>
          </a:p>
          <a:p>
            <a:pPr marL="0" indent="0" algn="just">
              <a:buNone/>
            </a:pPr>
            <a:r>
              <a:rPr lang="en-GB" sz="2400" dirty="0"/>
              <a:t>T</a:t>
            </a:r>
            <a:r>
              <a:rPr lang="en-GB" sz="2000" dirty="0"/>
              <a:t>hey have their reputation to maintain as well… they'd like to be asked back!</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54B5BE1-8A79-44AE-9DDE-5A621036C9E3}"/>
              </a:ext>
            </a:extLst>
          </p:cNvPr>
          <p:cNvPicPr>
            <a:picLocks noGrp="1" noChangeAspect="1"/>
          </p:cNvPicPr>
          <p:nvPr>
            <p:ph idx="1"/>
          </p:nvPr>
        </p:nvPicPr>
        <p:blipFill>
          <a:blip r:embed="rId2"/>
          <a:stretch>
            <a:fillRect/>
          </a:stretch>
        </p:blipFill>
        <p:spPr>
          <a:xfrm>
            <a:off x="2160823" y="1268760"/>
            <a:ext cx="4822354" cy="2950720"/>
          </a:xfrm>
          <a:prstGeom prst="rect">
            <a:avLst/>
          </a:prstGeom>
        </p:spPr>
      </p:pic>
    </p:spTree>
    <p:extLst>
      <p:ext uri="{BB962C8B-B14F-4D97-AF65-F5344CB8AC3E}">
        <p14:creationId xmlns:p14="http://schemas.microsoft.com/office/powerpoint/2010/main" val="1405383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AFC87-B7C8-4F68-8C9F-CBEA0B704A52}"/>
              </a:ext>
            </a:extLst>
          </p:cNvPr>
          <p:cNvSpPr>
            <a:spLocks noGrp="1"/>
          </p:cNvSpPr>
          <p:nvPr>
            <p:ph idx="1"/>
          </p:nvPr>
        </p:nvSpPr>
        <p:spPr>
          <a:xfrm>
            <a:off x="241176" y="1059731"/>
            <a:ext cx="4104456" cy="3917032"/>
          </a:xfrm>
        </p:spPr>
        <p:txBody>
          <a:bodyPr>
            <a:normAutofit fontScale="77500" lnSpcReduction="20000"/>
          </a:bodyPr>
          <a:lstStyle/>
          <a:p>
            <a:pPr marL="0" indent="0">
              <a:buNone/>
            </a:pPr>
            <a:r>
              <a:rPr lang="en-GB" dirty="0">
                <a:solidFill>
                  <a:srgbClr val="002060"/>
                </a:solidFill>
              </a:rPr>
              <a:t>What do we need to consider within the consulting environment?</a:t>
            </a:r>
          </a:p>
          <a:p>
            <a:pPr marL="0" indent="0">
              <a:buNone/>
            </a:pPr>
            <a:endParaRPr lang="en-GB" dirty="0">
              <a:solidFill>
                <a:srgbClr val="002060"/>
              </a:solidFill>
            </a:endParaRPr>
          </a:p>
          <a:p>
            <a:pPr marL="0" indent="0">
              <a:buNone/>
            </a:pPr>
            <a:r>
              <a:rPr lang="en-GB" dirty="0">
                <a:solidFill>
                  <a:srgbClr val="002060"/>
                </a:solidFill>
              </a:rPr>
              <a:t>Let’s choose one department that is not only within hotels but also within resorts and the high street… </a:t>
            </a:r>
          </a:p>
          <a:p>
            <a:pPr marL="0" indent="0">
              <a:buNone/>
            </a:pPr>
            <a:endParaRPr lang="en-GB" dirty="0">
              <a:solidFill>
                <a:srgbClr val="002060"/>
              </a:solidFill>
            </a:endParaRPr>
          </a:p>
          <a:p>
            <a:pPr marL="0" indent="0" algn="ctr">
              <a:buNone/>
            </a:pPr>
            <a:r>
              <a:rPr lang="en-GB" b="1" dirty="0">
                <a:solidFill>
                  <a:srgbClr val="002060"/>
                </a:solidFill>
              </a:rPr>
              <a:t>The Restaurant</a:t>
            </a:r>
          </a:p>
        </p:txBody>
      </p:sp>
      <p:pic>
        <p:nvPicPr>
          <p:cNvPr id="5" name="Picture 4">
            <a:extLst>
              <a:ext uri="{FF2B5EF4-FFF2-40B4-BE49-F238E27FC236}">
                <a16:creationId xmlns:a16="http://schemas.microsoft.com/office/drawing/2014/main" id="{4794C7D5-55CB-4675-93AF-5AA5E69AC2DF}"/>
              </a:ext>
            </a:extLst>
          </p:cNvPr>
          <p:cNvPicPr>
            <a:picLocks noChangeAspect="1"/>
          </p:cNvPicPr>
          <p:nvPr/>
        </p:nvPicPr>
        <p:blipFill>
          <a:blip r:embed="rId2"/>
          <a:stretch>
            <a:fillRect/>
          </a:stretch>
        </p:blipFill>
        <p:spPr>
          <a:xfrm>
            <a:off x="4427984" y="1059731"/>
            <a:ext cx="4033382" cy="3600399"/>
          </a:xfrm>
          <a:prstGeom prst="rect">
            <a:avLst/>
          </a:prstGeom>
        </p:spPr>
      </p:pic>
    </p:spTree>
    <p:extLst>
      <p:ext uri="{BB962C8B-B14F-4D97-AF65-F5344CB8AC3E}">
        <p14:creationId xmlns:p14="http://schemas.microsoft.com/office/powerpoint/2010/main" val="181712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CBDA-F665-4155-811E-5EEAFE9D6E82}"/>
              </a:ext>
            </a:extLst>
          </p:cNvPr>
          <p:cNvSpPr>
            <a:spLocks noGrp="1"/>
          </p:cNvSpPr>
          <p:nvPr>
            <p:ph type="title"/>
          </p:nvPr>
        </p:nvSpPr>
        <p:spPr>
          <a:xfrm>
            <a:off x="179512" y="274638"/>
            <a:ext cx="8712968" cy="1143000"/>
          </a:xfrm>
        </p:spPr>
        <p:txBody>
          <a:bodyPr>
            <a:normAutofit/>
          </a:bodyPr>
          <a:lstStyle/>
          <a:p>
            <a:r>
              <a:rPr lang="en-GB" sz="3200" b="1" dirty="0">
                <a:solidFill>
                  <a:srgbClr val="002060"/>
                </a:solidFill>
              </a:rPr>
              <a:t>If we can't do, how do we know?</a:t>
            </a:r>
          </a:p>
        </p:txBody>
      </p:sp>
      <p:sp>
        <p:nvSpPr>
          <p:cNvPr id="3" name="Content Placeholder 2">
            <a:extLst>
              <a:ext uri="{FF2B5EF4-FFF2-40B4-BE49-F238E27FC236}">
                <a16:creationId xmlns:a16="http://schemas.microsoft.com/office/drawing/2014/main" id="{EEEB5390-DEE5-43B2-B706-1B5756AD1A6E}"/>
              </a:ext>
            </a:extLst>
          </p:cNvPr>
          <p:cNvSpPr>
            <a:spLocks noGrp="1"/>
          </p:cNvSpPr>
          <p:nvPr>
            <p:ph sz="half" idx="1"/>
          </p:nvPr>
        </p:nvSpPr>
        <p:spPr>
          <a:xfrm>
            <a:off x="323528" y="1600201"/>
            <a:ext cx="4172272" cy="3989040"/>
          </a:xfrm>
        </p:spPr>
        <p:txBody>
          <a:bodyPr/>
          <a:lstStyle/>
          <a:p>
            <a:pPr marL="0" indent="0">
              <a:buNone/>
            </a:pPr>
            <a:r>
              <a:rPr lang="en-GB" dirty="0"/>
              <a:t>It is a reality of consultancy, that there are very few of them who have expertise or hands on experience </a:t>
            </a:r>
            <a:r>
              <a:rPr lang="en-GB" b="1" i="1" dirty="0">
                <a:solidFill>
                  <a:srgbClr val="002060"/>
                </a:solidFill>
              </a:rPr>
              <a:t>in all areas </a:t>
            </a:r>
            <a:r>
              <a:rPr lang="en-GB" dirty="0"/>
              <a:t>that they consult on, so how do they do that?</a:t>
            </a:r>
          </a:p>
        </p:txBody>
      </p:sp>
      <p:pic>
        <p:nvPicPr>
          <p:cNvPr id="6" name="Content Placeholder 5">
            <a:extLst>
              <a:ext uri="{FF2B5EF4-FFF2-40B4-BE49-F238E27FC236}">
                <a16:creationId xmlns:a16="http://schemas.microsoft.com/office/drawing/2014/main" id="{863AD4C8-10EC-497F-A130-C255F4D7165A}"/>
              </a:ext>
            </a:extLst>
          </p:cNvPr>
          <p:cNvPicPr>
            <a:picLocks noGrp="1" noChangeAspect="1"/>
          </p:cNvPicPr>
          <p:nvPr>
            <p:ph sz="half" idx="2"/>
          </p:nvPr>
        </p:nvPicPr>
        <p:blipFill>
          <a:blip r:embed="rId2"/>
          <a:stretch>
            <a:fillRect/>
          </a:stretch>
        </p:blipFill>
        <p:spPr>
          <a:xfrm>
            <a:off x="4932040" y="1397171"/>
            <a:ext cx="3509364" cy="3989388"/>
          </a:xfrm>
        </p:spPr>
      </p:pic>
    </p:spTree>
    <p:extLst>
      <p:ext uri="{BB962C8B-B14F-4D97-AF65-F5344CB8AC3E}">
        <p14:creationId xmlns:p14="http://schemas.microsoft.com/office/powerpoint/2010/main" val="9449502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92841-E883-454B-B237-7E98443113E7}"/>
              </a:ext>
            </a:extLst>
          </p:cNvPr>
          <p:cNvSpPr>
            <a:spLocks noGrp="1"/>
          </p:cNvSpPr>
          <p:nvPr>
            <p:ph sz="half" idx="1"/>
          </p:nvPr>
        </p:nvSpPr>
        <p:spPr>
          <a:xfrm>
            <a:off x="395536" y="1412776"/>
            <a:ext cx="4038600" cy="3295114"/>
          </a:xfrm>
        </p:spPr>
        <p:txBody>
          <a:bodyPr>
            <a:normAutofit fontScale="62500" lnSpcReduction="20000"/>
          </a:bodyPr>
          <a:lstStyle/>
          <a:p>
            <a:pPr marL="0" indent="0">
              <a:buNone/>
            </a:pPr>
            <a:r>
              <a:rPr lang="en-GB" dirty="0"/>
              <a:t>If you have never worked in one you certainly will have eaten at one… </a:t>
            </a:r>
            <a:r>
              <a:rPr lang="en-GB" b="1" dirty="0">
                <a:solidFill>
                  <a:srgbClr val="002060"/>
                </a:solidFill>
              </a:rPr>
              <a:t>The Restaurant.</a:t>
            </a:r>
          </a:p>
          <a:p>
            <a:pPr marL="0" indent="0">
              <a:buNone/>
            </a:pPr>
            <a:endParaRPr lang="en-GB" dirty="0"/>
          </a:p>
          <a:p>
            <a:pPr marL="0" indent="0">
              <a:buNone/>
            </a:pPr>
            <a:r>
              <a:rPr lang="en-GB" dirty="0"/>
              <a:t>What would you need to be considering if your client wanted advice about their restaurant? </a:t>
            </a:r>
          </a:p>
          <a:p>
            <a:pPr marL="0" indent="0">
              <a:buNone/>
            </a:pPr>
            <a:endParaRPr lang="en-GB" dirty="0"/>
          </a:p>
          <a:p>
            <a:pPr marL="0" indent="0">
              <a:buNone/>
            </a:pPr>
            <a:r>
              <a:rPr lang="en-GB" dirty="0"/>
              <a:t>Often, they are obvious things that are known to customers as well, but no one bothers to take any notice… until they start losing money or reputation</a:t>
            </a:r>
          </a:p>
          <a:p>
            <a:endParaRPr lang="en-GB" dirty="0"/>
          </a:p>
        </p:txBody>
      </p:sp>
      <p:sp>
        <p:nvSpPr>
          <p:cNvPr id="4" name="Content Placeholder 3">
            <a:extLst>
              <a:ext uri="{FF2B5EF4-FFF2-40B4-BE49-F238E27FC236}">
                <a16:creationId xmlns:a16="http://schemas.microsoft.com/office/drawing/2014/main" id="{4CEDA7C6-9412-451B-B6B2-C807914CEB93}"/>
              </a:ext>
            </a:extLst>
          </p:cNvPr>
          <p:cNvSpPr>
            <a:spLocks noGrp="1"/>
          </p:cNvSpPr>
          <p:nvPr>
            <p:ph sz="half" idx="2"/>
          </p:nvPr>
        </p:nvSpPr>
        <p:spPr>
          <a:xfrm>
            <a:off x="4648200" y="188640"/>
            <a:ext cx="4316288" cy="5400601"/>
          </a:xfrm>
        </p:spPr>
        <p:txBody>
          <a:bodyPr>
            <a:normAutofit fontScale="62500" lnSpcReduction="20000"/>
          </a:bodyPr>
          <a:lstStyle/>
          <a:p>
            <a:pPr marL="0" indent="0" algn="just">
              <a:buNone/>
            </a:pPr>
            <a:r>
              <a:rPr lang="en-GB" sz="2600" dirty="0"/>
              <a:t>Consider the types of things that may be wrong, those that could be great, others that need improving. Would you think of staffing levels? Training? The legality of the operation? What about décor etc…There are many things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i="1" dirty="0">
                <a:solidFill>
                  <a:srgbClr val="002060"/>
                </a:solidFill>
              </a:rPr>
              <a:t>Take 15 minutes starting to put your list together, what are you going to investigate, using the skills and senses we have already discussed then we will discuss.</a:t>
            </a:r>
          </a:p>
        </p:txBody>
      </p:sp>
      <p:pic>
        <p:nvPicPr>
          <p:cNvPr id="5" name="Picture 4">
            <a:extLst>
              <a:ext uri="{FF2B5EF4-FFF2-40B4-BE49-F238E27FC236}">
                <a16:creationId xmlns:a16="http://schemas.microsoft.com/office/drawing/2014/main" id="{A8D0D677-F074-4144-8DAD-E0EA268E7F11}"/>
              </a:ext>
            </a:extLst>
          </p:cNvPr>
          <p:cNvPicPr>
            <a:picLocks noChangeAspect="1"/>
          </p:cNvPicPr>
          <p:nvPr/>
        </p:nvPicPr>
        <p:blipFill>
          <a:blip r:embed="rId2"/>
          <a:stretch>
            <a:fillRect/>
          </a:stretch>
        </p:blipFill>
        <p:spPr>
          <a:xfrm>
            <a:off x="5431577" y="1556792"/>
            <a:ext cx="2749534" cy="1621677"/>
          </a:xfrm>
          <a:prstGeom prst="rect">
            <a:avLst/>
          </a:prstGeom>
        </p:spPr>
      </p:pic>
    </p:spTree>
    <p:extLst>
      <p:ext uri="{BB962C8B-B14F-4D97-AF65-F5344CB8AC3E}">
        <p14:creationId xmlns:p14="http://schemas.microsoft.com/office/powerpoint/2010/main" val="75334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D9E0878-C85D-4BB0-98F1-DEF170993B49}"/>
              </a:ext>
            </a:extLst>
          </p:cNvPr>
          <p:cNvPicPr>
            <a:picLocks noGrp="1" noChangeAspect="1"/>
          </p:cNvPicPr>
          <p:nvPr>
            <p:ph idx="1"/>
          </p:nvPr>
        </p:nvPicPr>
        <p:blipFill>
          <a:blip r:embed="rId2"/>
          <a:stretch>
            <a:fillRect/>
          </a:stretch>
        </p:blipFill>
        <p:spPr>
          <a:xfrm>
            <a:off x="1502254" y="980728"/>
            <a:ext cx="6139492" cy="3916363"/>
          </a:xfrm>
          <a:prstGeom prst="rect">
            <a:avLst/>
          </a:prstGeom>
        </p:spPr>
      </p:pic>
    </p:spTree>
    <p:extLst>
      <p:ext uri="{BB962C8B-B14F-4D97-AF65-F5344CB8AC3E}">
        <p14:creationId xmlns:p14="http://schemas.microsoft.com/office/powerpoint/2010/main" val="2731202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D8981-03D6-47EB-85CD-36C2878A8D75}"/>
              </a:ext>
            </a:extLst>
          </p:cNvPr>
          <p:cNvSpPr>
            <a:spLocks noGrp="1"/>
          </p:cNvSpPr>
          <p:nvPr>
            <p:ph sz="half" idx="1"/>
          </p:nvPr>
        </p:nvSpPr>
        <p:spPr>
          <a:xfrm>
            <a:off x="179512" y="332656"/>
            <a:ext cx="4316288" cy="5256585"/>
          </a:xfrm>
        </p:spPr>
        <p:txBody>
          <a:bodyPr>
            <a:normAutofit/>
          </a:bodyPr>
          <a:lstStyle/>
          <a:p>
            <a:pPr marL="0" indent="0">
              <a:buNone/>
            </a:pPr>
            <a:r>
              <a:rPr lang="en-GB" sz="2400" b="1" dirty="0">
                <a:solidFill>
                  <a:srgbClr val="002060"/>
                </a:solidFill>
              </a:rPr>
              <a:t>Now you should have a basis for your consultancy project…</a:t>
            </a:r>
          </a:p>
        </p:txBody>
      </p:sp>
      <p:sp>
        <p:nvSpPr>
          <p:cNvPr id="4" name="Content Placeholder 3">
            <a:extLst>
              <a:ext uri="{FF2B5EF4-FFF2-40B4-BE49-F238E27FC236}">
                <a16:creationId xmlns:a16="http://schemas.microsoft.com/office/drawing/2014/main" id="{09D450D0-4F52-455A-90DA-785C798A0F42}"/>
              </a:ext>
            </a:extLst>
          </p:cNvPr>
          <p:cNvSpPr>
            <a:spLocks noGrp="1"/>
          </p:cNvSpPr>
          <p:nvPr>
            <p:ph sz="half" idx="2"/>
          </p:nvPr>
        </p:nvSpPr>
        <p:spPr>
          <a:xfrm>
            <a:off x="4648200" y="1052736"/>
            <a:ext cx="4316288" cy="4536505"/>
          </a:xfrm>
        </p:spPr>
        <p:txBody>
          <a:bodyPr>
            <a:normAutofit/>
          </a:bodyPr>
          <a:lstStyle/>
          <a:p>
            <a:pPr marL="0" indent="0">
              <a:buNone/>
            </a:pPr>
            <a:r>
              <a:rPr lang="en-GB" sz="2400" b="1" dirty="0">
                <a:solidFill>
                  <a:srgbClr val="002060"/>
                </a:solidFill>
              </a:rPr>
              <a:t>A great front Cover</a:t>
            </a:r>
          </a:p>
          <a:p>
            <a:pPr marL="0" indent="0">
              <a:buNone/>
            </a:pPr>
            <a:r>
              <a:rPr lang="en-GB" sz="1800" dirty="0"/>
              <a:t>(considered your design/logo)</a:t>
            </a:r>
          </a:p>
          <a:p>
            <a:pPr marL="0" indent="0">
              <a:buNone/>
            </a:pPr>
            <a:endParaRPr lang="en-GB" sz="1800" dirty="0"/>
          </a:p>
          <a:p>
            <a:pPr marL="0" indent="0">
              <a:buNone/>
            </a:pPr>
            <a:r>
              <a:rPr lang="en-GB" sz="2400" b="1" dirty="0">
                <a:solidFill>
                  <a:srgbClr val="002060"/>
                </a:solidFill>
              </a:rPr>
              <a:t>Have chosen your Hotel or department</a:t>
            </a:r>
          </a:p>
          <a:p>
            <a:pPr marL="0" indent="0">
              <a:buNone/>
            </a:pPr>
            <a:endParaRPr lang="en-GB" sz="2400" dirty="0"/>
          </a:p>
          <a:p>
            <a:pPr marL="0" indent="0">
              <a:buNone/>
            </a:pPr>
            <a:r>
              <a:rPr lang="en-GB" sz="2400" dirty="0"/>
              <a:t>And </a:t>
            </a:r>
            <a:r>
              <a:rPr lang="en-GB" sz="2400" b="1" dirty="0">
                <a:solidFill>
                  <a:srgbClr val="002060"/>
                </a:solidFill>
              </a:rPr>
              <a:t>realised</a:t>
            </a:r>
            <a:r>
              <a:rPr lang="en-GB" sz="2400" dirty="0"/>
              <a:t> what </a:t>
            </a:r>
            <a:r>
              <a:rPr lang="en-GB" sz="2400" b="1" dirty="0">
                <a:solidFill>
                  <a:srgbClr val="002060"/>
                </a:solidFill>
              </a:rPr>
              <a:t>skills consultants need</a:t>
            </a:r>
          </a:p>
          <a:p>
            <a:pPr marL="0" indent="0">
              <a:buNone/>
            </a:pPr>
            <a:endParaRPr lang="en-GB" sz="2400" dirty="0"/>
          </a:p>
          <a:p>
            <a:pPr marL="0" indent="0">
              <a:buNone/>
            </a:pPr>
            <a:r>
              <a:rPr lang="en-GB" sz="2400" dirty="0"/>
              <a:t>As well as working </a:t>
            </a:r>
            <a:r>
              <a:rPr lang="en-GB" sz="2400" b="1" dirty="0">
                <a:solidFill>
                  <a:srgbClr val="002060"/>
                </a:solidFill>
              </a:rPr>
              <a:t>how much you will actually earn!</a:t>
            </a:r>
          </a:p>
          <a:p>
            <a:endParaRPr lang="en-GB" dirty="0"/>
          </a:p>
        </p:txBody>
      </p:sp>
      <p:pic>
        <p:nvPicPr>
          <p:cNvPr id="6" name="Picture 5">
            <a:extLst>
              <a:ext uri="{FF2B5EF4-FFF2-40B4-BE49-F238E27FC236}">
                <a16:creationId xmlns:a16="http://schemas.microsoft.com/office/drawing/2014/main" id="{50863336-6053-43AC-97EB-10DB5431D92B}"/>
              </a:ext>
            </a:extLst>
          </p:cNvPr>
          <p:cNvPicPr>
            <a:picLocks noChangeAspect="1"/>
          </p:cNvPicPr>
          <p:nvPr/>
        </p:nvPicPr>
        <p:blipFill>
          <a:blip r:embed="rId2"/>
          <a:stretch>
            <a:fillRect/>
          </a:stretch>
        </p:blipFill>
        <p:spPr>
          <a:xfrm>
            <a:off x="103147" y="1841190"/>
            <a:ext cx="4468853" cy="2811946"/>
          </a:xfrm>
          <a:prstGeom prst="rect">
            <a:avLst/>
          </a:prstGeom>
        </p:spPr>
      </p:pic>
    </p:spTree>
    <p:extLst>
      <p:ext uri="{BB962C8B-B14F-4D97-AF65-F5344CB8AC3E}">
        <p14:creationId xmlns:p14="http://schemas.microsoft.com/office/powerpoint/2010/main" val="2682078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7C18F-2429-42FF-B2C3-37A868B3C898}"/>
              </a:ext>
            </a:extLst>
          </p:cNvPr>
          <p:cNvSpPr>
            <a:spLocks noGrp="1"/>
          </p:cNvSpPr>
          <p:nvPr>
            <p:ph type="ctrTitle"/>
          </p:nvPr>
        </p:nvSpPr>
        <p:spPr>
          <a:xfrm>
            <a:off x="683568" y="1333407"/>
            <a:ext cx="7772400" cy="1470025"/>
          </a:xfrm>
        </p:spPr>
        <p:txBody>
          <a:bodyPr/>
          <a:lstStyle/>
          <a:p>
            <a:r>
              <a:rPr lang="en-GB" dirty="0">
                <a:solidFill>
                  <a:schemeClr val="bg1"/>
                </a:solidFill>
              </a:rPr>
              <a:t>After the break…</a:t>
            </a:r>
          </a:p>
        </p:txBody>
      </p:sp>
      <p:sp>
        <p:nvSpPr>
          <p:cNvPr id="3" name="Subtitle 2">
            <a:extLst>
              <a:ext uri="{FF2B5EF4-FFF2-40B4-BE49-F238E27FC236}">
                <a16:creationId xmlns:a16="http://schemas.microsoft.com/office/drawing/2014/main" id="{4FB87EAC-E96F-4E3E-9B64-E3641F405F24}"/>
              </a:ext>
            </a:extLst>
          </p:cNvPr>
          <p:cNvSpPr>
            <a:spLocks noGrp="1"/>
          </p:cNvSpPr>
          <p:nvPr>
            <p:ph type="subTitle" idx="1"/>
          </p:nvPr>
        </p:nvSpPr>
        <p:spPr>
          <a:xfrm>
            <a:off x="395536" y="2803432"/>
            <a:ext cx="8136904" cy="2693783"/>
          </a:xfrm>
        </p:spPr>
        <p:txBody>
          <a:bodyPr>
            <a:normAutofit/>
          </a:bodyPr>
          <a:lstStyle/>
          <a:p>
            <a:r>
              <a:rPr lang="en-GB" i="1" dirty="0">
                <a:solidFill>
                  <a:schemeClr val="bg1"/>
                </a:solidFill>
              </a:rPr>
              <a:t>We will be joined by Dr Jayne Griffith-Parry and she will share with you her experiences of consulting!</a:t>
            </a:r>
          </a:p>
          <a:p>
            <a:r>
              <a:rPr lang="en-GB" i="1" dirty="0">
                <a:solidFill>
                  <a:schemeClr val="bg1"/>
                </a:solidFill>
              </a:rPr>
              <a:t>Please think of questions for Jayne, about consulting or writing your consulting repor</a:t>
            </a:r>
            <a:r>
              <a:rPr lang="en-GB" dirty="0"/>
              <a:t>t</a:t>
            </a:r>
          </a:p>
          <a:p>
            <a:endParaRPr lang="en-GB" dirty="0"/>
          </a:p>
        </p:txBody>
      </p:sp>
    </p:spTree>
    <p:extLst>
      <p:ext uri="{BB962C8B-B14F-4D97-AF65-F5344CB8AC3E}">
        <p14:creationId xmlns:p14="http://schemas.microsoft.com/office/powerpoint/2010/main" val="20596922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166</TotalTime>
  <Words>1140</Words>
  <Application>Microsoft Office PowerPoint</Application>
  <PresentationFormat>On-screen Show (4:3)</PresentationFormat>
  <Paragraphs>109</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Myriad Pro</vt:lpstr>
      <vt:lpstr>Wingdings</vt:lpstr>
      <vt:lpstr>20140311PresentationUWTSDTemplate</vt:lpstr>
      <vt:lpstr>INTERNATIONAL HOTEL MANAGEMENT</vt:lpstr>
      <vt:lpstr>Welcome to International Hotel Management!</vt:lpstr>
      <vt:lpstr>Before We start</vt:lpstr>
      <vt:lpstr>Aims For Today</vt:lpstr>
      <vt:lpstr>What is a consulting report? </vt:lpstr>
      <vt:lpstr>Your Title Page</vt:lpstr>
      <vt:lpstr>Who are you… who are they?</vt:lpstr>
      <vt:lpstr>PowerPoint Presentation</vt:lpstr>
      <vt:lpstr>Your REPORT must stand out</vt:lpstr>
      <vt:lpstr>Image is important</vt:lpstr>
      <vt:lpstr>PowerPoint Presentation</vt:lpstr>
      <vt:lpstr>How to start</vt:lpstr>
      <vt:lpstr>PowerPoint Presentation</vt:lpstr>
      <vt:lpstr>PowerPoint Presentation</vt:lpstr>
      <vt:lpstr>PowerPoint Presentation</vt:lpstr>
      <vt:lpstr>PowerPoint Presentation</vt:lpstr>
      <vt:lpstr>      Take the next 15 minutes considering:  How many visits you would carry out? How long would you spend at each visit?   Can you provide all the consultancy yourself or would you need to bring in other experts? (this will come out of your fee)  Attempt to calculate what your hourly rate is, are you working with others? </vt:lpstr>
      <vt:lpstr>PowerPoint Presentation</vt:lpstr>
      <vt:lpstr>PowerPoint Presentation</vt:lpstr>
      <vt:lpstr>If we can't do, how do we know?</vt:lpstr>
      <vt:lpstr>PowerPoint Presentation</vt:lpstr>
      <vt:lpstr>PowerPoint Presentation</vt:lpstr>
      <vt:lpstr>PowerPoint Presentation</vt:lpstr>
      <vt:lpstr>After the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Jayne Griffith Parry</cp:lastModifiedBy>
  <cp:revision>7</cp:revision>
  <dcterms:created xsi:type="dcterms:W3CDTF">2015-04-14T15:21:28Z</dcterms:created>
  <dcterms:modified xsi:type="dcterms:W3CDTF">2021-02-03T16:35:54Z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