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8" r:id="rId2"/>
    <p:sldId id="260" r:id="rId3"/>
    <p:sldId id="264" r:id="rId4"/>
    <p:sldId id="257" r:id="rId5"/>
    <p:sldId id="266" r:id="rId6"/>
    <p:sldId id="262" r:id="rId7"/>
    <p:sldId id="263" r:id="rId8"/>
    <p:sldId id="265" r:id="rId9"/>
    <p:sldId id="268" r:id="rId10"/>
    <p:sldId id="267" r:id="rId11"/>
    <p:sldId id="270" r:id="rId12"/>
    <p:sldId id="269" r:id="rId13"/>
    <p:sldId id="261" r:id="rId14"/>
    <p:sldId id="274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4" autoAdjust="0"/>
    <p:restoredTop sz="94660"/>
  </p:normalViewPr>
  <p:slideViewPr>
    <p:cSldViewPr snapToGrid="0">
      <p:cViewPr>
        <p:scale>
          <a:sx n="94" d="100"/>
          <a:sy n="94" d="100"/>
        </p:scale>
        <p:origin x="15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ylan Foxley (PTHB - Newtown Physio Therapy)" userId="f63ec520-a9b3-40d6-8c7a-a458589cfc56" providerId="ADAL" clId="{0FD2B56F-B252-49C4-AF39-C14ADAB15015}"/>
    <pc:docChg chg="undo custSel addSld delSld modSld">
      <pc:chgData name="Dylan Foxley (PTHB - Newtown Physio Therapy)" userId="f63ec520-a9b3-40d6-8c7a-a458589cfc56" providerId="ADAL" clId="{0FD2B56F-B252-49C4-AF39-C14ADAB15015}" dt="2025-02-04T14:54:30.757" v="1435" actId="1035"/>
      <pc:docMkLst>
        <pc:docMk/>
      </pc:docMkLst>
      <pc:sldChg chg="add">
        <pc:chgData name="Dylan Foxley (PTHB - Newtown Physio Therapy)" userId="f63ec520-a9b3-40d6-8c7a-a458589cfc56" providerId="ADAL" clId="{0FD2B56F-B252-49C4-AF39-C14ADAB15015}" dt="2025-01-28T13:40:28.467" v="6"/>
        <pc:sldMkLst>
          <pc:docMk/>
          <pc:sldMk cId="1758322002" sldId="257"/>
        </pc:sldMkLst>
      </pc:sldChg>
      <pc:sldChg chg="modSp mod">
        <pc:chgData name="Dylan Foxley (PTHB - Newtown Physio Therapy)" userId="f63ec520-a9b3-40d6-8c7a-a458589cfc56" providerId="ADAL" clId="{0FD2B56F-B252-49C4-AF39-C14ADAB15015}" dt="2025-01-28T14:06:12.620" v="138" actId="113"/>
        <pc:sldMkLst>
          <pc:docMk/>
          <pc:sldMk cId="3152920511" sldId="258"/>
        </pc:sldMkLst>
        <pc:spChg chg="mod">
          <ac:chgData name="Dylan Foxley (PTHB - Newtown Physio Therapy)" userId="f63ec520-a9b3-40d6-8c7a-a458589cfc56" providerId="ADAL" clId="{0FD2B56F-B252-49C4-AF39-C14ADAB15015}" dt="2025-01-28T14:06:12.620" v="138" actId="113"/>
          <ac:spMkLst>
            <pc:docMk/>
            <pc:sldMk cId="3152920511" sldId="258"/>
            <ac:spMk id="2" creationId="{88458B09-5FEC-DCCD-D170-530654257F1F}"/>
          </ac:spMkLst>
        </pc:spChg>
      </pc:sldChg>
      <pc:sldChg chg="del">
        <pc:chgData name="Dylan Foxley (PTHB - Newtown Physio Therapy)" userId="f63ec520-a9b3-40d6-8c7a-a458589cfc56" providerId="ADAL" clId="{0FD2B56F-B252-49C4-AF39-C14ADAB15015}" dt="2025-01-28T13:39:15.843" v="1" actId="2696"/>
        <pc:sldMkLst>
          <pc:docMk/>
          <pc:sldMk cId="1247569027" sldId="259"/>
        </pc:sldMkLst>
      </pc:sldChg>
      <pc:sldChg chg="modSp add mod">
        <pc:chgData name="Dylan Foxley (PTHB - Newtown Physio Therapy)" userId="f63ec520-a9b3-40d6-8c7a-a458589cfc56" providerId="ADAL" clId="{0FD2B56F-B252-49C4-AF39-C14ADAB15015}" dt="2025-02-04T14:54:30.757" v="1435" actId="1035"/>
        <pc:sldMkLst>
          <pc:docMk/>
          <pc:sldMk cId="2637995075" sldId="260"/>
        </pc:sldMkLst>
        <pc:spChg chg="mod">
          <ac:chgData name="Dylan Foxley (PTHB - Newtown Physio Therapy)" userId="f63ec520-a9b3-40d6-8c7a-a458589cfc56" providerId="ADAL" clId="{0FD2B56F-B252-49C4-AF39-C14ADAB15015}" dt="2025-02-04T14:54:30.757" v="1435" actId="1035"/>
          <ac:spMkLst>
            <pc:docMk/>
            <pc:sldMk cId="2637995075" sldId="260"/>
            <ac:spMk id="44" creationId="{3F5B7297-5B6D-F7D5-C36B-1C7530B63C1A}"/>
          </ac:spMkLst>
        </pc:spChg>
        <pc:spChg chg="mod">
          <ac:chgData name="Dylan Foxley (PTHB - Newtown Physio Therapy)" userId="f63ec520-a9b3-40d6-8c7a-a458589cfc56" providerId="ADAL" clId="{0FD2B56F-B252-49C4-AF39-C14ADAB15015}" dt="2025-01-28T13:51:05.487" v="40" actId="207"/>
          <ac:spMkLst>
            <pc:docMk/>
            <pc:sldMk cId="2637995075" sldId="260"/>
            <ac:spMk id="45" creationId="{70153071-B5F9-90D7-3951-E211B646161A}"/>
          </ac:spMkLst>
        </pc:spChg>
        <pc:picChg chg="mod">
          <ac:chgData name="Dylan Foxley (PTHB - Newtown Physio Therapy)" userId="f63ec520-a9b3-40d6-8c7a-a458589cfc56" providerId="ADAL" clId="{0FD2B56F-B252-49C4-AF39-C14ADAB15015}" dt="2025-01-28T13:51:20.410" v="41" actId="1036"/>
          <ac:picMkLst>
            <pc:docMk/>
            <pc:sldMk cId="2637995075" sldId="260"/>
            <ac:picMk id="4" creationId="{6CA52DFB-DAAB-CC93-9514-625C6678F970}"/>
          </ac:picMkLst>
        </pc:picChg>
        <pc:picChg chg="mod">
          <ac:chgData name="Dylan Foxley (PTHB - Newtown Physio Therapy)" userId="f63ec520-a9b3-40d6-8c7a-a458589cfc56" providerId="ADAL" clId="{0FD2B56F-B252-49C4-AF39-C14ADAB15015}" dt="2025-02-04T14:54:23.610" v="1434" actId="1035"/>
          <ac:picMkLst>
            <pc:docMk/>
            <pc:sldMk cId="2637995075" sldId="260"/>
            <ac:picMk id="39" creationId="{90A17AD4-4D91-631F-E633-4EFF6F214580}"/>
          </ac:picMkLst>
        </pc:picChg>
      </pc:sldChg>
      <pc:sldChg chg="modSp add">
        <pc:chgData name="Dylan Foxley (PTHB - Newtown Physio Therapy)" userId="f63ec520-a9b3-40d6-8c7a-a458589cfc56" providerId="ADAL" clId="{0FD2B56F-B252-49C4-AF39-C14ADAB15015}" dt="2025-01-28T14:38:02.756" v="253" actId="20577"/>
        <pc:sldMkLst>
          <pc:docMk/>
          <pc:sldMk cId="2184475483" sldId="261"/>
        </pc:sldMkLst>
        <pc:spChg chg="mod">
          <ac:chgData name="Dylan Foxley (PTHB - Newtown Physio Therapy)" userId="f63ec520-a9b3-40d6-8c7a-a458589cfc56" providerId="ADAL" clId="{0FD2B56F-B252-49C4-AF39-C14ADAB15015}" dt="2025-01-28T14:38:02.756" v="253" actId="20577"/>
          <ac:spMkLst>
            <pc:docMk/>
            <pc:sldMk cId="2184475483" sldId="261"/>
            <ac:spMk id="14" creationId="{3D6FC5B3-167F-0A8B-30F4-F6641C35ED76}"/>
          </ac:spMkLst>
        </pc:spChg>
      </pc:sldChg>
      <pc:sldChg chg="new del">
        <pc:chgData name="Dylan Foxley (PTHB - Newtown Physio Therapy)" userId="f63ec520-a9b3-40d6-8c7a-a458589cfc56" providerId="ADAL" clId="{0FD2B56F-B252-49C4-AF39-C14ADAB15015}" dt="2025-01-28T13:40:02.172" v="4" actId="2696"/>
        <pc:sldMkLst>
          <pc:docMk/>
          <pc:sldMk cId="3286049337" sldId="261"/>
        </pc:sldMkLst>
      </pc:sldChg>
      <pc:sldChg chg="modSp add mod">
        <pc:chgData name="Dylan Foxley (PTHB - Newtown Physio Therapy)" userId="f63ec520-a9b3-40d6-8c7a-a458589cfc56" providerId="ADAL" clId="{0FD2B56F-B252-49C4-AF39-C14ADAB15015}" dt="2025-02-04T14:49:48.116" v="1412" actId="1036"/>
        <pc:sldMkLst>
          <pc:docMk/>
          <pc:sldMk cId="3736732560" sldId="262"/>
        </pc:sldMkLst>
        <pc:spChg chg="mod">
          <ac:chgData name="Dylan Foxley (PTHB - Newtown Physio Therapy)" userId="f63ec520-a9b3-40d6-8c7a-a458589cfc56" providerId="ADAL" clId="{0FD2B56F-B252-49C4-AF39-C14ADAB15015}" dt="2025-02-04T14:48:42.307" v="1367" actId="20577"/>
          <ac:spMkLst>
            <pc:docMk/>
            <pc:sldMk cId="3736732560" sldId="262"/>
            <ac:spMk id="3" creationId="{95BF51BF-4789-7888-C0F6-3BF11C59929C}"/>
          </ac:spMkLst>
        </pc:spChg>
        <pc:spChg chg="mod">
          <ac:chgData name="Dylan Foxley (PTHB - Newtown Physio Therapy)" userId="f63ec520-a9b3-40d6-8c7a-a458589cfc56" providerId="ADAL" clId="{0FD2B56F-B252-49C4-AF39-C14ADAB15015}" dt="2025-02-04T14:49:34.368" v="1411" actId="20577"/>
          <ac:spMkLst>
            <pc:docMk/>
            <pc:sldMk cId="3736732560" sldId="262"/>
            <ac:spMk id="7" creationId="{664CD2CA-8DD6-CEDF-E8FB-B11962C6B43C}"/>
          </ac:spMkLst>
        </pc:spChg>
        <pc:spChg chg="mod">
          <ac:chgData name="Dylan Foxley (PTHB - Newtown Physio Therapy)" userId="f63ec520-a9b3-40d6-8c7a-a458589cfc56" providerId="ADAL" clId="{0FD2B56F-B252-49C4-AF39-C14ADAB15015}" dt="2025-02-04T14:49:48.116" v="1412" actId="1036"/>
          <ac:spMkLst>
            <pc:docMk/>
            <pc:sldMk cId="3736732560" sldId="262"/>
            <ac:spMk id="16" creationId="{D20D0E77-7B9F-ACDC-4F96-0CC4D2C25DFC}"/>
          </ac:spMkLst>
        </pc:spChg>
      </pc:sldChg>
      <pc:sldChg chg="modSp add mod">
        <pc:chgData name="Dylan Foxley (PTHB - Newtown Physio Therapy)" userId="f63ec520-a9b3-40d6-8c7a-a458589cfc56" providerId="ADAL" clId="{0FD2B56F-B252-49C4-AF39-C14ADAB15015}" dt="2025-02-04T14:50:44.887" v="1432" actId="1036"/>
        <pc:sldMkLst>
          <pc:docMk/>
          <pc:sldMk cId="3447681726" sldId="263"/>
        </pc:sldMkLst>
        <pc:spChg chg="mod">
          <ac:chgData name="Dylan Foxley (PTHB - Newtown Physio Therapy)" userId="f63ec520-a9b3-40d6-8c7a-a458589cfc56" providerId="ADAL" clId="{0FD2B56F-B252-49C4-AF39-C14ADAB15015}" dt="2025-02-04T14:50:16.399" v="1430" actId="20577"/>
          <ac:spMkLst>
            <pc:docMk/>
            <pc:sldMk cId="3447681726" sldId="263"/>
            <ac:spMk id="11" creationId="{FF3E07C3-7DBF-CC49-85A7-4F894677B175}"/>
          </ac:spMkLst>
        </pc:spChg>
        <pc:picChg chg="mod">
          <ac:chgData name="Dylan Foxley (PTHB - Newtown Physio Therapy)" userId="f63ec520-a9b3-40d6-8c7a-a458589cfc56" providerId="ADAL" clId="{0FD2B56F-B252-49C4-AF39-C14ADAB15015}" dt="2025-02-04T14:50:44.887" v="1432" actId="1036"/>
          <ac:picMkLst>
            <pc:docMk/>
            <pc:sldMk cId="3447681726" sldId="263"/>
            <ac:picMk id="4" creationId="{6CA52DFB-DAAB-CC93-9514-625C6678F970}"/>
          </ac:picMkLst>
        </pc:picChg>
      </pc:sldChg>
      <pc:sldChg chg="modSp add mod">
        <pc:chgData name="Dylan Foxley (PTHB - Newtown Physio Therapy)" userId="f63ec520-a9b3-40d6-8c7a-a458589cfc56" providerId="ADAL" clId="{0FD2B56F-B252-49C4-AF39-C14ADAB15015}" dt="2025-01-28T13:50:34.003" v="39" actId="207"/>
        <pc:sldMkLst>
          <pc:docMk/>
          <pc:sldMk cId="392805859" sldId="264"/>
        </pc:sldMkLst>
        <pc:spChg chg="mod">
          <ac:chgData name="Dylan Foxley (PTHB - Newtown Physio Therapy)" userId="f63ec520-a9b3-40d6-8c7a-a458589cfc56" providerId="ADAL" clId="{0FD2B56F-B252-49C4-AF39-C14ADAB15015}" dt="2025-01-28T13:50:34.003" v="39" actId="207"/>
          <ac:spMkLst>
            <pc:docMk/>
            <pc:sldMk cId="392805859" sldId="264"/>
            <ac:spMk id="11" creationId="{C5B0B84B-0B21-6ED4-5E21-1C3C2EC9A386}"/>
          </ac:spMkLst>
        </pc:spChg>
      </pc:sldChg>
      <pc:sldChg chg="new del">
        <pc:chgData name="Dylan Foxley (PTHB - Newtown Physio Therapy)" userId="f63ec520-a9b3-40d6-8c7a-a458589cfc56" providerId="ADAL" clId="{0FD2B56F-B252-49C4-AF39-C14ADAB15015}" dt="2025-01-28T13:41:22.383" v="10" actId="2696"/>
        <pc:sldMkLst>
          <pc:docMk/>
          <pc:sldMk cId="248389208" sldId="265"/>
        </pc:sldMkLst>
      </pc:sldChg>
      <pc:sldChg chg="add">
        <pc:chgData name="Dylan Foxley (PTHB - Newtown Physio Therapy)" userId="f63ec520-a9b3-40d6-8c7a-a458589cfc56" providerId="ADAL" clId="{0FD2B56F-B252-49C4-AF39-C14ADAB15015}" dt="2025-01-28T13:43:02.124" v="18"/>
        <pc:sldMkLst>
          <pc:docMk/>
          <pc:sldMk cId="455565161" sldId="265"/>
        </pc:sldMkLst>
      </pc:sldChg>
      <pc:sldChg chg="new del">
        <pc:chgData name="Dylan Foxley (PTHB - Newtown Physio Therapy)" userId="f63ec520-a9b3-40d6-8c7a-a458589cfc56" providerId="ADAL" clId="{0FD2B56F-B252-49C4-AF39-C14ADAB15015}" dt="2025-01-28T13:40:32.439" v="7" actId="2696"/>
        <pc:sldMkLst>
          <pc:docMk/>
          <pc:sldMk cId="603448835" sldId="265"/>
        </pc:sldMkLst>
      </pc:sldChg>
      <pc:sldChg chg="addSp delSp modSp add mod">
        <pc:chgData name="Dylan Foxley (PTHB - Newtown Physio Therapy)" userId="f63ec520-a9b3-40d6-8c7a-a458589cfc56" providerId="ADAL" clId="{0FD2B56F-B252-49C4-AF39-C14ADAB15015}" dt="2025-01-28T15:17:06.442" v="596" actId="1035"/>
        <pc:sldMkLst>
          <pc:docMk/>
          <pc:sldMk cId="3685456129" sldId="266"/>
        </pc:sldMkLst>
        <pc:spChg chg="add mod">
          <ac:chgData name="Dylan Foxley (PTHB - Newtown Physio Therapy)" userId="f63ec520-a9b3-40d6-8c7a-a458589cfc56" providerId="ADAL" clId="{0FD2B56F-B252-49C4-AF39-C14ADAB15015}" dt="2025-01-28T15:16:25.304" v="594" actId="20577"/>
          <ac:spMkLst>
            <pc:docMk/>
            <pc:sldMk cId="3685456129" sldId="266"/>
            <ac:spMk id="15" creationId="{6115AE1A-7DA4-4CAA-85F7-7511839CB25A}"/>
          </ac:spMkLst>
        </pc:spChg>
        <pc:picChg chg="mod">
          <ac:chgData name="Dylan Foxley (PTHB - Newtown Physio Therapy)" userId="f63ec520-a9b3-40d6-8c7a-a458589cfc56" providerId="ADAL" clId="{0FD2B56F-B252-49C4-AF39-C14ADAB15015}" dt="2025-01-28T15:17:06.442" v="596" actId="1035"/>
          <ac:picMkLst>
            <pc:docMk/>
            <pc:sldMk cId="3685456129" sldId="266"/>
            <ac:picMk id="4" creationId="{6CA52DFB-DAAB-CC93-9514-625C6678F970}"/>
          </ac:picMkLst>
        </pc:picChg>
      </pc:sldChg>
      <pc:sldChg chg="new del">
        <pc:chgData name="Dylan Foxley (PTHB - Newtown Physio Therapy)" userId="f63ec520-a9b3-40d6-8c7a-a458589cfc56" providerId="ADAL" clId="{0FD2B56F-B252-49C4-AF39-C14ADAB15015}" dt="2025-01-28T13:42:06.160" v="13" actId="2696"/>
        <pc:sldMkLst>
          <pc:docMk/>
          <pc:sldMk cId="303634987" sldId="267"/>
        </pc:sldMkLst>
      </pc:sldChg>
      <pc:sldChg chg="new del">
        <pc:chgData name="Dylan Foxley (PTHB - Newtown Physio Therapy)" userId="f63ec520-a9b3-40d6-8c7a-a458589cfc56" providerId="ADAL" clId="{0FD2B56F-B252-49C4-AF39-C14ADAB15015}" dt="2025-01-28T13:43:06.836" v="19" actId="2696"/>
        <pc:sldMkLst>
          <pc:docMk/>
          <pc:sldMk cId="493460516" sldId="267"/>
        </pc:sldMkLst>
      </pc:sldChg>
      <pc:sldChg chg="new del">
        <pc:chgData name="Dylan Foxley (PTHB - Newtown Physio Therapy)" userId="f63ec520-a9b3-40d6-8c7a-a458589cfc56" providerId="ADAL" clId="{0FD2B56F-B252-49C4-AF39-C14ADAB15015}" dt="2025-01-28T13:43:38.475" v="22" actId="2696"/>
        <pc:sldMkLst>
          <pc:docMk/>
          <pc:sldMk cId="940658911" sldId="267"/>
        </pc:sldMkLst>
      </pc:sldChg>
      <pc:sldChg chg="new del">
        <pc:chgData name="Dylan Foxley (PTHB - Newtown Physio Therapy)" userId="f63ec520-a9b3-40d6-8c7a-a458589cfc56" providerId="ADAL" clId="{0FD2B56F-B252-49C4-AF39-C14ADAB15015}" dt="2025-01-28T13:42:34.519" v="16" actId="2696"/>
        <pc:sldMkLst>
          <pc:docMk/>
          <pc:sldMk cId="2704005894" sldId="267"/>
        </pc:sldMkLst>
      </pc:sldChg>
      <pc:sldChg chg="add">
        <pc:chgData name="Dylan Foxley (PTHB - Newtown Physio Therapy)" userId="f63ec520-a9b3-40d6-8c7a-a458589cfc56" providerId="ADAL" clId="{0FD2B56F-B252-49C4-AF39-C14ADAB15015}" dt="2025-01-28T13:44:47.276" v="24"/>
        <pc:sldMkLst>
          <pc:docMk/>
          <pc:sldMk cId="2727986821" sldId="267"/>
        </pc:sldMkLst>
      </pc:sldChg>
      <pc:sldChg chg="add">
        <pc:chgData name="Dylan Foxley (PTHB - Newtown Physio Therapy)" userId="f63ec520-a9b3-40d6-8c7a-a458589cfc56" providerId="ADAL" clId="{0FD2B56F-B252-49C4-AF39-C14ADAB15015}" dt="2025-01-28T13:43:33.674" v="21"/>
        <pc:sldMkLst>
          <pc:docMk/>
          <pc:sldMk cId="2135799119" sldId="268"/>
        </pc:sldMkLst>
      </pc:sldChg>
      <pc:sldChg chg="add">
        <pc:chgData name="Dylan Foxley (PTHB - Newtown Physio Therapy)" userId="f63ec520-a9b3-40d6-8c7a-a458589cfc56" providerId="ADAL" clId="{0FD2B56F-B252-49C4-AF39-C14ADAB15015}" dt="2025-01-28T13:46:12.003" v="30"/>
        <pc:sldMkLst>
          <pc:docMk/>
          <pc:sldMk cId="2881744074" sldId="269"/>
        </pc:sldMkLst>
      </pc:sldChg>
      <pc:sldChg chg="new del">
        <pc:chgData name="Dylan Foxley (PTHB - Newtown Physio Therapy)" userId="f63ec520-a9b3-40d6-8c7a-a458589cfc56" providerId="ADAL" clId="{0FD2B56F-B252-49C4-AF39-C14ADAB15015}" dt="2025-01-28T13:45:16.113" v="25" actId="2696"/>
        <pc:sldMkLst>
          <pc:docMk/>
          <pc:sldMk cId="3809996371" sldId="269"/>
        </pc:sldMkLst>
      </pc:sldChg>
      <pc:sldChg chg="new del">
        <pc:chgData name="Dylan Foxley (PTHB - Newtown Physio Therapy)" userId="f63ec520-a9b3-40d6-8c7a-a458589cfc56" providerId="ADAL" clId="{0FD2B56F-B252-49C4-AF39-C14ADAB15015}" dt="2025-01-28T13:45:46.928" v="28" actId="2696"/>
        <pc:sldMkLst>
          <pc:docMk/>
          <pc:sldMk cId="3858784974" sldId="269"/>
        </pc:sldMkLst>
      </pc:sldChg>
      <pc:sldChg chg="add">
        <pc:chgData name="Dylan Foxley (PTHB - Newtown Physio Therapy)" userId="f63ec520-a9b3-40d6-8c7a-a458589cfc56" providerId="ADAL" clId="{0FD2B56F-B252-49C4-AF39-C14ADAB15015}" dt="2025-01-28T13:45:39.048" v="27"/>
        <pc:sldMkLst>
          <pc:docMk/>
          <pc:sldMk cId="517868427" sldId="270"/>
        </pc:sldMkLst>
      </pc:sldChg>
      <pc:sldChg chg="new del">
        <pc:chgData name="Dylan Foxley (PTHB - Newtown Physio Therapy)" userId="f63ec520-a9b3-40d6-8c7a-a458589cfc56" providerId="ADAL" clId="{0FD2B56F-B252-49C4-AF39-C14ADAB15015}" dt="2025-01-28T13:46:58.281" v="34" actId="2696"/>
        <pc:sldMkLst>
          <pc:docMk/>
          <pc:sldMk cId="2128375735" sldId="271"/>
        </pc:sldMkLst>
      </pc:sldChg>
      <pc:sldChg chg="new del">
        <pc:chgData name="Dylan Foxley (PTHB - Newtown Physio Therapy)" userId="f63ec520-a9b3-40d6-8c7a-a458589cfc56" providerId="ADAL" clId="{0FD2B56F-B252-49C4-AF39-C14ADAB15015}" dt="2025-01-28T13:47:28.521" v="37" actId="2696"/>
        <pc:sldMkLst>
          <pc:docMk/>
          <pc:sldMk cId="3007734226" sldId="271"/>
        </pc:sldMkLst>
      </pc:sldChg>
      <pc:sldChg chg="new del">
        <pc:chgData name="Dylan Foxley (PTHB - Newtown Physio Therapy)" userId="f63ec520-a9b3-40d6-8c7a-a458589cfc56" providerId="ADAL" clId="{0FD2B56F-B252-49C4-AF39-C14ADAB15015}" dt="2025-01-28T13:46:15.553" v="31" actId="2696"/>
        <pc:sldMkLst>
          <pc:docMk/>
          <pc:sldMk cId="3136644521" sldId="271"/>
        </pc:sldMkLst>
      </pc:sldChg>
      <pc:sldChg chg="modSp add del mod">
        <pc:chgData name="Dylan Foxley (PTHB - Newtown Physio Therapy)" userId="f63ec520-a9b3-40d6-8c7a-a458589cfc56" providerId="ADAL" clId="{0FD2B56F-B252-49C4-AF39-C14ADAB15015}" dt="2025-02-04T14:17:09.363" v="1328" actId="2696"/>
        <pc:sldMkLst>
          <pc:docMk/>
          <pc:sldMk cId="2448321375" sldId="272"/>
        </pc:sldMkLst>
        <pc:spChg chg="mod">
          <ac:chgData name="Dylan Foxley (PTHB - Newtown Physio Therapy)" userId="f63ec520-a9b3-40d6-8c7a-a458589cfc56" providerId="ADAL" clId="{0FD2B56F-B252-49C4-AF39-C14ADAB15015}" dt="2025-02-04T14:10:51.238" v="1070" actId="20577"/>
          <ac:spMkLst>
            <pc:docMk/>
            <pc:sldMk cId="2448321375" sldId="272"/>
            <ac:spMk id="2" creationId="{669AA924-D11D-51E9-ED3A-1561AB9CBD9C}"/>
          </ac:spMkLst>
        </pc:spChg>
        <pc:spChg chg="mod">
          <ac:chgData name="Dylan Foxley (PTHB - Newtown Physio Therapy)" userId="f63ec520-a9b3-40d6-8c7a-a458589cfc56" providerId="ADAL" clId="{0FD2B56F-B252-49C4-AF39-C14ADAB15015}" dt="2025-02-04T14:13:15.854" v="1074" actId="688"/>
          <ac:spMkLst>
            <pc:docMk/>
            <pc:sldMk cId="2448321375" sldId="272"/>
            <ac:spMk id="3" creationId="{E5066C4F-63D0-8C09-D01D-494844401867}"/>
          </ac:spMkLst>
        </pc:spChg>
        <pc:spChg chg="mod">
          <ac:chgData name="Dylan Foxley (PTHB - Newtown Physio Therapy)" userId="f63ec520-a9b3-40d6-8c7a-a458589cfc56" providerId="ADAL" clId="{0FD2B56F-B252-49C4-AF39-C14ADAB15015}" dt="2025-02-04T14:11:01.158" v="1071" actId="20577"/>
          <ac:spMkLst>
            <pc:docMk/>
            <pc:sldMk cId="2448321375" sldId="272"/>
            <ac:spMk id="6" creationId="{4ECF1214-8894-2D35-2808-3A4238EDF203}"/>
          </ac:spMkLst>
        </pc:spChg>
        <pc:picChg chg="mod">
          <ac:chgData name="Dylan Foxley (PTHB - Newtown Physio Therapy)" userId="f63ec520-a9b3-40d6-8c7a-a458589cfc56" providerId="ADAL" clId="{0FD2B56F-B252-49C4-AF39-C14ADAB15015}" dt="2025-02-04T14:13:24.240" v="1075" actId="1076"/>
          <ac:picMkLst>
            <pc:docMk/>
            <pc:sldMk cId="2448321375" sldId="272"/>
            <ac:picMk id="4" creationId="{6CA52DFB-DAAB-CC93-9514-625C6678F970}"/>
          </ac:picMkLst>
        </pc:picChg>
      </pc:sldChg>
      <pc:sldChg chg="new del">
        <pc:chgData name="Dylan Foxley (PTHB - Newtown Physio Therapy)" userId="f63ec520-a9b3-40d6-8c7a-a458589cfc56" providerId="ADAL" clId="{0FD2B56F-B252-49C4-AF39-C14ADAB15015}" dt="2025-01-28T15:19:23.414" v="601" actId="2696"/>
        <pc:sldMkLst>
          <pc:docMk/>
          <pc:sldMk cId="3935903511" sldId="273"/>
        </pc:sldMkLst>
      </pc:sldChg>
      <pc:sldChg chg="delSp modSp add mod">
        <pc:chgData name="Dylan Foxley (PTHB - Newtown Physio Therapy)" userId="f63ec520-a9b3-40d6-8c7a-a458589cfc56" providerId="ADAL" clId="{0FD2B56F-B252-49C4-AF39-C14ADAB15015}" dt="2025-02-04T14:21:07.008" v="1347" actId="1035"/>
        <pc:sldMkLst>
          <pc:docMk/>
          <pc:sldMk cId="2020014292" sldId="274"/>
        </pc:sldMkLst>
        <pc:spChg chg="mod">
          <ac:chgData name="Dylan Foxley (PTHB - Newtown Physio Therapy)" userId="f63ec520-a9b3-40d6-8c7a-a458589cfc56" providerId="ADAL" clId="{0FD2B56F-B252-49C4-AF39-C14ADAB15015}" dt="2025-02-04T14:20:11.064" v="1343" actId="20577"/>
          <ac:spMkLst>
            <pc:docMk/>
            <pc:sldMk cId="2020014292" sldId="274"/>
            <ac:spMk id="3" creationId="{1541CA54-0981-9F00-8BF8-59027DB9F343}"/>
          </ac:spMkLst>
        </pc:spChg>
        <pc:spChg chg="mod">
          <ac:chgData name="Dylan Foxley (PTHB - Newtown Physio Therapy)" userId="f63ec520-a9b3-40d6-8c7a-a458589cfc56" providerId="ADAL" clId="{0FD2B56F-B252-49C4-AF39-C14ADAB15015}" dt="2025-01-28T15:25:24.636" v="1057" actId="27636"/>
          <ac:spMkLst>
            <pc:docMk/>
            <pc:sldMk cId="2020014292" sldId="274"/>
            <ac:spMk id="8" creationId="{DD958B00-DCDE-C12F-0A99-418A37EB619F}"/>
          </ac:spMkLst>
        </pc:spChg>
        <pc:picChg chg="mod">
          <ac:chgData name="Dylan Foxley (PTHB - Newtown Physio Therapy)" userId="f63ec520-a9b3-40d6-8c7a-a458589cfc56" providerId="ADAL" clId="{0FD2B56F-B252-49C4-AF39-C14ADAB15015}" dt="2025-02-04T14:21:07.008" v="1347" actId="1035"/>
          <ac:picMkLst>
            <pc:docMk/>
            <pc:sldMk cId="2020014292" sldId="274"/>
            <ac:picMk id="4" creationId="{573BFE1A-0D86-156E-F983-A91EA95F5C44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>
                <a:solidFill>
                  <a:srgbClr val="002060"/>
                </a:solidFill>
              </a:rPr>
              <a:t>Does your patient have a walking aid?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Does your patient have a walking aid?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3AB-492C-981A-30997A121F1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3AB-492C-981A-30997A121F1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52</c:v>
                </c:pt>
                <c:pt idx="1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704-45BB-BD81-F4367CE64BC9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>
                <a:solidFill>
                  <a:srgbClr val="002060"/>
                </a:solidFill>
              </a:rPr>
              <a:t>What walking aid does your patient use?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What walking aid does your patient use?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67F3-4C23-BE29-0C6981BA4DF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67F3-4C23-BE29-0C6981BA4DF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67F3-4C23-BE29-0C6981BA4DF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67F3-4C23-BE29-0C6981BA4DF3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67F3-4C23-BE29-0C6981BA4DF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Wheeled Zimmer Frame</c:v>
                </c:pt>
                <c:pt idx="1">
                  <c:v>Zimmer Frame</c:v>
                </c:pt>
                <c:pt idx="2">
                  <c:v>Elbow Crutches</c:v>
                </c:pt>
                <c:pt idx="3">
                  <c:v>Gutter Frame</c:v>
                </c:pt>
                <c:pt idx="4">
                  <c:v>Other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</c:v>
                </c:pt>
                <c:pt idx="2">
                  <c:v>4</c:v>
                </c:pt>
                <c:pt idx="3">
                  <c:v>1</c:v>
                </c:pt>
                <c:pt idx="4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DB0-431C-8504-0082BBEAE5B8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>
                <a:solidFill>
                  <a:srgbClr val="002060"/>
                </a:solidFill>
              </a:rPr>
              <a:t>Did you check the ferrules on the walking aid?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Did you check the ferrules on the walking aid?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EA2-4240-981E-E05784F3DC3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EA2-4240-981E-E05784F3DC3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45</c:v>
                </c:pt>
                <c:pt idx="1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E6-469E-8CEC-58ACCC8F8F5E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>
                <a:solidFill>
                  <a:srgbClr val="002060"/>
                </a:solidFill>
              </a:rPr>
              <a:t>Did the ferrules need replacing?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Did the ferrules need replacing?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2B6B-44B8-94FA-C6A602D343F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2B6B-44B8-94FA-C6A602D343F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18</c:v>
                </c:pt>
                <c:pt idx="1">
                  <c:v>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BE-42F4-A426-9AF32AE59DB6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>
                <a:solidFill>
                  <a:srgbClr val="002060"/>
                </a:solidFill>
              </a:rPr>
              <a:t>Did you replace the ferrules or are you planning to?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Did you replace the ferrules or are you planning to?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3026-4A0A-A155-2BDD1A793ACC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3026-4A0A-A155-2BDD1A793ACC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3026-4A0A-A155-2BDD1A793AC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Yes</c:v>
                </c:pt>
                <c:pt idx="1">
                  <c:v>No</c:v>
                </c:pt>
                <c:pt idx="2">
                  <c:v>Maybe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19</c:v>
                </c:pt>
                <c:pt idx="1">
                  <c:v>31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E3-4F55-99BC-DDDC83D1388D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D012DA-53E5-471F-9DBC-3C4FBFB2AFA1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701CD7-BDA5-499C-B343-E9C61FE379E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6633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3452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64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5834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69460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87249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8818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32108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99663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89293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29600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85768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621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75655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2F9C08-4E96-7ECB-064C-A0737654A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9B3CEB-2A79-3570-0D76-B4F58137CC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085102-8FDA-5B2B-6A26-4F02F6D60E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1904B8-67DD-824F-8FA3-51B0083BFA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129759-CE86-40C1-BA1A-BEF7F287C25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927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7826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9750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90715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9632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7733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158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082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51003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3375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453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007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91461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29694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361052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93715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44603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1427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E7CE6AB-0D36-4ECC-AC78-39905BA9C757}" type="datetimeFigureOut">
              <a:rPr lang="en-GB" smtClean="0"/>
              <a:t>04/02/2025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7B7AC94-298F-455E-BA31-6788490B7A1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2607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guysandstthomas.nhs.uk/health-information/falls/keeping-active-and-using-walking-ai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8" name="Rectangle 187">
            <a:extLst>
              <a:ext uri="{FF2B5EF4-FFF2-40B4-BE49-F238E27FC236}">
                <a16:creationId xmlns:a16="http://schemas.microsoft.com/office/drawing/2014/main" id="{A31EE529-9563-4B44-B25B-8C8FAC2C9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8458B09-5FEC-DCCD-D170-530654257F1F}"/>
              </a:ext>
            </a:extLst>
          </p:cNvPr>
          <p:cNvSpPr txBox="1"/>
          <p:nvPr/>
        </p:nvSpPr>
        <p:spPr>
          <a:xfrm>
            <a:off x="665641" y="4473679"/>
            <a:ext cx="9552558" cy="125656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100" b="1" i="0" u="none" strike="noStrike" kern="1200" cap="all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 </a:t>
            </a:r>
            <a:r>
              <a:rPr lang="en-US" sz="4100" b="1" cap="all" dirty="0">
                <a:ln w="3175" cmpd="sng">
                  <a:noFill/>
                </a:ln>
                <a:solidFill>
                  <a:prstClr val="black"/>
                </a:solidFill>
                <a:latin typeface="Century Gothic" panose="020B0502020202020204"/>
              </a:rPr>
              <a:t>maintenance</a:t>
            </a:r>
            <a:r>
              <a:rPr kumimoji="0" lang="en-US" sz="4100" b="1" i="0" u="none" strike="noStrike" kern="1200" cap="all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of patients ferrules within the</a:t>
            </a:r>
            <a:r>
              <a:rPr lang="en-US" sz="4100" b="1" cap="all" dirty="0">
                <a:ln w="3175" cmpd="sng">
                  <a:noFill/>
                </a:ln>
                <a:solidFill>
                  <a:prstClr val="black"/>
                </a:solidFill>
                <a:latin typeface="Century Gothic" panose="020B0502020202020204"/>
              </a:rPr>
              <a:t> </a:t>
            </a:r>
            <a:r>
              <a:rPr kumimoji="0" lang="en-US" sz="4100" b="1" i="0" u="none" strike="noStrike" kern="1200" cap="all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Community.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all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By dylan foxley</a:t>
            </a:r>
          </a:p>
        </p:txBody>
      </p:sp>
      <p:grpSp>
        <p:nvGrpSpPr>
          <p:cNvPr id="189" name="Group 188">
            <a:extLst>
              <a:ext uri="{FF2B5EF4-FFF2-40B4-BE49-F238E27FC236}">
                <a16:creationId xmlns:a16="http://schemas.microsoft.com/office/drawing/2014/main" id="{E6F7F51A-2992-4CD6-9AFA-BB20593728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68" name="Straight Connector 167">
              <a:extLst>
                <a:ext uri="{FF2B5EF4-FFF2-40B4-BE49-F238E27FC236}">
                  <a16:creationId xmlns:a16="http://schemas.microsoft.com/office/drawing/2014/main" id="{CC080D67-B854-4E5B-8DFD-0C6B05A881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00147B17-B2A0-42A8-8014-5EE91A713D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9522D0A4-1828-4DAA-B441-44353D6A4C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>
              <a:extLst>
                <a:ext uri="{FF2B5EF4-FFF2-40B4-BE49-F238E27FC236}">
                  <a16:creationId xmlns:a16="http://schemas.microsoft.com/office/drawing/2014/main" id="{92055245-6EA5-4DBD-8D2B-B8985C08B8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E71CCC5E-2BC7-45FD-921C-2F6FC6B40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0" name="Snip Diagonal Corner Rectangle 12">
            <a:extLst>
              <a:ext uri="{FF2B5EF4-FFF2-40B4-BE49-F238E27FC236}">
                <a16:creationId xmlns:a16="http://schemas.microsoft.com/office/drawing/2014/main" id="{CBFFE769-0FFA-4467-A42C-CA7F507F20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2251" y="690851"/>
            <a:ext cx="9615670" cy="3584587"/>
          </a:xfrm>
          <a:prstGeom prst="snip2DiagRect">
            <a:avLst>
              <a:gd name="adj1" fmla="val 12305"/>
              <a:gd name="adj2" fmla="val 0"/>
            </a:avLst>
          </a:prstGeom>
          <a:solidFill>
            <a:schemeClr val="tx1"/>
          </a:solidFill>
          <a:ln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8" name="Picture 7" descr="A group of grey plastic objects&#10;&#10;Description automatically generated">
            <a:extLst>
              <a:ext uri="{FF2B5EF4-FFF2-40B4-BE49-F238E27FC236}">
                <a16:creationId xmlns:a16="http://schemas.microsoft.com/office/drawing/2014/main" id="{56E922FD-D18C-9C9D-47FF-594BDF111E7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15164" b="1"/>
          <a:stretch/>
        </p:blipFill>
        <p:spPr>
          <a:xfrm>
            <a:off x="6568221" y="854087"/>
            <a:ext cx="3517475" cy="3280831"/>
          </a:xfrm>
          <a:custGeom>
            <a:avLst/>
            <a:gdLst/>
            <a:ahLst/>
            <a:cxnLst/>
            <a:rect l="l" t="t" r="r" b="b"/>
            <a:pathLst>
              <a:path w="3557016" h="3280831">
                <a:moveTo>
                  <a:pt x="0" y="0"/>
                </a:moveTo>
                <a:lnTo>
                  <a:pt x="3557016" y="0"/>
                </a:lnTo>
                <a:lnTo>
                  <a:pt x="3557016" y="2876895"/>
                </a:lnTo>
                <a:lnTo>
                  <a:pt x="3153080" y="3280831"/>
                </a:lnTo>
                <a:lnTo>
                  <a:pt x="0" y="3280831"/>
                </a:lnTo>
                <a:close/>
              </a:path>
            </a:pathLst>
          </a:custGeom>
        </p:spPr>
      </p:pic>
      <p:pic>
        <p:nvPicPr>
          <p:cNvPr id="1030" name="Picture 6" descr="Powys Teaching Health Board Annual ...">
            <a:extLst>
              <a:ext uri="{FF2B5EF4-FFF2-40B4-BE49-F238E27FC236}">
                <a16:creationId xmlns:a16="http://schemas.microsoft.com/office/drawing/2014/main" id="{B4ADA4B4-BDF4-AAD1-42CD-1CB2353E2E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16" y="891498"/>
            <a:ext cx="5293923" cy="311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2920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A52DFB-DAAB-CC93-9514-625C6678F9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15000"/>
          </a:blip>
          <a:srcRect r="6666"/>
          <a:stretch/>
        </p:blipFill>
        <p:spPr>
          <a:xfrm>
            <a:off x="20" y="10170"/>
            <a:ext cx="12191980" cy="685799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B89FE0F3-4E47-15FD-BAC6-1668B0C489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9144"/>
            <a:ext cx="8001000" cy="79923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Ferrules &amp; Walking aids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5DE468-FCFF-0280-04B5-69230958A8C3}"/>
              </a:ext>
            </a:extLst>
          </p:cNvPr>
          <p:cNvSpPr txBox="1"/>
          <p:nvPr/>
        </p:nvSpPr>
        <p:spPr>
          <a:xfrm>
            <a:off x="3175" y="1018945"/>
            <a:ext cx="7616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is a ferrule?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2AC5FC-A3A3-5EB6-3EEF-55B677ECFF75}"/>
              </a:ext>
            </a:extLst>
          </p:cNvPr>
          <p:cNvSpPr txBox="1"/>
          <p:nvPr/>
        </p:nvSpPr>
        <p:spPr>
          <a:xfrm>
            <a:off x="3175" y="1558568"/>
            <a:ext cx="7616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are the different types of ferrules?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809675-7B08-AF36-25F9-AF8D458E7F57}"/>
              </a:ext>
            </a:extLst>
          </p:cNvPr>
          <p:cNvSpPr txBox="1"/>
          <p:nvPr/>
        </p:nvSpPr>
        <p:spPr>
          <a:xfrm>
            <a:off x="-2785" y="2123327"/>
            <a:ext cx="7616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 Rubber ferrule.  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827E58D9-E93D-0F5D-FB00-FF9F81142F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996" y="3559734"/>
            <a:ext cx="503851" cy="305141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38E4BB2-6572-BC24-4380-5BAB93CA5F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0934" y="3559734"/>
            <a:ext cx="2480290" cy="325828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D24B65-6D01-63CD-6A70-6FCA286CDB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00813" y="3541858"/>
            <a:ext cx="1563097" cy="310929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0A17AD4-4D91-631F-E633-4EFF6F2145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5660" y="3182544"/>
            <a:ext cx="1968092" cy="353178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6B13BBD-2384-8B64-E02E-46EB68B08F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93341" y="3436307"/>
            <a:ext cx="2468756" cy="3238715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3F5B7297-5B6D-F7D5-C36B-1C7530B63C1A}"/>
              </a:ext>
            </a:extLst>
          </p:cNvPr>
          <p:cNvSpPr txBox="1"/>
          <p:nvPr/>
        </p:nvSpPr>
        <p:spPr>
          <a:xfrm>
            <a:off x="3175" y="2700312"/>
            <a:ext cx="7616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Walking aids. 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0153071-B5F9-90D7-3951-E211B646161A}"/>
              </a:ext>
            </a:extLst>
          </p:cNvPr>
          <p:cNvSpPr txBox="1"/>
          <p:nvPr/>
        </p:nvSpPr>
        <p:spPr>
          <a:xfrm>
            <a:off x="7839466" y="776052"/>
            <a:ext cx="4191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 ferrule “makes contact with the ground, saving your stick from hard impacts and cushioning the shock that travels into your arm” (walkingsticks.co.uk, 2021)</a:t>
            </a:r>
          </a:p>
        </p:txBody>
      </p:sp>
    </p:spTree>
    <p:extLst>
      <p:ext uri="{BB962C8B-B14F-4D97-AF65-F5344CB8AC3E}">
        <p14:creationId xmlns:p14="http://schemas.microsoft.com/office/powerpoint/2010/main" val="263799507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A52DFB-DAAB-CC93-9514-625C6678F9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15000"/>
          </a:blip>
          <a:srcRect r="66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B89FE0F3-4E47-15FD-BAC6-1668B0C489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9144"/>
            <a:ext cx="10522226" cy="799239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Importance of Walking aids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D5C9668-50D9-8F74-7385-60417D7233B8}"/>
              </a:ext>
            </a:extLst>
          </p:cNvPr>
          <p:cNvSpPr txBox="1"/>
          <p:nvPr/>
        </p:nvSpPr>
        <p:spPr>
          <a:xfrm>
            <a:off x="230840" y="1014782"/>
            <a:ext cx="17054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Improved stability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67638A-8A55-9B64-6641-9A189828F9D9}"/>
              </a:ext>
            </a:extLst>
          </p:cNvPr>
          <p:cNvSpPr txBox="1"/>
          <p:nvPr/>
        </p:nvSpPr>
        <p:spPr>
          <a:xfrm>
            <a:off x="1697389" y="2781977"/>
            <a:ext cx="20340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Improved Confidence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55347B-C9DC-B48C-A90D-34816CB98909}"/>
              </a:ext>
            </a:extLst>
          </p:cNvPr>
          <p:cNvSpPr txBox="1"/>
          <p:nvPr/>
        </p:nvSpPr>
        <p:spPr>
          <a:xfrm>
            <a:off x="3788907" y="1014782"/>
            <a:ext cx="17054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Pain Reduction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81C68C-B82E-35A2-EED1-3F9B0581DD95}"/>
              </a:ext>
            </a:extLst>
          </p:cNvPr>
          <p:cNvSpPr txBox="1"/>
          <p:nvPr/>
        </p:nvSpPr>
        <p:spPr>
          <a:xfrm>
            <a:off x="153987" y="5230029"/>
            <a:ext cx="17054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Security When Walking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7EA4DA7-7E59-3517-9F40-F1C846C1EE2F}"/>
              </a:ext>
            </a:extLst>
          </p:cNvPr>
          <p:cNvSpPr txBox="1"/>
          <p:nvPr/>
        </p:nvSpPr>
        <p:spPr>
          <a:xfrm>
            <a:off x="7443068" y="1014782"/>
            <a:ext cx="17054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Improved Posture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F37CA2-ADE3-F408-0F84-76B6A542A9C3}"/>
              </a:ext>
            </a:extLst>
          </p:cNvPr>
          <p:cNvSpPr txBox="1"/>
          <p:nvPr/>
        </p:nvSpPr>
        <p:spPr>
          <a:xfrm>
            <a:off x="5693909" y="2618815"/>
            <a:ext cx="17054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Facilitates Physical Activity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24AB9DB-AD0B-CDA4-7B4E-2E235D32FA4F}"/>
              </a:ext>
            </a:extLst>
          </p:cNvPr>
          <p:cNvSpPr txBox="1"/>
          <p:nvPr/>
        </p:nvSpPr>
        <p:spPr>
          <a:xfrm>
            <a:off x="2987071" y="4704473"/>
            <a:ext cx="2612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Promotes Independence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B0B84B-0B21-6ED4-5E21-1C3C2EC9A386}"/>
              </a:ext>
            </a:extLst>
          </p:cNvPr>
          <p:cNvSpPr txBox="1"/>
          <p:nvPr/>
        </p:nvSpPr>
        <p:spPr>
          <a:xfrm>
            <a:off x="6786197" y="5266945"/>
            <a:ext cx="540580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“Routine maintenance is a critical aspect of safety. Regular checks for wear and tear, especially in the parts that bear weight, can prevent sudden breakages and resulting falls.”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(UK Care Guide, 2024)</a:t>
            </a:r>
          </a:p>
        </p:txBody>
      </p:sp>
    </p:spTree>
    <p:extLst>
      <p:ext uri="{BB962C8B-B14F-4D97-AF65-F5344CB8AC3E}">
        <p14:creationId xmlns:p14="http://schemas.microsoft.com/office/powerpoint/2010/main" val="3928058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A52DFB-DAAB-CC93-9514-625C6678F9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15000"/>
          </a:blip>
          <a:srcRect r="66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9233EDAD-E599-BA7C-23BB-3C2B834CBB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97" y="9144"/>
            <a:ext cx="8001000" cy="771940"/>
          </a:xfrm>
        </p:spPr>
        <p:txBody>
          <a:bodyPr>
            <a:normAutofit fontScale="90000"/>
          </a:bodyPr>
          <a:lstStyle/>
          <a:p>
            <a:r>
              <a:rPr lang="en-GB" sz="5300" b="1" dirty="0"/>
              <a:t>PDSA</a:t>
            </a:r>
            <a:r>
              <a:rPr lang="en-GB" b="1" dirty="0"/>
              <a:t> Cycle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9E3D978-76AC-AD23-0692-4039C98C0B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1995" y="1108221"/>
            <a:ext cx="4673003" cy="467300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CCB86ED-DA66-B39F-1119-9CB0D5536A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219837">
            <a:off x="6152635" y="433139"/>
            <a:ext cx="5991722" cy="599172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8E4637FF-FEF7-70AD-71AC-ECCCC5BAE46D}"/>
              </a:ext>
            </a:extLst>
          </p:cNvPr>
          <p:cNvSpPr txBox="1"/>
          <p:nvPr/>
        </p:nvSpPr>
        <p:spPr>
          <a:xfrm>
            <a:off x="404922" y="1108221"/>
            <a:ext cx="1251600" cy="4920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P -   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D - 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 - </a:t>
            </a:r>
          </a:p>
          <a:p>
            <a:pPr marL="0" marR="0" lvl="0" indent="0" algn="l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 -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9E01BCC-5265-3F82-0B9C-F0629A23FB84}"/>
              </a:ext>
            </a:extLst>
          </p:cNvPr>
          <p:cNvSpPr txBox="1"/>
          <p:nvPr/>
        </p:nvSpPr>
        <p:spPr>
          <a:xfrm>
            <a:off x="1431235" y="1709530"/>
            <a:ext cx="4386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are we trying to achieve?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CFD630F-2202-2D10-2119-673E073B3ACD}"/>
              </a:ext>
            </a:extLst>
          </p:cNvPr>
          <p:cNvSpPr txBox="1"/>
          <p:nvPr/>
        </p:nvSpPr>
        <p:spPr>
          <a:xfrm>
            <a:off x="1431235" y="2912278"/>
            <a:ext cx="3792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How are we going to do it?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411A211-FD58-ECA2-AC82-E1F7EA25F6DD}"/>
              </a:ext>
            </a:extLst>
          </p:cNvPr>
          <p:cNvSpPr txBox="1"/>
          <p:nvPr/>
        </p:nvSpPr>
        <p:spPr>
          <a:xfrm>
            <a:off x="1428057" y="4115026"/>
            <a:ext cx="3792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have we found out?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A31A689-DB3A-4541-0F48-F92D503EEE39}"/>
              </a:ext>
            </a:extLst>
          </p:cNvPr>
          <p:cNvSpPr txBox="1"/>
          <p:nvPr/>
        </p:nvSpPr>
        <p:spPr>
          <a:xfrm>
            <a:off x="1428057" y="5317774"/>
            <a:ext cx="42571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How are we going to improve?</a:t>
            </a:r>
          </a:p>
        </p:txBody>
      </p:sp>
    </p:spTree>
    <p:extLst>
      <p:ext uri="{BB962C8B-B14F-4D97-AF65-F5344CB8AC3E}">
        <p14:creationId xmlns:p14="http://schemas.microsoft.com/office/powerpoint/2010/main" val="17583220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A52DFB-DAAB-CC93-9514-625C6678F9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15000"/>
          </a:blip>
          <a:srcRect r="6666"/>
          <a:stretch/>
        </p:blipFill>
        <p:spPr>
          <a:xfrm>
            <a:off x="20" y="-20310"/>
            <a:ext cx="12191980" cy="685799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68F7C0A3-4C57-14D0-F310-7F7B999F92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719" y="0"/>
            <a:ext cx="8001000" cy="838201"/>
          </a:xfrm>
        </p:spPr>
        <p:txBody>
          <a:bodyPr>
            <a:normAutofit/>
          </a:bodyPr>
          <a:lstStyle/>
          <a:p>
            <a:r>
              <a:rPr lang="en-GB" b="1" dirty="0"/>
              <a:t>plan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4AEA02C-B9FA-095D-21EF-99A887F5AE6E}"/>
              </a:ext>
            </a:extLst>
          </p:cNvPr>
          <p:cNvSpPr txBox="1"/>
          <p:nvPr/>
        </p:nvSpPr>
        <p:spPr>
          <a:xfrm>
            <a:off x="3419262" y="127390"/>
            <a:ext cx="66054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are we trying to achieve?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7AA9C9CC-8CB2-3485-667F-0BDC7386F9C7}"/>
              </a:ext>
            </a:extLst>
          </p:cNvPr>
          <p:cNvSpPr/>
          <p:nvPr/>
        </p:nvSpPr>
        <p:spPr>
          <a:xfrm>
            <a:off x="1950521" y="273245"/>
            <a:ext cx="1277448" cy="29306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C31CD2-E675-2328-39FC-F6D9E5F45DB5}"/>
              </a:ext>
            </a:extLst>
          </p:cNvPr>
          <p:cNvSpPr txBox="1"/>
          <p:nvPr/>
        </p:nvSpPr>
        <p:spPr>
          <a:xfrm>
            <a:off x="397565" y="1139855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Can we as a team be more proactive with checking ferrules?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7880C3-6764-D6BC-D9DD-B2F33DD5A1D5}"/>
              </a:ext>
            </a:extLst>
          </p:cNvPr>
          <p:cNvSpPr txBox="1"/>
          <p:nvPr/>
        </p:nvSpPr>
        <p:spPr>
          <a:xfrm>
            <a:off x="397565" y="1542132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Can we as a team be more effective in replacing ferrules?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1912798-9C8D-FE15-BBAD-48D21D80D792}"/>
              </a:ext>
            </a:extLst>
          </p:cNvPr>
          <p:cNvSpPr txBox="1"/>
          <p:nvPr/>
        </p:nvSpPr>
        <p:spPr>
          <a:xfrm>
            <a:off x="397564" y="1941217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Who would be benefitting from having regular ferrule checks?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7BE3C0-FEAF-1454-903A-41F4A3CA9669}"/>
              </a:ext>
            </a:extLst>
          </p:cNvPr>
          <p:cNvSpPr txBox="1"/>
          <p:nvPr/>
        </p:nvSpPr>
        <p:spPr>
          <a:xfrm>
            <a:off x="397564" y="2340634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Would the patients be safer by having regular ferrule checks?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CD98B7-C274-7C4A-C6A6-B062FA6F5583}"/>
              </a:ext>
            </a:extLst>
          </p:cNvPr>
          <p:cNvSpPr txBox="1"/>
          <p:nvPr/>
        </p:nvSpPr>
        <p:spPr>
          <a:xfrm>
            <a:off x="397564" y="3176633"/>
            <a:ext cx="7312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Why are we doing this?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6BC5CD-736D-460B-DA25-B679D7F93B4D}"/>
              </a:ext>
            </a:extLst>
          </p:cNvPr>
          <p:cNvSpPr txBox="1"/>
          <p:nvPr/>
        </p:nvSpPr>
        <p:spPr>
          <a:xfrm>
            <a:off x="296758" y="3810113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Ferrules can wear down quickly and should be checked regularly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4E2913B-50F3-D9CC-557D-47655A991964}"/>
              </a:ext>
            </a:extLst>
          </p:cNvPr>
          <p:cNvSpPr txBox="1"/>
          <p:nvPr/>
        </p:nvSpPr>
        <p:spPr>
          <a:xfrm>
            <a:off x="296758" y="4205572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They lose their grip over time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CAFC6CE-F07E-B381-8581-91B37F58D700}"/>
              </a:ext>
            </a:extLst>
          </p:cNvPr>
          <p:cNvSpPr txBox="1"/>
          <p:nvPr/>
        </p:nvSpPr>
        <p:spPr>
          <a:xfrm>
            <a:off x="304214" y="4602964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Should be changed to ensure stability and safety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0872ED-D19E-8BA8-1F43-CC4D6CC53A40}"/>
              </a:ext>
            </a:extLst>
          </p:cNvPr>
          <p:cNvSpPr txBox="1"/>
          <p:nvPr/>
        </p:nvSpPr>
        <p:spPr>
          <a:xfrm>
            <a:off x="331923" y="5002004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To keep our patients safe and to reduce risk of falls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48613F0-D4BB-3584-1BB9-710FDD87DB76}"/>
              </a:ext>
            </a:extLst>
          </p:cNvPr>
          <p:cNvSpPr txBox="1"/>
          <p:nvPr/>
        </p:nvSpPr>
        <p:spPr>
          <a:xfrm>
            <a:off x="397564" y="5419663"/>
            <a:ext cx="29022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(SB Physiotherapy, 2024)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15AE1A-7DA4-4CAA-85F7-7511839CB25A}"/>
              </a:ext>
            </a:extLst>
          </p:cNvPr>
          <p:cNvSpPr txBox="1"/>
          <p:nvPr/>
        </p:nvSpPr>
        <p:spPr>
          <a:xfrm>
            <a:off x="8405926" y="4714240"/>
            <a:ext cx="359303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Proactively looking after our patients walking aids can surely only be of benefit to them as at the very least it will reduce the likelihood of a fall.</a:t>
            </a:r>
          </a:p>
          <a:p>
            <a:r>
              <a:rPr lang="en-GB" dirty="0">
                <a:solidFill>
                  <a:schemeClr val="bg1"/>
                </a:solidFill>
              </a:rPr>
              <a:t>(Guy`s and St Thomas NHS Trust, 2024)</a:t>
            </a:r>
          </a:p>
        </p:txBody>
      </p:sp>
    </p:spTree>
    <p:extLst>
      <p:ext uri="{BB962C8B-B14F-4D97-AF65-F5344CB8AC3E}">
        <p14:creationId xmlns:p14="http://schemas.microsoft.com/office/powerpoint/2010/main" val="36854561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5" grpId="0"/>
      <p:bldP spid="10" grpId="0"/>
      <p:bldP spid="12" grpId="0"/>
      <p:bldP spid="13" grpId="0"/>
      <p:bldP spid="14" grpId="0"/>
      <p:bldP spid="16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A52DFB-DAAB-CC93-9514-625C6678F9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15000"/>
          </a:blip>
          <a:srcRect r="66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Title 5">
            <a:extLst>
              <a:ext uri="{FF2B5EF4-FFF2-40B4-BE49-F238E27FC236}">
                <a16:creationId xmlns:a16="http://schemas.microsoft.com/office/drawing/2014/main" id="{7276BBDE-D652-CCCA-0B55-ADABE2805B51}"/>
              </a:ext>
            </a:extLst>
          </p:cNvPr>
          <p:cNvSpPr txBox="1">
            <a:spLocks/>
          </p:cNvSpPr>
          <p:nvPr/>
        </p:nvSpPr>
        <p:spPr>
          <a:xfrm>
            <a:off x="35719" y="0"/>
            <a:ext cx="8001000" cy="83820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all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DO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573ECF7-6540-B0BB-6F53-47FE52B22786}"/>
              </a:ext>
            </a:extLst>
          </p:cNvPr>
          <p:cNvSpPr txBox="1"/>
          <p:nvPr/>
        </p:nvSpPr>
        <p:spPr>
          <a:xfrm>
            <a:off x="3419262" y="127390"/>
            <a:ext cx="66054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How are we going to do it?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6A26A152-D1E0-0FE6-FE1A-C54BDFA9A881}"/>
              </a:ext>
            </a:extLst>
          </p:cNvPr>
          <p:cNvSpPr/>
          <p:nvPr/>
        </p:nvSpPr>
        <p:spPr>
          <a:xfrm>
            <a:off x="1669594" y="272567"/>
            <a:ext cx="1277448" cy="29306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BF51BF-4789-7888-C0F6-3BF11C59929C}"/>
              </a:ext>
            </a:extLst>
          </p:cNvPr>
          <p:cNvSpPr txBox="1"/>
          <p:nvPr/>
        </p:nvSpPr>
        <p:spPr>
          <a:xfrm>
            <a:off x="397565" y="1139855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On every visit, the team are to check the patients’ ferrules.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7F7842-8A51-0473-F077-B59CC2637661}"/>
              </a:ext>
            </a:extLst>
          </p:cNvPr>
          <p:cNvSpPr txBox="1"/>
          <p:nvPr/>
        </p:nvSpPr>
        <p:spPr>
          <a:xfrm>
            <a:off x="397565" y="1542132"/>
            <a:ext cx="8286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Each therapist to ask the patient when their ferrules were last checked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B72B95-27EC-88AF-97D8-1039000F1593}"/>
              </a:ext>
            </a:extLst>
          </p:cNvPr>
          <p:cNvSpPr txBox="1"/>
          <p:nvPr/>
        </p:nvSpPr>
        <p:spPr>
          <a:xfrm>
            <a:off x="397564" y="1941217"/>
            <a:ext cx="10257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Each therapist to take a couple of ferrules out on each visit for ‘just in case’ situations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64CD2CA-8DD6-CEDF-E8FB-B11962C6B43C}"/>
              </a:ext>
            </a:extLst>
          </p:cNvPr>
          <p:cNvSpPr txBox="1"/>
          <p:nvPr/>
        </p:nvSpPr>
        <p:spPr>
          <a:xfrm>
            <a:off x="397564" y="2340634"/>
            <a:ext cx="9077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The 12 therapists in the team will each complete a questionnaire after each visit over a two-week period to identify how many ferrules needed changing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20D0E77-7B9F-ACDC-4F96-0CC4D2C25DFC}"/>
              </a:ext>
            </a:extLst>
          </p:cNvPr>
          <p:cNvSpPr txBox="1"/>
          <p:nvPr/>
        </p:nvSpPr>
        <p:spPr>
          <a:xfrm>
            <a:off x="397564" y="3186793"/>
            <a:ext cx="73121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Questionnaire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57DED3D-4A6D-C789-9F48-68D4BD8429F3}"/>
              </a:ext>
            </a:extLst>
          </p:cNvPr>
          <p:cNvSpPr txBox="1"/>
          <p:nvPr/>
        </p:nvSpPr>
        <p:spPr>
          <a:xfrm>
            <a:off x="296758" y="3810113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1. Does the patient have a walking aid?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91B508E-9001-6694-6650-013271792474}"/>
              </a:ext>
            </a:extLst>
          </p:cNvPr>
          <p:cNvSpPr txBox="1"/>
          <p:nvPr/>
        </p:nvSpPr>
        <p:spPr>
          <a:xfrm>
            <a:off x="296758" y="4205572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2. What walking aid does the patient use?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EE132FF-D8B8-9D4A-0511-A15E4DC56666}"/>
              </a:ext>
            </a:extLst>
          </p:cNvPr>
          <p:cNvSpPr txBox="1"/>
          <p:nvPr/>
        </p:nvSpPr>
        <p:spPr>
          <a:xfrm>
            <a:off x="304214" y="4602964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3. Did you check the ferrules on the walking aid?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72B4FA-3997-B5F9-E717-1461F4EE97E9}"/>
              </a:ext>
            </a:extLst>
          </p:cNvPr>
          <p:cNvSpPr txBox="1"/>
          <p:nvPr/>
        </p:nvSpPr>
        <p:spPr>
          <a:xfrm>
            <a:off x="331923" y="5002004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4. Did the ferrules need replacing?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61C5359-1B31-8935-2435-62AC5152D4F7}"/>
              </a:ext>
            </a:extLst>
          </p:cNvPr>
          <p:cNvSpPr txBox="1"/>
          <p:nvPr/>
        </p:nvSpPr>
        <p:spPr>
          <a:xfrm>
            <a:off x="331922" y="5392344"/>
            <a:ext cx="7676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5. Did you replace the ferrules or are you planning to?</a:t>
            </a:r>
          </a:p>
        </p:txBody>
      </p:sp>
    </p:spTree>
    <p:extLst>
      <p:ext uri="{BB962C8B-B14F-4D97-AF65-F5344CB8AC3E}">
        <p14:creationId xmlns:p14="http://schemas.microsoft.com/office/powerpoint/2010/main" val="37367325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/>
      <p:bldP spid="5" grpId="0"/>
      <p:bldP spid="6" grpId="0"/>
      <p:bldP spid="7" grpId="0"/>
      <p:bldP spid="16" grpId="0"/>
      <p:bldP spid="23" grpId="0"/>
      <p:bldP spid="24" grpId="0"/>
      <p:bldP spid="25" grpId="0"/>
      <p:bldP spid="26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A52DFB-DAAB-CC93-9514-625C6678F9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15000"/>
          </a:blip>
          <a:srcRect r="6666"/>
          <a:stretch/>
        </p:blipFill>
        <p:spPr>
          <a:xfrm>
            <a:off x="20" y="20330"/>
            <a:ext cx="12191980" cy="685799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C4564553-8551-FEA2-B9BE-E169306B569F}"/>
              </a:ext>
            </a:extLst>
          </p:cNvPr>
          <p:cNvSpPr txBox="1">
            <a:spLocks/>
          </p:cNvSpPr>
          <p:nvPr/>
        </p:nvSpPr>
        <p:spPr>
          <a:xfrm>
            <a:off x="35719" y="0"/>
            <a:ext cx="8001000" cy="83820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all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study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FEE8CD-0697-8A6C-62E4-193DDA4FDE53}"/>
              </a:ext>
            </a:extLst>
          </p:cNvPr>
          <p:cNvSpPr txBox="1"/>
          <p:nvPr/>
        </p:nvSpPr>
        <p:spPr>
          <a:xfrm>
            <a:off x="3837570" y="132176"/>
            <a:ext cx="66054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have we found out?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AB42C348-80B8-2186-397F-A5796724F772}"/>
              </a:ext>
            </a:extLst>
          </p:cNvPr>
          <p:cNvSpPr/>
          <p:nvPr/>
        </p:nvSpPr>
        <p:spPr>
          <a:xfrm>
            <a:off x="2308318" y="272567"/>
            <a:ext cx="1277448" cy="29306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BA537A-6924-1DDC-5CA6-85313A9CB6B2}"/>
              </a:ext>
            </a:extLst>
          </p:cNvPr>
          <p:cNvSpPr txBox="1"/>
          <p:nvPr/>
        </p:nvSpPr>
        <p:spPr>
          <a:xfrm>
            <a:off x="153989" y="1749210"/>
            <a:ext cx="94851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Over a period of two weeks, the therapists of the North Community Therapy Team answered a questionnaire following each visit regarding the patient’s ferrules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3E07C3-7DBF-CC49-85A7-4F894677B175}"/>
              </a:ext>
            </a:extLst>
          </p:cNvPr>
          <p:cNvSpPr txBox="1"/>
          <p:nvPr/>
        </p:nvSpPr>
        <p:spPr>
          <a:xfrm>
            <a:off x="153988" y="2994411"/>
            <a:ext cx="7688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Over the two-week period 60 patients were reviewed for ferrules by the</a:t>
            </a:r>
            <a:r>
              <a:rPr kumimoji="0" lang="en-GB" sz="1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12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therapists in the team.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C6F8F17-4F2E-1CBE-82EF-49EFBE5A02A8}"/>
              </a:ext>
            </a:extLst>
          </p:cNvPr>
          <p:cNvSpPr txBox="1"/>
          <p:nvPr/>
        </p:nvSpPr>
        <p:spPr>
          <a:xfrm>
            <a:off x="159047" y="4476640"/>
            <a:ext cx="76882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The following 5 slides will look into the answers from the questionnaire completed during this time</a:t>
            </a:r>
          </a:p>
        </p:txBody>
      </p:sp>
    </p:spTree>
    <p:extLst>
      <p:ext uri="{BB962C8B-B14F-4D97-AF65-F5344CB8AC3E}">
        <p14:creationId xmlns:p14="http://schemas.microsoft.com/office/powerpoint/2010/main" val="34476817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  <p:bldP spid="11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A52DFB-DAAB-CC93-9514-625C6678F9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15000"/>
          </a:blip>
          <a:srcRect r="66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C4564553-8551-FEA2-B9BE-E169306B569F}"/>
              </a:ext>
            </a:extLst>
          </p:cNvPr>
          <p:cNvSpPr txBox="1">
            <a:spLocks/>
          </p:cNvSpPr>
          <p:nvPr/>
        </p:nvSpPr>
        <p:spPr>
          <a:xfrm>
            <a:off x="35719" y="0"/>
            <a:ext cx="8001000" cy="83820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all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study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FEE8CD-0697-8A6C-62E4-193DDA4FDE53}"/>
              </a:ext>
            </a:extLst>
          </p:cNvPr>
          <p:cNvSpPr txBox="1"/>
          <p:nvPr/>
        </p:nvSpPr>
        <p:spPr>
          <a:xfrm>
            <a:off x="3837570" y="132176"/>
            <a:ext cx="66054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have we found out?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AB42C348-80B8-2186-397F-A5796724F772}"/>
              </a:ext>
            </a:extLst>
          </p:cNvPr>
          <p:cNvSpPr/>
          <p:nvPr/>
        </p:nvSpPr>
        <p:spPr>
          <a:xfrm>
            <a:off x="2308318" y="272567"/>
            <a:ext cx="1277448" cy="29306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83485784-B350-50FB-94E0-45032CF9401A}"/>
              </a:ext>
            </a:extLst>
          </p:cNvPr>
          <p:cNvGraphicFramePr/>
          <p:nvPr/>
        </p:nvGraphicFramePr>
        <p:xfrm>
          <a:off x="2044160" y="930413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55565161"/>
      </p:ext>
    </p:extLst>
  </p:cSld>
  <p:clrMapOvr>
    <a:masterClrMapping/>
  </p:clrMapOvr>
  <p:transition spd="med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A52DFB-DAAB-CC93-9514-625C6678F9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15000"/>
          </a:blip>
          <a:srcRect r="66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C4564553-8551-FEA2-B9BE-E169306B569F}"/>
              </a:ext>
            </a:extLst>
          </p:cNvPr>
          <p:cNvSpPr txBox="1">
            <a:spLocks/>
          </p:cNvSpPr>
          <p:nvPr/>
        </p:nvSpPr>
        <p:spPr>
          <a:xfrm>
            <a:off x="35719" y="0"/>
            <a:ext cx="8001000" cy="83820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all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study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FEE8CD-0697-8A6C-62E4-193DDA4FDE53}"/>
              </a:ext>
            </a:extLst>
          </p:cNvPr>
          <p:cNvSpPr txBox="1"/>
          <p:nvPr/>
        </p:nvSpPr>
        <p:spPr>
          <a:xfrm>
            <a:off x="3837570" y="132176"/>
            <a:ext cx="66054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have we found out?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AB42C348-80B8-2186-397F-A5796724F772}"/>
              </a:ext>
            </a:extLst>
          </p:cNvPr>
          <p:cNvSpPr/>
          <p:nvPr/>
        </p:nvSpPr>
        <p:spPr>
          <a:xfrm>
            <a:off x="2308318" y="272567"/>
            <a:ext cx="1277448" cy="29306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9ACFB764-7D2C-7E7C-629C-74FA00D328A5}"/>
              </a:ext>
            </a:extLst>
          </p:cNvPr>
          <p:cNvGraphicFramePr/>
          <p:nvPr/>
        </p:nvGraphicFramePr>
        <p:xfrm>
          <a:off x="2044160" y="1026767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135799119"/>
      </p:ext>
    </p:extLst>
  </p:cSld>
  <p:clrMapOvr>
    <a:masterClrMapping/>
  </p:clrMapOvr>
  <p:transition spd="med"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A52DFB-DAAB-CC93-9514-625C6678F9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15000"/>
          </a:blip>
          <a:srcRect r="66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C4564553-8551-FEA2-B9BE-E169306B569F}"/>
              </a:ext>
            </a:extLst>
          </p:cNvPr>
          <p:cNvSpPr txBox="1">
            <a:spLocks/>
          </p:cNvSpPr>
          <p:nvPr/>
        </p:nvSpPr>
        <p:spPr>
          <a:xfrm>
            <a:off x="35719" y="0"/>
            <a:ext cx="8001000" cy="83820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all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study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FEE8CD-0697-8A6C-62E4-193DDA4FDE53}"/>
              </a:ext>
            </a:extLst>
          </p:cNvPr>
          <p:cNvSpPr txBox="1"/>
          <p:nvPr/>
        </p:nvSpPr>
        <p:spPr>
          <a:xfrm>
            <a:off x="3837570" y="132176"/>
            <a:ext cx="66054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have we found out?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AB42C348-80B8-2186-397F-A5796724F772}"/>
              </a:ext>
            </a:extLst>
          </p:cNvPr>
          <p:cNvSpPr/>
          <p:nvPr/>
        </p:nvSpPr>
        <p:spPr>
          <a:xfrm>
            <a:off x="2308318" y="272567"/>
            <a:ext cx="1277448" cy="29306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CFD3F71A-3AB2-F118-CD09-82A9C713F052}"/>
              </a:ext>
            </a:extLst>
          </p:cNvPr>
          <p:cNvGraphicFramePr/>
          <p:nvPr/>
        </p:nvGraphicFramePr>
        <p:xfrm>
          <a:off x="2032000" y="868510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727986821"/>
      </p:ext>
    </p:extLst>
  </p:cSld>
  <p:clrMapOvr>
    <a:masterClrMapping/>
  </p:clrMapOvr>
  <p:transition spd="med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A52DFB-DAAB-CC93-9514-625C6678F9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15000"/>
          </a:blip>
          <a:srcRect r="66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C4564553-8551-FEA2-B9BE-E169306B569F}"/>
              </a:ext>
            </a:extLst>
          </p:cNvPr>
          <p:cNvSpPr txBox="1">
            <a:spLocks/>
          </p:cNvSpPr>
          <p:nvPr/>
        </p:nvSpPr>
        <p:spPr>
          <a:xfrm>
            <a:off x="35719" y="0"/>
            <a:ext cx="8001000" cy="83820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all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study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FEE8CD-0697-8A6C-62E4-193DDA4FDE53}"/>
              </a:ext>
            </a:extLst>
          </p:cNvPr>
          <p:cNvSpPr txBox="1"/>
          <p:nvPr/>
        </p:nvSpPr>
        <p:spPr>
          <a:xfrm>
            <a:off x="3837570" y="132176"/>
            <a:ext cx="66054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have we found out?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AB42C348-80B8-2186-397F-A5796724F772}"/>
              </a:ext>
            </a:extLst>
          </p:cNvPr>
          <p:cNvSpPr/>
          <p:nvPr/>
        </p:nvSpPr>
        <p:spPr>
          <a:xfrm>
            <a:off x="2308318" y="272567"/>
            <a:ext cx="1277448" cy="29306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3E819A00-A4AC-66CF-4AAE-091C8B193EE1}"/>
              </a:ext>
            </a:extLst>
          </p:cNvPr>
          <p:cNvGraphicFramePr/>
          <p:nvPr/>
        </p:nvGraphicFramePr>
        <p:xfrm>
          <a:off x="2045276" y="946633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517868427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A52DFB-DAAB-CC93-9514-625C6678F9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15000"/>
          </a:blip>
          <a:srcRect r="66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C4564553-8551-FEA2-B9BE-E169306B569F}"/>
              </a:ext>
            </a:extLst>
          </p:cNvPr>
          <p:cNvSpPr txBox="1">
            <a:spLocks/>
          </p:cNvSpPr>
          <p:nvPr/>
        </p:nvSpPr>
        <p:spPr>
          <a:xfrm>
            <a:off x="35719" y="0"/>
            <a:ext cx="8001000" cy="83820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all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study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FEE8CD-0697-8A6C-62E4-193DDA4FDE53}"/>
              </a:ext>
            </a:extLst>
          </p:cNvPr>
          <p:cNvSpPr txBox="1"/>
          <p:nvPr/>
        </p:nvSpPr>
        <p:spPr>
          <a:xfrm>
            <a:off x="3837570" y="132176"/>
            <a:ext cx="66054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have we found out?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AB42C348-80B8-2186-397F-A5796724F772}"/>
              </a:ext>
            </a:extLst>
          </p:cNvPr>
          <p:cNvSpPr/>
          <p:nvPr/>
        </p:nvSpPr>
        <p:spPr>
          <a:xfrm>
            <a:off x="2308318" y="272567"/>
            <a:ext cx="1277448" cy="29306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BE2E8660-B44B-08EB-51C9-388B24874311}"/>
              </a:ext>
            </a:extLst>
          </p:cNvPr>
          <p:cNvGraphicFramePr/>
          <p:nvPr/>
        </p:nvGraphicFramePr>
        <p:xfrm>
          <a:off x="2032000" y="1018373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881744074"/>
      </p:ext>
    </p:extLst>
  </p:cSld>
  <p:clrMapOvr>
    <a:masterClrMapping/>
  </p:clrMapOvr>
  <p:transition spd="med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A52DFB-DAAB-CC93-9514-625C6678F97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15000"/>
          </a:blip>
          <a:srcRect r="666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Title 5">
            <a:extLst>
              <a:ext uri="{FF2B5EF4-FFF2-40B4-BE49-F238E27FC236}">
                <a16:creationId xmlns:a16="http://schemas.microsoft.com/office/drawing/2014/main" id="{282D087A-7FF3-4696-D20C-8E38DA73276D}"/>
              </a:ext>
            </a:extLst>
          </p:cNvPr>
          <p:cNvSpPr txBox="1">
            <a:spLocks/>
          </p:cNvSpPr>
          <p:nvPr/>
        </p:nvSpPr>
        <p:spPr>
          <a:xfrm>
            <a:off x="35719" y="0"/>
            <a:ext cx="8001000" cy="83820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all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act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476A25-DEA5-4386-81DE-AE2FF7F50EA5}"/>
              </a:ext>
            </a:extLst>
          </p:cNvPr>
          <p:cNvSpPr txBox="1"/>
          <p:nvPr/>
        </p:nvSpPr>
        <p:spPr>
          <a:xfrm>
            <a:off x="3833122" y="126712"/>
            <a:ext cx="66054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How are we going to improve?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2AE2556D-93B4-0B49-E781-091442245D35}"/>
              </a:ext>
            </a:extLst>
          </p:cNvPr>
          <p:cNvSpPr/>
          <p:nvPr/>
        </p:nvSpPr>
        <p:spPr>
          <a:xfrm>
            <a:off x="1950521" y="273245"/>
            <a:ext cx="1277448" cy="293065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186D57-25C0-8C2E-F542-299BBF576675}"/>
              </a:ext>
            </a:extLst>
          </p:cNvPr>
          <p:cNvSpPr txBox="1"/>
          <p:nvPr/>
        </p:nvSpPr>
        <p:spPr>
          <a:xfrm>
            <a:off x="98668" y="2247981"/>
            <a:ext cx="92971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Each clinical therapist is to review the condition of the ferrules during each visit they complete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4AA197-9472-D641-9FE9-F562FB4B4B96}"/>
              </a:ext>
            </a:extLst>
          </p:cNvPr>
          <p:cNvSpPr txBox="1"/>
          <p:nvPr/>
        </p:nvSpPr>
        <p:spPr>
          <a:xfrm>
            <a:off x="98666" y="4026990"/>
            <a:ext cx="9077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For therapists to advise patients on the best way to maintain their ferrules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6861D7-56E7-F6FF-1945-8502205FCCDA}"/>
              </a:ext>
            </a:extLst>
          </p:cNvPr>
          <p:cNvSpPr txBox="1"/>
          <p:nvPr/>
        </p:nvSpPr>
        <p:spPr>
          <a:xfrm>
            <a:off x="98666" y="4638569"/>
            <a:ext cx="793805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To advise each patient that regularly checking their ferrules is important and to contact the Community Therapy Team if they need new ferrules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6FC5B3-167F-0A8B-30F4-F6641C35ED76}"/>
              </a:ext>
            </a:extLst>
          </p:cNvPr>
          <p:cNvSpPr txBox="1"/>
          <p:nvPr/>
        </p:nvSpPr>
        <p:spPr>
          <a:xfrm>
            <a:off x="98667" y="1111436"/>
            <a:ext cx="97933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 conversation was had during a meeting with the Community Therapy Team in North Powys on how we can ensure the </a:t>
            </a:r>
            <a:r>
              <a:rPr lang="en-GB" b="1" dirty="0">
                <a:solidFill>
                  <a:prstClr val="black"/>
                </a:solidFill>
                <a:latin typeface="Century Gothic" panose="020B0502020202020204"/>
              </a:rPr>
              <a:t>maintenance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of ferrules. It was decided that…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4087B1-0FC9-E67B-42CA-4F92AB702DE8}"/>
              </a:ext>
            </a:extLst>
          </p:cNvPr>
          <p:cNvSpPr txBox="1"/>
          <p:nvPr/>
        </p:nvSpPr>
        <p:spPr>
          <a:xfrm>
            <a:off x="98666" y="3138412"/>
            <a:ext cx="8634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To introduce a mandatory check on ferrules during the initial assessment process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5239A85-0EA7-EA34-BB91-1D06FA8ED783}"/>
              </a:ext>
            </a:extLst>
          </p:cNvPr>
          <p:cNvSpPr txBox="1"/>
          <p:nvPr/>
        </p:nvSpPr>
        <p:spPr>
          <a:xfrm>
            <a:off x="67192" y="5709554"/>
            <a:ext cx="79380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- To be overall more proactive with walking aids and ensure they are safe for the patient to use from a wear and tear perspective</a:t>
            </a:r>
          </a:p>
        </p:txBody>
      </p:sp>
    </p:spTree>
    <p:extLst>
      <p:ext uri="{BB962C8B-B14F-4D97-AF65-F5344CB8AC3E}">
        <p14:creationId xmlns:p14="http://schemas.microsoft.com/office/powerpoint/2010/main" val="218447548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5" grpId="0"/>
      <p:bldP spid="6" grpId="0"/>
      <p:bldP spid="7" grpId="0"/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300AB-4F57-B7A7-0864-7A751A74B3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73BFE1A-0D86-156E-F983-A91EA95F5C4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15000"/>
          </a:blip>
          <a:srcRect r="6666"/>
          <a:stretch/>
        </p:blipFill>
        <p:spPr>
          <a:xfrm>
            <a:off x="20" y="-132080"/>
            <a:ext cx="12191980" cy="685799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541CA54-0981-9F00-8BF8-59027DB9F343}"/>
              </a:ext>
            </a:extLst>
          </p:cNvPr>
          <p:cNvSpPr txBox="1"/>
          <p:nvPr/>
        </p:nvSpPr>
        <p:spPr>
          <a:xfrm>
            <a:off x="410818" y="1403363"/>
            <a:ext cx="9993022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SB Physiotherapy &amp; Sports Injury Clinic (2024) </a:t>
            </a:r>
            <a:r>
              <a:rPr kumimoji="0" lang="en-GB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Tips for the Safe Use Of Walking Aids. </a:t>
            </a:r>
          </a:p>
          <a:p>
            <a:pPr defTabSz="457200"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Available at: https://sbphysiotherapy.co.uk/tips-for-the-safe-use-of-walking-aids/ [Accessed on: 28th </a:t>
            </a:r>
            <a:r>
              <a:rPr lang="en-GB" sz="1600" dirty="0">
                <a:solidFill>
                  <a:prstClr val="black"/>
                </a:solidFill>
                <a:latin typeface="Century Gothic" panose="020B0502020202020204"/>
              </a:rPr>
              <a:t>January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2025].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Guys and St Thomas NHS Trus</a:t>
            </a:r>
            <a:r>
              <a:rPr lang="en-GB" sz="1600" dirty="0">
                <a:solidFill>
                  <a:prstClr val="black"/>
                </a:solidFill>
                <a:latin typeface="Century Gothic" panose="020B0502020202020204"/>
              </a:rPr>
              <a:t>t (2024). Keeping active and using a Walking aid.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dirty="0">
                <a:solidFill>
                  <a:prstClr val="black"/>
                </a:solidFill>
                <a:latin typeface="Century Gothic" panose="020B0502020202020204"/>
              </a:rPr>
              <a:t>Available at: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Falls - Keeping active and using a walking aid | Guy's and St Thomas' NHS Foundation Trust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[Accessed on: 28th </a:t>
            </a:r>
            <a:r>
              <a:rPr lang="en-GB" sz="1600" dirty="0">
                <a:latin typeface="Century Gothic" panose="020B0502020202020204"/>
              </a:rPr>
              <a:t>J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anuary 2025].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dirty="0">
              <a:solidFill>
                <a:prstClr val="black"/>
              </a:solidFill>
              <a:latin typeface="Century Gothic" panose="020B050202020202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UK Care Guide (2024). </a:t>
            </a:r>
            <a:r>
              <a:rPr kumimoji="0" lang="en-GB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Benefits of Using Walking Aid.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Available at: https://ukcareguide.co.uk/benefits-of-using-walking-aids/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[Accessed on: </a:t>
            </a:r>
            <a:r>
              <a:rPr lang="en-GB" sz="1600" dirty="0">
                <a:solidFill>
                  <a:prstClr val="black"/>
                </a:solidFill>
                <a:latin typeface="Century Gothic" panose="020B0502020202020204"/>
              </a:rPr>
              <a:t>28</a:t>
            </a:r>
            <a:r>
              <a:rPr lang="en-GB" sz="1600" baseline="30000" dirty="0">
                <a:solidFill>
                  <a:prstClr val="black"/>
                </a:solidFill>
                <a:latin typeface="Century Gothic" panose="020B0502020202020204"/>
              </a:rPr>
              <a:t>th</a:t>
            </a:r>
            <a:r>
              <a:rPr lang="en-GB" sz="1600" dirty="0">
                <a:solidFill>
                  <a:prstClr val="black"/>
                </a:solidFill>
                <a:latin typeface="Century Gothic" panose="020B0502020202020204"/>
              </a:rPr>
              <a:t> January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2025].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dirty="0">
              <a:solidFill>
                <a:prstClr val="black"/>
              </a:solidFill>
              <a:latin typeface="Century Gothic" panose="020B050202020202020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Walking Sticks (2024). </a:t>
            </a:r>
            <a:r>
              <a:rPr kumimoji="0" lang="en-GB" sz="1600" b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What is a Ferrule?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Available at: </a:t>
            </a:r>
            <a:r>
              <a:rPr kumimoji="0" lang="en-GB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https://www.walkingsticks.co.uk/blog/what-is-a-ferrule.html#:~:text=The%20Rubber%20Ferrule,hand%20and%20up%20your%20arm. [Accessed on: </a:t>
            </a:r>
            <a:r>
              <a:rPr lang="en-GB" sz="1600" dirty="0">
                <a:solidFill>
                  <a:prstClr val="black"/>
                </a:solidFill>
                <a:latin typeface="Century Gothic" panose="020B0502020202020204"/>
              </a:rPr>
              <a:t>28</a:t>
            </a:r>
            <a:r>
              <a:rPr lang="en-GB" sz="1600" baseline="30000" dirty="0">
                <a:solidFill>
                  <a:prstClr val="black"/>
                </a:solidFill>
                <a:latin typeface="Century Gothic" panose="020B0502020202020204"/>
              </a:rPr>
              <a:t>th</a:t>
            </a:r>
            <a:r>
              <a:rPr lang="en-GB" sz="1600" dirty="0">
                <a:solidFill>
                  <a:prstClr val="black"/>
                </a:solidFill>
                <a:latin typeface="Century Gothic" panose="020B0502020202020204"/>
              </a:rPr>
              <a:t> January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2025].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DD958B00-DCDE-C12F-0A99-418A37EB619F}"/>
              </a:ext>
            </a:extLst>
          </p:cNvPr>
          <p:cNvSpPr txBox="1">
            <a:spLocks/>
          </p:cNvSpPr>
          <p:nvPr/>
        </p:nvSpPr>
        <p:spPr>
          <a:xfrm>
            <a:off x="35719" y="0"/>
            <a:ext cx="8001000" cy="83820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all" spc="0" normalizeH="0" baseline="0" noProof="0" dirty="0">
                <a:ln w="3175" cmpd="sng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/>
                <a:ea typeface="+mj-ea"/>
                <a:cs typeface="+mj-cs"/>
              </a:rPr>
              <a:t>Reference list continued</a:t>
            </a:r>
          </a:p>
        </p:txBody>
      </p:sp>
    </p:spTree>
    <p:extLst>
      <p:ext uri="{BB962C8B-B14F-4D97-AF65-F5344CB8AC3E}">
        <p14:creationId xmlns:p14="http://schemas.microsoft.com/office/powerpoint/2010/main" val="2020014292"/>
      </p:ext>
    </p:extLst>
  </p:cSld>
  <p:clrMapOvr>
    <a:masterClrMapping/>
  </p:clrMapOvr>
  <p:transition spd="med">
    <p:pull/>
  </p:transition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</TotalTime>
  <Words>922</Words>
  <Application>Microsoft Office PowerPoint</Application>
  <PresentationFormat>Widescreen</PresentationFormat>
  <Paragraphs>110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Calibri</vt:lpstr>
      <vt:lpstr>Century Gothic</vt:lpstr>
      <vt:lpstr>Wingdings 3</vt:lpstr>
      <vt:lpstr>Slice</vt:lpstr>
      <vt:lpstr>PowerPoint Presentation</vt:lpstr>
      <vt:lpstr>Ferrules &amp; Walking aids</vt:lpstr>
      <vt:lpstr>Importance of Walking aids</vt:lpstr>
      <vt:lpstr>PDSA Cycle</vt:lpstr>
      <vt:lpstr>plan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Dylan Foxley (PTHB - Newtown Physio Therapy)</dc:creator>
  <cp:lastModifiedBy>Dylan Foxley (PTHB - Newtown Physio Therapy)</cp:lastModifiedBy>
  <cp:revision>1</cp:revision>
  <dcterms:created xsi:type="dcterms:W3CDTF">2025-01-28T13:36:09Z</dcterms:created>
  <dcterms:modified xsi:type="dcterms:W3CDTF">2025-02-04T14:54:55Z</dcterms:modified>
</cp:coreProperties>
</file>