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57" r:id="rId3"/>
    <p:sldId id="258" r:id="rId4"/>
    <p:sldId id="259" r:id="rId5"/>
    <p:sldId id="260" r:id="rId6"/>
    <p:sldId id="267" r:id="rId7"/>
    <p:sldId id="268" r:id="rId8"/>
    <p:sldId id="261" r:id="rId9"/>
    <p:sldId id="269" r:id="rId10"/>
    <p:sldId id="270" r:id="rId11"/>
    <p:sldId id="271" r:id="rId12"/>
    <p:sldId id="272" r:id="rId13"/>
    <p:sldId id="263" r:id="rId14"/>
    <p:sldId id="264" r:id="rId15"/>
    <p:sldId id="262" r:id="rId16"/>
    <p:sldId id="265" r:id="rId17"/>
    <p:sldId id="266" r:id="rId18"/>
    <p:sldId id="273" r:id="rId19"/>
    <p:sldId id="274" r:id="rId20"/>
    <p:sldId id="275" r:id="rId21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70DD37-06A4-4E59-9F51-84DB90B94810}" type="datetimeFigureOut">
              <a:rPr lang="en-GB" smtClean="0"/>
              <a:pPr/>
              <a:t>22/04/2012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186FA3-7144-47EE-A9DA-C75FBD364B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7825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2EA6ED-3C9C-4F18-96C3-4F3366134555}" type="datetimeFigureOut">
              <a:rPr lang="en-GB" smtClean="0"/>
              <a:pPr/>
              <a:t>22/04/2012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6DBA-F5B5-4A25-A178-09E73102B8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788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E46DBA-F5B5-4A25-A178-09E73102B83D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331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D2888-8E44-49A5-9FA8-DFC9F4BB6609}" type="datetime1">
              <a:rPr lang="en-GB" smtClean="0"/>
              <a:pPr/>
              <a:t>22/04/2012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D5191-51AE-4C78-A199-DC1234464292}" type="datetime1">
              <a:rPr lang="en-GB" smtClean="0"/>
              <a:pPr/>
              <a:t>22/04/2012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2916E-48ED-41C1-9384-CEB99F47F670}" type="datetime1">
              <a:rPr lang="en-GB" smtClean="0"/>
              <a:pPr/>
              <a:t>22/04/2012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BE8B0-796A-49A4-A8F7-19C16CF34759}" type="datetime1">
              <a:rPr lang="en-GB" smtClean="0"/>
              <a:pPr/>
              <a:t>22/04/2012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66925-8D00-496E-83BC-DD2312FA6F03}" type="datetime1">
              <a:rPr lang="en-GB" smtClean="0"/>
              <a:pPr/>
              <a:t>22/04/2012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006E0-46F1-4F6C-9186-2A46993B5E9A}" type="datetime1">
              <a:rPr lang="en-GB" smtClean="0"/>
              <a:pPr/>
              <a:t>22/04/2012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FF18E-5B53-4A97-B000-73A6C7721D3E}" type="datetime1">
              <a:rPr lang="en-GB" smtClean="0"/>
              <a:pPr/>
              <a:t>22/04/2012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52CCC-D522-4F1E-BF52-B2A1C318E1D3}" type="datetime1">
              <a:rPr lang="en-GB" smtClean="0"/>
              <a:pPr/>
              <a:t>22/04/2012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1504-2008-4735-A005-CBA5E275C9F7}" type="datetime1">
              <a:rPr lang="en-GB" smtClean="0"/>
              <a:pPr/>
              <a:t>22/04/2012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86FB6-F16E-48D3-9554-145EBC7D4EEE}" type="datetime1">
              <a:rPr lang="en-GB" smtClean="0"/>
              <a:pPr/>
              <a:t>22/04/2012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1542-E78B-411F-9749-DD9F733E77F6}" type="datetime1">
              <a:rPr lang="en-GB" smtClean="0"/>
              <a:pPr/>
              <a:t>22/04/2012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54A631-7774-447F-9FC3-2119783403F5}" type="datetime1">
              <a:rPr lang="en-GB" smtClean="0"/>
              <a:pPr/>
              <a:t>22/04/2012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31CBCB-4D43-4FD9-8C08-03FA74535FC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Track </a:t>
            </a:r>
            <a:r>
              <a:rPr lang="en-GB" b="1" dirty="0"/>
              <a:t>T</a:t>
            </a:r>
            <a:r>
              <a:rPr lang="en-GB" b="1" dirty="0" smtClean="0"/>
              <a:t>est Investigation </a:t>
            </a:r>
            <a:br>
              <a:rPr lang="en-GB" b="1" dirty="0" smtClean="0"/>
            </a:br>
            <a:r>
              <a:rPr lang="en-GB" b="1" dirty="0" smtClean="0"/>
              <a:t>Week 1  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Aims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two  aims of this </a:t>
            </a:r>
            <a:r>
              <a:rPr lang="en-GB" dirty="0" smtClean="0"/>
              <a:t>non-assessed  </a:t>
            </a:r>
            <a:r>
              <a:rPr lang="en-GB" dirty="0"/>
              <a:t>assignment  will be to </a:t>
            </a:r>
          </a:p>
          <a:p>
            <a:pPr marL="360363" indent="-360363">
              <a:buNone/>
            </a:pPr>
            <a:r>
              <a:rPr lang="en-GB" dirty="0"/>
              <a:t> </a:t>
            </a:r>
          </a:p>
          <a:p>
            <a:pPr marL="360363" lvl="0" indent="-360363">
              <a:buNone/>
            </a:pPr>
            <a:r>
              <a:rPr lang="en-GB" dirty="0" smtClean="0"/>
              <a:t>1. Use </a:t>
            </a:r>
            <a:r>
              <a:rPr lang="en-GB" dirty="0"/>
              <a:t>the measured roll angle from a track test to determine  the centre of gravity height of the </a:t>
            </a:r>
            <a:r>
              <a:rPr lang="en-GB" dirty="0" err="1"/>
              <a:t>Locost</a:t>
            </a:r>
            <a:r>
              <a:rPr lang="en-GB" dirty="0"/>
              <a:t> </a:t>
            </a:r>
          </a:p>
          <a:p>
            <a:pPr marL="360363" indent="-360363">
              <a:buNone/>
            </a:pPr>
            <a:r>
              <a:rPr lang="en-GB" dirty="0"/>
              <a:t> </a:t>
            </a:r>
          </a:p>
          <a:p>
            <a:pPr marL="360363" indent="-360363">
              <a:buNone/>
            </a:pPr>
            <a:r>
              <a:rPr lang="en-GB" dirty="0" smtClean="0"/>
              <a:t>2. To </a:t>
            </a:r>
            <a:r>
              <a:rPr lang="en-GB" dirty="0"/>
              <a:t>investigate the effect of wedge on the handling characteristics of the car when cornering </a:t>
            </a:r>
            <a:r>
              <a:rPr lang="en-GB" dirty="0" smtClean="0"/>
              <a:t>both </a:t>
            </a:r>
            <a:r>
              <a:rPr lang="en-GB" dirty="0"/>
              <a:t>practically and theoretically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Step 1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indent="17463">
              <a:buNone/>
            </a:pPr>
            <a:r>
              <a:rPr lang="en-GB" dirty="0"/>
              <a:t>Create an Excel Spreadsheet that calculates the </a:t>
            </a:r>
            <a:r>
              <a:rPr lang="en-GB" dirty="0" smtClean="0"/>
              <a:t>height of the centre of gravity above the roll axis for a given Lateral Acceleration. </a:t>
            </a:r>
          </a:p>
          <a:p>
            <a:pPr lvl="0" indent="17463">
              <a:buNone/>
            </a:pPr>
            <a:endParaRPr lang="en-GB" dirty="0" smtClean="0"/>
          </a:p>
          <a:p>
            <a:pPr lvl="0" indent="17463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Finding CG Height Above Roll Axis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Data required:</a:t>
            </a:r>
          </a:p>
          <a:p>
            <a:pPr>
              <a:buNone/>
            </a:pPr>
            <a:endParaRPr lang="en-GB" sz="2000" dirty="0" smtClean="0"/>
          </a:p>
          <a:p>
            <a:pPr>
              <a:buNone/>
            </a:pPr>
            <a:r>
              <a:rPr lang="en-GB" sz="2000" dirty="0" smtClean="0"/>
              <a:t>Ms  Sprung Mass </a:t>
            </a:r>
          </a:p>
          <a:p>
            <a:pPr>
              <a:buNone/>
            </a:pPr>
            <a:r>
              <a:rPr lang="en-GB" sz="2000" dirty="0" smtClean="0"/>
              <a:t>Mass distribution  to give CG Position to work out H height of CG above roll axis </a:t>
            </a:r>
          </a:p>
          <a:p>
            <a:pPr>
              <a:buNone/>
            </a:pPr>
            <a:r>
              <a:rPr lang="en-GB" sz="2000" dirty="0" err="1" smtClean="0"/>
              <a:t>h</a:t>
            </a:r>
            <a:r>
              <a:rPr lang="en-GB" sz="2000" baseline="-25000" dirty="0" err="1" smtClean="0"/>
              <a:t>f</a:t>
            </a:r>
            <a:r>
              <a:rPr lang="en-GB" sz="2000" dirty="0" smtClean="0"/>
              <a:t>  RC height at front </a:t>
            </a:r>
          </a:p>
          <a:p>
            <a:pPr>
              <a:buNone/>
            </a:pPr>
            <a:r>
              <a:rPr lang="en-GB" sz="2000" dirty="0" smtClean="0"/>
              <a:t>h</a:t>
            </a:r>
            <a:r>
              <a:rPr lang="en-GB" sz="2000" baseline="-25000" dirty="0" smtClean="0"/>
              <a:t>r</a:t>
            </a:r>
            <a:r>
              <a:rPr lang="en-GB" sz="2000" dirty="0" smtClean="0"/>
              <a:t>  RC height at rear</a:t>
            </a:r>
          </a:p>
          <a:p>
            <a:pPr>
              <a:buNone/>
            </a:pPr>
            <a:r>
              <a:rPr lang="en-GB" sz="2000" dirty="0" smtClean="0"/>
              <a:t>a</a:t>
            </a:r>
            <a:r>
              <a:rPr lang="en-GB" sz="2000" baseline="-25000" dirty="0" smtClean="0"/>
              <a:t>y </a:t>
            </a:r>
            <a:r>
              <a:rPr lang="en-GB" sz="2000" dirty="0"/>
              <a:t> </a:t>
            </a:r>
            <a:r>
              <a:rPr lang="en-GB" sz="2000" dirty="0" smtClean="0"/>
              <a:t>  Lateral acceleration from Pi Data Acquisition </a:t>
            </a:r>
          </a:p>
          <a:p>
            <a:pPr>
              <a:buNone/>
            </a:pPr>
            <a:r>
              <a:rPr lang="en-GB" sz="2000" dirty="0" err="1" smtClean="0"/>
              <a:t>T</a:t>
            </a:r>
            <a:r>
              <a:rPr lang="en-GB" sz="2000" baseline="-25000" dirty="0" err="1" smtClean="0"/>
              <a:t>f</a:t>
            </a:r>
            <a:r>
              <a:rPr lang="en-GB" sz="2000" baseline="-25000" dirty="0" smtClean="0"/>
              <a:t>   </a:t>
            </a:r>
            <a:r>
              <a:rPr lang="en-GB" sz="2000" dirty="0" smtClean="0"/>
              <a:t>Front track </a:t>
            </a:r>
          </a:p>
          <a:p>
            <a:pPr>
              <a:buNone/>
            </a:pPr>
            <a:r>
              <a:rPr lang="en-GB" sz="2000" dirty="0" err="1" smtClean="0"/>
              <a:t>T</a:t>
            </a:r>
            <a:r>
              <a:rPr lang="en-GB" sz="2000" baseline="-25000" dirty="0" err="1" smtClean="0"/>
              <a:t>r</a:t>
            </a:r>
            <a:r>
              <a:rPr lang="en-GB" sz="2000" baseline="-25000" dirty="0" smtClean="0"/>
              <a:t>  </a:t>
            </a:r>
            <a:r>
              <a:rPr lang="en-GB" sz="2000" dirty="0" smtClean="0"/>
              <a:t> Rear track </a:t>
            </a:r>
          </a:p>
          <a:p>
            <a:pPr>
              <a:buNone/>
            </a:pPr>
            <a:r>
              <a:rPr lang="en-GB" sz="2000" dirty="0" smtClean="0"/>
              <a:t>T</a:t>
            </a:r>
            <a:r>
              <a:rPr lang="en-GB" sz="2000" baseline="-25000" dirty="0" smtClean="0"/>
              <a:t>s </a:t>
            </a:r>
            <a:r>
              <a:rPr lang="en-GB" sz="2000" dirty="0" smtClean="0"/>
              <a:t> Rear Spring track </a:t>
            </a:r>
          </a:p>
          <a:p>
            <a:pPr>
              <a:buNone/>
            </a:pPr>
            <a:r>
              <a:rPr lang="en-GB" sz="2000" dirty="0" smtClean="0"/>
              <a:t>K</a:t>
            </a:r>
            <a:r>
              <a:rPr lang="el-GR" sz="2000" dirty="0" smtClean="0"/>
              <a:t>φ</a:t>
            </a:r>
            <a:r>
              <a:rPr lang="en-GB" sz="2000" baseline="-25000" dirty="0" smtClean="0"/>
              <a:t>f </a:t>
            </a:r>
            <a:r>
              <a:rPr lang="en-GB" sz="2000" dirty="0" smtClean="0"/>
              <a:t> Front roll stiffness </a:t>
            </a:r>
          </a:p>
          <a:p>
            <a:pPr>
              <a:buNone/>
            </a:pPr>
            <a:r>
              <a:rPr lang="en-GB" sz="2000" dirty="0" smtClean="0"/>
              <a:t>K</a:t>
            </a:r>
            <a:r>
              <a:rPr lang="el-GR" sz="2000" dirty="0" smtClean="0"/>
              <a:t>φ</a:t>
            </a:r>
            <a:r>
              <a:rPr lang="en-GB" sz="2000" baseline="-25000" dirty="0" smtClean="0"/>
              <a:t>r</a:t>
            </a:r>
            <a:r>
              <a:rPr lang="en-GB" sz="2000" dirty="0" smtClean="0"/>
              <a:t> Rear roll stiffness</a:t>
            </a:r>
          </a:p>
          <a:p>
            <a:pPr>
              <a:buNone/>
            </a:pPr>
            <a:endParaRPr lang="en-GB" sz="2000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Locost</a:t>
            </a:r>
            <a:r>
              <a:rPr lang="en-GB" b="1" dirty="0" smtClean="0"/>
              <a:t> Front Motion Ratios</a:t>
            </a:r>
            <a:endParaRPr lang="en-GB" b="1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3553" y="1600200"/>
            <a:ext cx="739689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Data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268760"/>
            <a:ext cx="8229600" cy="48574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</a:t>
            </a:r>
            <a:r>
              <a:rPr kumimoji="0" lang="en-GB" sz="1800" b="1" i="0" u="none" strike="noStrike" kern="1200" cap="none" spc="0" normalizeH="0" baseline="-250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</a:t>
            </a:r>
            <a:r>
              <a:rPr kumimoji="0" lang="en-GB" sz="18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	Front track 			1.270 m      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</a:t>
            </a:r>
            <a:r>
              <a:rPr kumimoji="0" lang="en-GB" sz="1800" b="1" i="0" u="none" strike="noStrike" kern="1200" cap="none" spc="0" normalizeH="0" baseline="-250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</a:t>
            </a:r>
            <a:r>
              <a:rPr kumimoji="0" lang="en-GB" sz="18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		Rear track  			1.335 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Ts</a:t>
            </a:r>
            <a:r>
              <a:rPr kumimoji="0" lang="en-GB" sz="1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Rear Spring track 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                                    0.96m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     	Wheel base  			2.351 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H’     	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CG height above ground 		  H’ 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               CG  height above Roll axis                         H  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</a:t>
            </a:r>
            <a:r>
              <a:rPr kumimoji="0" lang="en-GB" sz="1800" b="1" i="0" u="none" strike="noStrike" kern="1200" cap="none" spc="0" normalizeH="0" baseline="-250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sf</a:t>
            </a:r>
            <a:r>
              <a:rPr kumimoji="0" lang="en-GB" sz="18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	Front sprung mass 			234 kg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</a:t>
            </a:r>
            <a:r>
              <a:rPr kumimoji="0" lang="en-GB" sz="1800" b="1" i="0" u="none" strike="noStrike" kern="1200" cap="none" spc="0" normalizeH="0" baseline="-250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sr</a:t>
            </a:r>
            <a:r>
              <a:rPr kumimoji="0" lang="en-GB" sz="18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	Rear sprung mass  			283 kg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</a:t>
            </a:r>
            <a:r>
              <a:rPr kumimoji="0" lang="en-GB" sz="1800" b="1" i="0" u="none" strike="noStrike" kern="1200" cap="none" spc="0" normalizeH="0" baseline="-250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usf</a:t>
            </a:r>
            <a:r>
              <a:rPr kumimoji="0" lang="en-GB" sz="18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Front total </a:t>
            </a:r>
            <a:r>
              <a:rPr kumimoji="0" lang="en-GB" sz="1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unsprung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mass  		76 kg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</a:t>
            </a:r>
            <a:r>
              <a:rPr kumimoji="0" lang="en-GB" sz="1800" b="1" i="0" u="none" strike="noStrike" kern="1200" cap="none" spc="0" normalizeH="0" baseline="-250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usr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	Rear total </a:t>
            </a:r>
            <a:r>
              <a:rPr kumimoji="0" lang="en-GB" sz="1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unsprung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mass  		88 kg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    		Rolling radius of tyre		0.275m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</a:t>
            </a:r>
            <a:r>
              <a:rPr kumimoji="0" lang="en-GB" sz="1800" b="1" i="0" u="none" strike="noStrike" kern="1200" cap="none" spc="0" normalizeH="0" baseline="-250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	Front RC height  			95 mm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</a:t>
            </a:r>
            <a:r>
              <a:rPr kumimoji="0" lang="en-GB" sz="18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  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	Rear RC Height 			238 mm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</a:t>
            </a:r>
            <a:r>
              <a:rPr kumimoji="0" lang="en-GB" sz="1800" b="1" i="0" u="none" strike="noStrike" kern="1200" cap="none" spc="0" normalizeH="0" baseline="-250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wr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	Rear wheel rate  			29,722.1  N/m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</a:t>
            </a:r>
            <a:r>
              <a:rPr kumimoji="0" lang="en-GB" sz="1800" b="1" i="0" u="none" strike="noStrike" kern="1200" cap="none" spc="0" normalizeH="0" baseline="-250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wf</a:t>
            </a:r>
            <a:r>
              <a:rPr kumimoji="0" lang="en-GB" sz="18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	Front wheel rate 			15 794 .15 N/m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SLf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Front suspension leverage  		1.97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</a:t>
            </a:r>
            <a:r>
              <a:rPr kumimoji="0" lang="en-GB" sz="18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	Lateral acceleration		5.297</a:t>
            </a:r>
            <a:r>
              <a:rPr kumimoji="0" lang="en-GB" sz="1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m/s</a:t>
            </a:r>
            <a:r>
              <a:rPr kumimoji="0" lang="en-GB" sz="18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Front suspension - unequal length double wishbones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Rear suspension  -  live axle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1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Wheel rate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err="1" smtClean="0"/>
              <a:t>Kwf</a:t>
            </a:r>
            <a:r>
              <a:rPr lang="en-GB" dirty="0" smtClean="0"/>
              <a:t>  = 350 *175.13/1.97</a:t>
            </a:r>
            <a:r>
              <a:rPr lang="en-GB" baseline="30000" dirty="0" smtClean="0"/>
              <a:t>2</a:t>
            </a:r>
          </a:p>
          <a:p>
            <a:pPr>
              <a:buNone/>
            </a:pPr>
            <a:r>
              <a:rPr lang="en-GB" dirty="0" smtClean="0"/>
              <a:t>         = 15794.15 </a:t>
            </a:r>
            <a:r>
              <a:rPr lang="en-GB" dirty="0" smtClean="0"/>
              <a:t>N/m</a:t>
            </a:r>
          </a:p>
          <a:p>
            <a:pPr>
              <a:buNone/>
            </a:pPr>
            <a:r>
              <a:rPr lang="en-GB" dirty="0" smtClean="0"/>
              <a:t>   </a:t>
            </a:r>
            <a:endParaRPr lang="en-GB" dirty="0" smtClean="0"/>
          </a:p>
          <a:p>
            <a:pPr>
              <a:buNone/>
            </a:pPr>
            <a:r>
              <a:rPr lang="en-GB" i="1" dirty="0" smtClean="0">
                <a:solidFill>
                  <a:srgbClr val="FF0000"/>
                </a:solidFill>
              </a:rPr>
              <a:t>with </a:t>
            </a:r>
            <a:r>
              <a:rPr lang="en-GB" i="1" dirty="0" smtClean="0">
                <a:solidFill>
                  <a:srgbClr val="FF0000"/>
                </a:solidFill>
              </a:rPr>
              <a:t>325 </a:t>
            </a:r>
            <a:r>
              <a:rPr lang="en-GB" i="1" dirty="0" smtClean="0">
                <a:solidFill>
                  <a:srgbClr val="FF0000"/>
                </a:solidFill>
              </a:rPr>
              <a:t>spring </a:t>
            </a:r>
            <a:r>
              <a:rPr lang="en-GB" i="1" dirty="0" err="1" smtClean="0">
                <a:solidFill>
                  <a:srgbClr val="FF0000"/>
                </a:solidFill>
              </a:rPr>
              <a:t>Kwf</a:t>
            </a:r>
            <a:r>
              <a:rPr lang="en-GB" i="1" dirty="0" smtClean="0">
                <a:solidFill>
                  <a:srgbClr val="FF0000"/>
                </a:solidFill>
              </a:rPr>
              <a:t>  =  </a:t>
            </a:r>
            <a:r>
              <a:rPr lang="en-GB" i="1" dirty="0" smtClean="0">
                <a:solidFill>
                  <a:srgbClr val="FF0000"/>
                </a:solidFill>
              </a:rPr>
              <a:t>14572.65 </a:t>
            </a:r>
            <a:r>
              <a:rPr lang="en-GB" i="1" dirty="0" smtClean="0">
                <a:solidFill>
                  <a:srgbClr val="FF0000"/>
                </a:solidFill>
              </a:rPr>
              <a:t>N/m</a:t>
            </a:r>
            <a:endParaRPr lang="en-GB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err="1" smtClean="0"/>
              <a:t>Kwr</a:t>
            </a:r>
            <a:r>
              <a:rPr lang="en-GB" dirty="0" smtClean="0"/>
              <a:t>   = 170 *175.13</a:t>
            </a:r>
          </a:p>
          <a:p>
            <a:pPr>
              <a:buNone/>
            </a:pPr>
            <a:r>
              <a:rPr lang="en-GB" dirty="0" smtClean="0"/>
              <a:t>          = 29772.1 N/m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</a:t>
            </a:r>
            <a:r>
              <a:rPr lang="en-GB" baseline="-25000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φf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de-DE" sz="38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		K</a:t>
            </a:r>
            <a:r>
              <a:rPr lang="en-GB" sz="3800" baseline="-25000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φf</a:t>
            </a:r>
            <a:r>
              <a:rPr lang="de-DE" sz="38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= </a:t>
            </a:r>
            <a:r>
              <a:rPr lang="de-DE" sz="3800" u="sng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(T</a:t>
            </a:r>
            <a:r>
              <a:rPr lang="de-DE" sz="3800" u="sng" baseline="-250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f</a:t>
            </a:r>
            <a:r>
              <a:rPr lang="de-DE" sz="3800" u="sng" baseline="300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2 </a:t>
            </a:r>
            <a:r>
              <a:rPr lang="de-DE" sz="3800" u="sng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x K</a:t>
            </a:r>
            <a:r>
              <a:rPr lang="de-DE" sz="3800" u="sng" baseline="-250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wf </a:t>
            </a:r>
            <a:r>
              <a:rPr lang="de-DE" sz="3800" u="sng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)</a:t>
            </a:r>
            <a:endParaRPr lang="de-DE" sz="38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de-DE" sz="38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2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de-DE" sz="38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de-DE" sz="38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		      = </a:t>
            </a:r>
            <a:r>
              <a:rPr lang="de-DE" sz="3800" u="sng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1.27</a:t>
            </a:r>
            <a:r>
              <a:rPr lang="de-DE" sz="3800" u="sng" baseline="300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r>
              <a:rPr lang="de-DE" sz="3800" u="sng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x 15466.7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de-DE" sz="38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2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de-DE" sz="38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= 12737.19 Nm/rad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de-DE" sz="38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de-DE" sz="3800" i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de-DE" sz="3800" i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lang="de-DE" sz="3800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with 325 lb/in =11752.114 Nm/rad)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de-DE" sz="38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buNone/>
            </a:pPr>
            <a:endParaRPr lang="de-DE" sz="38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</a:t>
            </a:r>
            <a:r>
              <a:rPr lang="en-GB" baseline="-25000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φr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de-DE" sz="3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K</a:t>
            </a:r>
            <a:r>
              <a:rPr lang="en-GB" sz="3600" baseline="-25000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φr</a:t>
            </a:r>
            <a:r>
              <a:rPr lang="de-DE" sz="3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= </a:t>
            </a:r>
            <a:r>
              <a:rPr lang="de-DE" sz="3600" u="sng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(T</a:t>
            </a:r>
            <a:r>
              <a:rPr lang="de-DE" sz="3600" u="sng" baseline="-250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</a:t>
            </a:r>
            <a:r>
              <a:rPr lang="de-DE" sz="3600" u="sng" baseline="300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2 </a:t>
            </a:r>
            <a:r>
              <a:rPr lang="de-DE" sz="3600" u="sng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x K</a:t>
            </a:r>
            <a:r>
              <a:rPr lang="de-DE" sz="3600" u="sng" baseline="-250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wr </a:t>
            </a:r>
            <a:r>
              <a:rPr lang="de-DE" sz="3600" u="sng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)</a:t>
            </a:r>
            <a:endParaRPr lang="de-DE" sz="36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de-DE" sz="3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2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buNone/>
            </a:pPr>
            <a:endParaRPr lang="de-DE" sz="36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de-DE" sz="3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= </a:t>
            </a:r>
            <a:r>
              <a:rPr lang="de-DE" sz="3600" u="sng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0.96</a:t>
            </a:r>
            <a:r>
              <a:rPr lang="de-DE" sz="3600" u="sng" baseline="300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r>
              <a:rPr lang="de-DE" sz="3600" u="sng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x 29155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de-DE" sz="3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			                 2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buNone/>
            </a:pPr>
            <a:endParaRPr lang="de-DE" sz="36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de-DE" sz="3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=  </a:t>
            </a:r>
            <a:r>
              <a:rPr lang="de-DE" sz="3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13434.62 </a:t>
            </a:r>
            <a:r>
              <a:rPr lang="de-DE" sz="36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Nm/Rad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Total Roll Stiffness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</a:t>
            </a:r>
          </a:p>
          <a:p>
            <a:pPr>
              <a:buNone/>
            </a:pPr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K</a:t>
            </a:r>
            <a:r>
              <a:rPr lang="en-GB" baseline="-25000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φt</a:t>
            </a:r>
            <a:r>
              <a:rPr lang="en-GB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=</a:t>
            </a:r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12737.19  + 13718.98</a:t>
            </a:r>
          </a:p>
          <a:p>
            <a:pPr>
              <a:buNone/>
            </a:pPr>
            <a:endParaRPr lang="de-DE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>
              <a:buNone/>
            </a:pPr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</a:t>
            </a:r>
            <a:r>
              <a:rPr lang="de-DE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K</a:t>
            </a:r>
            <a:r>
              <a:rPr lang="en-GB" baseline="-25000" dirty="0" err="1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φt</a:t>
            </a:r>
            <a:r>
              <a:rPr lang="en-GB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=</a:t>
            </a:r>
            <a:r>
              <a:rPr lang="de-DE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12737.19  + 13718.98</a:t>
            </a:r>
          </a:p>
          <a:p>
            <a:pPr>
              <a:buNone/>
            </a:pPr>
            <a:endParaRPr lang="de-DE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>
              <a:buNone/>
            </a:pPr>
            <a:r>
              <a:rPr lang="de-DE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</a:t>
            </a:r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</a:t>
            </a:r>
            <a:r>
              <a:rPr lang="de-DE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=26536.17 Nm/rad  </a:t>
            </a:r>
            <a:endParaRPr lang="de-DE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>
              <a:buNone/>
            </a:pPr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				</a:t>
            </a:r>
          </a:p>
          <a:p>
            <a:pPr>
              <a:buNone/>
            </a:pPr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lang="de-DE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With 325lb/in   K</a:t>
            </a:r>
            <a:r>
              <a:rPr lang="en-GB" i="1" baseline="-25000" dirty="0" err="1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φt</a:t>
            </a:r>
            <a:r>
              <a:rPr lang="en-GB" i="1" dirty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lang="en-GB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=</a:t>
            </a:r>
            <a:r>
              <a:rPr lang="de-DE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11752.19  </a:t>
            </a:r>
            <a:r>
              <a:rPr lang="de-DE" i="1" dirty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+ </a:t>
            </a:r>
            <a:r>
              <a:rPr lang="de-DE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13718.98</a:t>
            </a:r>
          </a:p>
          <a:p>
            <a:pPr>
              <a:buNone/>
            </a:pPr>
            <a:r>
              <a:rPr lang="de-DE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				</a:t>
            </a:r>
          </a:p>
          <a:p>
            <a:pPr>
              <a:buNone/>
            </a:pPr>
            <a:r>
              <a:rPr lang="de-DE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=  25471.094 Nm/rad</a:t>
            </a:r>
            <a:endParaRPr lang="de-DE" i="1" dirty="0">
              <a:solidFill>
                <a:srgbClr val="FF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Overturning Moment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                   </a:t>
            </a:r>
            <a:r>
              <a:rPr lang="en-GB" sz="3600" dirty="0" smtClean="0"/>
              <a:t>Mot = </a:t>
            </a:r>
            <a:r>
              <a:rPr lang="en-GB" sz="3600" dirty="0" err="1" smtClean="0"/>
              <a:t>MaH</a:t>
            </a:r>
            <a:endParaRPr lang="en-GB" sz="3600" dirty="0" smtClean="0"/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r>
              <a:rPr lang="en-GB" sz="3600" dirty="0" smtClean="0"/>
              <a:t>			        = 517 * 5.297 * H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r>
              <a:rPr lang="en-GB" sz="3600" dirty="0" smtClean="0"/>
              <a:t>			        = 2738.549 * H  Nm</a:t>
            </a:r>
            <a:r>
              <a:rPr lang="en-GB" dirty="0" smtClean="0"/>
              <a:t>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Calculated Roll </a:t>
            </a:r>
            <a:r>
              <a:rPr lang="en-GB" dirty="0" smtClean="0"/>
              <a:t>Angle at 5.297 m/s</a:t>
            </a:r>
            <a:r>
              <a:rPr lang="en-GB" baseline="30000" dirty="0" smtClean="0"/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</a:t>
            </a:r>
            <a:r>
              <a:rPr lang="el-GR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ϴ</a:t>
            </a:r>
            <a:r>
              <a:rPr lang="en-GB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= </a:t>
            </a:r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Mot / K</a:t>
            </a:r>
            <a:r>
              <a:rPr lang="en-GB" baseline="-25000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φt</a:t>
            </a:r>
            <a:endParaRPr lang="en-GB" baseline="-250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>
              <a:buNone/>
            </a:pPr>
            <a:endParaRPr lang="en-GB" baseline="-250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</a:t>
            </a:r>
            <a:r>
              <a:rPr lang="el-GR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ϴ</a:t>
            </a:r>
            <a:r>
              <a:rPr lang="en-GB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=  </a:t>
            </a:r>
            <a:r>
              <a:rPr lang="de-DE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2738.549 * H  / 26536.17</a:t>
            </a:r>
          </a:p>
          <a:p>
            <a:pPr>
              <a:buNone/>
            </a:pPr>
            <a:r>
              <a:rPr lang="en-GB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en-GB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=  0.1032 * H  rad </a:t>
            </a:r>
          </a:p>
          <a:p>
            <a:pPr>
              <a:buNone/>
            </a:pPr>
            <a:r>
              <a:rPr lang="en-GB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                       =  5.912 * H  </a:t>
            </a:r>
            <a:r>
              <a:rPr lang="en-GB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deg</a:t>
            </a:r>
            <a:r>
              <a:rPr lang="en-GB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en-GB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With 325lb/in     </a:t>
            </a:r>
            <a:r>
              <a:rPr lang="el-GR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ϴ</a:t>
            </a:r>
            <a:r>
              <a:rPr lang="en-GB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en-GB" i="1" dirty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=  </a:t>
            </a:r>
            <a:r>
              <a:rPr lang="de-DE" i="1" dirty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2738.549 * H  / </a:t>
            </a:r>
            <a:r>
              <a:rPr lang="de-DE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25471.094</a:t>
            </a:r>
            <a:endParaRPr lang="en-GB" i="1" dirty="0">
              <a:solidFill>
                <a:srgbClr val="FF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>
              <a:buNone/>
            </a:pPr>
            <a:r>
              <a:rPr lang="en-GB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en-GB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=  </a:t>
            </a:r>
            <a:r>
              <a:rPr lang="en-GB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0.107516* </a:t>
            </a:r>
            <a:r>
              <a:rPr lang="en-GB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  rad </a:t>
            </a:r>
          </a:p>
          <a:p>
            <a:pPr>
              <a:buNone/>
            </a:pPr>
            <a:r>
              <a:rPr lang="en-GB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en-GB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=  </a:t>
            </a:r>
            <a:r>
              <a:rPr lang="en-GB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6.159* </a:t>
            </a:r>
            <a:r>
              <a:rPr lang="en-GB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  </a:t>
            </a:r>
            <a:r>
              <a:rPr lang="en-GB" i="1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deg</a:t>
            </a:r>
            <a:r>
              <a:rPr lang="en-GB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Finding the Actual Roll Angle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find H, the actual roll angle needs to be found at the specified lateral acceleration. This can then be equated to the calculated roll angle. </a:t>
            </a:r>
          </a:p>
          <a:p>
            <a:r>
              <a:rPr lang="en-GB" dirty="0" smtClean="0"/>
              <a:t>The simplest method to find the roll angle is to measure the displacement of the damper pots at a given lateral acceleration.</a:t>
            </a:r>
          </a:p>
          <a:p>
            <a:r>
              <a:rPr lang="en-GB" dirty="0" smtClean="0"/>
              <a:t> The roll angle can be calculated  and then the centre of gravity height for the car determined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Select Data  </a:t>
            </a:r>
            <a:endParaRPr lang="en-GB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6048" y="1600200"/>
            <a:ext cx="703190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187624" y="6309320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Zero all channels when car is loaded and stationary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Focus in on a short period of steady state behaviour and collect mean values for each channel </a:t>
            </a:r>
            <a:endParaRPr lang="en-GB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983590"/>
            <a:ext cx="6403213" cy="41131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Mean values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For this example the mean values are </a:t>
            </a:r>
          </a:p>
          <a:p>
            <a:pPr>
              <a:buNone/>
            </a:pPr>
            <a:r>
              <a:rPr lang="en-GB" dirty="0" smtClean="0"/>
              <a:t>RR Pot  = 8.32mm</a:t>
            </a:r>
          </a:p>
          <a:p>
            <a:pPr>
              <a:buNone/>
            </a:pPr>
            <a:r>
              <a:rPr lang="en-GB" dirty="0" smtClean="0"/>
              <a:t>LR Pot  = -0.35</a:t>
            </a:r>
          </a:p>
          <a:p>
            <a:pPr>
              <a:buNone/>
            </a:pPr>
            <a:r>
              <a:rPr lang="en-GB" dirty="0" smtClean="0"/>
              <a:t>Lat Acc = 0.54 g </a:t>
            </a:r>
          </a:p>
          <a:p>
            <a:pPr>
              <a:buNone/>
            </a:pPr>
            <a:r>
              <a:rPr lang="en-GB" dirty="0" smtClean="0"/>
              <a:t>This give displacement difference of  </a:t>
            </a:r>
          </a:p>
          <a:p>
            <a:pPr>
              <a:buNone/>
            </a:pPr>
            <a:r>
              <a:rPr lang="en-GB" dirty="0" smtClean="0"/>
              <a:t>8.32+ 0.35 = 8.67mm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Calculating Roll Angle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Roll </a:t>
            </a:r>
            <a:r>
              <a:rPr lang="en-GB" dirty="0" smtClean="0"/>
              <a:t>angle  =  </a:t>
            </a:r>
            <a:r>
              <a:rPr lang="en-GB" dirty="0" smtClean="0"/>
              <a:t>8.67 </a:t>
            </a:r>
            <a:r>
              <a:rPr lang="en-GB" dirty="0" smtClean="0"/>
              <a:t>/ </a:t>
            </a:r>
            <a:r>
              <a:rPr lang="en-GB" dirty="0" smtClean="0"/>
              <a:t>960</a:t>
            </a:r>
          </a:p>
          <a:p>
            <a:pPr>
              <a:buNone/>
            </a:pPr>
            <a:r>
              <a:rPr lang="en-GB" dirty="0" smtClean="0"/>
              <a:t>                   </a:t>
            </a:r>
            <a:r>
              <a:rPr lang="en-GB" dirty="0" smtClean="0"/>
              <a:t>= </a:t>
            </a:r>
            <a:r>
              <a:rPr lang="en-GB" dirty="0" smtClean="0"/>
              <a:t>0.00903 Rad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		= 0.517</a:t>
            </a:r>
            <a:r>
              <a:rPr lang="en-GB" baseline="30000" dirty="0" smtClean="0"/>
              <a:t>0</a:t>
            </a:r>
            <a:r>
              <a:rPr lang="en-GB" dirty="0" smtClean="0"/>
              <a:t>  at a lateral </a:t>
            </a:r>
            <a:r>
              <a:rPr lang="en-GB" dirty="0" smtClean="0"/>
              <a:t>acceleration </a:t>
            </a:r>
            <a:r>
              <a:rPr lang="en-GB" dirty="0" smtClean="0"/>
              <a:t>of     	              5.297m/s</a:t>
            </a:r>
            <a:r>
              <a:rPr lang="en-GB" baseline="30000" dirty="0" smtClean="0"/>
              <a:t>2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Finding Roll Centre Height Above Roll Axis 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         Actual  Roll Angle =  Calculated Roll Angle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                     </a:t>
            </a:r>
            <a:r>
              <a:rPr lang="en-GB" dirty="0" smtClean="0"/>
              <a:t>0.517 </a:t>
            </a:r>
            <a:r>
              <a:rPr lang="en-GB" dirty="0" smtClean="0"/>
              <a:t>deg = </a:t>
            </a:r>
            <a:r>
              <a:rPr lang="en-GB" dirty="0" smtClean="0"/>
              <a:t>5.912 </a:t>
            </a:r>
            <a:r>
              <a:rPr lang="en-GB" dirty="0" smtClean="0"/>
              <a:t>*H </a:t>
            </a:r>
          </a:p>
          <a:p>
            <a:pPr>
              <a:buNone/>
            </a:pPr>
            <a:r>
              <a:rPr lang="en-GB" dirty="0" smtClean="0"/>
              <a:t>                                     H = </a:t>
            </a:r>
            <a:r>
              <a:rPr lang="en-GB" dirty="0" smtClean="0"/>
              <a:t>0.517/5.912 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                                        = </a:t>
            </a:r>
            <a:r>
              <a:rPr lang="en-GB" dirty="0" smtClean="0"/>
              <a:t>0.08745 </a:t>
            </a:r>
            <a:r>
              <a:rPr lang="en-GB" dirty="0" smtClean="0"/>
              <a:t>m </a:t>
            </a:r>
          </a:p>
          <a:p>
            <a:pPr>
              <a:buNone/>
            </a:pPr>
            <a:r>
              <a:rPr lang="en-GB" dirty="0" smtClean="0"/>
              <a:t>                                            </a:t>
            </a:r>
            <a:r>
              <a:rPr lang="en-GB" dirty="0" smtClean="0"/>
              <a:t>87.45 </a:t>
            </a:r>
            <a:r>
              <a:rPr lang="en-GB" dirty="0" smtClean="0"/>
              <a:t>mm </a:t>
            </a:r>
          </a:p>
          <a:p>
            <a:pPr>
              <a:buNone/>
            </a:pPr>
            <a:r>
              <a:rPr lang="en-GB" dirty="0" smtClean="0"/>
              <a:t>			</a:t>
            </a:r>
            <a:r>
              <a:rPr lang="en-GB" i="1" dirty="0" smtClean="0">
                <a:solidFill>
                  <a:srgbClr val="FF0000"/>
                </a:solidFill>
              </a:rPr>
              <a:t>For 325lb/in  H = </a:t>
            </a:r>
            <a:r>
              <a:rPr lang="en-GB" i="1" dirty="0" smtClean="0">
                <a:solidFill>
                  <a:srgbClr val="FF0000"/>
                </a:solidFill>
              </a:rPr>
              <a:t>0.517/6.159</a:t>
            </a:r>
            <a:endParaRPr lang="en-GB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i="1" dirty="0" smtClean="0">
                <a:solidFill>
                  <a:srgbClr val="FF0000"/>
                </a:solidFill>
              </a:rPr>
              <a:t>					= </a:t>
            </a:r>
            <a:r>
              <a:rPr lang="en-GB" i="1" dirty="0" smtClean="0">
                <a:solidFill>
                  <a:srgbClr val="FF0000"/>
                </a:solidFill>
              </a:rPr>
              <a:t>83.94 </a:t>
            </a:r>
            <a:r>
              <a:rPr lang="en-GB" i="1" dirty="0" smtClean="0">
                <a:solidFill>
                  <a:srgbClr val="FF0000"/>
                </a:solidFill>
              </a:rPr>
              <a:t>mm 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Is it right?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CG height of </a:t>
            </a:r>
            <a:r>
              <a:rPr lang="en-GB" dirty="0" smtClean="0"/>
              <a:t>87.45 </a:t>
            </a:r>
            <a:r>
              <a:rPr lang="en-GB" dirty="0" smtClean="0"/>
              <a:t>mm above the roll axis would put the height of the CG above the ground  as:  </a:t>
            </a:r>
          </a:p>
          <a:p>
            <a:pPr>
              <a:buNone/>
            </a:pPr>
            <a:r>
              <a:rPr lang="en-GB" dirty="0" smtClean="0"/>
              <a:t>                    70+ </a:t>
            </a:r>
            <a:r>
              <a:rPr lang="en-GB" dirty="0" smtClean="0"/>
              <a:t>87.45 </a:t>
            </a:r>
            <a:r>
              <a:rPr lang="en-GB" dirty="0" smtClean="0"/>
              <a:t>+ 95 = </a:t>
            </a:r>
            <a:r>
              <a:rPr lang="en-GB" dirty="0" smtClean="0"/>
              <a:t>252.45mm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Possible errors could come from </a:t>
            </a:r>
          </a:p>
          <a:p>
            <a:pPr marL="800100" lvl="2" indent="0"/>
            <a:r>
              <a:rPr lang="en-GB" sz="2800" dirty="0" smtClean="0"/>
              <a:t>the roll stiffness used  </a:t>
            </a:r>
          </a:p>
          <a:p>
            <a:pPr marL="800100" lvl="2" indent="0"/>
            <a:r>
              <a:rPr lang="en-GB" sz="2800" dirty="0" smtClean="0"/>
              <a:t>using a single roll angle / lateral acceleration  </a:t>
            </a:r>
          </a:p>
          <a:p>
            <a:pPr marL="800100" lvl="2" indent="0">
              <a:buNone/>
            </a:pPr>
            <a:r>
              <a:rPr lang="en-GB" sz="2800" dirty="0" smtClean="0"/>
              <a:t>  combination.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Possible Improvements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Improve accuracy of roll stiffness </a:t>
            </a:r>
          </a:p>
          <a:p>
            <a:r>
              <a:rPr lang="en-GB" dirty="0" smtClean="0"/>
              <a:t>Improve validity of roll angle / lateral acceleration used.</a:t>
            </a:r>
          </a:p>
          <a:p>
            <a:r>
              <a:rPr lang="en-GB" dirty="0" smtClean="0"/>
              <a:t>?</a:t>
            </a:r>
          </a:p>
          <a:p>
            <a:r>
              <a:rPr lang="en-GB" dirty="0" smtClean="0"/>
              <a:t>?</a:t>
            </a:r>
          </a:p>
          <a:p>
            <a:r>
              <a:rPr lang="en-GB" dirty="0" smtClean="0"/>
              <a:t>?</a:t>
            </a:r>
          </a:p>
          <a:p>
            <a:r>
              <a:rPr lang="en-GB" dirty="0" smtClean="0"/>
              <a:t>?</a:t>
            </a:r>
          </a:p>
          <a:p>
            <a:pPr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1CBCB-4D43-4FD9-8C08-03FA74535FC9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616</TotalTime>
  <Words>523</Words>
  <Application>Microsoft Office PowerPoint</Application>
  <PresentationFormat>On-screen Show (4:3)</PresentationFormat>
  <Paragraphs>165</Paragraphs>
  <Slides>20</Slides>
  <Notes>1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Track Test Investigation  Week 1  </vt:lpstr>
      <vt:lpstr>Aims</vt:lpstr>
      <vt:lpstr>Step 1 </vt:lpstr>
      <vt:lpstr>Finding CG Height Above Roll Axis </vt:lpstr>
      <vt:lpstr>Locost Front Motion Ratios</vt:lpstr>
      <vt:lpstr>Data </vt:lpstr>
      <vt:lpstr>Wheel rate </vt:lpstr>
      <vt:lpstr>Kφf</vt:lpstr>
      <vt:lpstr>Kφr</vt:lpstr>
      <vt:lpstr>Total Roll Stiffness </vt:lpstr>
      <vt:lpstr>Overturning Moment </vt:lpstr>
      <vt:lpstr>Calculated Roll Angle at 5.297 m/s2</vt:lpstr>
      <vt:lpstr>Finding the Actual Roll Angle </vt:lpstr>
      <vt:lpstr>Select Data  </vt:lpstr>
      <vt:lpstr>Focus in on a short period of steady state behaviour and collect mean values for each channel </vt:lpstr>
      <vt:lpstr>Mean values </vt:lpstr>
      <vt:lpstr>Calculating Roll Angle </vt:lpstr>
      <vt:lpstr>Finding Roll Centre Height Above Roll Axis  </vt:lpstr>
      <vt:lpstr>Is it right? </vt:lpstr>
      <vt:lpstr>Possible Improvements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Track Test Investigation</dc:title>
  <dc:creator>fad-rd</dc:creator>
  <cp:lastModifiedBy>Roger</cp:lastModifiedBy>
  <cp:revision>56</cp:revision>
  <dcterms:created xsi:type="dcterms:W3CDTF">2012-01-17T19:29:38Z</dcterms:created>
  <dcterms:modified xsi:type="dcterms:W3CDTF">2012-04-22T11:46:13Z</dcterms:modified>
</cp:coreProperties>
</file>