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61" r:id="rId2"/>
    <p:sldId id="257" r:id="rId3"/>
    <p:sldId id="258" r:id="rId4"/>
    <p:sldId id="260" r:id="rId5"/>
    <p:sldId id="265" r:id="rId6"/>
    <p:sldId id="259" r:id="rId7"/>
    <p:sldId id="263" r:id="rId8"/>
    <p:sldId id="264" r:id="rId9"/>
    <p:sldId id="262"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59" d="100"/>
          <a:sy n="59" d="100"/>
        </p:scale>
        <p:origin x="964" y="6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9DF0F7-4E8E-4BD4-BFDA-CD06EB26EAD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87326CC-5237-4899-B516-2F0F18DAA2D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33272FA-5F19-4E06-8B19-15DA03226662}"/>
              </a:ext>
            </a:extLst>
          </p:cNvPr>
          <p:cNvSpPr>
            <a:spLocks noGrp="1"/>
          </p:cNvSpPr>
          <p:nvPr>
            <p:ph type="dt" sz="half" idx="10"/>
          </p:nvPr>
        </p:nvSpPr>
        <p:spPr/>
        <p:txBody>
          <a:bodyPr/>
          <a:lstStyle/>
          <a:p>
            <a:fld id="{7811222D-1497-48C5-AB7E-D38FF1BE8D50}" type="datetimeFigureOut">
              <a:rPr lang="en-GB" smtClean="0"/>
              <a:t>08/12/2021</a:t>
            </a:fld>
            <a:endParaRPr lang="en-GB" dirty="0"/>
          </a:p>
        </p:txBody>
      </p:sp>
      <p:sp>
        <p:nvSpPr>
          <p:cNvPr id="5" name="Footer Placeholder 4">
            <a:extLst>
              <a:ext uri="{FF2B5EF4-FFF2-40B4-BE49-F238E27FC236}">
                <a16:creationId xmlns:a16="http://schemas.microsoft.com/office/drawing/2014/main" id="{B5F390E1-755B-4F31-93F0-4D85B31205D4}"/>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38FD5099-F392-4A7A-8AA4-2600B8C26241}"/>
              </a:ext>
            </a:extLst>
          </p:cNvPr>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69652006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FC2BA-7EA0-41AD-8AB5-358E0C8DB4C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AF4962A-21E8-4711-8C94-504EF98B6D2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71081FC-42C3-4514-ADB1-1EABDDF410E7}"/>
              </a:ext>
            </a:extLst>
          </p:cNvPr>
          <p:cNvSpPr>
            <a:spLocks noGrp="1"/>
          </p:cNvSpPr>
          <p:nvPr>
            <p:ph type="dt" sz="half" idx="10"/>
          </p:nvPr>
        </p:nvSpPr>
        <p:spPr/>
        <p:txBody>
          <a:bodyPr/>
          <a:lstStyle/>
          <a:p>
            <a:fld id="{7811222D-1497-48C5-AB7E-D38FF1BE8D50}" type="datetimeFigureOut">
              <a:rPr lang="en-GB" smtClean="0"/>
              <a:t>08/12/2021</a:t>
            </a:fld>
            <a:endParaRPr lang="en-GB" dirty="0"/>
          </a:p>
        </p:txBody>
      </p:sp>
      <p:sp>
        <p:nvSpPr>
          <p:cNvPr id="5" name="Footer Placeholder 4">
            <a:extLst>
              <a:ext uri="{FF2B5EF4-FFF2-40B4-BE49-F238E27FC236}">
                <a16:creationId xmlns:a16="http://schemas.microsoft.com/office/drawing/2014/main" id="{D22AE23C-98FC-485F-9F21-3E013D0CC717}"/>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BDE3F907-A911-408A-AB06-BD28A72EA1CA}"/>
              </a:ext>
            </a:extLst>
          </p:cNvPr>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213618430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4DAA72-8CCF-4814-9961-2D86C36EB16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D461034-F4AA-40C9-823D-8040EA13F4C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BF40AB4-3196-4A37-8CC5-47A0CD865DD7}"/>
              </a:ext>
            </a:extLst>
          </p:cNvPr>
          <p:cNvSpPr>
            <a:spLocks noGrp="1"/>
          </p:cNvSpPr>
          <p:nvPr>
            <p:ph type="dt" sz="half" idx="10"/>
          </p:nvPr>
        </p:nvSpPr>
        <p:spPr/>
        <p:txBody>
          <a:bodyPr/>
          <a:lstStyle/>
          <a:p>
            <a:fld id="{7811222D-1497-48C5-AB7E-D38FF1BE8D50}" type="datetimeFigureOut">
              <a:rPr lang="en-GB" smtClean="0"/>
              <a:t>08/12/2021</a:t>
            </a:fld>
            <a:endParaRPr lang="en-GB" dirty="0"/>
          </a:p>
        </p:txBody>
      </p:sp>
      <p:sp>
        <p:nvSpPr>
          <p:cNvPr id="5" name="Footer Placeholder 4">
            <a:extLst>
              <a:ext uri="{FF2B5EF4-FFF2-40B4-BE49-F238E27FC236}">
                <a16:creationId xmlns:a16="http://schemas.microsoft.com/office/drawing/2014/main" id="{637CD19C-88DF-417F-874E-FF96996A3D24}"/>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C970220D-7A24-4027-837C-B2174CDFD4EC}"/>
              </a:ext>
            </a:extLst>
          </p:cNvPr>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10712815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C75B66-70B3-433D-8B56-01A8ADB462F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6197ED0-F091-4181-819A-971A9355BCE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2F1DAE3-518C-46ED-BAF6-44C5E3F73D5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446F341-B327-40E1-8EED-536683A989E3}"/>
              </a:ext>
            </a:extLst>
          </p:cNvPr>
          <p:cNvSpPr>
            <a:spLocks noGrp="1"/>
          </p:cNvSpPr>
          <p:nvPr>
            <p:ph type="dt" sz="half" idx="10"/>
          </p:nvPr>
        </p:nvSpPr>
        <p:spPr/>
        <p:txBody>
          <a:bodyPr/>
          <a:lstStyle/>
          <a:p>
            <a:fld id="{7811222D-1497-48C5-AB7E-D38FF1BE8D50}" type="datetimeFigureOut">
              <a:rPr lang="en-GB" smtClean="0"/>
              <a:t>08/12/2021</a:t>
            </a:fld>
            <a:endParaRPr lang="en-GB" dirty="0"/>
          </a:p>
        </p:txBody>
      </p:sp>
      <p:sp>
        <p:nvSpPr>
          <p:cNvPr id="6" name="Footer Placeholder 5">
            <a:extLst>
              <a:ext uri="{FF2B5EF4-FFF2-40B4-BE49-F238E27FC236}">
                <a16:creationId xmlns:a16="http://schemas.microsoft.com/office/drawing/2014/main" id="{DEBA8E0D-9172-475C-A690-D8B56A4C10F3}"/>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35621783-D97C-4DC8-9BBC-F841D0958DE3}"/>
              </a:ext>
            </a:extLst>
          </p:cNvPr>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2438963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17299D-B6EE-41C4-BE50-44462DE2F8C4}"/>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BC21CE6-BC4D-4D6D-92F8-9F1F28D6073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A3FE63B-A31D-4560-B5D0-D5DB1145F87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704E56A-1DB8-45CA-9F64-B6F561F771C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995B422-756D-44DC-9A62-286A5579CF9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9487175-0388-4874-ABF2-D8456B152DD7}"/>
              </a:ext>
            </a:extLst>
          </p:cNvPr>
          <p:cNvSpPr>
            <a:spLocks noGrp="1"/>
          </p:cNvSpPr>
          <p:nvPr>
            <p:ph type="dt" sz="half" idx="10"/>
          </p:nvPr>
        </p:nvSpPr>
        <p:spPr/>
        <p:txBody>
          <a:bodyPr/>
          <a:lstStyle/>
          <a:p>
            <a:fld id="{7811222D-1497-48C5-AB7E-D38FF1BE8D50}" type="datetimeFigureOut">
              <a:rPr lang="en-GB" smtClean="0"/>
              <a:t>08/12/2021</a:t>
            </a:fld>
            <a:endParaRPr lang="en-GB" dirty="0"/>
          </a:p>
        </p:txBody>
      </p:sp>
      <p:sp>
        <p:nvSpPr>
          <p:cNvPr id="8" name="Footer Placeholder 7">
            <a:extLst>
              <a:ext uri="{FF2B5EF4-FFF2-40B4-BE49-F238E27FC236}">
                <a16:creationId xmlns:a16="http://schemas.microsoft.com/office/drawing/2014/main" id="{E274538B-BD6F-4A56-A479-A97D3C9E53DC}"/>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DB32661B-F8F5-4B75-B5CD-FC121C696036}"/>
              </a:ext>
            </a:extLst>
          </p:cNvPr>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37825368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4CE6D3-31AE-41C3-8245-6A6CA02A1A8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C69F138-8196-4882-9369-3C6231CB4F4D}"/>
              </a:ext>
            </a:extLst>
          </p:cNvPr>
          <p:cNvSpPr>
            <a:spLocks noGrp="1"/>
          </p:cNvSpPr>
          <p:nvPr>
            <p:ph type="dt" sz="half" idx="10"/>
          </p:nvPr>
        </p:nvSpPr>
        <p:spPr/>
        <p:txBody>
          <a:bodyPr/>
          <a:lstStyle/>
          <a:p>
            <a:fld id="{7811222D-1497-48C5-AB7E-D38FF1BE8D50}" type="datetimeFigureOut">
              <a:rPr lang="en-GB" smtClean="0"/>
              <a:t>08/12/2021</a:t>
            </a:fld>
            <a:endParaRPr lang="en-GB" dirty="0"/>
          </a:p>
        </p:txBody>
      </p:sp>
      <p:sp>
        <p:nvSpPr>
          <p:cNvPr id="4" name="Footer Placeholder 3">
            <a:extLst>
              <a:ext uri="{FF2B5EF4-FFF2-40B4-BE49-F238E27FC236}">
                <a16:creationId xmlns:a16="http://schemas.microsoft.com/office/drawing/2014/main" id="{CBAEF500-F84E-490B-B576-6A6800130FAC}"/>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id="{6260ED19-9D1F-4ADD-9180-95146C1038DA}"/>
              </a:ext>
            </a:extLst>
          </p:cNvPr>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12281563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5C60785-B0B7-46E4-B09A-11BA6DC526A4}"/>
              </a:ext>
            </a:extLst>
          </p:cNvPr>
          <p:cNvSpPr>
            <a:spLocks noGrp="1"/>
          </p:cNvSpPr>
          <p:nvPr>
            <p:ph type="dt" sz="half" idx="10"/>
          </p:nvPr>
        </p:nvSpPr>
        <p:spPr/>
        <p:txBody>
          <a:bodyPr/>
          <a:lstStyle/>
          <a:p>
            <a:fld id="{7811222D-1497-48C5-AB7E-D38FF1BE8D50}" type="datetimeFigureOut">
              <a:rPr lang="en-GB" smtClean="0"/>
              <a:t>08/12/2021</a:t>
            </a:fld>
            <a:endParaRPr lang="en-GB" dirty="0"/>
          </a:p>
        </p:txBody>
      </p:sp>
      <p:sp>
        <p:nvSpPr>
          <p:cNvPr id="3" name="Footer Placeholder 2">
            <a:extLst>
              <a:ext uri="{FF2B5EF4-FFF2-40B4-BE49-F238E27FC236}">
                <a16:creationId xmlns:a16="http://schemas.microsoft.com/office/drawing/2014/main" id="{45A69350-5D51-46B7-8410-B078E0170167}"/>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8AA4993F-9E27-4D0A-9BC9-2EFE4BA978EC}"/>
              </a:ext>
            </a:extLst>
          </p:cNvPr>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35576939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6086E5-8CE0-40ED-961D-0B78F97C267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066DC49-E25F-4BD5-8AF2-046750C9943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78CC0FC-74D9-4920-8E35-FB72D7B8ACD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C8C124B-9CDB-4851-85A9-0CC9F73B1CCC}"/>
              </a:ext>
            </a:extLst>
          </p:cNvPr>
          <p:cNvSpPr>
            <a:spLocks noGrp="1"/>
          </p:cNvSpPr>
          <p:nvPr>
            <p:ph type="dt" sz="half" idx="10"/>
          </p:nvPr>
        </p:nvSpPr>
        <p:spPr/>
        <p:txBody>
          <a:bodyPr/>
          <a:lstStyle/>
          <a:p>
            <a:fld id="{7811222D-1497-48C5-AB7E-D38FF1BE8D50}" type="datetimeFigureOut">
              <a:rPr lang="en-GB" smtClean="0"/>
              <a:t>08/12/2021</a:t>
            </a:fld>
            <a:endParaRPr lang="en-GB" dirty="0"/>
          </a:p>
        </p:txBody>
      </p:sp>
      <p:sp>
        <p:nvSpPr>
          <p:cNvPr id="6" name="Footer Placeholder 5">
            <a:extLst>
              <a:ext uri="{FF2B5EF4-FFF2-40B4-BE49-F238E27FC236}">
                <a16:creationId xmlns:a16="http://schemas.microsoft.com/office/drawing/2014/main" id="{4939243B-0077-4FDA-9EFE-39936A4F757F}"/>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EB344981-D768-4B48-8849-8F74655DE34A}"/>
              </a:ext>
            </a:extLst>
          </p:cNvPr>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28505654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DEA54C-94B8-4F55-AA32-EA7589CD70D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4AC843E-519D-4E4D-89FB-6E859C8ECF8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a:extLst>
              <a:ext uri="{FF2B5EF4-FFF2-40B4-BE49-F238E27FC236}">
                <a16:creationId xmlns:a16="http://schemas.microsoft.com/office/drawing/2014/main" id="{F00E5294-EA6B-455E-9177-0C48D36D264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2D0268A-424E-4232-86D1-4313B4F3D0B9}"/>
              </a:ext>
            </a:extLst>
          </p:cNvPr>
          <p:cNvSpPr>
            <a:spLocks noGrp="1"/>
          </p:cNvSpPr>
          <p:nvPr>
            <p:ph type="dt" sz="half" idx="10"/>
          </p:nvPr>
        </p:nvSpPr>
        <p:spPr/>
        <p:txBody>
          <a:bodyPr/>
          <a:lstStyle/>
          <a:p>
            <a:fld id="{7811222D-1497-48C5-AB7E-D38FF1BE8D50}" type="datetimeFigureOut">
              <a:rPr lang="en-GB" smtClean="0"/>
              <a:t>08/12/2021</a:t>
            </a:fld>
            <a:endParaRPr lang="en-GB" dirty="0"/>
          </a:p>
        </p:txBody>
      </p:sp>
      <p:sp>
        <p:nvSpPr>
          <p:cNvPr id="6" name="Footer Placeholder 5">
            <a:extLst>
              <a:ext uri="{FF2B5EF4-FFF2-40B4-BE49-F238E27FC236}">
                <a16:creationId xmlns:a16="http://schemas.microsoft.com/office/drawing/2014/main" id="{972CF69B-52E5-4584-A59D-44C105C13183}"/>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70A6EF42-B6F4-429B-A50E-7E2AFFED9879}"/>
              </a:ext>
            </a:extLst>
          </p:cNvPr>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319567065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A25FAC-D56C-4288-B1CA-298C56C16D3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F5F06C6-9D41-44D9-B658-22180071478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25F10F0-EA0A-47DC-B570-AAD043C91482}"/>
              </a:ext>
            </a:extLst>
          </p:cNvPr>
          <p:cNvSpPr>
            <a:spLocks noGrp="1"/>
          </p:cNvSpPr>
          <p:nvPr>
            <p:ph type="dt" sz="half" idx="10"/>
          </p:nvPr>
        </p:nvSpPr>
        <p:spPr/>
        <p:txBody>
          <a:bodyPr/>
          <a:lstStyle/>
          <a:p>
            <a:fld id="{7811222D-1497-48C5-AB7E-D38FF1BE8D50}" type="datetimeFigureOut">
              <a:rPr lang="en-GB" smtClean="0"/>
              <a:t>08/12/2021</a:t>
            </a:fld>
            <a:endParaRPr lang="en-GB" dirty="0"/>
          </a:p>
        </p:txBody>
      </p:sp>
      <p:sp>
        <p:nvSpPr>
          <p:cNvPr id="5" name="Footer Placeholder 4">
            <a:extLst>
              <a:ext uri="{FF2B5EF4-FFF2-40B4-BE49-F238E27FC236}">
                <a16:creationId xmlns:a16="http://schemas.microsoft.com/office/drawing/2014/main" id="{B5CE488A-226A-41E2-B0B9-917C37677648}"/>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771AAF9C-5267-4105-A96C-5C87BD568E5C}"/>
              </a:ext>
            </a:extLst>
          </p:cNvPr>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245412811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800933E-835C-45E3-85FA-A1C91E1C648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6924868-5CFF-44F8-9213-AFBEAD58C80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EC9F109-FA34-41DB-AE3D-13917C1EAF30}"/>
              </a:ext>
            </a:extLst>
          </p:cNvPr>
          <p:cNvSpPr>
            <a:spLocks noGrp="1"/>
          </p:cNvSpPr>
          <p:nvPr>
            <p:ph type="dt" sz="half" idx="10"/>
          </p:nvPr>
        </p:nvSpPr>
        <p:spPr/>
        <p:txBody>
          <a:bodyPr/>
          <a:lstStyle/>
          <a:p>
            <a:fld id="{7811222D-1497-48C5-AB7E-D38FF1BE8D50}" type="datetimeFigureOut">
              <a:rPr lang="en-GB" smtClean="0"/>
              <a:t>08/12/2021</a:t>
            </a:fld>
            <a:endParaRPr lang="en-GB" dirty="0"/>
          </a:p>
        </p:txBody>
      </p:sp>
      <p:sp>
        <p:nvSpPr>
          <p:cNvPr id="5" name="Footer Placeholder 4">
            <a:extLst>
              <a:ext uri="{FF2B5EF4-FFF2-40B4-BE49-F238E27FC236}">
                <a16:creationId xmlns:a16="http://schemas.microsoft.com/office/drawing/2014/main" id="{38C24C14-14AA-4C69-A912-B6A0F812FC04}"/>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C563E128-5EFF-4F1D-B71D-2F67192D2570}"/>
              </a:ext>
            </a:extLst>
          </p:cNvPr>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38518346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5339464-C59E-44DA-8A4D-24CCBD42E13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17572B1-3D32-4EB3-B7A8-C989DB00C53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A62C4B2-C8BF-4398-AEC6-9E94DE14DB0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811222D-1497-48C5-AB7E-D38FF1BE8D50}" type="datetimeFigureOut">
              <a:rPr lang="en-GB" smtClean="0"/>
              <a:t>08/12/2021</a:t>
            </a:fld>
            <a:endParaRPr lang="en-GB" dirty="0"/>
          </a:p>
        </p:txBody>
      </p:sp>
      <p:sp>
        <p:nvSpPr>
          <p:cNvPr id="5" name="Footer Placeholder 4">
            <a:extLst>
              <a:ext uri="{FF2B5EF4-FFF2-40B4-BE49-F238E27FC236}">
                <a16:creationId xmlns:a16="http://schemas.microsoft.com/office/drawing/2014/main" id="{F47AAAA8-B015-4476-9C0C-CE8AA6F0B89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353EA97A-3650-4644-9DD1-3C2791C35C9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029412C-A950-4FEA-8934-3DE23815A09E}" type="slidenum">
              <a:rPr lang="en-GB" smtClean="0"/>
              <a:t>‹#›</a:t>
            </a:fld>
            <a:endParaRPr lang="en-GB" dirty="0"/>
          </a:p>
        </p:txBody>
      </p:sp>
    </p:spTree>
    <p:extLst>
      <p:ext uri="{BB962C8B-B14F-4D97-AF65-F5344CB8AC3E}">
        <p14:creationId xmlns:p14="http://schemas.microsoft.com/office/powerpoint/2010/main" val="33963231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773A46-0DE7-4BDA-B877-86201B8CE358}"/>
              </a:ext>
            </a:extLst>
          </p:cNvPr>
          <p:cNvSpPr>
            <a:spLocks noGrp="1"/>
          </p:cNvSpPr>
          <p:nvPr>
            <p:ph type="ctrTitle"/>
          </p:nvPr>
        </p:nvSpPr>
        <p:spPr>
          <a:xfrm>
            <a:off x="542925" y="236538"/>
            <a:ext cx="10668000" cy="1935162"/>
          </a:xfrm>
        </p:spPr>
        <p:txBody>
          <a:bodyPr>
            <a:normAutofit/>
          </a:bodyPr>
          <a:lstStyle/>
          <a:p>
            <a:r>
              <a:rPr lang="en-GB" sz="4400" b="1" dirty="0"/>
              <a:t>Module: Introduction to Research (BMHP5005)</a:t>
            </a:r>
            <a:br>
              <a:rPr lang="en-GB" sz="4400" b="1" dirty="0"/>
            </a:br>
            <a:br>
              <a:rPr lang="en-GB" sz="4400" b="1" dirty="0"/>
            </a:br>
            <a:r>
              <a:rPr lang="en-GB" sz="4400" b="1" dirty="0"/>
              <a:t>Assessment 2: Viva Voce</a:t>
            </a:r>
          </a:p>
        </p:txBody>
      </p:sp>
      <p:sp>
        <p:nvSpPr>
          <p:cNvPr id="3" name="Subtitle 2">
            <a:extLst>
              <a:ext uri="{FF2B5EF4-FFF2-40B4-BE49-F238E27FC236}">
                <a16:creationId xmlns:a16="http://schemas.microsoft.com/office/drawing/2014/main" id="{CEAD54F1-95E5-440C-B085-1E65C00D8C6D}"/>
              </a:ext>
            </a:extLst>
          </p:cNvPr>
          <p:cNvSpPr>
            <a:spLocks noGrp="1"/>
          </p:cNvSpPr>
          <p:nvPr>
            <p:ph type="subTitle" idx="1"/>
          </p:nvPr>
        </p:nvSpPr>
        <p:spPr>
          <a:xfrm>
            <a:off x="1371600" y="4000500"/>
            <a:ext cx="9144000" cy="2085975"/>
          </a:xfrm>
        </p:spPr>
        <p:txBody>
          <a:bodyPr>
            <a:normAutofit/>
          </a:bodyPr>
          <a:lstStyle/>
          <a:p>
            <a:pPr algn="l"/>
            <a:r>
              <a:rPr lang="en-GB" sz="2800" dirty="0"/>
              <a:t>Student Name: George Onyeka</a:t>
            </a:r>
          </a:p>
          <a:p>
            <a:pPr algn="l"/>
            <a:endParaRPr lang="en-GB" sz="2800" dirty="0"/>
          </a:p>
          <a:p>
            <a:pPr algn="l"/>
            <a:r>
              <a:rPr lang="en-GB" sz="2800" dirty="0"/>
              <a:t>Student Number: 1919214   </a:t>
            </a:r>
          </a:p>
        </p:txBody>
      </p:sp>
    </p:spTree>
    <p:extLst>
      <p:ext uri="{BB962C8B-B14F-4D97-AF65-F5344CB8AC3E}">
        <p14:creationId xmlns:p14="http://schemas.microsoft.com/office/powerpoint/2010/main" val="199503636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7B95FD-75B9-45E4-993D-A06DD4DE0C0B}"/>
              </a:ext>
            </a:extLst>
          </p:cNvPr>
          <p:cNvSpPr>
            <a:spLocks noGrp="1"/>
          </p:cNvSpPr>
          <p:nvPr>
            <p:ph type="title"/>
          </p:nvPr>
        </p:nvSpPr>
        <p:spPr/>
        <p:txBody>
          <a:bodyPr/>
          <a:lstStyle/>
          <a:p>
            <a:r>
              <a:rPr lang="en-GB" b="1" dirty="0"/>
              <a:t>Introduction</a:t>
            </a:r>
          </a:p>
        </p:txBody>
      </p:sp>
      <p:sp>
        <p:nvSpPr>
          <p:cNvPr id="3" name="Content Placeholder 2">
            <a:extLst>
              <a:ext uri="{FF2B5EF4-FFF2-40B4-BE49-F238E27FC236}">
                <a16:creationId xmlns:a16="http://schemas.microsoft.com/office/drawing/2014/main" id="{7C55405F-B1B5-4DEF-B747-6D8A425C7DED}"/>
              </a:ext>
            </a:extLst>
          </p:cNvPr>
          <p:cNvSpPr>
            <a:spLocks noGrp="1"/>
          </p:cNvSpPr>
          <p:nvPr>
            <p:ph idx="1"/>
          </p:nvPr>
        </p:nvSpPr>
        <p:spPr/>
        <p:txBody>
          <a:bodyPr>
            <a:normAutofit fontScale="92500" lnSpcReduction="20000"/>
          </a:bodyPr>
          <a:lstStyle/>
          <a:p>
            <a:pPr rtl="0">
              <a:spcBef>
                <a:spcPts val="0"/>
              </a:spcBef>
              <a:spcAft>
                <a:spcPts val="0"/>
              </a:spcAft>
            </a:pPr>
            <a:r>
              <a:rPr lang="en-GB" sz="1800" b="0" i="0" u="none" strike="noStrike" dirty="0">
                <a:solidFill>
                  <a:srgbClr val="000000"/>
                </a:solidFill>
                <a:effectLst/>
                <a:latin typeface="Arial" panose="020B0604020202020204" pitchFamily="34" charset="0"/>
              </a:rPr>
              <a:t> The attitudes, beliefs and perceptions of the UK population towards contemporary and alternative medicines (CAM).</a:t>
            </a:r>
            <a:endParaRPr lang="en-GB" b="0" dirty="0">
              <a:effectLst/>
            </a:endParaRPr>
          </a:p>
          <a:p>
            <a:pPr marL="0" indent="0">
              <a:buNone/>
            </a:pPr>
            <a:br>
              <a:rPr lang="en-GB" dirty="0"/>
            </a:br>
            <a:endParaRPr lang="en-US" dirty="0"/>
          </a:p>
          <a:p>
            <a:pPr marL="0" indent="0">
              <a:lnSpc>
                <a:spcPct val="100000"/>
              </a:lnSpc>
              <a:spcBef>
                <a:spcPts val="0"/>
              </a:spcBef>
              <a:buNone/>
            </a:pPr>
            <a:endParaRPr lang="en-US" dirty="0"/>
          </a:p>
          <a:p>
            <a:pPr rtl="0">
              <a:spcBef>
                <a:spcPts val="0"/>
              </a:spcBef>
              <a:spcAft>
                <a:spcPts val="0"/>
              </a:spcAft>
            </a:pPr>
            <a:r>
              <a:rPr lang="en-US" dirty="0"/>
              <a:t>Aim: </a:t>
            </a:r>
            <a:r>
              <a:rPr lang="en-GB" sz="1800" b="0" i="0" u="none" strike="noStrike" dirty="0">
                <a:solidFill>
                  <a:srgbClr val="000000"/>
                </a:solidFill>
                <a:effectLst/>
                <a:latin typeface="Arial" panose="020B0604020202020204" pitchFamily="34" charset="0"/>
              </a:rPr>
              <a:t> The aim of this research is to </a:t>
            </a:r>
            <a:r>
              <a:rPr lang="en-GB" sz="1800" dirty="0">
                <a:solidFill>
                  <a:srgbClr val="000000"/>
                </a:solidFill>
                <a:latin typeface="Arial" panose="020B0604020202020204" pitchFamily="34" charset="0"/>
              </a:rPr>
              <a:t>examine </a:t>
            </a:r>
            <a:r>
              <a:rPr lang="en-GB" sz="1800" b="0" i="0" u="none" strike="noStrike" dirty="0">
                <a:solidFill>
                  <a:srgbClr val="000000"/>
                </a:solidFill>
                <a:effectLst/>
                <a:latin typeface="Arial" panose="020B0604020202020204" pitchFamily="34" charset="0"/>
              </a:rPr>
              <a:t>the ways and attitudes of patients and doctors towards the use of complementary and alternative medicines vis a vis conventional medicines.</a:t>
            </a:r>
            <a:endParaRPr lang="en-GB" b="0" dirty="0">
              <a:effectLst/>
            </a:endParaRPr>
          </a:p>
          <a:p>
            <a:pPr marL="0" indent="0">
              <a:buNone/>
            </a:pPr>
            <a:br>
              <a:rPr lang="en-GB" b="0" dirty="0">
                <a:effectLst/>
              </a:rPr>
            </a:br>
            <a:endParaRPr lang="en-US" dirty="0"/>
          </a:p>
          <a:p>
            <a:pPr rtl="0">
              <a:spcBef>
                <a:spcPts val="0"/>
              </a:spcBef>
              <a:spcAft>
                <a:spcPts val="0"/>
              </a:spcAft>
            </a:pPr>
            <a:r>
              <a:rPr lang="en-US" dirty="0"/>
              <a:t>Objectives: </a:t>
            </a:r>
            <a:r>
              <a:rPr lang="en-GB" sz="1800" b="0" i="0" u="none" strike="noStrike" dirty="0">
                <a:solidFill>
                  <a:srgbClr val="000000"/>
                </a:solidFill>
                <a:effectLst/>
                <a:latin typeface="Arial" panose="020B0604020202020204" pitchFamily="34" charset="0"/>
              </a:rPr>
              <a:t>The objectives of this research is to use the three primary researches at my disposal, to look at how the attitudes, beliefs and perceptions of the UK population towards CAM in comparison to conventional medicines. To know how receptive they are to CAM.</a:t>
            </a:r>
            <a:endParaRPr lang="en-GB" b="0" dirty="0">
              <a:effectLst/>
            </a:endParaRPr>
          </a:p>
          <a:p>
            <a:br>
              <a:rPr lang="en-GB" b="0" dirty="0">
                <a:effectLst/>
              </a:rPr>
            </a:br>
            <a:endParaRPr lang="en-GB" dirty="0"/>
          </a:p>
        </p:txBody>
      </p:sp>
    </p:spTree>
    <p:extLst>
      <p:ext uri="{BB962C8B-B14F-4D97-AF65-F5344CB8AC3E}">
        <p14:creationId xmlns:p14="http://schemas.microsoft.com/office/powerpoint/2010/main" val="151284525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0E2F0E-0041-485B-A017-7B44BEB42284}"/>
              </a:ext>
            </a:extLst>
          </p:cNvPr>
          <p:cNvSpPr>
            <a:spLocks noGrp="1"/>
          </p:cNvSpPr>
          <p:nvPr>
            <p:ph type="title"/>
          </p:nvPr>
        </p:nvSpPr>
        <p:spPr/>
        <p:txBody>
          <a:bodyPr/>
          <a:lstStyle/>
          <a:p>
            <a:r>
              <a:rPr lang="en-GB" b="1" dirty="0"/>
              <a:t>Methods</a:t>
            </a:r>
          </a:p>
        </p:txBody>
      </p:sp>
      <p:sp>
        <p:nvSpPr>
          <p:cNvPr id="3" name="Content Placeholder 2">
            <a:extLst>
              <a:ext uri="{FF2B5EF4-FFF2-40B4-BE49-F238E27FC236}">
                <a16:creationId xmlns:a16="http://schemas.microsoft.com/office/drawing/2014/main" id="{D342EDA8-78A7-48B7-9C96-97679DE6DE9B}"/>
              </a:ext>
            </a:extLst>
          </p:cNvPr>
          <p:cNvSpPr>
            <a:spLocks noGrp="1"/>
          </p:cNvSpPr>
          <p:nvPr>
            <p:ph idx="1"/>
          </p:nvPr>
        </p:nvSpPr>
        <p:spPr/>
        <p:txBody>
          <a:bodyPr/>
          <a:lstStyle/>
          <a:p>
            <a:pPr rtl="0">
              <a:spcBef>
                <a:spcPts val="0"/>
              </a:spcBef>
              <a:spcAft>
                <a:spcPts val="0"/>
              </a:spcAft>
            </a:pPr>
            <a:r>
              <a:rPr lang="en-GB" sz="1800" b="0" i="0" u="none" strike="noStrike" dirty="0">
                <a:solidFill>
                  <a:srgbClr val="000000"/>
                </a:solidFill>
                <a:effectLst/>
                <a:latin typeface="Arial" panose="020B0604020202020204" pitchFamily="34" charset="0"/>
              </a:rPr>
              <a:t>This research is a secondary research and reviewed three different researches that have studied similar topics with the combination of </a:t>
            </a:r>
            <a:r>
              <a:rPr lang="en-GB" sz="1800" dirty="0">
                <a:solidFill>
                  <a:srgbClr val="000000"/>
                </a:solidFill>
                <a:latin typeface="Arial" panose="020B0604020202020204" pitchFamily="34" charset="0"/>
              </a:rPr>
              <a:t>mixed </a:t>
            </a:r>
            <a:r>
              <a:rPr lang="en-GB" sz="1800" b="0" i="0" u="none" strike="noStrike" dirty="0">
                <a:solidFill>
                  <a:srgbClr val="000000"/>
                </a:solidFill>
                <a:effectLst/>
                <a:latin typeface="Arial" panose="020B0604020202020204" pitchFamily="34" charset="0"/>
              </a:rPr>
              <a:t>method.  A systematic literature review was </a:t>
            </a:r>
            <a:r>
              <a:rPr lang="en-GB" sz="1800" b="0" i="0" u="none" strike="noStrike" dirty="0" err="1">
                <a:solidFill>
                  <a:srgbClr val="000000"/>
                </a:solidFill>
                <a:effectLst/>
                <a:latin typeface="Arial" panose="020B0604020202020204" pitchFamily="34" charset="0"/>
              </a:rPr>
              <a:t>aoolied</a:t>
            </a:r>
            <a:r>
              <a:rPr lang="en-GB" sz="1800" b="0" i="0" u="none" strike="noStrike" dirty="0">
                <a:solidFill>
                  <a:srgbClr val="000000"/>
                </a:solidFill>
                <a:effectLst/>
                <a:latin typeface="Arial" panose="020B0604020202020204" pitchFamily="34" charset="0"/>
              </a:rPr>
              <a:t>. The key words used are; attitudes, beliefs and Perception.  contemporary, alternative, traditional, medicine,  treatment, United Kingdom, England, Scotland, UK, Britain,  British. The databases used are </a:t>
            </a:r>
            <a:r>
              <a:rPr lang="en-GB" sz="1800" b="0" i="0" u="none" strike="noStrike" dirty="0" err="1">
                <a:solidFill>
                  <a:srgbClr val="000000"/>
                </a:solidFill>
                <a:effectLst/>
                <a:latin typeface="Arial" panose="020B0604020202020204" pitchFamily="34" charset="0"/>
              </a:rPr>
              <a:t>PubMED</a:t>
            </a:r>
            <a:r>
              <a:rPr lang="en-GB" sz="1800" b="0" i="0" u="none" strike="noStrike" dirty="0">
                <a:solidFill>
                  <a:srgbClr val="000000"/>
                </a:solidFill>
                <a:effectLst/>
                <a:latin typeface="Arial" panose="020B0604020202020204" pitchFamily="34" charset="0"/>
              </a:rPr>
              <a:t>, </a:t>
            </a:r>
            <a:r>
              <a:rPr lang="en-GB" sz="1800" b="0" i="0" u="none" strike="noStrike" dirty="0" err="1">
                <a:solidFill>
                  <a:srgbClr val="000000"/>
                </a:solidFill>
                <a:effectLst/>
                <a:latin typeface="Arial" panose="020B0604020202020204" pitchFamily="34" charset="0"/>
              </a:rPr>
              <a:t>Ebsco</a:t>
            </a:r>
            <a:r>
              <a:rPr lang="en-GB" sz="1800" b="0" i="0" u="none" strike="noStrike" dirty="0">
                <a:solidFill>
                  <a:srgbClr val="000000"/>
                </a:solidFill>
                <a:effectLst/>
                <a:latin typeface="Arial" panose="020B0604020202020204" pitchFamily="34" charset="0"/>
              </a:rPr>
              <a:t>, and Scopus.</a:t>
            </a:r>
            <a:endParaRPr lang="en-GB" b="0" dirty="0">
              <a:effectLst/>
            </a:endParaRPr>
          </a:p>
          <a:p>
            <a:pPr marL="0" indent="0">
              <a:buNone/>
            </a:pPr>
            <a:br>
              <a:rPr lang="en-GB" dirty="0"/>
            </a:br>
            <a:endParaRPr lang="en-GB" i="1" dirty="0">
              <a:solidFill>
                <a:srgbClr val="0070C0"/>
              </a:solidFill>
            </a:endParaRPr>
          </a:p>
        </p:txBody>
      </p:sp>
    </p:spTree>
    <p:extLst>
      <p:ext uri="{BB962C8B-B14F-4D97-AF65-F5344CB8AC3E}">
        <p14:creationId xmlns:p14="http://schemas.microsoft.com/office/powerpoint/2010/main" val="227494769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C0EAA8-394C-495A-8ADE-02A487113AED}"/>
              </a:ext>
            </a:extLst>
          </p:cNvPr>
          <p:cNvSpPr>
            <a:spLocks noGrp="1"/>
          </p:cNvSpPr>
          <p:nvPr>
            <p:ph type="title"/>
          </p:nvPr>
        </p:nvSpPr>
        <p:spPr/>
        <p:txBody>
          <a:bodyPr/>
          <a:lstStyle/>
          <a:p>
            <a:r>
              <a:rPr lang="en-GB" b="1" dirty="0"/>
              <a:t>Literature Review</a:t>
            </a:r>
          </a:p>
        </p:txBody>
      </p:sp>
      <p:graphicFrame>
        <p:nvGraphicFramePr>
          <p:cNvPr id="6" name="Table 5">
            <a:extLst>
              <a:ext uri="{FF2B5EF4-FFF2-40B4-BE49-F238E27FC236}">
                <a16:creationId xmlns:a16="http://schemas.microsoft.com/office/drawing/2014/main" id="{4E015688-109E-44EE-8228-480161D6B8B2}"/>
              </a:ext>
            </a:extLst>
          </p:cNvPr>
          <p:cNvGraphicFramePr/>
          <p:nvPr>
            <p:extLst>
              <p:ext uri="{D42A27DB-BD31-4B8C-83A1-F6EECF244321}">
                <p14:modId xmlns:p14="http://schemas.microsoft.com/office/powerpoint/2010/main" val="3596033246"/>
              </p:ext>
            </p:extLst>
          </p:nvPr>
        </p:nvGraphicFramePr>
        <p:xfrm>
          <a:off x="588936" y="1580376"/>
          <a:ext cx="10764863" cy="3270732"/>
        </p:xfrm>
        <a:graphic>
          <a:graphicData uri="http://schemas.openxmlformats.org/drawingml/2006/table">
            <a:tbl>
              <a:tblPr firstRow="1" firstCol="1" bandRow="1"/>
              <a:tblGrid>
                <a:gridCol w="2524378">
                  <a:extLst>
                    <a:ext uri="{9D8B030D-6E8A-4147-A177-3AD203B41FA5}">
                      <a16:colId xmlns:a16="http://schemas.microsoft.com/office/drawing/2014/main" val="2791120806"/>
                    </a:ext>
                  </a:extLst>
                </a:gridCol>
                <a:gridCol w="2667000">
                  <a:extLst>
                    <a:ext uri="{9D8B030D-6E8A-4147-A177-3AD203B41FA5}">
                      <a16:colId xmlns:a16="http://schemas.microsoft.com/office/drawing/2014/main" val="3589850242"/>
                    </a:ext>
                  </a:extLst>
                </a:gridCol>
                <a:gridCol w="2786743">
                  <a:extLst>
                    <a:ext uri="{9D8B030D-6E8A-4147-A177-3AD203B41FA5}">
                      <a16:colId xmlns:a16="http://schemas.microsoft.com/office/drawing/2014/main" val="2229489048"/>
                    </a:ext>
                  </a:extLst>
                </a:gridCol>
                <a:gridCol w="2786742">
                  <a:extLst>
                    <a:ext uri="{9D8B030D-6E8A-4147-A177-3AD203B41FA5}">
                      <a16:colId xmlns:a16="http://schemas.microsoft.com/office/drawing/2014/main" val="2241838310"/>
                    </a:ext>
                  </a:extLst>
                </a:gridCol>
              </a:tblGrid>
              <a:tr h="521182">
                <a:tc>
                  <a:txBody>
                    <a:bodyPr/>
                    <a:lstStyle/>
                    <a:p>
                      <a:pPr algn="l" fontAlgn="t">
                        <a:spcBef>
                          <a:spcPts val="0"/>
                        </a:spcBef>
                        <a:spcAft>
                          <a:spcPts val="0"/>
                        </a:spcAft>
                      </a:pPr>
                      <a:r>
                        <a:rPr lang="en-GB" sz="1200" b="1" i="0" u="none" strike="noStrike" dirty="0">
                          <a:effectLst/>
                          <a:latin typeface="+mn-lt"/>
                          <a:cs typeface="Times New Roman" panose="02020603050405020304" pitchFamily="18" charset="0"/>
                        </a:rPr>
                        <a:t>Author(s), title, and year of publication</a:t>
                      </a:r>
                      <a:endParaRPr lang="en-GB" sz="1200" b="0" i="0" u="none" strike="noStrike" dirty="0">
                        <a:effectLst/>
                        <a:latin typeface="+mn-lt"/>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1200" b="1" i="0" u="none" strike="noStrike" dirty="0">
                          <a:effectLst/>
                          <a:latin typeface="+mn-lt"/>
                          <a:cs typeface="Times New Roman" panose="02020603050405020304" pitchFamily="18" charset="0"/>
                        </a:rPr>
                        <a:t>Aim of study</a:t>
                      </a:r>
                      <a:endParaRPr lang="en-GB" sz="1200" b="0" i="0" u="none" strike="noStrike" dirty="0">
                        <a:effectLst/>
                        <a:latin typeface="+mn-lt"/>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1200" b="1" i="0" u="none" strike="noStrike" dirty="0">
                          <a:effectLst/>
                          <a:latin typeface="+mn-lt"/>
                          <a:ea typeface="Calibri" panose="020F0502020204030204" pitchFamily="34" charset="0"/>
                          <a:cs typeface="Times New Roman" panose="02020603050405020304" pitchFamily="18" charset="0"/>
                        </a:rPr>
                        <a:t>Methods and Sample size and characteristics</a:t>
                      </a:r>
                      <a:endParaRPr lang="en-GB" sz="1200" b="0" i="0" u="none" strike="noStrike" dirty="0">
                        <a:effectLst/>
                        <a:latin typeface="+mn-lt"/>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1200" b="1" i="0" u="none" strike="noStrike" dirty="0">
                          <a:effectLst/>
                          <a:latin typeface="+mn-lt"/>
                          <a:ea typeface="Calibri" panose="020F0502020204030204" pitchFamily="34" charset="0"/>
                          <a:cs typeface="Times New Roman" panose="02020603050405020304" pitchFamily="18" charset="0"/>
                        </a:rPr>
                        <a:t>Summary of main findings</a:t>
                      </a:r>
                      <a:endParaRPr lang="en-GB" sz="1200" b="0" i="0" u="none" strike="noStrike" dirty="0">
                        <a:effectLst/>
                        <a:latin typeface="+mn-lt"/>
                      </a:endParaRPr>
                    </a:p>
                    <a:p>
                      <a:pPr algn="l" fontAlgn="t">
                        <a:spcBef>
                          <a:spcPts val="0"/>
                        </a:spcBef>
                        <a:spcAft>
                          <a:spcPts val="0"/>
                        </a:spcAft>
                      </a:pPr>
                      <a:r>
                        <a:rPr lang="en-GB" sz="1200" b="1" i="0" u="none" strike="noStrike" dirty="0">
                          <a:effectLst/>
                          <a:latin typeface="+mn-lt"/>
                          <a:ea typeface="Calibri" panose="020F0502020204030204" pitchFamily="34" charset="0"/>
                          <a:cs typeface="Times New Roman" panose="02020603050405020304" pitchFamily="18" charset="0"/>
                        </a:rPr>
                        <a:t> </a:t>
                      </a:r>
                      <a:endParaRPr lang="en-GB" sz="1200" b="0" i="0" u="none" strike="noStrike" dirty="0">
                        <a:effectLst/>
                        <a:latin typeface="+mn-lt"/>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221238234"/>
                  </a:ext>
                </a:extLst>
              </a:tr>
              <a:tr h="0">
                <a:tc>
                  <a:txBody>
                    <a:bodyPr/>
                    <a:lstStyle/>
                    <a:p>
                      <a:pPr rtl="0"/>
                      <a:r>
                        <a:rPr lang="en-GB" sz="1800" b="0" i="0" u="none" strike="noStrike" kern="1200" dirty="0">
                          <a:solidFill>
                            <a:schemeClr val="tx1"/>
                          </a:solidFill>
                          <a:effectLst/>
                          <a:latin typeface="+mn-lt"/>
                          <a:ea typeface="+mn-ea"/>
                          <a:cs typeface="+mn-cs"/>
                        </a:rPr>
                        <a:t>Alison</a:t>
                      </a:r>
                      <a:endParaRPr lang="en-GB" b="0" dirty="0">
                        <a:effectLst/>
                      </a:endParaRPr>
                    </a:p>
                    <a:p>
                      <a:pPr rtl="0"/>
                      <a:r>
                        <a:rPr lang="en-GB" sz="1800" b="0" i="0" u="none" strike="noStrike" kern="1200" dirty="0">
                          <a:solidFill>
                            <a:schemeClr val="tx1"/>
                          </a:solidFill>
                          <a:effectLst/>
                          <a:latin typeface="+mn-lt"/>
                          <a:ea typeface="+mn-ea"/>
                          <a:cs typeface="+mn-cs"/>
                        </a:rPr>
                        <a:t>Chisholm.</a:t>
                      </a:r>
                      <a:endParaRPr lang="en-GB" b="0" dirty="0">
                        <a:effectLst/>
                      </a:endParaRPr>
                    </a:p>
                    <a:p>
                      <a:pPr rtl="0"/>
                      <a:r>
                        <a:rPr lang="en-GB" sz="1800" b="0" i="0" u="none" strike="noStrike" kern="1200" dirty="0">
                          <a:solidFill>
                            <a:schemeClr val="tx1"/>
                          </a:solidFill>
                          <a:effectLst/>
                          <a:latin typeface="+mn-lt"/>
                          <a:ea typeface="+mn-ea"/>
                          <a:cs typeface="+mn-cs"/>
                        </a:rPr>
                        <a:t>Exploring UK attitudes towards unlicensed medicines use: a questionnaire-based study of members of</a:t>
                      </a:r>
                      <a:endParaRPr lang="en-GB" b="0" dirty="0">
                        <a:effectLst/>
                      </a:endParaRPr>
                    </a:p>
                    <a:p>
                      <a:pPr rtl="0"/>
                      <a:r>
                        <a:rPr lang="en-GB" sz="1800" b="0" i="0" u="none" strike="noStrike" kern="1200" dirty="0">
                          <a:solidFill>
                            <a:schemeClr val="tx1"/>
                          </a:solidFill>
                          <a:effectLst/>
                          <a:latin typeface="+mn-lt"/>
                          <a:ea typeface="+mn-ea"/>
                          <a:cs typeface="+mn-cs"/>
                        </a:rPr>
                        <a:t>the public and physicians </a:t>
                      </a:r>
                      <a:endParaRPr lang="en-GB" b="0" dirty="0">
                        <a:effectLst/>
                      </a:endParaRPr>
                    </a:p>
                    <a:p>
                      <a:pPr rtl="0"/>
                      <a:r>
                        <a:rPr lang="en-GB" sz="1800" b="0" i="0" u="none" strike="noStrike" kern="1200" dirty="0">
                          <a:solidFill>
                            <a:schemeClr val="tx1"/>
                          </a:solidFill>
                          <a:effectLst/>
                          <a:latin typeface="+mn-lt"/>
                          <a:ea typeface="+mn-ea"/>
                          <a:cs typeface="+mn-cs"/>
                        </a:rPr>
                        <a:t>2012</a:t>
                      </a:r>
                      <a:endParaRPr lang="en-GB" b="0" dirty="0">
                        <a:effectLst/>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rtl="0"/>
                      <a:r>
                        <a:rPr lang="en-GB" sz="1800" b="0" i="0" u="none" strike="noStrike" kern="1200" dirty="0">
                          <a:solidFill>
                            <a:schemeClr val="tx1"/>
                          </a:solidFill>
                          <a:effectLst/>
                          <a:latin typeface="+mn-lt"/>
                          <a:ea typeface="+mn-ea"/>
                          <a:cs typeface="+mn-cs"/>
                        </a:rPr>
                        <a:t>To use</a:t>
                      </a:r>
                      <a:endParaRPr lang="en-GB" b="0" dirty="0">
                        <a:effectLst/>
                      </a:endParaRPr>
                    </a:p>
                    <a:p>
                      <a:pPr rtl="0"/>
                      <a:r>
                        <a:rPr lang="en-GB" sz="1800" b="0" i="0" u="none" strike="noStrike" kern="1200" dirty="0">
                          <a:solidFill>
                            <a:schemeClr val="tx1"/>
                          </a:solidFill>
                          <a:effectLst/>
                          <a:latin typeface="+mn-lt"/>
                          <a:ea typeface="+mn-ea"/>
                          <a:cs typeface="+mn-cs"/>
                        </a:rPr>
                        <a:t>Questionnaire to do a study in </a:t>
                      </a:r>
                      <a:endParaRPr lang="en-GB" b="0" dirty="0">
                        <a:effectLst/>
                      </a:endParaRPr>
                    </a:p>
                    <a:p>
                      <a:pPr rtl="0"/>
                      <a:r>
                        <a:rPr lang="en-GB" sz="1800" b="0" i="0" u="none" strike="noStrike" kern="1200" dirty="0">
                          <a:solidFill>
                            <a:schemeClr val="tx1"/>
                          </a:solidFill>
                          <a:effectLst/>
                          <a:latin typeface="+mn-lt"/>
                          <a:ea typeface="+mn-ea"/>
                          <a:cs typeface="+mn-cs"/>
                        </a:rPr>
                        <a:t>Measuring</a:t>
                      </a:r>
                      <a:endParaRPr lang="en-GB" b="0" dirty="0">
                        <a:effectLst/>
                      </a:endParaRPr>
                    </a:p>
                    <a:p>
                      <a:pPr rtl="0"/>
                      <a:r>
                        <a:rPr lang="en-GB" sz="1800" b="0" i="0" u="none" strike="noStrike" kern="1200" dirty="0">
                          <a:solidFill>
                            <a:schemeClr val="tx1"/>
                          </a:solidFill>
                          <a:effectLst/>
                          <a:latin typeface="+mn-lt"/>
                          <a:ea typeface="+mn-ea"/>
                          <a:cs typeface="+mn-cs"/>
                        </a:rPr>
                        <a:t>attitude among doctors and patients towards contemporary medicines</a:t>
                      </a:r>
                      <a:endParaRPr lang="en-GB" b="0" dirty="0">
                        <a:effectLst/>
                      </a:endParaRPr>
                    </a:p>
                    <a:p>
                      <a:br>
                        <a:rPr lang="en-GB" dirty="0"/>
                      </a:br>
                      <a:endParaRPr lang="en-GB" sz="1800" b="0" i="0" u="none" strike="noStrike" dirty="0">
                        <a:effectLst/>
                        <a:latin typeface="Arial" panose="020B0604020202020204" pitchFamily="34" charset="0"/>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rtl="0"/>
                      <a:r>
                        <a:rPr lang="en-GB" sz="1800" b="0" i="0" u="none" strike="noStrike" kern="1200" dirty="0">
                          <a:solidFill>
                            <a:schemeClr val="tx1"/>
                          </a:solidFill>
                          <a:effectLst/>
                          <a:latin typeface="+mn-lt"/>
                          <a:ea typeface="+mn-ea"/>
                          <a:cs typeface="+mn-cs"/>
                        </a:rPr>
                        <a:t>Patients and doctors with the use of questionnaires and a sample size of 749 and they were mainly adults.</a:t>
                      </a:r>
                      <a:endParaRPr lang="en-GB" b="0" dirty="0">
                        <a:effectLst/>
                      </a:endParaRPr>
                    </a:p>
                    <a:p>
                      <a:br>
                        <a:rPr lang="en-GB" dirty="0"/>
                      </a:br>
                      <a:endParaRPr lang="en-GB" sz="1800" b="0" i="0" u="none" strike="noStrike" dirty="0">
                        <a:effectLst/>
                        <a:latin typeface="Arial" panose="020B0604020202020204" pitchFamily="34" charset="0"/>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rtl="0"/>
                      <a:r>
                        <a:rPr lang="en-GB" sz="1800" b="0" i="0" u="none" strike="noStrike" kern="1200" dirty="0">
                          <a:solidFill>
                            <a:schemeClr val="tx1"/>
                          </a:solidFill>
                          <a:effectLst/>
                          <a:latin typeface="+mn-lt"/>
                          <a:ea typeface="+mn-ea"/>
                          <a:cs typeface="+mn-cs"/>
                        </a:rPr>
                        <a:t>Doctors and patients both agree that safety and efficacy are prime objectives when prescribing, almost half of doctors involved expressed their concern that the limitations of the finances was the main reason they prescribed CAM </a:t>
                      </a:r>
                      <a:endParaRPr lang="en-GB" b="0" dirty="0">
                        <a:effectLst/>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750155844"/>
                  </a:ext>
                </a:extLst>
              </a:tr>
            </a:tbl>
          </a:graphicData>
        </a:graphic>
      </p:graphicFrame>
    </p:spTree>
    <p:extLst>
      <p:ext uri="{BB962C8B-B14F-4D97-AF65-F5344CB8AC3E}">
        <p14:creationId xmlns:p14="http://schemas.microsoft.com/office/powerpoint/2010/main" val="99934047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4">
            <a:extLst>
              <a:ext uri="{FF2B5EF4-FFF2-40B4-BE49-F238E27FC236}">
                <a16:creationId xmlns:a16="http://schemas.microsoft.com/office/drawing/2014/main" id="{A16DA885-99C4-4D86-8A84-2298F7B42B1C}"/>
              </a:ext>
            </a:extLst>
          </p:cNvPr>
          <p:cNvGraphicFramePr>
            <a:graphicFrameLocks noGrp="1"/>
          </p:cNvGraphicFramePr>
          <p:nvPr>
            <p:extLst>
              <p:ext uri="{D42A27DB-BD31-4B8C-83A1-F6EECF244321}">
                <p14:modId xmlns:p14="http://schemas.microsoft.com/office/powerpoint/2010/main" val="2032750521"/>
              </p:ext>
            </p:extLst>
          </p:nvPr>
        </p:nvGraphicFramePr>
        <p:xfrm>
          <a:off x="370114" y="149592"/>
          <a:ext cx="11266716" cy="6558815"/>
        </p:xfrm>
        <a:graphic>
          <a:graphicData uri="http://schemas.openxmlformats.org/drawingml/2006/table">
            <a:tbl>
              <a:tblPr firstRow="1" bandRow="1">
                <a:tableStyleId>{5940675A-B579-460E-94D1-54222C63F5DA}</a:tableStyleId>
              </a:tblPr>
              <a:tblGrid>
                <a:gridCol w="2816679">
                  <a:extLst>
                    <a:ext uri="{9D8B030D-6E8A-4147-A177-3AD203B41FA5}">
                      <a16:colId xmlns:a16="http://schemas.microsoft.com/office/drawing/2014/main" val="1218552635"/>
                    </a:ext>
                  </a:extLst>
                </a:gridCol>
                <a:gridCol w="2816679">
                  <a:extLst>
                    <a:ext uri="{9D8B030D-6E8A-4147-A177-3AD203B41FA5}">
                      <a16:colId xmlns:a16="http://schemas.microsoft.com/office/drawing/2014/main" val="918457771"/>
                    </a:ext>
                  </a:extLst>
                </a:gridCol>
                <a:gridCol w="2816679">
                  <a:extLst>
                    <a:ext uri="{9D8B030D-6E8A-4147-A177-3AD203B41FA5}">
                      <a16:colId xmlns:a16="http://schemas.microsoft.com/office/drawing/2014/main" val="3191941537"/>
                    </a:ext>
                  </a:extLst>
                </a:gridCol>
                <a:gridCol w="2816679">
                  <a:extLst>
                    <a:ext uri="{9D8B030D-6E8A-4147-A177-3AD203B41FA5}">
                      <a16:colId xmlns:a16="http://schemas.microsoft.com/office/drawing/2014/main" val="1739734731"/>
                    </a:ext>
                  </a:extLst>
                </a:gridCol>
              </a:tblGrid>
              <a:tr h="2864829">
                <a:tc>
                  <a:txBody>
                    <a:bodyPr/>
                    <a:lstStyle/>
                    <a:p>
                      <a:pPr rtl="0"/>
                      <a:r>
                        <a:rPr lang="en-GB" sz="1800" b="0" i="0" u="none" strike="noStrike" kern="1200" dirty="0">
                          <a:solidFill>
                            <a:schemeClr val="tx1"/>
                          </a:solidFill>
                          <a:effectLst/>
                          <a:latin typeface="+mn-lt"/>
                          <a:ea typeface="+mn-ea"/>
                          <a:cs typeface="+mn-cs"/>
                        </a:rPr>
                        <a:t>Sofia </a:t>
                      </a:r>
                      <a:r>
                        <a:rPr lang="en-GB" sz="1800" b="0" i="0" u="none" strike="noStrike" kern="1200" dirty="0" err="1">
                          <a:solidFill>
                            <a:schemeClr val="tx1"/>
                          </a:solidFill>
                          <a:effectLst/>
                          <a:latin typeface="+mn-lt"/>
                          <a:ea typeface="+mn-ea"/>
                          <a:cs typeface="+mn-cs"/>
                        </a:rPr>
                        <a:t>Fionda</a:t>
                      </a:r>
                      <a:r>
                        <a:rPr lang="en-GB" sz="1800" b="0" i="0" u="none" strike="noStrike" kern="1200" dirty="0">
                          <a:solidFill>
                            <a:schemeClr val="tx1"/>
                          </a:solidFill>
                          <a:effectLst/>
                          <a:latin typeface="+mn-lt"/>
                          <a:ea typeface="+mn-ea"/>
                          <a:cs typeface="+mn-cs"/>
                        </a:rPr>
                        <a:t> and Adrian Furnham.</a:t>
                      </a:r>
                      <a:endParaRPr lang="en-GB" b="0" dirty="0">
                        <a:effectLst/>
                      </a:endParaRPr>
                    </a:p>
                    <a:p>
                      <a:pPr rtl="0"/>
                      <a:r>
                        <a:rPr lang="en-GB" sz="1800" b="0" i="0" u="none" strike="noStrike" kern="1200" dirty="0">
                          <a:solidFill>
                            <a:schemeClr val="tx1"/>
                          </a:solidFill>
                          <a:effectLst/>
                          <a:latin typeface="+mn-lt"/>
                          <a:ea typeface="+mn-ea"/>
                          <a:cs typeface="+mn-cs"/>
                        </a:rPr>
                        <a:t>Hypochondriacal attitudes and beliefs, attitudes towards complementary and alternative medicine and modern health worries predicts patient satisfaction</a:t>
                      </a:r>
                      <a:endParaRPr lang="en-GB" b="0" dirty="0">
                        <a:effectLst/>
                      </a:endParaRPr>
                    </a:p>
                    <a:p>
                      <a:pPr rtl="0"/>
                      <a:br>
                        <a:rPr lang="en-GB" b="0" dirty="0">
                          <a:effectLst/>
                        </a:rPr>
                      </a:br>
                      <a:br>
                        <a:rPr lang="en-GB" b="0" dirty="0">
                          <a:effectLst/>
                        </a:rPr>
                      </a:br>
                      <a:r>
                        <a:rPr lang="en-GB" sz="1800" b="0" i="0" u="none" strike="noStrike" kern="1200" dirty="0">
                          <a:solidFill>
                            <a:schemeClr val="tx1"/>
                          </a:solidFill>
                          <a:effectLst/>
                          <a:latin typeface="+mn-lt"/>
                          <a:ea typeface="+mn-ea"/>
                          <a:cs typeface="+mn-cs"/>
                        </a:rPr>
                        <a:t>2014</a:t>
                      </a:r>
                      <a:endParaRPr lang="en-GB" b="0" dirty="0">
                        <a:effectLst/>
                      </a:endParaRPr>
                    </a:p>
                  </a:txBody>
                  <a:tcPr/>
                </a:tc>
                <a:tc>
                  <a:txBody>
                    <a:bodyPr/>
                    <a:lstStyle/>
                    <a:p>
                      <a:pPr rtl="0"/>
                      <a:r>
                        <a:rPr lang="en-GB" sz="1800" b="0" i="0" u="none" strike="noStrike" kern="1200" dirty="0">
                          <a:solidFill>
                            <a:schemeClr val="tx1"/>
                          </a:solidFill>
                          <a:effectLst/>
                          <a:latin typeface="+mn-lt"/>
                          <a:ea typeface="+mn-ea"/>
                          <a:cs typeface="+mn-cs"/>
                        </a:rPr>
                        <a:t>Emphasising on illness anxiety disorder attitudes and perception towards CAM and modern health worries among patients and doctors.</a:t>
                      </a:r>
                      <a:endParaRPr lang="en-GB" b="0" dirty="0">
                        <a:effectLst/>
                      </a:endParaRPr>
                    </a:p>
                  </a:txBody>
                  <a:tcPr/>
                </a:tc>
                <a:tc>
                  <a:txBody>
                    <a:bodyPr/>
                    <a:lstStyle/>
                    <a:p>
                      <a:pPr rtl="0"/>
                      <a:r>
                        <a:rPr lang="en-GB" sz="1800" b="0" i="0" u="none" strike="noStrike" kern="1200" dirty="0">
                          <a:solidFill>
                            <a:schemeClr val="tx1"/>
                          </a:solidFill>
                          <a:effectLst/>
                          <a:latin typeface="+mn-lt"/>
                          <a:ea typeface="+mn-ea"/>
                          <a:cs typeface="+mn-cs"/>
                        </a:rPr>
                        <a:t>Various cultural backgrounds made up the participants, anonymous use of a questionnaire to measure satisfactions of the individual’s and their doctor’s hypochondrial beliefs and attitudes to CAM, modern health worries and personality. A sample size of 215 made up of  adults was involved.</a:t>
                      </a:r>
                      <a:endParaRPr lang="en-GB" b="0" dirty="0">
                        <a:effectLst/>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0" i="0" u="none" strike="noStrike" kern="1200" dirty="0">
                          <a:solidFill>
                            <a:schemeClr val="tx1"/>
                          </a:solidFill>
                          <a:effectLst/>
                          <a:latin typeface="+mn-lt"/>
                          <a:ea typeface="+mn-ea"/>
                          <a:cs typeface="+mn-cs"/>
                        </a:rPr>
                        <a:t>CAM and modern health worries (MHW) were linked with greater patient dissatisfaction. But CAM had more dissatisfaction.</a:t>
                      </a:r>
                      <a:endParaRPr lang="en-GB" b="0" dirty="0">
                        <a:effectLst/>
                      </a:endParaRPr>
                    </a:p>
                    <a:p>
                      <a:endParaRPr lang="en-GB" dirty="0"/>
                    </a:p>
                  </a:txBody>
                  <a:tcPr/>
                </a:tc>
                <a:extLst>
                  <a:ext uri="{0D108BD9-81ED-4DB2-BD59-A6C34878D82A}">
                    <a16:rowId xmlns:a16="http://schemas.microsoft.com/office/drawing/2014/main" val="1280657876"/>
                  </a:ext>
                </a:extLst>
              </a:tr>
              <a:tr h="3175535">
                <a:tc>
                  <a:txBody>
                    <a:bodyPr/>
                    <a:lstStyle/>
                    <a:p>
                      <a:pPr rtl="0"/>
                      <a:r>
                        <a:rPr lang="en-GB" sz="1800" b="0" i="0" u="none" strike="noStrike" kern="1200" dirty="0">
                          <a:solidFill>
                            <a:schemeClr val="tx1"/>
                          </a:solidFill>
                          <a:effectLst/>
                          <a:latin typeface="+mn-lt"/>
                          <a:ea typeface="+mn-ea"/>
                          <a:cs typeface="+mn-cs"/>
                        </a:rPr>
                        <a:t>Aaron Jarvis, Rachel Perry, Debbie Smith, Rohini Terry, Sarah Peters.</a:t>
                      </a:r>
                      <a:endParaRPr lang="en-GB" b="0" dirty="0">
                        <a:effectLst/>
                      </a:endParaRPr>
                    </a:p>
                    <a:p>
                      <a:pPr rtl="0"/>
                      <a:r>
                        <a:rPr lang="en-GB" sz="1800" b="0" i="0" u="none" strike="noStrike" kern="1200" dirty="0">
                          <a:solidFill>
                            <a:schemeClr val="tx1"/>
                          </a:solidFill>
                          <a:effectLst/>
                          <a:latin typeface="+mn-lt"/>
                          <a:ea typeface="+mn-ea"/>
                          <a:cs typeface="+mn-cs"/>
                        </a:rPr>
                        <a:t>General practitioners’ belief about clinical utility of contemporary and alternative medicine.</a:t>
                      </a:r>
                      <a:endParaRPr lang="en-GB" b="0" dirty="0">
                        <a:effectLst/>
                      </a:endParaRPr>
                    </a:p>
                    <a:p>
                      <a:pPr rtl="0"/>
                      <a:br>
                        <a:rPr lang="en-GB" b="0" dirty="0">
                          <a:effectLst/>
                        </a:rPr>
                      </a:br>
                      <a:r>
                        <a:rPr lang="en-GB" sz="1800" b="0" i="0" u="none" strike="noStrike" kern="1200" dirty="0">
                          <a:solidFill>
                            <a:schemeClr val="tx1"/>
                          </a:solidFill>
                          <a:effectLst/>
                          <a:latin typeface="+mn-lt"/>
                          <a:ea typeface="+mn-ea"/>
                          <a:cs typeface="+mn-cs"/>
                        </a:rPr>
                        <a:t>2015</a:t>
                      </a:r>
                      <a:endParaRPr lang="en-GB" b="0" dirty="0">
                        <a:effectLst/>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0" i="0" u="none" strike="noStrike" kern="1200" dirty="0">
                          <a:solidFill>
                            <a:schemeClr val="tx1"/>
                          </a:solidFill>
                          <a:effectLst/>
                          <a:latin typeface="+mn-lt"/>
                          <a:ea typeface="+mn-ea"/>
                          <a:cs typeface="+mn-cs"/>
                        </a:rPr>
                        <a:t>To study the belief of GP’s about contemporary and alternative medicine.</a:t>
                      </a:r>
                      <a:endParaRPr lang="en-GB" b="0" dirty="0">
                        <a:effectLst/>
                      </a:endParaRPr>
                    </a:p>
                    <a:p>
                      <a:endParaRPr lang="en-GB"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0" i="0" u="none" strike="noStrike" kern="1200" dirty="0">
                          <a:solidFill>
                            <a:schemeClr val="tx1"/>
                          </a:solidFill>
                          <a:effectLst/>
                          <a:latin typeface="+mn-lt"/>
                          <a:ea typeface="+mn-ea"/>
                          <a:cs typeface="+mn-cs"/>
                        </a:rPr>
                        <a:t>Qualitative study done on 19 GP’s recruited from Northwest of England. An analysis was done on semi-structured telephone interviews and an inductive thematic analysis.</a:t>
                      </a:r>
                      <a:endParaRPr lang="en-GB" b="0" dirty="0">
                        <a:effectLst/>
                      </a:endParaRPr>
                    </a:p>
                    <a:p>
                      <a:pPr rtl="0"/>
                      <a:endParaRPr lang="en-GB"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0" i="0" u="none" strike="noStrike" kern="1200" dirty="0">
                          <a:solidFill>
                            <a:schemeClr val="tx1"/>
                          </a:solidFill>
                          <a:effectLst/>
                          <a:latin typeface="+mn-lt"/>
                          <a:ea typeface="+mn-ea"/>
                          <a:cs typeface="+mn-cs"/>
                        </a:rPr>
                        <a:t>Three main findings were made: first is limited evidence, second is patient demand and thirdly, worries over regulations.</a:t>
                      </a:r>
                      <a:endParaRPr lang="en-GB" b="0" dirty="0">
                        <a:effectLst/>
                      </a:endParaRPr>
                    </a:p>
                  </a:txBody>
                  <a:tcPr/>
                </a:tc>
                <a:extLst>
                  <a:ext uri="{0D108BD9-81ED-4DB2-BD59-A6C34878D82A}">
                    <a16:rowId xmlns:a16="http://schemas.microsoft.com/office/drawing/2014/main" val="759407793"/>
                  </a:ext>
                </a:extLst>
              </a:tr>
            </a:tbl>
          </a:graphicData>
        </a:graphic>
      </p:graphicFrame>
    </p:spTree>
    <p:extLst>
      <p:ext uri="{BB962C8B-B14F-4D97-AF65-F5344CB8AC3E}">
        <p14:creationId xmlns:p14="http://schemas.microsoft.com/office/powerpoint/2010/main" val="357408703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16B467-C08C-466F-BE6B-7F9ED5E6F580}"/>
              </a:ext>
            </a:extLst>
          </p:cNvPr>
          <p:cNvSpPr>
            <a:spLocks noGrp="1"/>
          </p:cNvSpPr>
          <p:nvPr>
            <p:ph type="title"/>
          </p:nvPr>
        </p:nvSpPr>
        <p:spPr/>
        <p:txBody>
          <a:bodyPr/>
          <a:lstStyle/>
          <a:p>
            <a:r>
              <a:rPr lang="en-GB" b="1" dirty="0"/>
              <a:t>Results </a:t>
            </a:r>
          </a:p>
        </p:txBody>
      </p:sp>
      <p:sp>
        <p:nvSpPr>
          <p:cNvPr id="3" name="Content Placeholder 2">
            <a:extLst>
              <a:ext uri="{FF2B5EF4-FFF2-40B4-BE49-F238E27FC236}">
                <a16:creationId xmlns:a16="http://schemas.microsoft.com/office/drawing/2014/main" id="{7D0CCD17-28FE-496A-8B33-DCC80EBEBEEF}"/>
              </a:ext>
            </a:extLst>
          </p:cNvPr>
          <p:cNvSpPr>
            <a:spLocks noGrp="1"/>
          </p:cNvSpPr>
          <p:nvPr>
            <p:ph idx="1"/>
          </p:nvPr>
        </p:nvSpPr>
        <p:spPr/>
        <p:txBody>
          <a:bodyPr/>
          <a:lstStyle/>
          <a:p>
            <a:pPr rtl="0">
              <a:spcBef>
                <a:spcPts val="0"/>
              </a:spcBef>
              <a:spcAft>
                <a:spcPts val="0"/>
              </a:spcAft>
            </a:pPr>
            <a:r>
              <a:rPr lang="en-GB" sz="1800" b="0" i="0" u="none" strike="noStrike" dirty="0">
                <a:solidFill>
                  <a:srgbClr val="000000"/>
                </a:solidFill>
                <a:effectLst/>
                <a:latin typeface="Arial" panose="020B0604020202020204" pitchFamily="34" charset="0"/>
              </a:rPr>
              <a:t>In all three researches raised the issue of doubt over CAM. Doctors who prescribed CAM did so either because of its cheap cost or because patients wanted it, though some patients complained about being prescribed CAM drugs which were unlicenced. A large proportion of doctors and patients still </a:t>
            </a:r>
            <a:r>
              <a:rPr lang="en-GB" sz="1800" b="0" i="0" u="none" strike="noStrike" dirty="0" err="1">
                <a:solidFill>
                  <a:srgbClr val="000000"/>
                </a:solidFill>
                <a:effectLst/>
                <a:latin typeface="Arial" panose="020B0604020202020204" pitchFamily="34" charset="0"/>
              </a:rPr>
              <a:t>preffered</a:t>
            </a:r>
            <a:r>
              <a:rPr lang="en-GB" sz="1800" b="0" i="0" u="none" strike="noStrike" dirty="0">
                <a:solidFill>
                  <a:srgbClr val="000000"/>
                </a:solidFill>
                <a:effectLst/>
                <a:latin typeface="Arial" panose="020B0604020202020204" pitchFamily="34" charset="0"/>
              </a:rPr>
              <a:t> licensed drugs due to the reason of efficacy and safety.</a:t>
            </a:r>
            <a:endParaRPr lang="en-GB" b="0" dirty="0">
              <a:effectLst/>
            </a:endParaRPr>
          </a:p>
          <a:p>
            <a:br>
              <a:rPr lang="en-GB" dirty="0"/>
            </a:br>
            <a:endParaRPr lang="en-GB" dirty="0"/>
          </a:p>
        </p:txBody>
      </p:sp>
    </p:spTree>
    <p:extLst>
      <p:ext uri="{BB962C8B-B14F-4D97-AF65-F5344CB8AC3E}">
        <p14:creationId xmlns:p14="http://schemas.microsoft.com/office/powerpoint/2010/main" val="4211268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1B7B18-A401-4BEB-9851-132F7EA50741}"/>
              </a:ext>
            </a:extLst>
          </p:cNvPr>
          <p:cNvSpPr>
            <a:spLocks noGrp="1"/>
          </p:cNvSpPr>
          <p:nvPr>
            <p:ph type="title"/>
          </p:nvPr>
        </p:nvSpPr>
        <p:spPr/>
        <p:txBody>
          <a:bodyPr/>
          <a:lstStyle/>
          <a:p>
            <a:r>
              <a:rPr lang="en-GB" b="1" dirty="0"/>
              <a:t>Discussion</a:t>
            </a:r>
          </a:p>
        </p:txBody>
      </p:sp>
      <p:sp>
        <p:nvSpPr>
          <p:cNvPr id="3" name="Content Placeholder 2">
            <a:extLst>
              <a:ext uri="{FF2B5EF4-FFF2-40B4-BE49-F238E27FC236}">
                <a16:creationId xmlns:a16="http://schemas.microsoft.com/office/drawing/2014/main" id="{AA95E790-DB23-4A3D-ABAC-1F7706960BAE}"/>
              </a:ext>
            </a:extLst>
          </p:cNvPr>
          <p:cNvSpPr>
            <a:spLocks noGrp="1"/>
          </p:cNvSpPr>
          <p:nvPr>
            <p:ph idx="1"/>
          </p:nvPr>
        </p:nvSpPr>
        <p:spPr/>
        <p:txBody>
          <a:bodyPr/>
          <a:lstStyle/>
          <a:p>
            <a:pPr rtl="0">
              <a:spcBef>
                <a:spcPts val="0"/>
              </a:spcBef>
              <a:spcAft>
                <a:spcPts val="0"/>
              </a:spcAft>
            </a:pPr>
            <a:r>
              <a:rPr lang="en-GB" sz="1800" b="0" i="0" u="none" strike="noStrike" dirty="0">
                <a:solidFill>
                  <a:srgbClr val="000000"/>
                </a:solidFill>
                <a:effectLst/>
                <a:latin typeface="Arial" panose="020B0604020202020204" pitchFamily="34" charset="0"/>
              </a:rPr>
              <a:t>The findings of this research aligns to a previous research conducted by Lesley Wye, Alison Shaw and Debbie Sharp, which was published in 2009, titled Patient choice and evidence-based decisions: the case of complementary therapies. This research explored how doctors in primary care and primary care managers were able to deal with pressure emanating from a similar topic.</a:t>
            </a:r>
            <a:endParaRPr lang="en-GB" b="0" dirty="0">
              <a:effectLst/>
            </a:endParaRPr>
          </a:p>
          <a:p>
            <a:br>
              <a:rPr lang="en-GB" b="0" dirty="0">
                <a:effectLst/>
              </a:rPr>
            </a:br>
            <a:endParaRPr lang="en-GB" dirty="0"/>
          </a:p>
        </p:txBody>
      </p:sp>
    </p:spTree>
    <p:extLst>
      <p:ext uri="{BB962C8B-B14F-4D97-AF65-F5344CB8AC3E}">
        <p14:creationId xmlns:p14="http://schemas.microsoft.com/office/powerpoint/2010/main" val="168720966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1B7B18-A401-4BEB-9851-132F7EA50741}"/>
              </a:ext>
            </a:extLst>
          </p:cNvPr>
          <p:cNvSpPr>
            <a:spLocks noGrp="1"/>
          </p:cNvSpPr>
          <p:nvPr>
            <p:ph type="title"/>
          </p:nvPr>
        </p:nvSpPr>
        <p:spPr/>
        <p:txBody>
          <a:bodyPr/>
          <a:lstStyle/>
          <a:p>
            <a:r>
              <a:rPr lang="en-GB" b="1" dirty="0"/>
              <a:t>Conclusion</a:t>
            </a:r>
          </a:p>
        </p:txBody>
      </p:sp>
      <p:sp>
        <p:nvSpPr>
          <p:cNvPr id="3" name="Content Placeholder 2">
            <a:extLst>
              <a:ext uri="{FF2B5EF4-FFF2-40B4-BE49-F238E27FC236}">
                <a16:creationId xmlns:a16="http://schemas.microsoft.com/office/drawing/2014/main" id="{AA95E790-DB23-4A3D-ABAC-1F7706960BAE}"/>
              </a:ext>
            </a:extLst>
          </p:cNvPr>
          <p:cNvSpPr>
            <a:spLocks noGrp="1"/>
          </p:cNvSpPr>
          <p:nvPr>
            <p:ph idx="1"/>
          </p:nvPr>
        </p:nvSpPr>
        <p:spPr/>
        <p:txBody>
          <a:bodyPr/>
          <a:lstStyle/>
          <a:p>
            <a:r>
              <a:rPr lang="en-GB" dirty="0"/>
              <a:t>Summarise the main points of your research.</a:t>
            </a:r>
          </a:p>
        </p:txBody>
      </p:sp>
    </p:spTree>
    <p:extLst>
      <p:ext uri="{BB962C8B-B14F-4D97-AF65-F5344CB8AC3E}">
        <p14:creationId xmlns:p14="http://schemas.microsoft.com/office/powerpoint/2010/main" val="31272984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5694D9-AFA4-4E03-B587-B523317FE4BF}"/>
              </a:ext>
            </a:extLst>
          </p:cNvPr>
          <p:cNvSpPr>
            <a:spLocks noGrp="1"/>
          </p:cNvSpPr>
          <p:nvPr>
            <p:ph type="title"/>
          </p:nvPr>
        </p:nvSpPr>
        <p:spPr/>
        <p:txBody>
          <a:bodyPr/>
          <a:lstStyle/>
          <a:p>
            <a:r>
              <a:rPr lang="en-GB" b="1" dirty="0"/>
              <a:t>References </a:t>
            </a:r>
          </a:p>
        </p:txBody>
      </p:sp>
      <p:sp>
        <p:nvSpPr>
          <p:cNvPr id="3" name="Content Placeholder 2">
            <a:extLst>
              <a:ext uri="{FF2B5EF4-FFF2-40B4-BE49-F238E27FC236}">
                <a16:creationId xmlns:a16="http://schemas.microsoft.com/office/drawing/2014/main" id="{75495F6A-65A2-4AA0-99F0-C1CE50AECCD5}"/>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200414817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674</Words>
  <Application>Microsoft Office PowerPoint</Application>
  <PresentationFormat>Widescreen</PresentationFormat>
  <Paragraphs>55</Paragraphs>
  <Slides>9</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Arial</vt:lpstr>
      <vt:lpstr>Calibri</vt:lpstr>
      <vt:lpstr>Calibri Light</vt:lpstr>
      <vt:lpstr>Office Theme</vt:lpstr>
      <vt:lpstr>Module: Introduction to Research (BMHP5005)  Assessment 2: Viva Voce</vt:lpstr>
      <vt:lpstr>Introduction</vt:lpstr>
      <vt:lpstr>Methods</vt:lpstr>
      <vt:lpstr>Literature Review</vt:lpstr>
      <vt:lpstr>PowerPoint Presentation</vt:lpstr>
      <vt:lpstr>Results </vt:lpstr>
      <vt:lpstr>Discussion</vt:lpstr>
      <vt:lpstr>Conclusion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Barbara Chinyani</dc:creator>
  <cp:lastModifiedBy>George Onyeka</cp:lastModifiedBy>
  <cp:revision>12</cp:revision>
  <dcterms:created xsi:type="dcterms:W3CDTF">2020-04-30T09:56:57Z</dcterms:created>
  <dcterms:modified xsi:type="dcterms:W3CDTF">2021-12-08T10:01:12Z</dcterms:modified>
</cp:coreProperties>
</file>