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</p:sldMasterIdLst>
  <p:sldIdLst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619" autoAdjust="0"/>
  </p:normalViewPr>
  <p:slideViewPr>
    <p:cSldViewPr snapToGrid="0">
      <p:cViewPr varScale="1">
        <p:scale>
          <a:sx n="120" d="100"/>
          <a:sy n="120" d="100"/>
        </p:scale>
        <p:origin x="22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10/16/2022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hyperlink" Target="https://www.youtube.com/watch?v=CEw23EFu4rc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Ew23EFu4r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stract image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>
            <a:normAutofit/>
          </a:bodyPr>
          <a:lstStyle/>
          <a:p>
            <a:r>
              <a:rPr lang="en-GB" sz="3600" dirty="0"/>
              <a:t>Introduction to social psychology </a:t>
            </a:r>
            <a:endParaRPr lang="en-US" sz="138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886908"/>
          </a:xfrm>
        </p:spPr>
        <p:txBody>
          <a:bodyPr>
            <a:normAutofit fontScale="92500" lnSpcReduction="20000"/>
          </a:bodyPr>
          <a:lstStyle/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BMHP4003 Psychology in Health and Social Care</a:t>
            </a:r>
          </a:p>
          <a:p>
            <a:pPr algn="l">
              <a:spcAft>
                <a:spcPts val="600"/>
              </a:spcAft>
            </a:pP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6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9D0-F177-4BBA-9A0B-DBA69E2E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During today’s session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26AACAE-7D62-4D84-AC5C-79DCD18AAA27}"/>
              </a:ext>
            </a:extLst>
          </p:cNvPr>
          <p:cNvSpPr/>
          <p:nvPr/>
        </p:nvSpPr>
        <p:spPr>
          <a:xfrm>
            <a:off x="1683749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6" name="Rectangle 5" descr="Group">
            <a:extLst>
              <a:ext uri="{FF2B5EF4-FFF2-40B4-BE49-F238E27FC236}">
                <a16:creationId xmlns:a16="http://schemas.microsoft.com/office/drawing/2014/main" id="{0DC42CA1-721A-487F-B7AF-8A376652D6DA}"/>
              </a:ext>
            </a:extLst>
          </p:cNvPr>
          <p:cNvSpPr/>
          <p:nvPr/>
        </p:nvSpPr>
        <p:spPr>
          <a:xfrm>
            <a:off x="2071312" y="3007931"/>
            <a:ext cx="1043437" cy="1043437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B002EBD-278E-465E-9C0D-06346F64C716}"/>
              </a:ext>
            </a:extLst>
          </p:cNvPr>
          <p:cNvSpPr/>
          <p:nvPr/>
        </p:nvSpPr>
        <p:spPr>
          <a:xfrm>
            <a:off x="1102406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We</a:t>
            </a:r>
            <a:r>
              <a:rPr lang="en-US" sz="1600" kern="1200" baseline="0" dirty="0"/>
              <a:t> will introduce social psychology </a:t>
            </a:r>
            <a:endParaRPr lang="en-US" sz="1600" kern="1200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4AB8101-7B27-48F3-8DBD-2E76B1CAB7E8}"/>
              </a:ext>
            </a:extLst>
          </p:cNvPr>
          <p:cNvSpPr/>
          <p:nvPr/>
        </p:nvSpPr>
        <p:spPr>
          <a:xfrm>
            <a:off x="5186718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9" name="Rectangle 8" descr="Person with Idea">
            <a:extLst>
              <a:ext uri="{FF2B5EF4-FFF2-40B4-BE49-F238E27FC236}">
                <a16:creationId xmlns:a16="http://schemas.microsoft.com/office/drawing/2014/main" id="{58AC4C7E-29C2-47A0-A5BA-0D826E1C23DB}"/>
              </a:ext>
            </a:extLst>
          </p:cNvPr>
          <p:cNvSpPr/>
          <p:nvPr/>
        </p:nvSpPr>
        <p:spPr>
          <a:xfrm>
            <a:off x="5574281" y="3007931"/>
            <a:ext cx="1043437" cy="1043437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D296A64-FCAD-47E0-A00A-A329E36784DC}"/>
              </a:ext>
            </a:extLst>
          </p:cNvPr>
          <p:cNvSpPr/>
          <p:nvPr/>
        </p:nvSpPr>
        <p:spPr>
          <a:xfrm>
            <a:off x="4605374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 dirty="0"/>
              <a:t>We</a:t>
            </a:r>
            <a:r>
              <a:rPr lang="en-US" sz="1600" kern="1200" baseline="0" dirty="0"/>
              <a:t> will explore the concept of self</a:t>
            </a:r>
            <a:endParaRPr lang="en-US" sz="1600" kern="12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7225D0-3D62-423F-85A9-6453DB62B2EC}"/>
              </a:ext>
            </a:extLst>
          </p:cNvPr>
          <p:cNvSpPr/>
          <p:nvPr/>
        </p:nvSpPr>
        <p:spPr>
          <a:xfrm>
            <a:off x="8689687" y="2620368"/>
            <a:ext cx="1818562" cy="1818562"/>
          </a:xfrm>
          <a:prstGeom prst="ellipse">
            <a:avLst/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12" name="Rectangle 11" descr="Connections">
            <a:extLst>
              <a:ext uri="{FF2B5EF4-FFF2-40B4-BE49-F238E27FC236}">
                <a16:creationId xmlns:a16="http://schemas.microsoft.com/office/drawing/2014/main" id="{5E0C98CE-2876-4685-B727-2238E0861495}"/>
              </a:ext>
            </a:extLst>
          </p:cNvPr>
          <p:cNvSpPr/>
          <p:nvPr/>
        </p:nvSpPr>
        <p:spPr>
          <a:xfrm>
            <a:off x="9077250" y="3007931"/>
            <a:ext cx="1043437" cy="1043437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F12977D-8008-4D21-9581-F680EA8CE731}"/>
              </a:ext>
            </a:extLst>
          </p:cNvPr>
          <p:cNvSpPr/>
          <p:nvPr/>
        </p:nvSpPr>
        <p:spPr>
          <a:xfrm>
            <a:off x="8108343" y="5005369"/>
            <a:ext cx="2981250" cy="720000"/>
          </a:xfrm>
          <a:custGeom>
            <a:avLst/>
            <a:gdLst>
              <a:gd name="connsiteX0" fmla="*/ 0 w 2981250"/>
              <a:gd name="connsiteY0" fmla="*/ 0 h 720000"/>
              <a:gd name="connsiteX1" fmla="*/ 2981250 w 2981250"/>
              <a:gd name="connsiteY1" fmla="*/ 0 h 720000"/>
              <a:gd name="connsiteX2" fmla="*/ 2981250 w 2981250"/>
              <a:gd name="connsiteY2" fmla="*/ 720000 h 720000"/>
              <a:gd name="connsiteX3" fmla="*/ 0 w 2981250"/>
              <a:gd name="connsiteY3" fmla="*/ 720000 h 720000"/>
              <a:gd name="connsiteX4" fmla="*/ 0 w 298125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1250" h="720000">
                <a:moveTo>
                  <a:pt x="0" y="0"/>
                </a:moveTo>
                <a:lnTo>
                  <a:pt x="2981250" y="0"/>
                </a:lnTo>
                <a:lnTo>
                  <a:pt x="298125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71120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US" sz="1600" kern="1200"/>
              <a:t>We</a:t>
            </a:r>
            <a:r>
              <a:rPr lang="en-US" sz="1600" kern="1200" baseline="0"/>
              <a:t> will examine the impact of social influence</a:t>
            </a:r>
            <a:endParaRPr lang="en-US" sz="1600" kern="1200"/>
          </a:p>
        </p:txBody>
      </p:sp>
    </p:spTree>
    <p:extLst>
      <p:ext uri="{BB962C8B-B14F-4D97-AF65-F5344CB8AC3E}">
        <p14:creationId xmlns:p14="http://schemas.microsoft.com/office/powerpoint/2010/main" val="1832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5E654-9BFF-481A-9AB5-03AE4D248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435687"/>
            <a:ext cx="10058400" cy="1371600"/>
          </a:xfrm>
        </p:spPr>
        <p:txBody>
          <a:bodyPr/>
          <a:lstStyle/>
          <a:p>
            <a:r>
              <a:rPr lang="en-GB" dirty="0"/>
              <a:t>Social Psychology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57E43-B8C3-42F9-B3D9-6A7016B09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1680923"/>
            <a:ext cx="10058400" cy="44913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Hogg and Vaughan (2017, p4) describes that social psychology is the study of behaviours, thoughts and feelings of humans and how these are influenced by other people. </a:t>
            </a:r>
          </a:p>
          <a:p>
            <a:pPr marL="0" indent="0"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Social psychology is a science because it seeks to develop theories to: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how humans will be influence by others.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F7EA5FD4-2A62-4786-9736-A98D0E179736}"/>
              </a:ext>
            </a:extLst>
          </p:cNvPr>
          <p:cNvSpPr/>
          <p:nvPr/>
        </p:nvSpPr>
        <p:spPr>
          <a:xfrm>
            <a:off x="7469901" y="1121487"/>
            <a:ext cx="2241629" cy="1205177"/>
          </a:xfrm>
          <a:custGeom>
            <a:avLst/>
            <a:gdLst>
              <a:gd name="connsiteX0" fmla="*/ 0 w 2241629"/>
              <a:gd name="connsiteY0" fmla="*/ 0 h 1205177"/>
              <a:gd name="connsiteX1" fmla="*/ 2241629 w 2241629"/>
              <a:gd name="connsiteY1" fmla="*/ 0 h 1205177"/>
              <a:gd name="connsiteX2" fmla="*/ 2241629 w 2241629"/>
              <a:gd name="connsiteY2" fmla="*/ 1205177 h 1205177"/>
              <a:gd name="connsiteX3" fmla="*/ 0 w 2241629"/>
              <a:gd name="connsiteY3" fmla="*/ 1205177 h 1205177"/>
              <a:gd name="connsiteX4" fmla="*/ 0 w 2241629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1629" h="1205177">
                <a:moveTo>
                  <a:pt x="0" y="0"/>
                </a:moveTo>
                <a:lnTo>
                  <a:pt x="2241629" y="0"/>
                </a:lnTo>
                <a:lnTo>
                  <a:pt x="2241629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D9F52FC-D70F-4FE8-9440-0E68CEA414A8}"/>
              </a:ext>
            </a:extLst>
          </p:cNvPr>
          <p:cNvSpPr/>
          <p:nvPr/>
        </p:nvSpPr>
        <p:spPr>
          <a:xfrm>
            <a:off x="3988822" y="3657295"/>
            <a:ext cx="1747506" cy="174807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82810" tIns="423501" rIns="382810" bIns="423501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explain</a:t>
            </a:r>
            <a:endParaRPr lang="en-GB" sz="24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92AC0C-855E-4373-B6A7-506720FE532C}"/>
              </a:ext>
            </a:extLst>
          </p:cNvPr>
          <p:cNvSpPr/>
          <p:nvPr/>
        </p:nvSpPr>
        <p:spPr>
          <a:xfrm>
            <a:off x="2480468" y="2826410"/>
            <a:ext cx="2169318" cy="1205177"/>
          </a:xfrm>
          <a:custGeom>
            <a:avLst/>
            <a:gdLst>
              <a:gd name="connsiteX0" fmla="*/ 0 w 2169318"/>
              <a:gd name="connsiteY0" fmla="*/ 0 h 1205177"/>
              <a:gd name="connsiteX1" fmla="*/ 2169318 w 2169318"/>
              <a:gd name="connsiteY1" fmla="*/ 0 h 1205177"/>
              <a:gd name="connsiteX2" fmla="*/ 2169318 w 2169318"/>
              <a:gd name="connsiteY2" fmla="*/ 1205177 h 1205177"/>
              <a:gd name="connsiteX3" fmla="*/ 0 w 2169318"/>
              <a:gd name="connsiteY3" fmla="*/ 1205177 h 1205177"/>
              <a:gd name="connsiteX4" fmla="*/ 0 w 2169318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9318" h="1205177">
                <a:moveTo>
                  <a:pt x="0" y="0"/>
                </a:moveTo>
                <a:lnTo>
                  <a:pt x="2169318" y="0"/>
                </a:lnTo>
                <a:lnTo>
                  <a:pt x="2169318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7198F1E-1F2F-44B0-A059-48C9351D6F88}"/>
              </a:ext>
            </a:extLst>
          </p:cNvPr>
          <p:cNvSpPr/>
          <p:nvPr/>
        </p:nvSpPr>
        <p:spPr>
          <a:xfrm>
            <a:off x="5907603" y="3657294"/>
            <a:ext cx="1747506" cy="1748078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endParaRPr lang="en-GB" sz="28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2822C84-2D32-4D51-B542-71C3B3ADE30F}"/>
              </a:ext>
            </a:extLst>
          </p:cNvPr>
          <p:cNvSpPr/>
          <p:nvPr/>
        </p:nvSpPr>
        <p:spPr>
          <a:xfrm>
            <a:off x="7469901" y="4531334"/>
            <a:ext cx="2241629" cy="1205177"/>
          </a:xfrm>
          <a:custGeom>
            <a:avLst/>
            <a:gdLst>
              <a:gd name="connsiteX0" fmla="*/ 0 w 2241629"/>
              <a:gd name="connsiteY0" fmla="*/ 0 h 1205177"/>
              <a:gd name="connsiteX1" fmla="*/ 2241629 w 2241629"/>
              <a:gd name="connsiteY1" fmla="*/ 0 h 1205177"/>
              <a:gd name="connsiteX2" fmla="*/ 2241629 w 2241629"/>
              <a:gd name="connsiteY2" fmla="*/ 1205177 h 1205177"/>
              <a:gd name="connsiteX3" fmla="*/ 0 w 2241629"/>
              <a:gd name="connsiteY3" fmla="*/ 1205177 h 1205177"/>
              <a:gd name="connsiteX4" fmla="*/ 0 w 2241629"/>
              <a:gd name="connsiteY4" fmla="*/ 0 h 1205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1629" h="1205177">
                <a:moveTo>
                  <a:pt x="0" y="0"/>
                </a:moveTo>
                <a:lnTo>
                  <a:pt x="2241629" y="0"/>
                </a:lnTo>
                <a:lnTo>
                  <a:pt x="2241629" y="1205177"/>
                </a:lnTo>
                <a:lnTo>
                  <a:pt x="0" y="120517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ctr" anchorCtr="0">
            <a:noAutofit/>
          </a:bodyPr>
          <a:lstStyle/>
          <a:p>
            <a:pPr marL="0" lvl="0" indent="0" algn="l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sz="3600" kern="12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D604114-E57F-4FCD-9DC8-AB66CA5A71E3}"/>
              </a:ext>
            </a:extLst>
          </p:cNvPr>
          <p:cNvSpPr/>
          <p:nvPr/>
        </p:nvSpPr>
        <p:spPr>
          <a:xfrm>
            <a:off x="2070041" y="3657295"/>
            <a:ext cx="1747506" cy="174807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</a:t>
            </a:r>
            <a:endParaRPr lang="en-GB" sz="36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318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3810E679-43CE-4931-8201-FC15EF93D35C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tretch/>
        </p:blipFill>
        <p:spPr>
          <a:xfrm>
            <a:off x="419099" y="237744"/>
            <a:ext cx="7315200" cy="6382512"/>
          </a:xfrm>
          <a:noFill/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37CFF44F-3CEF-462F-9257-39C0E770C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 does social psychology fit?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57A680E-961D-4F05-8A40-B8890ABF5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Those who define themselves as social psychologist will have overlapping interests with a range of other disciplines.</a:t>
            </a:r>
          </a:p>
          <a:p>
            <a:r>
              <a:rPr lang="en-US" dirty="0"/>
              <a:t> However, their key focus is on the influence of the social context on humans and therefore involves a lot of face to face working whereas other psychologists may focus on the interaction between a person and other stimuli such as food, sound, </a:t>
            </a:r>
            <a:r>
              <a:rPr lang="en-US" dirty="0" err="1"/>
              <a:t>colour</a:t>
            </a:r>
            <a:r>
              <a:rPr lang="en-US" dirty="0"/>
              <a:t>, weather or animals.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A79BA7-0A5D-47C0-90D8-FBED975E87DB}"/>
              </a:ext>
            </a:extLst>
          </p:cNvPr>
          <p:cNvSpPr txBox="1"/>
          <p:nvPr/>
        </p:nvSpPr>
        <p:spPr>
          <a:xfrm>
            <a:off x="5059136" y="6423078"/>
            <a:ext cx="3418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Hogg &amp; Vaughan (2017, p5) </a:t>
            </a:r>
          </a:p>
        </p:txBody>
      </p:sp>
    </p:spTree>
    <p:extLst>
      <p:ext uri="{BB962C8B-B14F-4D97-AF65-F5344CB8AC3E}">
        <p14:creationId xmlns:p14="http://schemas.microsoft.com/office/powerpoint/2010/main" val="394664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indoor, person, person, looking&#10;&#10;Description automatically generated">
            <a:hlinkClick r:id="rId2"/>
            <a:extLst>
              <a:ext uri="{FF2B5EF4-FFF2-40B4-BE49-F238E27FC236}">
                <a16:creationId xmlns:a16="http://schemas.microsoft.com/office/drawing/2014/main" id="{AA99CD73-D923-4540-9252-6E2EA5C62EB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/>
          <a:srcRect l="12494" r="17870"/>
          <a:stretch/>
        </p:blipFill>
        <p:spPr>
          <a:xfrm>
            <a:off x="228599" y="237744"/>
            <a:ext cx="7696201" cy="6382512"/>
          </a:xfrm>
          <a:noFill/>
        </p:spPr>
      </p:pic>
      <p:sp>
        <p:nvSpPr>
          <p:cNvPr id="10" name="Title 2">
            <a:extLst>
              <a:ext uri="{FF2B5EF4-FFF2-40B4-BE49-F238E27FC236}">
                <a16:creationId xmlns:a16="http://schemas.microsoft.com/office/drawing/2014/main" id="{0895B13C-335D-4EED-A1B4-CB08F03F5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/>
          <a:lstStyle/>
          <a:p>
            <a:r>
              <a:rPr lang="en-US" dirty="0"/>
              <a:t>Dr Brenda Major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E0ADF125-D6B8-489F-91A7-DBC1FCC086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/>
          <a:lstStyle/>
          <a:p>
            <a:r>
              <a:rPr lang="en-US" dirty="0"/>
              <a:t>Listen to Dr Brenda Major briefly explain the field of Social Psychology.  </a:t>
            </a:r>
          </a:p>
        </p:txBody>
      </p:sp>
    </p:spTree>
    <p:extLst>
      <p:ext uri="{BB962C8B-B14F-4D97-AF65-F5344CB8AC3E}">
        <p14:creationId xmlns:p14="http://schemas.microsoft.com/office/powerpoint/2010/main" val="3620390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17B4E-2860-4066-9D31-2A6D08302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4170" y="667146"/>
            <a:ext cx="3657601" cy="137160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will we be studying?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934436-E7FB-4A2B-A7BA-9519CB0ED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170" y="2207123"/>
            <a:ext cx="3831773" cy="28499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During today’s lecture we will focus on ;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During the rest of this module we will be examining and discussing: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EDF0F147-67C6-49E3-B7EF-F5CB46C70CD0}"/>
              </a:ext>
            </a:extLst>
          </p:cNvPr>
          <p:cNvSpPr/>
          <p:nvPr/>
        </p:nvSpPr>
        <p:spPr>
          <a:xfrm>
            <a:off x="-3659121" y="825464"/>
            <a:ext cx="5613298" cy="5613298"/>
          </a:xfrm>
          <a:prstGeom prst="blockArc">
            <a:avLst>
              <a:gd name="adj1" fmla="val 18900000"/>
              <a:gd name="adj2" fmla="val 2700000"/>
              <a:gd name="adj3" fmla="val 385"/>
            </a:avLst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0">
            <a:schemeClr val="accent2">
              <a:tint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9000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C2E7DCB-6FA6-40FC-A44B-1C6E9ABCF13D}"/>
              </a:ext>
            </a:extLst>
          </p:cNvPr>
          <p:cNvSpPr/>
          <p:nvPr/>
        </p:nvSpPr>
        <p:spPr>
          <a:xfrm>
            <a:off x="1344707" y="1737351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Self Concept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454A4A74-E9CC-45FB-B6A9-75E2B7074CBA}"/>
              </a:ext>
            </a:extLst>
          </p:cNvPr>
          <p:cNvSpPr/>
          <p:nvPr/>
        </p:nvSpPr>
        <p:spPr>
          <a:xfrm>
            <a:off x="1107934" y="1689996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5ECD5A18-5574-4C0E-AB92-03B3DDCDFF29}"/>
              </a:ext>
            </a:extLst>
          </p:cNvPr>
          <p:cNvSpPr/>
          <p:nvPr/>
        </p:nvSpPr>
        <p:spPr>
          <a:xfrm>
            <a:off x="1687776" y="2305938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872419"/>
              <a:satOff val="-5974"/>
              <a:lumOff val="-2320"/>
              <a:alphaOff val="0"/>
            </a:schemeClr>
          </a:fillRef>
          <a:effectRef idx="0">
            <a:schemeClr val="accent2">
              <a:hueOff val="1872419"/>
              <a:satOff val="-5974"/>
              <a:lumOff val="-232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Social Identity theory and Social Influence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87EDA4-CC34-4603-A083-5A2EB04D939D}"/>
              </a:ext>
            </a:extLst>
          </p:cNvPr>
          <p:cNvSpPr/>
          <p:nvPr/>
        </p:nvSpPr>
        <p:spPr>
          <a:xfrm>
            <a:off x="1451004" y="2258583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872419"/>
              <a:satOff val="-5974"/>
              <a:lumOff val="-232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2A324CF-A832-4A2A-9DEE-576BD7AE4A83}"/>
              </a:ext>
            </a:extLst>
          </p:cNvPr>
          <p:cNvSpPr/>
          <p:nvPr/>
        </p:nvSpPr>
        <p:spPr>
          <a:xfrm>
            <a:off x="1875777" y="2874108"/>
            <a:ext cx="5449086" cy="378835"/>
          </a:xfrm>
          <a:custGeom>
            <a:avLst/>
            <a:gdLst>
              <a:gd name="connsiteX0" fmla="*/ 0 w 5449086"/>
              <a:gd name="connsiteY0" fmla="*/ 0 h 378835"/>
              <a:gd name="connsiteX1" fmla="*/ 5449086 w 5449086"/>
              <a:gd name="connsiteY1" fmla="*/ 0 h 378835"/>
              <a:gd name="connsiteX2" fmla="*/ 5449086 w 5449086"/>
              <a:gd name="connsiteY2" fmla="*/ 378835 h 378835"/>
              <a:gd name="connsiteX3" fmla="*/ 0 w 5449086"/>
              <a:gd name="connsiteY3" fmla="*/ 378835 h 378835"/>
              <a:gd name="connsiteX4" fmla="*/ 0 w 5449086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9086" h="378835">
                <a:moveTo>
                  <a:pt x="0" y="0"/>
                </a:moveTo>
                <a:lnTo>
                  <a:pt x="5449086" y="0"/>
                </a:lnTo>
                <a:lnTo>
                  <a:pt x="5449086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3744838"/>
              <a:satOff val="-11947"/>
              <a:lumOff val="-4641"/>
              <a:alphaOff val="0"/>
            </a:schemeClr>
          </a:fillRef>
          <a:effectRef idx="0">
            <a:schemeClr val="accent2">
              <a:hueOff val="3744838"/>
              <a:satOff val="-11947"/>
              <a:lumOff val="-464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lvl="0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900" dirty="0"/>
              <a:t>Attitudes and Attribution Theory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11C30B-173A-4EA4-AAD2-2A4406D7107C}"/>
              </a:ext>
            </a:extLst>
          </p:cNvPr>
          <p:cNvSpPr/>
          <p:nvPr/>
        </p:nvSpPr>
        <p:spPr>
          <a:xfrm>
            <a:off x="1639005" y="2826753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3744838"/>
              <a:satOff val="-11947"/>
              <a:lumOff val="-464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BA22D0B-0BDE-41A7-A060-BCC65350C68E}"/>
              </a:ext>
            </a:extLst>
          </p:cNvPr>
          <p:cNvSpPr/>
          <p:nvPr/>
        </p:nvSpPr>
        <p:spPr>
          <a:xfrm>
            <a:off x="1935804" y="3442695"/>
            <a:ext cx="5389060" cy="378835"/>
          </a:xfrm>
          <a:custGeom>
            <a:avLst/>
            <a:gdLst>
              <a:gd name="connsiteX0" fmla="*/ 0 w 5389060"/>
              <a:gd name="connsiteY0" fmla="*/ 0 h 378835"/>
              <a:gd name="connsiteX1" fmla="*/ 5389060 w 5389060"/>
              <a:gd name="connsiteY1" fmla="*/ 0 h 378835"/>
              <a:gd name="connsiteX2" fmla="*/ 5389060 w 5389060"/>
              <a:gd name="connsiteY2" fmla="*/ 378835 h 378835"/>
              <a:gd name="connsiteX3" fmla="*/ 0 w 5389060"/>
              <a:gd name="connsiteY3" fmla="*/ 378835 h 378835"/>
              <a:gd name="connsiteX4" fmla="*/ 0 w 5389060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89060" h="378835">
                <a:moveTo>
                  <a:pt x="0" y="0"/>
                </a:moveTo>
                <a:lnTo>
                  <a:pt x="5389060" y="0"/>
                </a:lnTo>
                <a:lnTo>
                  <a:pt x="5389060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5617257"/>
              <a:satOff val="-17921"/>
              <a:lumOff val="-6961"/>
              <a:alphaOff val="0"/>
            </a:schemeClr>
          </a:fillRef>
          <a:effectRef idx="0">
            <a:schemeClr val="accent2">
              <a:hueOff val="5617257"/>
              <a:satOff val="-17921"/>
              <a:lumOff val="-696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Theory of Planned Behaviour</a:t>
            </a:r>
            <a:endParaRPr lang="en-GB" sz="1900" kern="1200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2F18DF0-DF31-4945-AF7E-63155A2D6921}"/>
              </a:ext>
            </a:extLst>
          </p:cNvPr>
          <p:cNvSpPr/>
          <p:nvPr/>
        </p:nvSpPr>
        <p:spPr>
          <a:xfrm>
            <a:off x="1699031" y="3395340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5617257"/>
              <a:satOff val="-17921"/>
              <a:lumOff val="-696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CFB8C7E-59B7-4DFE-AAA1-FAB665DB17E1}"/>
              </a:ext>
            </a:extLst>
          </p:cNvPr>
          <p:cNvSpPr/>
          <p:nvPr/>
        </p:nvSpPr>
        <p:spPr>
          <a:xfrm>
            <a:off x="1875777" y="4011282"/>
            <a:ext cx="5449086" cy="378835"/>
          </a:xfrm>
          <a:custGeom>
            <a:avLst/>
            <a:gdLst>
              <a:gd name="connsiteX0" fmla="*/ 0 w 5449086"/>
              <a:gd name="connsiteY0" fmla="*/ 0 h 378835"/>
              <a:gd name="connsiteX1" fmla="*/ 5449086 w 5449086"/>
              <a:gd name="connsiteY1" fmla="*/ 0 h 378835"/>
              <a:gd name="connsiteX2" fmla="*/ 5449086 w 5449086"/>
              <a:gd name="connsiteY2" fmla="*/ 378835 h 378835"/>
              <a:gd name="connsiteX3" fmla="*/ 0 w 5449086"/>
              <a:gd name="connsiteY3" fmla="*/ 378835 h 378835"/>
              <a:gd name="connsiteX4" fmla="*/ 0 w 5449086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49086" h="378835">
                <a:moveTo>
                  <a:pt x="0" y="0"/>
                </a:moveTo>
                <a:lnTo>
                  <a:pt x="5449086" y="0"/>
                </a:lnTo>
                <a:lnTo>
                  <a:pt x="5449086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7489676"/>
              <a:satOff val="-23894"/>
              <a:lumOff val="-9281"/>
              <a:alphaOff val="0"/>
            </a:schemeClr>
          </a:fillRef>
          <a:effectRef idx="0">
            <a:schemeClr val="accent2">
              <a:hueOff val="7489676"/>
              <a:satOff val="-23894"/>
              <a:lumOff val="-928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Theories of aggression</a:t>
            </a:r>
            <a:endParaRPr lang="en-GB" sz="1900" kern="1200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9411749-9ECD-43E6-8397-390EFCEAA152}"/>
              </a:ext>
            </a:extLst>
          </p:cNvPr>
          <p:cNvSpPr/>
          <p:nvPr/>
        </p:nvSpPr>
        <p:spPr>
          <a:xfrm>
            <a:off x="1639005" y="3963927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7489676"/>
              <a:satOff val="-23894"/>
              <a:lumOff val="-9281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A252669-9ACD-4CA3-B3FA-10C575410240}"/>
              </a:ext>
            </a:extLst>
          </p:cNvPr>
          <p:cNvSpPr/>
          <p:nvPr/>
        </p:nvSpPr>
        <p:spPr>
          <a:xfrm>
            <a:off x="1687776" y="4579452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9362095"/>
              <a:satOff val="-29868"/>
              <a:lumOff val="-11602"/>
              <a:alphaOff val="0"/>
            </a:schemeClr>
          </a:fillRef>
          <a:effectRef idx="0">
            <a:schemeClr val="accent2">
              <a:hueOff val="9362095"/>
              <a:satOff val="-29868"/>
              <a:lumOff val="-1160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Prosocial behaviour and bystander effect</a:t>
            </a:r>
            <a:r>
              <a:rPr lang="en-GB" sz="1900" kern="1200" dirty="0"/>
              <a:t>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40D62AB-A524-48B8-8DEC-0CA397C9A7F1}"/>
              </a:ext>
            </a:extLst>
          </p:cNvPr>
          <p:cNvSpPr/>
          <p:nvPr/>
        </p:nvSpPr>
        <p:spPr>
          <a:xfrm>
            <a:off x="1451004" y="4532097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9362095"/>
              <a:satOff val="-29868"/>
              <a:lumOff val="-11602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783683F7-916F-4EAE-823A-0B5F7D7FA0DD}"/>
              </a:ext>
            </a:extLst>
          </p:cNvPr>
          <p:cNvSpPr/>
          <p:nvPr/>
        </p:nvSpPr>
        <p:spPr>
          <a:xfrm>
            <a:off x="1344707" y="5148039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1234514"/>
              <a:satOff val="-35841"/>
              <a:lumOff val="-13922"/>
              <a:alphaOff val="0"/>
            </a:schemeClr>
          </a:fillRef>
          <a:effectRef idx="0">
            <a:schemeClr val="accent2">
              <a:hueOff val="11234514"/>
              <a:satOff val="-35841"/>
              <a:lumOff val="-1392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dirty="0"/>
              <a:t>Humanism and conditions of worth. </a:t>
            </a:r>
            <a:endParaRPr lang="en-GB" sz="1900" kern="120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AF43569-0891-4E6D-AA93-E3BA93056C5C}"/>
              </a:ext>
            </a:extLst>
          </p:cNvPr>
          <p:cNvSpPr/>
          <p:nvPr/>
        </p:nvSpPr>
        <p:spPr>
          <a:xfrm>
            <a:off x="1107934" y="5100684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1234514"/>
              <a:satOff val="-35841"/>
              <a:lumOff val="-13922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426609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D9B2E-84BD-4CAA-8C58-22ADF4B48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 2 Assessment Brief.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88D4E0-476F-41F9-BFD8-D5FF88389A84}"/>
              </a:ext>
            </a:extLst>
          </p:cNvPr>
          <p:cNvSpPr txBox="1"/>
          <p:nvPr/>
        </p:nvSpPr>
        <p:spPr>
          <a:xfrm>
            <a:off x="801666" y="2083745"/>
            <a:ext cx="1060656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Please ensure that you have accessed the Assignment Brief.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Let’s look at where to find the assignment brief and guidance  now</a:t>
            </a:r>
            <a:r>
              <a:rPr lang="en-GB" dirty="0"/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332262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31E07-C37F-494D-A7EF-2E22AA0A8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Access your Assignment Brief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6CF18-AFD0-444B-A30E-0D6BC51405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Please now all ensure that you are able to access your assignment brief and guidance on the Moodle page for our module. </a:t>
            </a:r>
          </a:p>
        </p:txBody>
      </p:sp>
    </p:spTree>
    <p:extLst>
      <p:ext uri="{BB962C8B-B14F-4D97-AF65-F5344CB8AC3E}">
        <p14:creationId xmlns:p14="http://schemas.microsoft.com/office/powerpoint/2010/main" val="2613306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329D3-22A3-4E57-8184-490809DD5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Break.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D6728-7B42-45A9-8F8B-26729AF416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After the break we will discuss and explore 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BBF41F60-30C4-46B1-9884-2D67E6EAD461}"/>
              </a:ext>
            </a:extLst>
          </p:cNvPr>
          <p:cNvSpPr/>
          <p:nvPr/>
        </p:nvSpPr>
        <p:spPr>
          <a:xfrm>
            <a:off x="1897157" y="2860413"/>
            <a:ext cx="5980157" cy="378835"/>
          </a:xfrm>
          <a:custGeom>
            <a:avLst/>
            <a:gdLst>
              <a:gd name="connsiteX0" fmla="*/ 0 w 5980157"/>
              <a:gd name="connsiteY0" fmla="*/ 0 h 378835"/>
              <a:gd name="connsiteX1" fmla="*/ 5980157 w 5980157"/>
              <a:gd name="connsiteY1" fmla="*/ 0 h 378835"/>
              <a:gd name="connsiteX2" fmla="*/ 5980157 w 5980157"/>
              <a:gd name="connsiteY2" fmla="*/ 378835 h 378835"/>
              <a:gd name="connsiteX3" fmla="*/ 0 w 5980157"/>
              <a:gd name="connsiteY3" fmla="*/ 378835 h 378835"/>
              <a:gd name="connsiteX4" fmla="*/ 0 w 598015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0157" h="378835">
                <a:moveTo>
                  <a:pt x="0" y="0"/>
                </a:moveTo>
                <a:lnTo>
                  <a:pt x="5980157" y="0"/>
                </a:lnTo>
                <a:lnTo>
                  <a:pt x="598015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Self concept 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588445-451D-435A-B013-CADBBA87CA72}"/>
              </a:ext>
            </a:extLst>
          </p:cNvPr>
          <p:cNvSpPr/>
          <p:nvPr/>
        </p:nvSpPr>
        <p:spPr>
          <a:xfrm>
            <a:off x="1660384" y="2813058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633E1FF7-FB54-4998-A2E6-B1ED40FBD170}"/>
              </a:ext>
            </a:extLst>
          </p:cNvPr>
          <p:cNvSpPr/>
          <p:nvPr/>
        </p:nvSpPr>
        <p:spPr>
          <a:xfrm>
            <a:off x="1897156" y="3854477"/>
            <a:ext cx="5637087" cy="378835"/>
          </a:xfrm>
          <a:custGeom>
            <a:avLst/>
            <a:gdLst>
              <a:gd name="connsiteX0" fmla="*/ 0 w 5637087"/>
              <a:gd name="connsiteY0" fmla="*/ 0 h 378835"/>
              <a:gd name="connsiteX1" fmla="*/ 5637087 w 5637087"/>
              <a:gd name="connsiteY1" fmla="*/ 0 h 378835"/>
              <a:gd name="connsiteX2" fmla="*/ 5637087 w 5637087"/>
              <a:gd name="connsiteY2" fmla="*/ 378835 h 378835"/>
              <a:gd name="connsiteX3" fmla="*/ 0 w 5637087"/>
              <a:gd name="connsiteY3" fmla="*/ 378835 h 378835"/>
              <a:gd name="connsiteX4" fmla="*/ 0 w 5637087"/>
              <a:gd name="connsiteY4" fmla="*/ 0 h 378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37087" h="378835">
                <a:moveTo>
                  <a:pt x="0" y="0"/>
                </a:moveTo>
                <a:lnTo>
                  <a:pt x="5637087" y="0"/>
                </a:lnTo>
                <a:lnTo>
                  <a:pt x="5637087" y="378835"/>
                </a:lnTo>
                <a:lnTo>
                  <a:pt x="0" y="378835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1872419"/>
              <a:satOff val="-5974"/>
              <a:lumOff val="-2320"/>
              <a:alphaOff val="0"/>
            </a:schemeClr>
          </a:fillRef>
          <a:effectRef idx="0">
            <a:schemeClr val="accent2">
              <a:hueOff val="1872419"/>
              <a:satOff val="-5974"/>
              <a:lumOff val="-232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0701" tIns="48260" rIns="48260" bIns="48260" numCol="1" spcCol="1270" anchor="ctr" anchorCtr="0">
            <a:noAutofit/>
          </a:bodyPr>
          <a:lstStyle/>
          <a:p>
            <a:pPr marL="0" lvl="0" indent="0" algn="l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900" kern="1200" dirty="0"/>
              <a:t>Social Identity theory and Social Influence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1F92C2B-4F04-4174-841F-1A91647801C3}"/>
              </a:ext>
            </a:extLst>
          </p:cNvPr>
          <p:cNvSpPr/>
          <p:nvPr/>
        </p:nvSpPr>
        <p:spPr>
          <a:xfrm>
            <a:off x="1660384" y="3791160"/>
            <a:ext cx="473544" cy="473544"/>
          </a:xfrm>
          <a:prstGeom prst="ellipse">
            <a:avLst/>
          </a:prstGeom>
        </p:spPr>
        <p:style>
          <a:lnRef idx="2">
            <a:schemeClr val="accent2">
              <a:hueOff val="1872419"/>
              <a:satOff val="-5974"/>
              <a:lumOff val="-232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40924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6CE64-7848-4F20-8E0A-A94E56BD3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2678D7-EBAF-4038-ABC1-988E133B5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Garamond" panose="02020404030301010803" pitchFamily="18" charset="0"/>
              <a:buChar char="◦"/>
              <a:tabLst>
                <a:tab pos="457200" algn="l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Hogg, M. and Vaughan, G., (2017), </a:t>
            </a:r>
            <a:r>
              <a:rPr lang="en-GB" sz="18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Social Psychology, </a:t>
            </a:r>
            <a:r>
              <a:rPr lang="en-GB" sz="18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GB" sz="1800" baseline="30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th</a:t>
            </a:r>
            <a:r>
              <a:rPr lang="en-GB" sz="18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edn</a:t>
            </a:r>
            <a:r>
              <a:rPr lang="en-GB" sz="18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 Harlow: Pearson Education.</a:t>
            </a:r>
            <a:endParaRPr lang="en-GB" sz="1800" dirty="0">
              <a:effectLst/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Garamond" panose="02020404030301010803" pitchFamily="18" charset="0"/>
              <a:buChar char="◦"/>
              <a:tabLst>
                <a:tab pos="457200" algn="l"/>
              </a:tabLst>
            </a:pPr>
            <a:r>
              <a:rPr lang="en-GB" sz="180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Society for Personality and Social Psychology, (2017), </a:t>
            </a:r>
            <a:r>
              <a:rPr lang="en-GB" sz="1800" i="1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Introduction to Social Psychology</a:t>
            </a:r>
            <a:r>
              <a:rPr lang="en-GB" sz="180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, [video] Available at: </a:t>
            </a:r>
            <a:r>
              <a:rPr lang="en-GB" sz="1800" u="sng">
                <a:solidFill>
                  <a:srgbClr val="0563C1"/>
                </a:solidFill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  <a:hlinkClick r:id="rId2"/>
              </a:rPr>
              <a:t>https://www.youtube.com/watch?v=CEw23EFu4rc</a:t>
            </a:r>
            <a:r>
              <a:rPr lang="en-GB" sz="180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 Accessed: (10 October 2022).</a:t>
            </a:r>
            <a:endParaRPr lang="en-GB" sz="1800">
              <a:effectLst/>
              <a:latin typeface="Times New Roman" panose="02020603050405020304" pitchFamily="18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768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iginal 5_01_Win32" id="{77344C68-A3F1-476B-8680-97D7F429B46B}" vid="{89780073-58E8-4DFF-BF29-BA99F805284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392</Words>
  <Application>Microsoft Office PowerPoint</Application>
  <PresentationFormat>Widescreen</PresentationFormat>
  <Paragraphs>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Garamond</vt:lpstr>
      <vt:lpstr>Times New Roman</vt:lpstr>
      <vt:lpstr>SavonVTI</vt:lpstr>
      <vt:lpstr>Introduction to social psychology </vt:lpstr>
      <vt:lpstr>During today’s session</vt:lpstr>
      <vt:lpstr>Social Psychology</vt:lpstr>
      <vt:lpstr>Where does social psychology fit?</vt:lpstr>
      <vt:lpstr>Dr Brenda Major</vt:lpstr>
      <vt:lpstr>What will we be studying?</vt:lpstr>
      <vt:lpstr>Component 2 Assessment Brief. </vt:lpstr>
      <vt:lpstr>Access your Assignment Brief </vt:lpstr>
      <vt:lpstr>Break. </vt:lpstr>
      <vt:lpstr>References.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social psychology</dc:title>
  <dc:creator>Rebecca Kavanagh</dc:creator>
  <cp:lastModifiedBy>Joanne Davies (Yr Athrofa)</cp:lastModifiedBy>
  <cp:revision>11</cp:revision>
  <dcterms:created xsi:type="dcterms:W3CDTF">2020-10-07T19:55:21Z</dcterms:created>
  <dcterms:modified xsi:type="dcterms:W3CDTF">2022-10-16T11:51:14Z</dcterms:modified>
</cp:coreProperties>
</file>