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3" r:id="rId1"/>
  </p:sldMasterIdLst>
  <p:sldIdLst>
    <p:sldId id="256" r:id="rId2"/>
    <p:sldId id="264" r:id="rId3"/>
    <p:sldId id="261" r:id="rId4"/>
    <p:sldId id="262" r:id="rId5"/>
    <p:sldId id="263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9D2E3C-C500-2AA8-97F5-86D7EEE21CF3}" v="8" dt="2025-10-09T14:47:18.698"/>
    <p1510:client id="{C51A7652-DCF5-56F8-79B1-E2EE71097A78}" v="1460" dt="2025-10-09T14:31:24.5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6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501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090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10/10/2025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999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10/10/2025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231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10/10/2025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432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10/10/2025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961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10/10/2025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299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10/10/2025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795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987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237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956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55" r:id="rId2"/>
    <p:sldLayoutId id="2147483956" r:id="rId3"/>
    <p:sldLayoutId id="2147483957" r:id="rId4"/>
    <p:sldLayoutId id="2147483958" r:id="rId5"/>
    <p:sldLayoutId id="2147483959" r:id="rId6"/>
    <p:sldLayoutId id="2147483960" r:id="rId7"/>
    <p:sldLayoutId id="2147483961" r:id="rId8"/>
    <p:sldLayoutId id="2147483962" r:id="rId9"/>
    <p:sldLayoutId id="2147483963" r:id="rId10"/>
    <p:sldLayoutId id="2147483964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yanone.com/swot-analysis-for-career-planning/" TargetMode="External"/><Relationship Id="rId2" Type="http://schemas.openxmlformats.org/officeDocument/2006/relationships/hyperlink" Target="https://www.istockphoto.com/photos/white-male-graduat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84571"/>
            <a:ext cx="9144000" cy="2481263"/>
          </a:xfrm>
        </p:spPr>
        <p:txBody>
          <a:bodyPr anchor="t">
            <a:normAutofit/>
          </a:bodyPr>
          <a:lstStyle/>
          <a:p>
            <a:r>
              <a:rPr lang="en-GB" sz="4000" u="sng">
                <a:latin typeface="Arial"/>
                <a:cs typeface="Arial"/>
              </a:rPr>
              <a:t>Presentation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2E8962A-4EDC-829B-692E-39FA88D2C5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7597" y="1712877"/>
            <a:ext cx="9057687" cy="450401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>
                <a:latin typeface="Arial"/>
                <a:cs typeface="Arial"/>
              </a:rPr>
              <a:t>LCHS4009:Professional development within health and social care</a:t>
            </a:r>
          </a:p>
          <a:p>
            <a:r>
              <a:rPr lang="en-US" sz="2400">
                <a:latin typeface="Arial"/>
                <a:cs typeface="Arial"/>
              </a:rPr>
              <a:t>Assessment 1 Self-awareness Presentation</a:t>
            </a:r>
          </a:p>
          <a:p>
            <a:r>
              <a:rPr lang="en-US" sz="2400">
                <a:latin typeface="Arial"/>
                <a:cs typeface="Arial"/>
              </a:rPr>
              <a:t>Lecturer :Anika Tahsin Ahmed</a:t>
            </a:r>
          </a:p>
          <a:p>
            <a:r>
              <a:rPr lang="en-US" sz="2400">
                <a:latin typeface="Arial"/>
                <a:cs typeface="Arial"/>
              </a:rPr>
              <a:t>Student: Abdul Shahed 242220</a:t>
            </a:r>
          </a:p>
          <a:p>
            <a:endParaRPr lang="en-US" sz="2400"/>
          </a:p>
          <a:p>
            <a:endParaRPr lang="en-US" sz="2400"/>
          </a:p>
          <a:p>
            <a:endParaRPr lang="en-US" sz="2400"/>
          </a:p>
          <a:p>
            <a:endParaRPr lang="en-US" sz="2400"/>
          </a:p>
          <a:p>
            <a:endParaRPr lang="en-US" sz="2400"/>
          </a:p>
          <a:p>
            <a:endParaRPr lang="en-US" sz="2400"/>
          </a:p>
          <a:p>
            <a:endParaRPr lang="en-US" sz="2400"/>
          </a:p>
          <a:p>
            <a:r>
              <a:rPr lang="en-US" sz="2400"/>
              <a:t>:</a:t>
            </a:r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A9C831AF-D459-40D9-DD80-275C87809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B0DE728-81AE-404A-A600-3715BB0488DF}" type="datetime1">
              <a:pPr>
                <a:spcAft>
                  <a:spcPts val="600"/>
                </a:spcAft>
              </a:pPr>
              <a:t>10/10/2025</a:t>
            </a:fld>
            <a:endParaRPr lang="en-US"/>
          </a:p>
        </p:txBody>
      </p:sp>
      <p:sp>
        <p:nvSpPr>
          <p:cNvPr id="21" name="Footer Placeholder 5">
            <a:extLst>
              <a:ext uri="{FF2B5EF4-FFF2-40B4-BE49-F238E27FC236}">
                <a16:creationId xmlns:a16="http://schemas.microsoft.com/office/drawing/2014/main" id="{78C3F1B9-1D0A-7ACF-8427-CF5B22CCF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2" name="Slide Number Placeholder 6">
            <a:extLst>
              <a:ext uri="{FF2B5EF4-FFF2-40B4-BE49-F238E27FC236}">
                <a16:creationId xmlns:a16="http://schemas.microsoft.com/office/drawing/2014/main" id="{4229AE7A-70BB-CD18-CA26-6EC62E04E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0FA80-795F-24F3-5FF1-90C22471A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811" y="231606"/>
            <a:ext cx="10240903" cy="1233488"/>
          </a:xfrm>
        </p:spPr>
        <p:txBody>
          <a:bodyPr/>
          <a:lstStyle/>
          <a:p>
            <a:r>
              <a:rPr lang="en-GB">
                <a:latin typeface="Arial"/>
                <a:cs typeface="Arial"/>
              </a:rPr>
              <a:t>Aims and Objectives</a:t>
            </a:r>
            <a:br>
              <a:rPr lang="en-GB">
                <a:latin typeface="Arial"/>
                <a:cs typeface="Arial"/>
              </a:rPr>
            </a:br>
            <a:r>
              <a:rPr lang="en-GB">
                <a:latin typeface="Arial"/>
                <a:cs typeface="Arial"/>
              </a:rPr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8E85B-116B-D1BA-9ACC-3A3F03B32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b="1">
                <a:latin typeface="Arial"/>
                <a:cs typeface="Arial"/>
              </a:rPr>
              <a:t>. </a:t>
            </a:r>
            <a:r>
              <a:rPr lang="en-GB">
                <a:latin typeface="Arial"/>
                <a:cs typeface="Arial"/>
              </a:rPr>
              <a:t>Aims: - To assess personal and professional  development of where I am at the moment in my career.   - To create a strategic development plan based on SWOT analysis. </a:t>
            </a:r>
            <a:endParaRPr lang="en-GB" sz="240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Objectives: - Identify strengths and weaknesses. - Explore opportunities for growth. - Anticipate and minimise threats.</a:t>
            </a:r>
          </a:p>
          <a:p>
            <a:r>
              <a:rPr lang="en-GB">
                <a:latin typeface="Arial"/>
                <a:cs typeface="Arial"/>
              </a:rPr>
              <a:t>A professional SWOT analysis is a structured method for individuals to evaluate their personal strength, weakness, opportunities and threats in relation to career development and workplace performance, supporting informed decisions about growth and advancement(Helms &amp; NIxon,2010;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Bolton,2018).</a:t>
            </a:r>
            <a:endParaRPr lang="en-GB">
              <a:latin typeface="Arial"/>
              <a:cs typeface="Arial"/>
            </a:endParaRPr>
          </a:p>
          <a:p>
            <a:endParaRPr lang="en-GB" sz="2400">
              <a:latin typeface="Arial"/>
              <a:cs typeface="Arial"/>
            </a:endParaRP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CC712-F206-0241-9C90-E2A4A3E41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1DEBB-88E8-4D49-8C44-2A0A8F744B58}" type="datetime1"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BC47B-131E-4B85-0FBF-BF28BE78A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3F401-E885-2468-C87D-980D46523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2</a:t>
            </a:fld>
            <a:endParaRPr lang="en-US"/>
          </a:p>
        </p:txBody>
      </p:sp>
      <p:pic>
        <p:nvPicPr>
          <p:cNvPr id="7" name="Picture 6" descr="31,200+ Male College Graduation Stock Photos, Pictures ...">
            <a:extLst>
              <a:ext uri="{FF2B5EF4-FFF2-40B4-BE49-F238E27FC236}">
                <a16:creationId xmlns:a16="http://schemas.microsoft.com/office/drawing/2014/main" id="{199EDE53-AC19-5E8C-3D34-19161DCA44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9659" y="74937"/>
            <a:ext cx="2979226" cy="1952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68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FA7FE-F70D-B7C1-42D6-BA5771B6D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42" y="231607"/>
            <a:ext cx="10334483" cy="1246855"/>
          </a:xfrm>
        </p:spPr>
        <p:txBody>
          <a:bodyPr/>
          <a:lstStyle/>
          <a:p>
            <a:r>
              <a:rPr lang="en-GB">
                <a:latin typeface="Arial"/>
                <a:cs typeface="Arial"/>
              </a:rPr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2C680-58B9-9936-3B8D-EF690E89B4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766" y="1797171"/>
            <a:ext cx="10630569" cy="461255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ea typeface="+mn-lt"/>
                <a:cs typeface="+mn-lt"/>
              </a:rPr>
              <a:t>- </a:t>
            </a:r>
            <a:r>
              <a:rPr lang="en-GB" sz="2400">
                <a:latin typeface="Arial"/>
                <a:ea typeface="+mn-lt"/>
                <a:cs typeface="+mn-lt"/>
              </a:rPr>
              <a:t>Strong communication and interpersonal skills. I have strong ability in written and spoken English and possess qualifications in Maths and English. I am bilingual so can use this in diverse communities.</a:t>
            </a:r>
            <a:endParaRPr lang="en-GB" sz="2400">
              <a:latin typeface="Arial"/>
              <a:ea typeface="+mn-lt"/>
              <a:cs typeface="Arial"/>
            </a:endParaRPr>
          </a:p>
          <a:p>
            <a:pPr marL="342900" indent="-342900"/>
            <a:r>
              <a:rPr lang="en-GB" sz="2400">
                <a:latin typeface="Arial"/>
                <a:ea typeface="+mn-lt"/>
                <a:cs typeface="+mn-lt"/>
              </a:rPr>
              <a:t>I am doing a level 4 course in Health and Social Care at University of Wales Trinity St. David in Birmingham to improve my qualifications.</a:t>
            </a:r>
            <a:endParaRPr lang="en-GB" sz="2400">
              <a:latin typeface="Arial"/>
              <a:ea typeface="+mn-lt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+mn-lt"/>
              </a:rPr>
              <a:t>Empathy and patient-centred approach. - Knowledge of UK health and social care policies. </a:t>
            </a:r>
            <a:endParaRPr lang="en-GB" sz="2400">
              <a:latin typeface="Arial"/>
              <a:ea typeface="+mn-lt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+mn-lt"/>
              </a:rPr>
              <a:t>Commitment to lifelong learning and professional development. Example: Using strong communication to enhance teamwork and build trust with patients. (Cottrell,2015).My long track record in business 30 years.</a:t>
            </a:r>
          </a:p>
          <a:p>
            <a:endParaRPr lang="en-GB" sz="240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177B5-EDD2-5164-0A98-3057B7CDB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202-A66F-4C50-A0EC-9329EE3A0E55}" type="datetime1"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EBB4C2-BB63-2767-13DE-BB80DB8CB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F799A-68CA-4EB1-115A-04949789C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3</a:t>
            </a:fld>
            <a:endParaRPr lang="en-US"/>
          </a:p>
        </p:txBody>
      </p:sp>
      <p:pic>
        <p:nvPicPr>
          <p:cNvPr id="7" name="Picture 6" descr="Thin man imitates muscular fitness ...">
            <a:extLst>
              <a:ext uri="{FF2B5EF4-FFF2-40B4-BE49-F238E27FC236}">
                <a16:creationId xmlns:a16="http://schemas.microsoft.com/office/drawing/2014/main" id="{09B7A611-1FBE-6CB0-01EE-723E88B1A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5166" y="-13884"/>
            <a:ext cx="2669260" cy="1732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872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D220E-B758-F71A-8B35-902DA4C0B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49" y="231606"/>
            <a:ext cx="7954902" cy="1180015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Arial"/>
              </a:rPr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CD9AA-1B3A-5102-760D-4DD6A11944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Arial"/>
                <a:ea typeface="+mn-lt"/>
                <a:cs typeface="+mn-lt"/>
              </a:rPr>
              <a:t>Limited experience in advanced leadership roles. </a:t>
            </a:r>
            <a:endParaRPr lang="en-US"/>
          </a:p>
          <a:p>
            <a:r>
              <a:rPr lang="en-GB" sz="2400">
                <a:latin typeface="Arial"/>
                <a:ea typeface="+mn-lt"/>
                <a:cs typeface="+mn-lt"/>
              </a:rPr>
              <a:t> Time management challenges in high-pressure environments. -</a:t>
            </a:r>
            <a:endParaRPr lang="en-GB"/>
          </a:p>
          <a:p>
            <a:r>
              <a:rPr lang="en-GB" sz="2400">
                <a:latin typeface="Arial"/>
                <a:ea typeface="+mn-lt"/>
                <a:cs typeface="+mn-lt"/>
              </a:rPr>
              <a:t> Need for further training in digital health technologies. Example: Leveraging strengths in learning and adaptability to address digital skills gaps.</a:t>
            </a:r>
          </a:p>
          <a:p>
            <a:r>
              <a:rPr lang="en-GB" sz="2400">
                <a:latin typeface="Arial"/>
              </a:rPr>
              <a:t>Sceptical of making a career change/change attitude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Not been used to applying for posts using the correct techniques.</a:t>
            </a:r>
          </a:p>
          <a:p>
            <a:endParaRPr lang="en-GB" sz="240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3077F-287C-AB51-9354-7E80BF320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9165E-E647-4FE0-99AD-E4CA53DCBE54}" type="datetime1"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81E78-D3B5-3C7B-0A52-80342B6054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2F5DA4-35B7-E7D9-AE63-1FC2AF625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4</a:t>
            </a:fld>
            <a:endParaRPr lang="en-US"/>
          </a:p>
        </p:txBody>
      </p:sp>
      <p:pic>
        <p:nvPicPr>
          <p:cNvPr id="7" name="Picture 6" descr="Sad boy,Depressed boy looking lonely ...">
            <a:extLst>
              <a:ext uri="{FF2B5EF4-FFF2-40B4-BE49-F238E27FC236}">
                <a16:creationId xmlns:a16="http://schemas.microsoft.com/office/drawing/2014/main" id="{AB5E4F73-D13A-CD5A-7596-1418B94177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8414" y="103565"/>
            <a:ext cx="3200561" cy="2182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893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27463-7C3C-85AD-5653-06F701E62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5074" y="244975"/>
            <a:ext cx="10240903" cy="1233488"/>
          </a:xfrm>
        </p:spPr>
        <p:txBody>
          <a:bodyPr/>
          <a:lstStyle/>
          <a:p>
            <a:r>
              <a:rPr lang="en-GB">
                <a:latin typeface="Arial"/>
                <a:cs typeface="Arial"/>
              </a:rPr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9DF0D-C60C-0D22-C640-6BF37CF2D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970" y="1459888"/>
            <a:ext cx="10789006" cy="461123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342900" indent="-342900"/>
            <a:r>
              <a:rPr lang="en-GB" sz="2400">
                <a:latin typeface="Arial"/>
                <a:ea typeface="+mn-lt"/>
                <a:cs typeface="+mn-lt"/>
              </a:rPr>
              <a:t>I am studying level 4 at University of Wales. It's on going and I'm really enjoying it</a:t>
            </a:r>
            <a:endParaRPr lang="en-GB" sz="2400">
              <a:latin typeface="Arial"/>
              <a:ea typeface="+mn-lt"/>
              <a:cs typeface="Arial"/>
            </a:endParaRPr>
          </a:p>
          <a:p>
            <a:pPr marL="342900" indent="-342900"/>
            <a:r>
              <a:rPr lang="en-GB" sz="2400">
                <a:latin typeface="Arial"/>
                <a:ea typeface="+mn-lt"/>
                <a:cs typeface="Arial"/>
              </a:rPr>
              <a:t>Watch videos to gain knowledge in the sector of your choice for example Social work to pick up useful tips and information.</a:t>
            </a:r>
          </a:p>
          <a:p>
            <a:pPr marL="342900" indent="-342900"/>
            <a:r>
              <a:rPr lang="en-GB" sz="2400">
                <a:latin typeface="Arial"/>
                <a:ea typeface="+mn-lt"/>
                <a:cs typeface="Arial"/>
              </a:rPr>
              <a:t>Access the careers officer at the UWTSD to gain knowledge. Take on a voluntary job to gain experience.</a:t>
            </a:r>
            <a:endParaRPr lang="en-GB" sz="2400">
              <a:latin typeface="Arial"/>
              <a:cs typeface="Arial"/>
            </a:endParaRPr>
          </a:p>
          <a:p>
            <a:pPr marL="342900" indent="-342900"/>
            <a:r>
              <a:rPr lang="en-GB" sz="2400">
                <a:latin typeface="Arial"/>
                <a:ea typeface="+mn-lt"/>
                <a:cs typeface="+mn-lt"/>
              </a:rPr>
              <a:t>Increasing demand for skilled health and social care professionals(Skills for care(2023).</a:t>
            </a:r>
            <a:endParaRPr lang="en-GB" sz="2400">
              <a:latin typeface="Arial"/>
              <a:ea typeface="+mn-lt"/>
              <a:cs typeface="Arial"/>
            </a:endParaRPr>
          </a:p>
          <a:p>
            <a:pPr marL="342900" indent="-342900"/>
            <a:r>
              <a:rPr lang="en-GB" sz="2400">
                <a:latin typeface="Arial"/>
                <a:cs typeface="Arial"/>
              </a:rPr>
              <a:t>Mentorship and networking opportunities</a:t>
            </a:r>
          </a:p>
          <a:p>
            <a:pPr marL="342900" indent="-342900"/>
            <a:r>
              <a:rPr lang="en-GB" sz="2400">
                <a:latin typeface="Arial"/>
                <a:cs typeface="Arial"/>
              </a:rPr>
              <a:t>Training in digital health and leadership</a:t>
            </a:r>
          </a:p>
          <a:p>
            <a:pPr marL="342900" indent="-342900"/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B1793-BD53-261A-36F0-FF4EA5B76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CBB2C-40E9-496F-A44A-EBD26AEE0862}" type="datetime1"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59CCDE-4E81-8858-109F-95CF9C2D7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EFEF0F-2D96-80F7-D155-76C757CB4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596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7AAE2-2481-13AD-8F76-AEC25C2C1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13AEA-2FB7-2245-A17F-0D07C1573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/>
                <a:ea typeface="+mn-lt"/>
                <a:cs typeface="+mn-lt"/>
              </a:rPr>
              <a:t> High workload and risk of burnout. I am older but still feel motivated and have a lot of energy.</a:t>
            </a:r>
            <a:endParaRPr lang="en-GB" sz="2400">
              <a:latin typeface="Arial"/>
              <a:ea typeface="+mn-lt"/>
              <a:cs typeface="Arial"/>
            </a:endParaRPr>
          </a:p>
          <a:p>
            <a:pPr marL="342900" indent="-342900"/>
            <a:r>
              <a:rPr lang="en-GB" sz="2400">
                <a:latin typeface="Arial"/>
                <a:ea typeface="+mn-lt"/>
                <a:cs typeface="+mn-lt"/>
              </a:rPr>
              <a:t>Policy changes and funding limitations often goes more to experience.</a:t>
            </a:r>
            <a:endParaRPr lang="en-GB" sz="2400">
              <a:latin typeface="Arial"/>
              <a:ea typeface="+mn-lt"/>
              <a:cs typeface="Arial"/>
            </a:endParaRPr>
          </a:p>
          <a:p>
            <a:pPr marL="342900" indent="-342900"/>
            <a:r>
              <a:rPr lang="en-GB" sz="2400">
                <a:latin typeface="Arial"/>
                <a:ea typeface="+mn-lt"/>
                <a:cs typeface="+mn-lt"/>
              </a:rPr>
              <a:t>Rapidly evolving healthcare technologies. </a:t>
            </a:r>
            <a:endParaRPr lang="en-GB" sz="2400">
              <a:latin typeface="Arial"/>
              <a:ea typeface="+mn-lt"/>
              <a:cs typeface="Arial"/>
            </a:endParaRPr>
          </a:p>
          <a:p>
            <a:pPr marL="342900" indent="-342900"/>
            <a:r>
              <a:rPr lang="en-GB" sz="2400">
                <a:latin typeface="Arial"/>
                <a:ea typeface="+mn-lt"/>
                <a:cs typeface="+mn-lt"/>
              </a:rPr>
              <a:t>Staff shortages within the NHS. Example: Using strong teamwork and adaptability to manage stress and minimise burnout risks.</a:t>
            </a:r>
          </a:p>
          <a:p>
            <a:pPr marL="342900" indent="-342900"/>
            <a:r>
              <a:rPr lang="en-GB" sz="2400">
                <a:latin typeface="Arial"/>
                <a:cs typeface="Arial"/>
              </a:rPr>
              <a:t>Working in multidisciplinary teams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39F980-CC48-BB54-FB54-9E811B286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8B4F0-45E9-4AE5-B04D-86DF957E29F3}" type="datetime1"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E44CA-CDC1-7856-C190-0F01EEDBC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12AA1-7F4D-17C7-D18F-0EEAC4002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6</a:t>
            </a:fld>
            <a:endParaRPr lang="en-US"/>
          </a:p>
        </p:txBody>
      </p:sp>
      <p:pic>
        <p:nvPicPr>
          <p:cNvPr id="7" name="Picture 6" descr="SWOT Analysis For Career Planning">
            <a:extLst>
              <a:ext uri="{FF2B5EF4-FFF2-40B4-BE49-F238E27FC236}">
                <a16:creationId xmlns:a16="http://schemas.microsoft.com/office/drawing/2014/main" id="{F49A2700-C810-AE84-1420-55C160118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9835" y="315617"/>
            <a:ext cx="7109040" cy="1796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325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31082-66FA-2264-2A51-0A84F262C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757" y="525711"/>
            <a:ext cx="9077851" cy="1180015"/>
          </a:xfrm>
        </p:spPr>
        <p:txBody>
          <a:bodyPr/>
          <a:lstStyle/>
          <a:p>
            <a:r>
              <a:rPr lang="en-GB">
                <a:latin typeface="Arial"/>
                <a:cs typeface="Arial"/>
              </a:rPr>
              <a:t>Strategic applications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6D5A8-0492-265B-F14F-0B63E657C6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Leverage strengths: Use communication skills to reduce time management stress.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Overcome weakness apply reflective practice to improve efficiency(Bolton,2018).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Minimise threats engage in selfcare and resilience training.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Utilise opportunities. Combine empathy and CPD to specialise in patient centred care.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44BD84-BAB4-5812-B133-505F0806F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16E0-8226-4741-AF27-C362A7327A5B}" type="datetime1"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31D6BF-C826-E1E1-9D04-F89999F05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0C3312-B7E7-7330-50CB-AB8BFE27A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7</a:t>
            </a:fld>
            <a:endParaRPr lang="en-US"/>
          </a:p>
        </p:txBody>
      </p:sp>
      <p:pic>
        <p:nvPicPr>
          <p:cNvPr id="7" name="Picture 6" descr="Strong Confident Man City Stock Photo ...">
            <a:extLst>
              <a:ext uri="{FF2B5EF4-FFF2-40B4-BE49-F238E27FC236}">
                <a16:creationId xmlns:a16="http://schemas.microsoft.com/office/drawing/2014/main" id="{95051FF0-8BCF-DEA1-F3EA-CEF8F6B83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9941" y="83141"/>
            <a:ext cx="2524125" cy="180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273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464D3-A8D4-1E3D-C6AD-CEDA80659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-276394"/>
            <a:ext cx="10240903" cy="1233488"/>
          </a:xfrm>
        </p:spPr>
        <p:txBody>
          <a:bodyPr/>
          <a:lstStyle/>
          <a:p>
            <a:r>
              <a:rPr lang="en-GB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6C3DE-9DF5-DF27-6B74-C42D48AE5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600" y="1446518"/>
            <a:ext cx="10240903" cy="39561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>
                <a:latin typeface="Arial"/>
                <a:ea typeface="+mn-lt"/>
                <a:cs typeface="+mn-lt"/>
              </a:rPr>
              <a:t>References (Harvard Style) Care Quality Commission (2023) *State of Health Care and Adult Social Care in England 2022/23*. London: CQC. Health Education England (2022) *Strategic Framework: Workforce Development in Health and Social Care*. HEE. NHS England (2023) *NHS Long Term Workforce Plan*. NHS England.</a:t>
            </a:r>
          </a:p>
          <a:p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Gal, A., 2024. Strengths, weaknesses, opportunities and threats: A SWOT analysis of a long-term outdoor environmental education program in Israel. </a:t>
            </a:r>
            <a:r>
              <a:rPr lang="en-GB" sz="1000" i="1">
                <a:solidFill>
                  <a:srgbClr val="222222"/>
                </a:solidFill>
                <a:latin typeface="Arial"/>
                <a:cs typeface="Arial"/>
              </a:rPr>
              <a:t>Journal of Outdoor and Environmental Education</a:t>
            </a:r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000" i="1">
                <a:solidFill>
                  <a:srgbClr val="222222"/>
                </a:solidFill>
                <a:latin typeface="Arial"/>
                <a:cs typeface="Arial"/>
              </a:rPr>
              <a:t>27</a:t>
            </a:r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(2), pp.321-339.</a:t>
            </a:r>
            <a:endParaRPr lang="en-GB" sz="1400">
              <a:latin typeface="Arial"/>
              <a:cs typeface="Times New Roman"/>
            </a:endParaRPr>
          </a:p>
          <a:p>
            <a:r>
              <a:rPr lang="en-GB" sz="1200" err="1">
                <a:latin typeface="Times New Roman"/>
                <a:cs typeface="Times New Roman"/>
              </a:rPr>
              <a:t>Dima_Sidelnikov</a:t>
            </a:r>
            <a:r>
              <a:rPr lang="en-GB" sz="1200">
                <a:latin typeface="Times New Roman"/>
                <a:cs typeface="Times New Roman"/>
              </a:rPr>
              <a:t>. (n.d.). </a:t>
            </a:r>
            <a:r>
              <a:rPr lang="en-GB" sz="1200" i="1">
                <a:latin typeface="Times New Roman"/>
                <a:cs typeface="Times New Roman"/>
              </a:rPr>
              <a:t>13,100+ White Male graduate stock photos, pictures &amp; Royalty-Free images - iStock</a:t>
            </a:r>
            <a:r>
              <a:rPr lang="en-GB" sz="1200">
                <a:latin typeface="Times New Roman"/>
                <a:cs typeface="Times New Roman"/>
              </a:rPr>
              <a:t>. </a:t>
            </a:r>
            <a:r>
              <a:rPr lang="en-GB" sz="1200">
                <a:latin typeface="Times New Roman"/>
                <a:cs typeface="Times New Roman"/>
                <a:hlinkClick r:id="rId2"/>
              </a:rPr>
              <a:t>https://www.istockphoto.com/photos/white-male-graduate</a:t>
            </a:r>
            <a:endParaRPr lang="en-GB" sz="1200">
              <a:latin typeface="Times New Roman"/>
              <a:cs typeface="Times New Roman"/>
            </a:endParaRPr>
          </a:p>
          <a:p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Helms, M.M. and Nixon, J., 2010. Exploring SWOT analysis–where are we now? A review of academic research from the last decade. </a:t>
            </a:r>
            <a:r>
              <a:rPr lang="en-GB" sz="1000" i="1">
                <a:solidFill>
                  <a:srgbClr val="222222"/>
                </a:solidFill>
                <a:latin typeface="Arial"/>
                <a:cs typeface="Arial"/>
              </a:rPr>
              <a:t>Journal of strategy and management</a:t>
            </a:r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000" i="1">
                <a:solidFill>
                  <a:srgbClr val="222222"/>
                </a:solidFill>
                <a:latin typeface="Arial"/>
                <a:cs typeface="Arial"/>
              </a:rPr>
              <a:t>3</a:t>
            </a:r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(3), pp.215-251.</a:t>
            </a:r>
            <a:endParaRPr lang="en-GB" sz="1200">
              <a:latin typeface="Times New Roman"/>
              <a:cs typeface="Times New Roman"/>
            </a:endParaRPr>
          </a:p>
          <a:p>
            <a:r>
              <a:rPr lang="en-GB" sz="1200" err="1">
                <a:latin typeface="Times New Roman"/>
                <a:cs typeface="Times New Roman"/>
              </a:rPr>
              <a:t>GyanOne</a:t>
            </a:r>
            <a:r>
              <a:rPr lang="en-GB" sz="1200">
                <a:latin typeface="Times New Roman"/>
                <a:cs typeface="Times New Roman"/>
              </a:rPr>
              <a:t>. (2022, June 7). </a:t>
            </a:r>
            <a:r>
              <a:rPr lang="en-GB" sz="1200" i="1">
                <a:latin typeface="Times New Roman"/>
                <a:cs typeface="Times New Roman"/>
              </a:rPr>
              <a:t>SWOT analysis for career planning</a:t>
            </a:r>
            <a:r>
              <a:rPr lang="en-GB" sz="1200">
                <a:latin typeface="Times New Roman"/>
                <a:cs typeface="Times New Roman"/>
              </a:rPr>
              <a:t>. M7 MBA Admissions Consultants | Wharton, Chicago Booth, Columbia, MIT, Kellogg, INSEAD Experts. </a:t>
            </a:r>
            <a:r>
              <a:rPr lang="en-GB" sz="1200">
                <a:latin typeface="Times New Roman"/>
                <a:cs typeface="Times New Roman"/>
                <a:hlinkClick r:id="rId3"/>
              </a:rPr>
              <a:t>https://www.gyanone.com/swot-analysis-for-career-planning/</a:t>
            </a:r>
            <a:endParaRPr lang="en-GB" sz="1200">
              <a:latin typeface="Times New Roman"/>
              <a:cs typeface="Times New Roman"/>
            </a:endParaRPr>
          </a:p>
          <a:p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Shah, M.N., </a:t>
            </a:r>
            <a:r>
              <a:rPr lang="en-GB" sz="1000" err="1">
                <a:solidFill>
                  <a:srgbClr val="222222"/>
                </a:solidFill>
                <a:latin typeface="Arial"/>
                <a:cs typeface="Arial"/>
              </a:rPr>
              <a:t>Basah</a:t>
            </a:r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, S.N., </a:t>
            </a:r>
            <a:r>
              <a:rPr lang="en-GB" sz="1000" err="1">
                <a:solidFill>
                  <a:srgbClr val="222222"/>
                </a:solidFill>
                <a:latin typeface="Arial"/>
                <a:cs typeface="Arial"/>
              </a:rPr>
              <a:t>Basaruddin</a:t>
            </a:r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, K.S., Takemura, H., Yeap, E.J. and Lim, C.C., 2022. Ankle injury rehabilitation robot (</a:t>
            </a:r>
            <a:r>
              <a:rPr lang="en-GB" sz="1000" err="1">
                <a:solidFill>
                  <a:srgbClr val="222222"/>
                </a:solidFill>
                <a:latin typeface="Arial"/>
                <a:cs typeface="Arial"/>
              </a:rPr>
              <a:t>airr</a:t>
            </a:r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): Review of strengths and opportunities based on a swot (strengths, weaknesses, opportunities, threats) analysis. </a:t>
            </a:r>
            <a:r>
              <a:rPr lang="en-GB" sz="1000" i="1">
                <a:solidFill>
                  <a:srgbClr val="222222"/>
                </a:solidFill>
                <a:latin typeface="Arial"/>
                <a:cs typeface="Arial"/>
              </a:rPr>
              <a:t>Machines</a:t>
            </a:r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000" i="1">
                <a:solidFill>
                  <a:srgbClr val="222222"/>
                </a:solidFill>
                <a:latin typeface="Arial"/>
                <a:cs typeface="Arial"/>
              </a:rPr>
              <a:t>10</a:t>
            </a:r>
            <a:r>
              <a:rPr lang="en-GB" sz="1000">
                <a:solidFill>
                  <a:srgbClr val="222222"/>
                </a:solidFill>
                <a:latin typeface="Arial"/>
                <a:cs typeface="Arial"/>
              </a:rPr>
              <a:t>(11), p.1031.</a:t>
            </a:r>
            <a:endParaRPr lang="en-GB" sz="1200">
              <a:latin typeface="Times New Roman"/>
              <a:cs typeface="Times New Roman"/>
            </a:endParaRPr>
          </a:p>
          <a:p>
            <a:endParaRPr lang="en-GB" sz="1200">
              <a:latin typeface="Times New Roman"/>
              <a:cs typeface="Times New Roman"/>
            </a:endParaRPr>
          </a:p>
          <a:p>
            <a:endParaRPr lang="en-GB" sz="140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E5446-EFB0-BA3B-19D9-43C516E73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1DBF7-AD24-4A22-9A66-9F363B05D095}" type="datetime1"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32FF2-07D0-4C5C-5FDE-3888DE6C1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3E1B0-B1B4-8C07-FB30-CE574B97D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41782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GradientRiseVTI</vt:lpstr>
      <vt:lpstr>Presentation</vt:lpstr>
      <vt:lpstr>Aims and Objectives SWOT analysis</vt:lpstr>
      <vt:lpstr>Strengths</vt:lpstr>
      <vt:lpstr>Weaknesses</vt:lpstr>
      <vt:lpstr>Opportunities</vt:lpstr>
      <vt:lpstr>Threats</vt:lpstr>
      <vt:lpstr>Strategic applications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2025-09-29T11:52:13Z</dcterms:created>
  <dcterms:modified xsi:type="dcterms:W3CDTF">2025-10-10T09:24:30Z</dcterms:modified>
</cp:coreProperties>
</file>