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</p:sldIdLst>
  <p:sldSz cx="9875838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111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Hp" initials="H" lastIdx="1" clrIdx="0">
    <p:extLst>
      <p:ext uri="{19B8F6BF-5375-455C-9EA6-DF929625EA0E}">
        <p15:presenceInfo xmlns:p15="http://schemas.microsoft.com/office/powerpoint/2012/main" userId="Hp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 showGuides="1">
      <p:cViewPr varScale="1">
        <p:scale>
          <a:sx n="66" d="100"/>
          <a:sy n="66" d="100"/>
        </p:scale>
        <p:origin x="1380" y="72"/>
      </p:cViewPr>
      <p:guideLst>
        <p:guide orient="horz" pos="2160"/>
        <p:guide pos="3111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commentAuthors" Target="commentAuthor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0199" y="1122363"/>
            <a:ext cx="8395443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40199" y="3602038"/>
            <a:ext cx="8395443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C9317-DE70-430B-B18D-59F816784B6F}" type="datetimeFigureOut">
              <a:rPr lang="en-US" smtClean="0"/>
              <a:t>3/3/2023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6A44A-DB25-4E9D-81D3-DC58746251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22779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C9317-DE70-430B-B18D-59F816784B6F}" type="datetimeFigureOut">
              <a:rPr lang="en-US" smtClean="0"/>
              <a:t>3/3/2023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6A44A-DB25-4E9D-81D3-DC58746251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72533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5720" y="657228"/>
            <a:ext cx="7884399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95720" y="3602040"/>
            <a:ext cx="7884399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C9317-DE70-430B-B18D-59F816784B6F}" type="datetimeFigureOut">
              <a:rPr lang="en-US" smtClean="0"/>
              <a:t>3/3/2023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6A44A-DB25-4E9D-81D3-DC58746251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6203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0199" y="609602"/>
            <a:ext cx="8386817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40198" y="2088321"/>
            <a:ext cx="4135996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00617" y="2088321"/>
            <a:ext cx="4126398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C9317-DE70-430B-B18D-59F816784B6F}" type="datetimeFigureOut">
              <a:rPr lang="en-US" smtClean="0"/>
              <a:t>3/3/2023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6A44A-DB25-4E9D-81D3-DC58746251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1102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0199" y="609602"/>
            <a:ext cx="8386817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8693" y="2088320"/>
            <a:ext cx="3888477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40197" y="2912232"/>
            <a:ext cx="4136972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48138" y="2088320"/>
            <a:ext cx="3878877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99643" y="2912232"/>
            <a:ext cx="4127372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C9317-DE70-430B-B18D-59F816784B6F}" type="datetimeFigureOut">
              <a:rPr lang="en-US" smtClean="0"/>
              <a:t>3/3/2023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6A44A-DB25-4E9D-81D3-DC58746251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05493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C9317-DE70-430B-B18D-59F816784B6F}" type="datetimeFigureOut">
              <a:rPr lang="en-US" smtClean="0"/>
              <a:t>3/3/2023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6A44A-DB25-4E9D-81D3-DC58746251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63819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C9317-DE70-430B-B18D-59F816784B6F}" type="datetimeFigureOut">
              <a:rPr lang="en-US" smtClean="0"/>
              <a:t>3/3/2023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6A44A-DB25-4E9D-81D3-DC58746251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55977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2979" y="609600"/>
            <a:ext cx="3185215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13365" y="609600"/>
            <a:ext cx="5013650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42979" y="2971802"/>
            <a:ext cx="3185215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C9317-DE70-430B-B18D-59F816784B6F}" type="datetimeFigureOut">
              <a:rPr lang="en-US" smtClean="0"/>
              <a:t>3/3/2023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6A44A-DB25-4E9D-81D3-DC58746251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58184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2979" y="609600"/>
            <a:ext cx="4501156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70109" y="758881"/>
            <a:ext cx="320439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40198" y="2971800"/>
            <a:ext cx="4505086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C9317-DE70-430B-B18D-59F816784B6F}" type="datetimeFigureOut">
              <a:rPr lang="en-US" smtClean="0"/>
              <a:t>3/3/2023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6A44A-DB25-4E9D-81D3-DC58746251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734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0208" y="4289374"/>
            <a:ext cx="8397997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0208" y="621323"/>
            <a:ext cx="8397997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40198" y="5108728"/>
            <a:ext cx="8396729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C9317-DE70-430B-B18D-59F816784B6F}" type="datetimeFigureOut">
              <a:rPr lang="en-US" smtClean="0"/>
              <a:t>3/3/2023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6A44A-DB25-4E9D-81D3-DC58746251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23043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0197" y="609602"/>
            <a:ext cx="8386818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40199" y="4204820"/>
            <a:ext cx="8386817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C9317-DE70-430B-B18D-59F816784B6F}" type="datetimeFigureOut">
              <a:rPr lang="en-US" smtClean="0"/>
              <a:t>3/3/2023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6A44A-DB25-4E9D-81D3-DC58746251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3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1469" y="609600"/>
            <a:ext cx="753547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93768" y="3610032"/>
            <a:ext cx="7089590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40196" y="4204821"/>
            <a:ext cx="8386818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C9317-DE70-430B-B18D-59F816784B6F}" type="datetimeFigureOut">
              <a:rPr lang="en-US" smtClean="0"/>
              <a:t>3/3/2023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6A44A-DB25-4E9D-81D3-DC587462516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545682" y="641749"/>
            <a:ext cx="493792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582735" y="3073376"/>
            <a:ext cx="493792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589078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0208" y="2126944"/>
            <a:ext cx="8388085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40197" y="4650556"/>
            <a:ext cx="8386818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C9317-DE70-430B-B18D-59F816784B6F}" type="datetimeFigureOut">
              <a:rPr lang="en-US" smtClean="0"/>
              <a:t>3/3/2023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6A44A-DB25-4E9D-81D3-DC58746251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72184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740196" y="609602"/>
            <a:ext cx="838681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740198" y="2088321"/>
            <a:ext cx="2672240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740198" y="2911624"/>
            <a:ext cx="2672240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600467" y="2088320"/>
            <a:ext cx="2671919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600468" y="2911624"/>
            <a:ext cx="267294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58580" y="2088320"/>
            <a:ext cx="2665966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6461049" y="2911624"/>
            <a:ext cx="266596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C9317-DE70-430B-B18D-59F816784B6F}" type="datetimeFigureOut">
              <a:rPr lang="en-US" smtClean="0"/>
              <a:t>3/3/2023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6A44A-DB25-4E9D-81D3-DC58746251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87395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740197" y="609602"/>
            <a:ext cx="838681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740199" y="3989147"/>
            <a:ext cx="267223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84565" y="2092235"/>
            <a:ext cx="2381518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740199" y="4565409"/>
            <a:ext cx="2672239" cy="122579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598705" y="3989147"/>
            <a:ext cx="2672262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701006" y="2092235"/>
            <a:ext cx="2373802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597608" y="4565408"/>
            <a:ext cx="2673358" cy="122579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58681" y="3989147"/>
            <a:ext cx="266490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603985" y="2092235"/>
            <a:ext cx="2375088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6458579" y="4565410"/>
            <a:ext cx="2668435" cy="122579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C9317-DE70-430B-B18D-59F816784B6F}" type="datetimeFigureOut">
              <a:rPr lang="en-US" smtClean="0"/>
              <a:t>3/3/2023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6A44A-DB25-4E9D-81D3-DC58746251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84727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C9317-DE70-430B-B18D-59F816784B6F}" type="datetimeFigureOut">
              <a:rPr lang="en-US" smtClean="0"/>
              <a:t>3/3/2023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6A44A-DB25-4E9D-81D3-DC58746251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91611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67397" y="609601"/>
            <a:ext cx="2059619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0198" y="609601"/>
            <a:ext cx="6203751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C9317-DE70-430B-B18D-59F816784B6F}" type="datetimeFigureOut">
              <a:rPr lang="en-US" smtClean="0"/>
              <a:t>3/3/2023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B6A44A-DB25-4E9D-81D3-DC58746251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15318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40199" y="609602"/>
            <a:ext cx="8386817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197" y="2096064"/>
            <a:ext cx="8386818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19976" y="5883277"/>
            <a:ext cx="22220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EC9317-DE70-430B-B18D-59F816784B6F}" type="datetimeFigureOut">
              <a:rPr lang="en-US" smtClean="0"/>
              <a:t>3/3/2023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40198" y="5883277"/>
            <a:ext cx="54051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16625" y="5883277"/>
            <a:ext cx="6103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B6A44A-DB25-4E9D-81D3-DC58746251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475221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6" name="Picture 12" descr="Where to order Christmas dinner take-out meals in Vancouver - Vancouver Is  Awesome">
            <a:extLst>
              <a:ext uri="{FF2B5EF4-FFF2-40B4-BE49-F238E27FC236}">
                <a16:creationId xmlns:a16="http://schemas.microsoft.com/office/drawing/2014/main" id="{137D0353-38C8-8242-82B1-29FA067C4F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402184"/>
            <a:ext cx="3222627" cy="2455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41 Pre-Made Christmas Social Posts (+Canva Templates!)">
            <a:extLst>
              <a:ext uri="{FF2B5EF4-FFF2-40B4-BE49-F238E27FC236}">
                <a16:creationId xmlns:a16="http://schemas.microsoft.com/office/drawing/2014/main" id="{629D0A27-969B-5204-5D84-35F544D25E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2640" y="2040723"/>
            <a:ext cx="3428999" cy="2361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77DCDE4-843A-2869-8A3A-B32368997B73}"/>
              </a:ext>
            </a:extLst>
          </p:cNvPr>
          <p:cNvSpPr txBox="1"/>
          <p:nvPr/>
        </p:nvSpPr>
        <p:spPr>
          <a:xfrm>
            <a:off x="8243" y="0"/>
            <a:ext cx="3214382" cy="25521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lgerian" panose="04020705040A02060702" pitchFamily="82" charset="0"/>
                <a:cs typeface="Times New Roman" panose="02020603050405020304" pitchFamily="18" charset="0"/>
              </a:rPr>
              <a:t>Starters</a:t>
            </a:r>
          </a:p>
          <a:p>
            <a:pPr>
              <a:lnSpc>
                <a:spcPct val="150000"/>
              </a:lnSpc>
            </a:pP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Salmon &amp; Prawn Salad</a:t>
            </a:r>
          </a:p>
          <a:p>
            <a:pPr>
              <a:lnSpc>
                <a:spcPct val="150000"/>
              </a:lnSpc>
            </a:pP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Dill &amp; Lime Aioli                                       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9.50</a:t>
            </a:r>
          </a:p>
          <a:p>
            <a:pPr>
              <a:lnSpc>
                <a:spcPct val="150000"/>
              </a:lnSpc>
            </a:pP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Garlic &amp; Rosemary Camembert</a:t>
            </a:r>
          </a:p>
          <a:p>
            <a:pPr>
              <a:lnSpc>
                <a:spcPct val="150000"/>
              </a:lnSpc>
            </a:pP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 Jam &amp; Festive Bread                         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7.90</a:t>
            </a:r>
          </a:p>
          <a:p>
            <a:pPr>
              <a:lnSpc>
                <a:spcPct val="150000"/>
              </a:lnSpc>
            </a:pP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Prawn Cocktail</a:t>
            </a:r>
          </a:p>
          <a:p>
            <a:pPr>
              <a:lnSpc>
                <a:spcPct val="150000"/>
              </a:lnSpc>
            </a:pP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Fresh Prawn on Lettuce bed                    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6.50</a:t>
            </a:r>
          </a:p>
          <a:p>
            <a:pPr>
              <a:lnSpc>
                <a:spcPct val="150000"/>
              </a:lnSpc>
            </a:pP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Chef’s Homemade Soup</a:t>
            </a:r>
          </a:p>
          <a:p>
            <a:pPr>
              <a:lnSpc>
                <a:spcPct val="150000"/>
              </a:lnSpc>
            </a:pP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Served with Croutons                               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8.50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EE859A-B251-FC99-AF6E-CA8E08C14DBA}"/>
              </a:ext>
            </a:extLst>
          </p:cNvPr>
          <p:cNvSpPr txBox="1"/>
          <p:nvPr/>
        </p:nvSpPr>
        <p:spPr>
          <a:xfrm>
            <a:off x="6644968" y="0"/>
            <a:ext cx="3222627" cy="26906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dirty="0">
                <a:latin typeface="Algerian" panose="04020705040A02060702" pitchFamily="82" charset="0"/>
                <a:cs typeface="Times New Roman" panose="02020603050405020304" pitchFamily="18" charset="0"/>
              </a:rPr>
              <a:t>Main Course</a:t>
            </a:r>
          </a:p>
          <a:p>
            <a:pPr>
              <a:lnSpc>
                <a:spcPct val="150000"/>
              </a:lnSpc>
            </a:pP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Traditional Roast Turkey</a:t>
            </a:r>
          </a:p>
          <a:p>
            <a:pPr>
              <a:lnSpc>
                <a:spcPct val="150000"/>
              </a:lnSpc>
            </a:pP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Served with fresh vegetables, potatoes and white sauce  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19.50</a:t>
            </a:r>
          </a:p>
          <a:p>
            <a:pPr>
              <a:lnSpc>
                <a:spcPct val="150000"/>
              </a:lnSpc>
            </a:pP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Slow Roasted Lamb</a:t>
            </a:r>
          </a:p>
          <a:p>
            <a:pPr>
              <a:lnSpc>
                <a:spcPct val="150000"/>
              </a:lnSpc>
            </a:pP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Served with creamy mashed potato and rosemary mint juice                                                     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15.90</a:t>
            </a:r>
          </a:p>
          <a:p>
            <a:pPr>
              <a:lnSpc>
                <a:spcPct val="150000"/>
              </a:lnSpc>
            </a:pP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Grilled Salmon</a:t>
            </a:r>
          </a:p>
          <a:p>
            <a:pPr>
              <a:lnSpc>
                <a:spcPct val="150000"/>
              </a:lnSpc>
            </a:pP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Served with roast carrots, roast potatoes    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14.50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B452CEF-3C5A-B236-C665-E288957DD755}"/>
              </a:ext>
            </a:extLst>
          </p:cNvPr>
          <p:cNvSpPr txBox="1"/>
          <p:nvPr/>
        </p:nvSpPr>
        <p:spPr>
          <a:xfrm>
            <a:off x="3383859" y="4712434"/>
            <a:ext cx="3261109" cy="14441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lgerian" panose="04020705040A02060702" pitchFamily="82" charset="0"/>
                <a:cs typeface="Times New Roman" panose="02020603050405020304" pitchFamily="18" charset="0"/>
              </a:rPr>
              <a:t>Desserts </a:t>
            </a:r>
          </a:p>
          <a:p>
            <a:pPr>
              <a:lnSpc>
                <a:spcPct val="150000"/>
              </a:lnSpc>
            </a:pP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Christmas Pudding                                 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6.00</a:t>
            </a:r>
          </a:p>
          <a:p>
            <a:pPr>
              <a:lnSpc>
                <a:spcPct val="150000"/>
              </a:lnSpc>
            </a:pP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Delicate Orange Rice Pudding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5.50</a:t>
            </a:r>
          </a:p>
          <a:p>
            <a:pPr>
              <a:lnSpc>
                <a:spcPct val="150000"/>
              </a:lnSpc>
            </a:pP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Black Forest Terrine                              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4.00</a:t>
            </a:r>
          </a:p>
          <a:p>
            <a:pPr>
              <a:lnSpc>
                <a:spcPct val="150000"/>
              </a:lnSpc>
            </a:pP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Cherry Sorbet                                         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3.50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B88154-F083-9E8E-F247-EF71EF52B428}"/>
              </a:ext>
            </a:extLst>
          </p:cNvPr>
          <p:cNvSpPr txBox="1"/>
          <p:nvPr/>
        </p:nvSpPr>
        <p:spPr>
          <a:xfrm>
            <a:off x="7599285" y="3762876"/>
            <a:ext cx="2547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B089EB1-9F6C-DD30-BEF5-61DE9F2191B3}"/>
              </a:ext>
            </a:extLst>
          </p:cNvPr>
          <p:cNvSpPr/>
          <p:nvPr/>
        </p:nvSpPr>
        <p:spPr>
          <a:xfrm>
            <a:off x="3157903" y="284689"/>
            <a:ext cx="3347579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i="1" cap="none" spc="0" dirty="0">
                <a:ln w="0"/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  <a:cs typeface="Times New Roman" panose="02020603050405020304" pitchFamily="18" charset="0"/>
              </a:rPr>
              <a:t>Live Music from 6.00 pm to 9.00 pm</a:t>
            </a:r>
            <a:endParaRPr lang="en-US" sz="3200" i="1" cap="none" spc="0" dirty="0">
              <a:ln w="0"/>
              <a:solidFill>
                <a:schemeClr val="accent1">
                  <a:lumMod val="20000"/>
                  <a:lumOff val="8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lgerian" panose="04020705040A02060702" pitchFamily="82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106D4A1-2D0E-3908-51B4-48AFD1205FDE}"/>
              </a:ext>
            </a:extLst>
          </p:cNvPr>
          <p:cNvSpPr/>
          <p:nvPr/>
        </p:nvSpPr>
        <p:spPr>
          <a:xfrm>
            <a:off x="14186" y="2756815"/>
            <a:ext cx="3143717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i="1" cap="none" spc="0" dirty="0">
                <a:ln w="0"/>
                <a:solidFill>
                  <a:schemeClr val="accent1">
                    <a:lumMod val="20000"/>
                    <a:lumOff val="8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lgerian" panose="04020705040A02060702" pitchFamily="82" charset="0"/>
              </a:rPr>
              <a:t>Offers Available on Beverage Packages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5262439-0A2B-9C23-4A0C-2DF491D09450}"/>
              </a:ext>
            </a:extLst>
          </p:cNvPr>
          <p:cNvSpPr txBox="1"/>
          <p:nvPr/>
        </p:nvSpPr>
        <p:spPr>
          <a:xfrm>
            <a:off x="6734886" y="2921168"/>
            <a:ext cx="304278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i="1" dirty="0">
                <a:solidFill>
                  <a:schemeClr val="accent1">
                    <a:lumMod val="20000"/>
                    <a:lumOff val="80000"/>
                  </a:schemeClr>
                </a:solidFill>
                <a:latin typeface="Algerian" panose="04020705040A02060702" pitchFamily="82" charset="0"/>
              </a:rPr>
              <a:t>Pre-Order Required for an Order for More Than 12 Guests</a:t>
            </a:r>
          </a:p>
        </p:txBody>
      </p:sp>
      <p:pic>
        <p:nvPicPr>
          <p:cNvPr id="1042" name="Picture 18" descr="7 Showstopping Dessert Recipes for Your Christmas Table - Brit + Co">
            <a:extLst>
              <a:ext uri="{FF2B5EF4-FFF2-40B4-BE49-F238E27FC236}">
                <a16:creationId xmlns:a16="http://schemas.microsoft.com/office/drawing/2014/main" id="{047E2239-E8B4-3B1D-018B-52FA091ED6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6091" y="4402183"/>
            <a:ext cx="3231504" cy="2455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45433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otel Trinity Grand Logo - Picture of Hotel Trinity Grand, Raigarh -  Tripadvisor">
            <a:extLst>
              <a:ext uri="{FF2B5EF4-FFF2-40B4-BE49-F238E27FC236}">
                <a16:creationId xmlns:a16="http://schemas.microsoft.com/office/drawing/2014/main" id="{7FE58DCE-6D6C-58BF-7E11-36E03CCDEB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7919" y="0"/>
            <a:ext cx="4937919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E4FE130-3B1B-220A-1ED4-C881F47024A2}"/>
              </a:ext>
            </a:extLst>
          </p:cNvPr>
          <p:cNvSpPr txBox="1"/>
          <p:nvPr/>
        </p:nvSpPr>
        <p:spPr>
          <a:xfrm>
            <a:off x="178441" y="143692"/>
            <a:ext cx="4537250" cy="66498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400" dirty="0">
                <a:latin typeface="Algerian" panose="04020705040A02060702" pitchFamily="82" charset="0"/>
                <a:cs typeface="Times New Roman" panose="02020603050405020304" pitchFamily="18" charset="0"/>
              </a:rPr>
              <a:t>Beverage Packages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latin typeface="Algerian" panose="04020705040A02060702" pitchFamily="82" charset="0"/>
                <a:cs typeface="Times New Roman" panose="02020603050405020304" pitchFamily="18" charset="0"/>
              </a:rPr>
              <a:t>Bronze </a:t>
            </a:r>
          </a:p>
          <a:p>
            <a:pPr algn="just">
              <a:lnSpc>
                <a:spcPct val="150000"/>
              </a:lnSpc>
            </a:pP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 Bottles of House Wine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(Choice of red, white or rose)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Pre-order price                                            70.00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Regular price                                              80.00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latin typeface="Algerian" panose="04020705040A02060702" pitchFamily="82" charset="0"/>
                <a:cs typeface="Times New Roman" panose="02020603050405020304" pitchFamily="18" charset="0"/>
              </a:rPr>
              <a:t>Silver</a:t>
            </a:r>
          </a:p>
          <a:p>
            <a:pPr algn="just">
              <a:lnSpc>
                <a:spcPct val="150000"/>
              </a:lnSpc>
            </a:pP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 Bottles of House Wine with a Bucket of Beers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(Choice of red, white or rose)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Pre-order price                                           100.00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Regular price                                             110.00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latin typeface="Algerian" panose="04020705040A02060702" pitchFamily="82" charset="0"/>
                <a:cs typeface="Times New Roman" panose="02020603050405020304" pitchFamily="18" charset="0"/>
              </a:rPr>
              <a:t>Gold</a:t>
            </a:r>
          </a:p>
          <a:p>
            <a:pPr algn="just">
              <a:lnSpc>
                <a:spcPct val="150000"/>
              </a:lnSpc>
            </a:pP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 Bottles of House Wine, a Bucket of Beers and a Bottle of House Spirit 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(Choice of red, white or rose and choice of mixers)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Pre-order price                                          150.00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Regular price                                             165.00</a:t>
            </a:r>
          </a:p>
        </p:txBody>
      </p:sp>
      <p:pic>
        <p:nvPicPr>
          <p:cNvPr id="2056" name="Picture 8" descr="Around the world in 10 Christmas drinks - The Drinks Business">
            <a:extLst>
              <a:ext uri="{FF2B5EF4-FFF2-40B4-BE49-F238E27FC236}">
                <a16:creationId xmlns:a16="http://schemas.microsoft.com/office/drawing/2014/main" id="{D3A1EFBE-442B-63F1-5DE6-2677FF1400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7919" y="3428999"/>
            <a:ext cx="4937919" cy="3428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377516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0</TotalTime>
  <Words>197</Words>
  <Application>Microsoft Office PowerPoint</Application>
  <PresentationFormat>Custom</PresentationFormat>
  <Paragraphs>40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Algerian</vt:lpstr>
      <vt:lpstr>Arial</vt:lpstr>
      <vt:lpstr>Bookman Old Style</vt:lpstr>
      <vt:lpstr>Rockwell</vt:lpstr>
      <vt:lpstr>Times New Roman</vt:lpstr>
      <vt:lpstr>Damask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Hp</dc:creator>
  <cp:lastModifiedBy>Adrian Olteanu</cp:lastModifiedBy>
  <cp:revision>2</cp:revision>
  <dcterms:created xsi:type="dcterms:W3CDTF">2023-03-03T04:41:59Z</dcterms:created>
  <dcterms:modified xsi:type="dcterms:W3CDTF">2023-03-03T22:47:45Z</dcterms:modified>
</cp:coreProperties>
</file>