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8288000" cy="10287000"/>
  <p:notesSz cx="6858000" cy="9144000"/>
  <p:embeddedFontLst>
    <p:embeddedFont>
      <p:font typeface="Canva Sans Bold Italics" panose="020B0604020202020204" charset="0"/>
      <p:regular r:id="rId15"/>
    </p:embeddedFont>
    <p:embeddedFont>
      <p:font typeface="Have Heart One" panose="020B0604020202020204" charset="0"/>
      <p:regular r:id="rId16"/>
    </p:embeddedFont>
    <p:embeddedFont>
      <p:font typeface="Poppins" panose="00000500000000000000" pitchFamily="2" charset="0"/>
      <p:regular r:id="rId17"/>
      <p:bold r:id="rId18"/>
      <p:boldItalic r:id="rId19"/>
    </p:embeddedFont>
    <p:embeddedFont>
      <p:font typeface="Poppins Bold" panose="00000800000000000000" charset="0"/>
      <p:regular r:id="rId20"/>
    </p:embeddedFont>
    <p:embeddedFont>
      <p:font typeface="Poppins Italics" panose="020B0604020202020204" charset="0"/>
      <p:regular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3559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B233F3B-7E63-42E2-949E-D8123BE9F722}" v="33" dt="2026-04-27T14:24:50.742"/>
    <p1510:client id="{ED98C3FA-B5B4-4C4D-A67F-44FC6582F0B1}" v="2" dt="2026-04-27T17:08:40.7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0" d="100"/>
          <a:sy n="70" d="100"/>
        </p:scale>
        <p:origin x="774" y="1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font" Target="fonts/font7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Medina Barcenilla (2334177)" userId="c275b020-bf26-4a9f-abc3-2d3ea3b9fc37" providerId="ADAL" clId="{A0044D5D-CAED-490B-B4F2-97E84EE5F2BF}"/>
    <pc:docChg chg="modSld">
      <pc:chgData name="Lara Medina Barcenilla (2334177)" userId="c275b020-bf26-4a9f-abc3-2d3ea3b9fc37" providerId="ADAL" clId="{A0044D5D-CAED-490B-B4F2-97E84EE5F2BF}" dt="2026-04-27T17:08:49.244" v="15" actId="14100"/>
      <pc:docMkLst>
        <pc:docMk/>
      </pc:docMkLst>
      <pc:sldChg chg="modSp mod">
        <pc:chgData name="Lara Medina Barcenilla (2334177)" userId="c275b020-bf26-4a9f-abc3-2d3ea3b9fc37" providerId="ADAL" clId="{A0044D5D-CAED-490B-B4F2-97E84EE5F2BF}" dt="2026-04-27T17:08:49.244" v="15" actId="14100"/>
        <pc:sldMkLst>
          <pc:docMk/>
          <pc:sldMk cId="0" sldId="260"/>
        </pc:sldMkLst>
        <pc:grpChg chg="mod">
          <ac:chgData name="Lara Medina Barcenilla (2334177)" userId="c275b020-bf26-4a9f-abc3-2d3ea3b9fc37" providerId="ADAL" clId="{A0044D5D-CAED-490B-B4F2-97E84EE5F2BF}" dt="2026-04-27T17:08:49.244" v="15" actId="14100"/>
          <ac:grpSpMkLst>
            <pc:docMk/>
            <pc:sldMk cId="0" sldId="260"/>
            <ac:grpSpMk id="8" creationId="{00000000-0000-0000-0000-000000000000}"/>
          </ac:grpSpMkLst>
        </pc:grpChg>
      </pc:sldChg>
      <pc:sldChg chg="modSp mod">
        <pc:chgData name="Lara Medina Barcenilla (2334177)" userId="c275b020-bf26-4a9f-abc3-2d3ea3b9fc37" providerId="ADAL" clId="{A0044D5D-CAED-490B-B4F2-97E84EE5F2BF}" dt="2026-04-27T17:07:48.600" v="14" actId="113"/>
        <pc:sldMkLst>
          <pc:docMk/>
          <pc:sldMk cId="0" sldId="264"/>
        </pc:sldMkLst>
        <pc:spChg chg="mod">
          <ac:chgData name="Lara Medina Barcenilla (2334177)" userId="c275b020-bf26-4a9f-abc3-2d3ea3b9fc37" providerId="ADAL" clId="{A0044D5D-CAED-490B-B4F2-97E84EE5F2BF}" dt="2026-04-27T17:07:20.755" v="7" actId="1076"/>
          <ac:spMkLst>
            <pc:docMk/>
            <pc:sldMk cId="0" sldId="264"/>
            <ac:spMk id="9" creationId="{00000000-0000-0000-0000-000000000000}"/>
          </ac:spMkLst>
        </pc:spChg>
        <pc:spChg chg="mod">
          <ac:chgData name="Lara Medina Barcenilla (2334177)" userId="c275b020-bf26-4a9f-abc3-2d3ea3b9fc37" providerId="ADAL" clId="{A0044D5D-CAED-490B-B4F2-97E84EE5F2BF}" dt="2026-04-27T17:07:48.600" v="14" actId="113"/>
          <ac:spMkLst>
            <pc:docMk/>
            <pc:sldMk cId="0" sldId="264"/>
            <ac:spMk id="10" creationId="{00000000-0000-0000-0000-000000000000}"/>
          </ac:spMkLst>
        </pc:spChg>
      </pc:sldChg>
      <pc:sldChg chg="modSp mod">
        <pc:chgData name="Lara Medina Barcenilla (2334177)" userId="c275b020-bf26-4a9f-abc3-2d3ea3b9fc37" providerId="ADAL" clId="{A0044D5D-CAED-490B-B4F2-97E84EE5F2BF}" dt="2026-04-27T17:06:31.165" v="1" actId="1076"/>
        <pc:sldMkLst>
          <pc:docMk/>
          <pc:sldMk cId="0" sldId="266"/>
        </pc:sldMkLst>
        <pc:spChg chg="mod">
          <ac:chgData name="Lara Medina Barcenilla (2334177)" userId="c275b020-bf26-4a9f-abc3-2d3ea3b9fc37" providerId="ADAL" clId="{A0044D5D-CAED-490B-B4F2-97E84EE5F2BF}" dt="2026-04-27T17:06:31.165" v="1" actId="1076"/>
          <ac:spMkLst>
            <pc:docMk/>
            <pc:sldMk cId="0" sldId="266"/>
            <ac:spMk id="5" creationId="{00000000-0000-0000-0000-000000000000}"/>
          </ac:spMkLst>
        </pc:spChg>
        <pc:spChg chg="mod">
          <ac:chgData name="Lara Medina Barcenilla (2334177)" userId="c275b020-bf26-4a9f-abc3-2d3ea3b9fc37" providerId="ADAL" clId="{A0044D5D-CAED-490B-B4F2-97E84EE5F2BF}" dt="2026-04-27T17:06:27.558" v="0" actId="20577"/>
          <ac:spMkLst>
            <pc:docMk/>
            <pc:sldMk cId="0" sldId="266"/>
            <ac:spMk id="8" creationId="{00000000-0000-0000-0000-000000000000}"/>
          </ac:spMkLst>
        </pc:spChg>
      </pc:sldChg>
    </pc:docChg>
  </pc:docChgLst>
  <pc:docChgLst>
    <pc:chgData name="Lara Medina Barcenilla (2334177)" userId="c275b020-bf26-4a9f-abc3-2d3ea3b9fc37" providerId="ADAL" clId="{88044AD2-52A0-4F73-8ADC-63B0CA8BC1EA}"/>
    <pc:docChg chg="undo custSel modSld">
      <pc:chgData name="Lara Medina Barcenilla (2334177)" userId="c275b020-bf26-4a9f-abc3-2d3ea3b9fc37" providerId="ADAL" clId="{88044AD2-52A0-4F73-8ADC-63B0CA8BC1EA}" dt="2026-04-27T14:33:56.579" v="358" actId="20577"/>
      <pc:docMkLst>
        <pc:docMk/>
      </pc:docMkLst>
      <pc:sldChg chg="modSp mod">
        <pc:chgData name="Lara Medina Barcenilla (2334177)" userId="c275b020-bf26-4a9f-abc3-2d3ea3b9fc37" providerId="ADAL" clId="{88044AD2-52A0-4F73-8ADC-63B0CA8BC1EA}" dt="2026-04-27T12:58:48.588" v="59" actId="14100"/>
        <pc:sldMkLst>
          <pc:docMk/>
          <pc:sldMk cId="0" sldId="256"/>
        </pc:sldMkLst>
        <pc:spChg chg="mod">
          <ac:chgData name="Lara Medina Barcenilla (2334177)" userId="c275b020-bf26-4a9f-abc3-2d3ea3b9fc37" providerId="ADAL" clId="{88044AD2-52A0-4F73-8ADC-63B0CA8BC1EA}" dt="2026-04-27T12:58:48.588" v="59" actId="14100"/>
          <ac:spMkLst>
            <pc:docMk/>
            <pc:sldMk cId="0" sldId="256"/>
            <ac:spMk id="9" creationId="{00000000-0000-0000-0000-000000000000}"/>
          </ac:spMkLst>
        </pc:spChg>
      </pc:sldChg>
      <pc:sldChg chg="modSp mod">
        <pc:chgData name="Lara Medina Barcenilla (2334177)" userId="c275b020-bf26-4a9f-abc3-2d3ea3b9fc37" providerId="ADAL" clId="{88044AD2-52A0-4F73-8ADC-63B0CA8BC1EA}" dt="2026-04-27T13:03:05.111" v="79" actId="20577"/>
        <pc:sldMkLst>
          <pc:docMk/>
          <pc:sldMk cId="0" sldId="258"/>
        </pc:sldMkLst>
        <pc:spChg chg="mod">
          <ac:chgData name="Lara Medina Barcenilla (2334177)" userId="c275b020-bf26-4a9f-abc3-2d3ea3b9fc37" providerId="ADAL" clId="{88044AD2-52A0-4F73-8ADC-63B0CA8BC1EA}" dt="2026-04-27T13:03:05.111" v="79" actId="20577"/>
          <ac:spMkLst>
            <pc:docMk/>
            <pc:sldMk cId="0" sldId="258"/>
            <ac:spMk id="8" creationId="{00000000-0000-0000-0000-000000000000}"/>
          </ac:spMkLst>
        </pc:spChg>
      </pc:sldChg>
      <pc:sldChg chg="modSp mod">
        <pc:chgData name="Lara Medina Barcenilla (2334177)" userId="c275b020-bf26-4a9f-abc3-2d3ea3b9fc37" providerId="ADAL" clId="{88044AD2-52A0-4F73-8ADC-63B0CA8BC1EA}" dt="2026-04-27T13:07:22.097" v="93" actId="20577"/>
        <pc:sldMkLst>
          <pc:docMk/>
          <pc:sldMk cId="0" sldId="259"/>
        </pc:sldMkLst>
        <pc:spChg chg="mod">
          <ac:chgData name="Lara Medina Barcenilla (2334177)" userId="c275b020-bf26-4a9f-abc3-2d3ea3b9fc37" providerId="ADAL" clId="{88044AD2-52A0-4F73-8ADC-63B0CA8BC1EA}" dt="2026-04-27T13:07:22.097" v="93" actId="20577"/>
          <ac:spMkLst>
            <pc:docMk/>
            <pc:sldMk cId="0" sldId="259"/>
            <ac:spMk id="3" creationId="{00000000-0000-0000-0000-000000000000}"/>
          </ac:spMkLst>
        </pc:spChg>
      </pc:sldChg>
      <pc:sldChg chg="modSp mod">
        <pc:chgData name="Lara Medina Barcenilla (2334177)" userId="c275b020-bf26-4a9f-abc3-2d3ea3b9fc37" providerId="ADAL" clId="{88044AD2-52A0-4F73-8ADC-63B0CA8BC1EA}" dt="2026-04-27T13:41:11.754" v="100" actId="1076"/>
        <pc:sldMkLst>
          <pc:docMk/>
          <pc:sldMk cId="0" sldId="260"/>
        </pc:sldMkLst>
        <pc:spChg chg="mod">
          <ac:chgData name="Lara Medina Barcenilla (2334177)" userId="c275b020-bf26-4a9f-abc3-2d3ea3b9fc37" providerId="ADAL" clId="{88044AD2-52A0-4F73-8ADC-63B0CA8BC1EA}" dt="2026-04-27T13:38:46.986" v="94" actId="33524"/>
          <ac:spMkLst>
            <pc:docMk/>
            <pc:sldMk cId="0" sldId="260"/>
            <ac:spMk id="6" creationId="{00000000-0000-0000-0000-000000000000}"/>
          </ac:spMkLst>
        </pc:spChg>
        <pc:spChg chg="mod">
          <ac:chgData name="Lara Medina Barcenilla (2334177)" userId="c275b020-bf26-4a9f-abc3-2d3ea3b9fc37" providerId="ADAL" clId="{88044AD2-52A0-4F73-8ADC-63B0CA8BC1EA}" dt="2026-04-27T13:41:11.754" v="100" actId="1076"/>
          <ac:spMkLst>
            <pc:docMk/>
            <pc:sldMk cId="0" sldId="260"/>
            <ac:spMk id="7" creationId="{00000000-0000-0000-0000-000000000000}"/>
          </ac:spMkLst>
        </pc:spChg>
        <pc:grpChg chg="mod">
          <ac:chgData name="Lara Medina Barcenilla (2334177)" userId="c275b020-bf26-4a9f-abc3-2d3ea3b9fc37" providerId="ADAL" clId="{88044AD2-52A0-4F73-8ADC-63B0CA8BC1EA}" dt="2026-04-27T13:41:08.638" v="99" actId="1076"/>
          <ac:grpSpMkLst>
            <pc:docMk/>
            <pc:sldMk cId="0" sldId="260"/>
            <ac:grpSpMk id="2" creationId="{00000000-0000-0000-0000-000000000000}"/>
          </ac:grpSpMkLst>
        </pc:grpChg>
        <pc:grpChg chg="mod">
          <ac:chgData name="Lara Medina Barcenilla (2334177)" userId="c275b020-bf26-4a9f-abc3-2d3ea3b9fc37" providerId="ADAL" clId="{88044AD2-52A0-4F73-8ADC-63B0CA8BC1EA}" dt="2026-04-27T13:40:57.636" v="98" actId="14100"/>
          <ac:grpSpMkLst>
            <pc:docMk/>
            <pc:sldMk cId="0" sldId="260"/>
            <ac:grpSpMk id="8" creationId="{00000000-0000-0000-0000-000000000000}"/>
          </ac:grpSpMkLst>
        </pc:grpChg>
      </pc:sldChg>
      <pc:sldChg chg="modSp mod">
        <pc:chgData name="Lara Medina Barcenilla (2334177)" userId="c275b020-bf26-4a9f-abc3-2d3ea3b9fc37" providerId="ADAL" clId="{88044AD2-52A0-4F73-8ADC-63B0CA8BC1EA}" dt="2026-04-27T13:47:45.322" v="268" actId="207"/>
        <pc:sldMkLst>
          <pc:docMk/>
          <pc:sldMk cId="0" sldId="261"/>
        </pc:sldMkLst>
        <pc:spChg chg="mod">
          <ac:chgData name="Lara Medina Barcenilla (2334177)" userId="c275b020-bf26-4a9f-abc3-2d3ea3b9fc37" providerId="ADAL" clId="{88044AD2-52A0-4F73-8ADC-63B0CA8BC1EA}" dt="2026-04-27T13:47:45.322" v="268" actId="207"/>
          <ac:spMkLst>
            <pc:docMk/>
            <pc:sldMk cId="0" sldId="261"/>
            <ac:spMk id="3" creationId="{00000000-0000-0000-0000-000000000000}"/>
          </ac:spMkLst>
        </pc:spChg>
      </pc:sldChg>
      <pc:sldChg chg="addSp delSp modSp mod">
        <pc:chgData name="Lara Medina Barcenilla (2334177)" userId="c275b020-bf26-4a9f-abc3-2d3ea3b9fc37" providerId="ADAL" clId="{88044AD2-52A0-4F73-8ADC-63B0CA8BC1EA}" dt="2026-04-27T14:03:44.672" v="312" actId="1076"/>
        <pc:sldMkLst>
          <pc:docMk/>
          <pc:sldMk cId="0" sldId="262"/>
        </pc:sldMkLst>
        <pc:spChg chg="del topLvl">
          <ac:chgData name="Lara Medina Barcenilla (2334177)" userId="c275b020-bf26-4a9f-abc3-2d3ea3b9fc37" providerId="ADAL" clId="{88044AD2-52A0-4F73-8ADC-63B0CA8BC1EA}" dt="2026-04-27T13:59:59.484" v="280" actId="478"/>
          <ac:spMkLst>
            <pc:docMk/>
            <pc:sldMk cId="0" sldId="262"/>
            <ac:spMk id="3" creationId="{00000000-0000-0000-0000-000000000000}"/>
          </ac:spMkLst>
        </pc:spChg>
        <pc:spChg chg="mod">
          <ac:chgData name="Lara Medina Barcenilla (2334177)" userId="c275b020-bf26-4a9f-abc3-2d3ea3b9fc37" providerId="ADAL" clId="{88044AD2-52A0-4F73-8ADC-63B0CA8BC1EA}" dt="2026-04-27T13:49:36.854" v="279" actId="404"/>
          <ac:spMkLst>
            <pc:docMk/>
            <pc:sldMk cId="0" sldId="262"/>
            <ac:spMk id="5" creationId="{00000000-0000-0000-0000-000000000000}"/>
          </ac:spMkLst>
        </pc:spChg>
        <pc:spChg chg="mod">
          <ac:chgData name="Lara Medina Barcenilla (2334177)" userId="c275b020-bf26-4a9f-abc3-2d3ea3b9fc37" providerId="ADAL" clId="{88044AD2-52A0-4F73-8ADC-63B0CA8BC1EA}" dt="2026-04-27T14:03:32.589" v="310" actId="1076"/>
          <ac:spMkLst>
            <pc:docMk/>
            <pc:sldMk cId="0" sldId="262"/>
            <ac:spMk id="6" creationId="{00000000-0000-0000-0000-000000000000}"/>
          </ac:spMkLst>
        </pc:spChg>
        <pc:spChg chg="add mod">
          <ac:chgData name="Lara Medina Barcenilla (2334177)" userId="c275b020-bf26-4a9f-abc3-2d3ea3b9fc37" providerId="ADAL" clId="{88044AD2-52A0-4F73-8ADC-63B0CA8BC1EA}" dt="2026-04-27T14:03:44.672" v="312" actId="1076"/>
          <ac:spMkLst>
            <pc:docMk/>
            <pc:sldMk cId="0" sldId="262"/>
            <ac:spMk id="9" creationId="{7BB023B2-1DBA-BC02-95D4-E139BF53F003}"/>
          </ac:spMkLst>
        </pc:spChg>
        <pc:spChg chg="add mod">
          <ac:chgData name="Lara Medina Barcenilla (2334177)" userId="c275b020-bf26-4a9f-abc3-2d3ea3b9fc37" providerId="ADAL" clId="{88044AD2-52A0-4F73-8ADC-63B0CA8BC1EA}" dt="2026-04-27T14:03:39.232" v="311" actId="255"/>
          <ac:spMkLst>
            <pc:docMk/>
            <pc:sldMk cId="0" sldId="262"/>
            <ac:spMk id="10" creationId="{E2695499-E1F0-8323-5620-4E71CBE9FC86}"/>
          </ac:spMkLst>
        </pc:spChg>
        <pc:grpChg chg="del">
          <ac:chgData name="Lara Medina Barcenilla (2334177)" userId="c275b020-bf26-4a9f-abc3-2d3ea3b9fc37" providerId="ADAL" clId="{88044AD2-52A0-4F73-8ADC-63B0CA8BC1EA}" dt="2026-04-27T13:59:59.484" v="280" actId="478"/>
          <ac:grpSpMkLst>
            <pc:docMk/>
            <pc:sldMk cId="0" sldId="262"/>
            <ac:grpSpMk id="2" creationId="{00000000-0000-0000-0000-000000000000}"/>
          </ac:grpSpMkLst>
        </pc:grpChg>
        <pc:picChg chg="add mod">
          <ac:chgData name="Lara Medina Barcenilla (2334177)" userId="c275b020-bf26-4a9f-abc3-2d3ea3b9fc37" providerId="ADAL" clId="{88044AD2-52A0-4F73-8ADC-63B0CA8BC1EA}" dt="2026-04-27T14:02:06.636" v="289" actId="1076"/>
          <ac:picMkLst>
            <pc:docMk/>
            <pc:sldMk cId="0" sldId="262"/>
            <ac:picMk id="8" creationId="{51EC28DA-A334-B504-5E26-21A22C6CFBFD}"/>
          </ac:picMkLst>
        </pc:picChg>
      </pc:sldChg>
      <pc:sldChg chg="addSp delSp modSp mod">
        <pc:chgData name="Lara Medina Barcenilla (2334177)" userId="c275b020-bf26-4a9f-abc3-2d3ea3b9fc37" providerId="ADAL" clId="{88044AD2-52A0-4F73-8ADC-63B0CA8BC1EA}" dt="2026-04-27T14:09:48.969" v="330" actId="14100"/>
        <pc:sldMkLst>
          <pc:docMk/>
          <pc:sldMk cId="0" sldId="263"/>
        </pc:sldMkLst>
        <pc:spChg chg="mod">
          <ac:chgData name="Lara Medina Barcenilla (2334177)" userId="c275b020-bf26-4a9f-abc3-2d3ea3b9fc37" providerId="ADAL" clId="{88044AD2-52A0-4F73-8ADC-63B0CA8BC1EA}" dt="2026-04-27T14:09:48.969" v="330" actId="14100"/>
          <ac:spMkLst>
            <pc:docMk/>
            <pc:sldMk cId="0" sldId="263"/>
            <ac:spMk id="5" creationId="{00000000-0000-0000-0000-000000000000}"/>
          </ac:spMkLst>
        </pc:spChg>
        <pc:spChg chg="mod">
          <ac:chgData name="Lara Medina Barcenilla (2334177)" userId="c275b020-bf26-4a9f-abc3-2d3ea3b9fc37" providerId="ADAL" clId="{88044AD2-52A0-4F73-8ADC-63B0CA8BC1EA}" dt="2026-04-27T14:07:55.180" v="325" actId="1076"/>
          <ac:spMkLst>
            <pc:docMk/>
            <pc:sldMk cId="0" sldId="263"/>
            <ac:spMk id="6" creationId="{00000000-0000-0000-0000-000000000000}"/>
          </ac:spMkLst>
        </pc:spChg>
        <pc:grpChg chg="del">
          <ac:chgData name="Lara Medina Barcenilla (2334177)" userId="c275b020-bf26-4a9f-abc3-2d3ea3b9fc37" providerId="ADAL" clId="{88044AD2-52A0-4F73-8ADC-63B0CA8BC1EA}" dt="2026-04-27T14:09:27.009" v="326" actId="478"/>
          <ac:grpSpMkLst>
            <pc:docMk/>
            <pc:sldMk cId="0" sldId="263"/>
            <ac:grpSpMk id="2" creationId="{00000000-0000-0000-0000-000000000000}"/>
          </ac:grpSpMkLst>
        </pc:grpChg>
        <pc:picChg chg="add mod">
          <ac:chgData name="Lara Medina Barcenilla (2334177)" userId="c275b020-bf26-4a9f-abc3-2d3ea3b9fc37" providerId="ADAL" clId="{88044AD2-52A0-4F73-8ADC-63B0CA8BC1EA}" dt="2026-04-27T14:09:43.511" v="329" actId="1076"/>
          <ac:picMkLst>
            <pc:docMk/>
            <pc:sldMk cId="0" sldId="263"/>
            <ac:picMk id="8" creationId="{6CD61131-D6CF-BC9F-1F58-AE8F984F0A41}"/>
          </ac:picMkLst>
        </pc:picChg>
      </pc:sldChg>
      <pc:sldChg chg="modSp mod">
        <pc:chgData name="Lara Medina Barcenilla (2334177)" userId="c275b020-bf26-4a9f-abc3-2d3ea3b9fc37" providerId="ADAL" clId="{88044AD2-52A0-4F73-8ADC-63B0CA8BC1EA}" dt="2026-04-27T14:23:05.475" v="340" actId="1076"/>
        <pc:sldMkLst>
          <pc:docMk/>
          <pc:sldMk cId="0" sldId="264"/>
        </pc:sldMkLst>
        <pc:spChg chg="mod">
          <ac:chgData name="Lara Medina Barcenilla (2334177)" userId="c275b020-bf26-4a9f-abc3-2d3ea3b9fc37" providerId="ADAL" clId="{88044AD2-52A0-4F73-8ADC-63B0CA8BC1EA}" dt="2026-04-27T14:23:05.475" v="340" actId="1076"/>
          <ac:spMkLst>
            <pc:docMk/>
            <pc:sldMk cId="0" sldId="264"/>
            <ac:spMk id="9" creationId="{00000000-0000-0000-0000-000000000000}"/>
          </ac:spMkLst>
        </pc:spChg>
        <pc:spChg chg="mod">
          <ac:chgData name="Lara Medina Barcenilla (2334177)" userId="c275b020-bf26-4a9f-abc3-2d3ea3b9fc37" providerId="ADAL" clId="{88044AD2-52A0-4F73-8ADC-63B0CA8BC1EA}" dt="2026-04-27T14:23:01.911" v="339" actId="1076"/>
          <ac:spMkLst>
            <pc:docMk/>
            <pc:sldMk cId="0" sldId="264"/>
            <ac:spMk id="10" creationId="{00000000-0000-0000-0000-000000000000}"/>
          </ac:spMkLst>
        </pc:spChg>
      </pc:sldChg>
      <pc:sldChg chg="modSp">
        <pc:chgData name="Lara Medina Barcenilla (2334177)" userId="c275b020-bf26-4a9f-abc3-2d3ea3b9fc37" providerId="ADAL" clId="{88044AD2-52A0-4F73-8ADC-63B0CA8BC1EA}" dt="2026-04-27T14:24:50.742" v="341"/>
        <pc:sldMkLst>
          <pc:docMk/>
          <pc:sldMk cId="0" sldId="265"/>
        </pc:sldMkLst>
        <pc:spChg chg="mod">
          <ac:chgData name="Lara Medina Barcenilla (2334177)" userId="c275b020-bf26-4a9f-abc3-2d3ea3b9fc37" providerId="ADAL" clId="{88044AD2-52A0-4F73-8ADC-63B0CA8BC1EA}" dt="2026-04-27T14:24:50.742" v="341"/>
          <ac:spMkLst>
            <pc:docMk/>
            <pc:sldMk cId="0" sldId="265"/>
            <ac:spMk id="9" creationId="{00000000-0000-0000-0000-000000000000}"/>
          </ac:spMkLst>
        </pc:spChg>
      </pc:sldChg>
      <pc:sldChg chg="addSp delSp modSp mod">
        <pc:chgData name="Lara Medina Barcenilla (2334177)" userId="c275b020-bf26-4a9f-abc3-2d3ea3b9fc37" providerId="ADAL" clId="{88044AD2-52A0-4F73-8ADC-63B0CA8BC1EA}" dt="2026-04-27T14:33:56.579" v="358" actId="20577"/>
        <pc:sldMkLst>
          <pc:docMk/>
          <pc:sldMk cId="0" sldId="268"/>
        </pc:sldMkLst>
        <pc:spChg chg="mod">
          <ac:chgData name="Lara Medina Barcenilla (2334177)" userId="c275b020-bf26-4a9f-abc3-2d3ea3b9fc37" providerId="ADAL" clId="{88044AD2-52A0-4F73-8ADC-63B0CA8BC1EA}" dt="2026-04-27T12:56:17.085" v="42" actId="1076"/>
          <ac:spMkLst>
            <pc:docMk/>
            <pc:sldMk cId="0" sldId="268"/>
            <ac:spMk id="2" creationId="{00000000-0000-0000-0000-000000000000}"/>
          </ac:spMkLst>
        </pc:spChg>
        <pc:spChg chg="del mod">
          <ac:chgData name="Lara Medina Barcenilla (2334177)" userId="c275b020-bf26-4a9f-abc3-2d3ea3b9fc37" providerId="ADAL" clId="{88044AD2-52A0-4F73-8ADC-63B0CA8BC1EA}" dt="2026-04-27T12:52:55.867" v="14"/>
          <ac:spMkLst>
            <pc:docMk/>
            <pc:sldMk cId="0" sldId="268"/>
            <ac:spMk id="3" creationId="{00000000-0000-0000-0000-000000000000}"/>
          </ac:spMkLst>
        </pc:spChg>
        <pc:spChg chg="add mod">
          <ac:chgData name="Lara Medina Barcenilla (2334177)" userId="c275b020-bf26-4a9f-abc3-2d3ea3b9fc37" providerId="ADAL" clId="{88044AD2-52A0-4F73-8ADC-63B0CA8BC1EA}" dt="2026-04-27T14:33:56.579" v="358" actId="20577"/>
          <ac:spMkLst>
            <pc:docMk/>
            <pc:sldMk cId="0" sldId="268"/>
            <ac:spMk id="4" creationId="{EE9840D7-CC55-4A5D-3F5F-D9F05379B08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6529284" cy="10287000"/>
            <a:chOff x="0" y="0"/>
            <a:chExt cx="1011557" cy="15937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11557" cy="1593725"/>
            </a:xfrm>
            <a:custGeom>
              <a:avLst/>
              <a:gdLst/>
              <a:ahLst/>
              <a:cxnLst/>
              <a:rect l="l" t="t" r="r" b="b"/>
              <a:pathLst>
                <a:path w="1011557" h="1593725">
                  <a:moveTo>
                    <a:pt x="0" y="0"/>
                  </a:moveTo>
                  <a:lnTo>
                    <a:pt x="1011557" y="0"/>
                  </a:lnTo>
                  <a:lnTo>
                    <a:pt x="1011557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l="-30833" r="-30833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529284" y="0"/>
            <a:ext cx="11758716" cy="6240780"/>
            <a:chOff x="0" y="0"/>
            <a:chExt cx="3096946" cy="1643662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3096946" cy="1643662"/>
            </a:xfrm>
            <a:custGeom>
              <a:avLst/>
              <a:gdLst/>
              <a:ahLst/>
              <a:cxnLst/>
              <a:rect l="l" t="t" r="r" b="b"/>
              <a:pathLst>
                <a:path w="3096946" h="1643662">
                  <a:moveTo>
                    <a:pt x="0" y="0"/>
                  </a:moveTo>
                  <a:lnTo>
                    <a:pt x="3096946" y="0"/>
                  </a:lnTo>
                  <a:lnTo>
                    <a:pt x="3096946" y="1643662"/>
                  </a:lnTo>
                  <a:lnTo>
                    <a:pt x="0" y="1643662"/>
                  </a:lnTo>
                  <a:close/>
                </a:path>
              </a:pathLst>
            </a:custGeom>
            <a:solidFill>
              <a:srgbClr val="073E88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57150"/>
              <a:ext cx="3096946" cy="170081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63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7038047" y="6698465"/>
            <a:ext cx="5332111" cy="3332569"/>
          </a:xfrm>
          <a:custGeom>
            <a:avLst/>
            <a:gdLst/>
            <a:ahLst/>
            <a:cxnLst/>
            <a:rect l="l" t="t" r="r" b="b"/>
            <a:pathLst>
              <a:path w="5332111" h="3332569">
                <a:moveTo>
                  <a:pt x="0" y="0"/>
                </a:moveTo>
                <a:lnTo>
                  <a:pt x="5332111" y="0"/>
                </a:lnTo>
                <a:lnTo>
                  <a:pt x="5332111" y="3332569"/>
                </a:lnTo>
                <a:lnTo>
                  <a:pt x="0" y="333256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8" name="TextBox 8"/>
          <p:cNvSpPr txBox="1"/>
          <p:nvPr/>
        </p:nvSpPr>
        <p:spPr>
          <a:xfrm>
            <a:off x="7464799" y="215623"/>
            <a:ext cx="8658225" cy="7381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519"/>
              </a:lnSpc>
            </a:pPr>
            <a:r>
              <a:rPr lang="en-US" sz="9600" spc="-192">
                <a:solidFill>
                  <a:srgbClr val="F5F7F7"/>
                </a:solidFill>
                <a:latin typeface="Poppins"/>
                <a:ea typeface="Poppins"/>
                <a:cs typeface="Poppins"/>
                <a:sym typeface="Poppins"/>
              </a:rPr>
              <a:t>THE EMPLOYEE LIFECYCLE AT HILTON HOTELS &amp; RESORTS</a:t>
            </a:r>
          </a:p>
          <a:p>
            <a:pPr algn="l">
              <a:lnSpc>
                <a:spcPts val="11519"/>
              </a:lnSpc>
            </a:pPr>
            <a:endParaRPr lang="en-US" sz="9600" spc="-192">
              <a:solidFill>
                <a:srgbClr val="F5F7F7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3030200" y="6698465"/>
            <a:ext cx="5257800" cy="30292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 b="1" dirty="0">
                <a:solidFill>
                  <a:srgbClr val="073E88"/>
                </a:solidFill>
                <a:latin typeface="Poppins Bold"/>
                <a:ea typeface="Poppins Bold"/>
                <a:cs typeface="Poppins Bold"/>
                <a:sym typeface="Poppins Bold"/>
              </a:rPr>
              <a:t>Daniel Luque Fernandez</a:t>
            </a:r>
          </a:p>
          <a:p>
            <a:pPr algn="l">
              <a:lnSpc>
                <a:spcPts val="3359"/>
              </a:lnSpc>
            </a:pPr>
            <a:endParaRPr lang="en-US" sz="2399" b="1" dirty="0">
              <a:solidFill>
                <a:srgbClr val="073E88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l">
              <a:lnSpc>
                <a:spcPts val="3359"/>
              </a:lnSpc>
            </a:pPr>
            <a:r>
              <a:rPr lang="en-US" sz="2399" b="1" dirty="0">
                <a:solidFill>
                  <a:srgbClr val="073E88"/>
                </a:solidFill>
                <a:latin typeface="Poppins Bold"/>
                <a:ea typeface="Poppins Bold"/>
                <a:cs typeface="Poppins Bold"/>
                <a:sym typeface="Poppins Bold"/>
              </a:rPr>
              <a:t>Personnel Resourcing and Development BMIH4010</a:t>
            </a:r>
          </a:p>
          <a:p>
            <a:pPr algn="l">
              <a:lnSpc>
                <a:spcPts val="3359"/>
              </a:lnSpc>
            </a:pPr>
            <a:r>
              <a:rPr lang="en-US" sz="2399" b="1" dirty="0">
                <a:solidFill>
                  <a:srgbClr val="073E88"/>
                </a:solidFill>
                <a:latin typeface="Poppins Bold"/>
                <a:ea typeface="Poppins Bold"/>
                <a:cs typeface="Poppins Bold"/>
                <a:sym typeface="Poppins Bold"/>
              </a:rPr>
              <a:t>BA (Hons) Hospitality &amp; Hotel Management </a:t>
            </a:r>
          </a:p>
          <a:p>
            <a:pPr algn="l">
              <a:lnSpc>
                <a:spcPts val="3359"/>
              </a:lnSpc>
            </a:pPr>
            <a:r>
              <a:rPr lang="en-US" sz="2399" b="1" dirty="0">
                <a:solidFill>
                  <a:srgbClr val="073E88"/>
                </a:solidFill>
                <a:latin typeface="Poppins Bold"/>
                <a:ea typeface="Poppins Bold"/>
                <a:cs typeface="Poppins Bold"/>
                <a:sym typeface="Poppins Bold"/>
              </a:rPr>
              <a:t>UWTSD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752475"/>
            <a:ext cx="6959946" cy="1737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3439"/>
              </a:lnSpc>
            </a:pPr>
            <a:r>
              <a:rPr lang="en-US" sz="9600" spc="-192">
                <a:solidFill>
                  <a:srgbClr val="101419"/>
                </a:solidFill>
                <a:latin typeface="Poppins"/>
                <a:ea typeface="Poppins"/>
                <a:cs typeface="Poppins"/>
                <a:sym typeface="Poppins"/>
              </a:rPr>
              <a:t>Contents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8700" y="3234564"/>
            <a:ext cx="7877868" cy="6619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 b="1" dirty="0">
                <a:solidFill>
                  <a:srgbClr val="073E88"/>
                </a:solidFill>
                <a:latin typeface="Poppins Bold"/>
                <a:ea typeface="Poppins Bold"/>
                <a:cs typeface="Poppins Bold"/>
                <a:sym typeface="Poppins Bold"/>
              </a:rPr>
              <a:t>Introduction to Hilton Hotels &amp; Resorts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 b="1" dirty="0">
                <a:solidFill>
                  <a:srgbClr val="073E88"/>
                </a:solidFill>
                <a:latin typeface="Poppins Bold"/>
                <a:ea typeface="Poppins Bold"/>
                <a:cs typeface="Poppins Bold"/>
                <a:sym typeface="Poppins Bold"/>
              </a:rPr>
              <a:t>Attraction (Employer Branding)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 b="1" dirty="0">
                <a:solidFill>
                  <a:srgbClr val="073E88"/>
                </a:solidFill>
                <a:latin typeface="Poppins Bold"/>
                <a:ea typeface="Poppins Bold"/>
                <a:cs typeface="Poppins Bold"/>
                <a:sym typeface="Poppins Bold"/>
              </a:rPr>
              <a:t>Recruitment Process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 b="1" dirty="0">
                <a:solidFill>
                  <a:srgbClr val="073E88"/>
                </a:solidFill>
                <a:latin typeface="Poppins Bold"/>
                <a:ea typeface="Poppins Bold"/>
                <a:cs typeface="Poppins Bold"/>
                <a:sym typeface="Poppins Bold"/>
              </a:rPr>
              <a:t>Onboarding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 b="1" dirty="0">
                <a:solidFill>
                  <a:srgbClr val="073E88"/>
                </a:solidFill>
                <a:latin typeface="Poppins Bold"/>
                <a:ea typeface="Poppins Bold"/>
                <a:cs typeface="Poppins Bold"/>
                <a:sym typeface="Poppins Bold"/>
              </a:rPr>
              <a:t>Employee Development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 b="1" dirty="0">
                <a:solidFill>
                  <a:srgbClr val="073E88"/>
                </a:solidFill>
                <a:latin typeface="Poppins Bold"/>
                <a:ea typeface="Poppins Bold"/>
                <a:cs typeface="Poppins Bold"/>
                <a:sym typeface="Poppins Bold"/>
              </a:rPr>
              <a:t>Employee Retention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 b="1" dirty="0">
                <a:solidFill>
                  <a:srgbClr val="073E88"/>
                </a:solidFill>
                <a:latin typeface="Poppins Bold"/>
                <a:ea typeface="Poppins Bold"/>
                <a:cs typeface="Poppins Bold"/>
                <a:sym typeface="Poppins Bold"/>
              </a:rPr>
              <a:t>Separation Stage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 b="1" dirty="0">
                <a:solidFill>
                  <a:srgbClr val="073E88"/>
                </a:solidFill>
                <a:latin typeface="Poppins Bold"/>
                <a:ea typeface="Poppins Bold"/>
                <a:cs typeface="Poppins Bold"/>
                <a:sym typeface="Poppins Bold"/>
              </a:rPr>
              <a:t>Conclusion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 b="1" dirty="0">
                <a:solidFill>
                  <a:srgbClr val="073E88"/>
                </a:solidFill>
                <a:latin typeface="Poppins Bold"/>
                <a:ea typeface="Poppins Bold"/>
                <a:cs typeface="Poppins Bold"/>
                <a:sym typeface="Poppins Bold"/>
              </a:rPr>
              <a:t>References</a:t>
            </a:r>
          </a:p>
          <a:p>
            <a:pPr algn="l">
              <a:lnSpc>
                <a:spcPts val="4759"/>
              </a:lnSpc>
            </a:pPr>
            <a:endParaRPr lang="en-US" sz="3399" b="1" dirty="0">
              <a:solidFill>
                <a:srgbClr val="073E88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grpSp>
        <p:nvGrpSpPr>
          <p:cNvPr id="4" name="Group 4"/>
          <p:cNvGrpSpPr/>
          <p:nvPr/>
        </p:nvGrpSpPr>
        <p:grpSpPr>
          <a:xfrm>
            <a:off x="11008868" y="1344006"/>
            <a:ext cx="6004019" cy="4136882"/>
            <a:chOff x="0" y="0"/>
            <a:chExt cx="1598047" cy="1101085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598047" cy="1101085"/>
            </a:xfrm>
            <a:custGeom>
              <a:avLst/>
              <a:gdLst/>
              <a:ahLst/>
              <a:cxnLst/>
              <a:rect l="l" t="t" r="r" b="b"/>
              <a:pathLst>
                <a:path w="1598047" h="1101085">
                  <a:moveTo>
                    <a:pt x="64473" y="0"/>
                  </a:moveTo>
                  <a:lnTo>
                    <a:pt x="1533574" y="0"/>
                  </a:lnTo>
                  <a:cubicBezTo>
                    <a:pt x="1569182" y="0"/>
                    <a:pt x="1598047" y="28865"/>
                    <a:pt x="1598047" y="64473"/>
                  </a:cubicBezTo>
                  <a:lnTo>
                    <a:pt x="1598047" y="1036612"/>
                  </a:lnTo>
                  <a:cubicBezTo>
                    <a:pt x="1598047" y="1072219"/>
                    <a:pt x="1569182" y="1101085"/>
                    <a:pt x="1533574" y="1101085"/>
                  </a:cubicBezTo>
                  <a:lnTo>
                    <a:pt x="64473" y="1101085"/>
                  </a:lnTo>
                  <a:cubicBezTo>
                    <a:pt x="28865" y="1101085"/>
                    <a:pt x="0" y="1072219"/>
                    <a:pt x="0" y="1036612"/>
                  </a:cubicBezTo>
                  <a:lnTo>
                    <a:pt x="0" y="64473"/>
                  </a:lnTo>
                  <a:cubicBezTo>
                    <a:pt x="0" y="28865"/>
                    <a:pt x="28865" y="0"/>
                    <a:pt x="64473" y="0"/>
                  </a:cubicBezTo>
                  <a:close/>
                </a:path>
              </a:pathLst>
            </a:custGeom>
            <a:blipFill>
              <a:blip r:embed="rId2"/>
              <a:stretch>
                <a:fillRect t="-22566" b="-22566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1008868" y="5905517"/>
            <a:ext cx="6004019" cy="4136882"/>
            <a:chOff x="0" y="0"/>
            <a:chExt cx="1598047" cy="1101085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598047" cy="1101085"/>
            </a:xfrm>
            <a:custGeom>
              <a:avLst/>
              <a:gdLst/>
              <a:ahLst/>
              <a:cxnLst/>
              <a:rect l="l" t="t" r="r" b="b"/>
              <a:pathLst>
                <a:path w="1598047" h="1101085">
                  <a:moveTo>
                    <a:pt x="64473" y="0"/>
                  </a:moveTo>
                  <a:lnTo>
                    <a:pt x="1533574" y="0"/>
                  </a:lnTo>
                  <a:cubicBezTo>
                    <a:pt x="1569182" y="0"/>
                    <a:pt x="1598047" y="28865"/>
                    <a:pt x="1598047" y="64473"/>
                  </a:cubicBezTo>
                  <a:lnTo>
                    <a:pt x="1598047" y="1036612"/>
                  </a:lnTo>
                  <a:cubicBezTo>
                    <a:pt x="1598047" y="1072219"/>
                    <a:pt x="1569182" y="1101085"/>
                    <a:pt x="1533574" y="1101085"/>
                  </a:cubicBezTo>
                  <a:lnTo>
                    <a:pt x="64473" y="1101085"/>
                  </a:lnTo>
                  <a:cubicBezTo>
                    <a:pt x="28865" y="1101085"/>
                    <a:pt x="0" y="1072219"/>
                    <a:pt x="0" y="1036612"/>
                  </a:cubicBezTo>
                  <a:lnTo>
                    <a:pt x="0" y="64473"/>
                  </a:lnTo>
                  <a:cubicBezTo>
                    <a:pt x="0" y="28865"/>
                    <a:pt x="28865" y="0"/>
                    <a:pt x="64473" y="0"/>
                  </a:cubicBezTo>
                  <a:close/>
                </a:path>
              </a:pathLst>
            </a:custGeom>
            <a:blipFill>
              <a:blip r:embed="rId3"/>
              <a:stretch>
                <a:fillRect t="-10428" b="-10428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903207" y="-461675"/>
            <a:ext cx="6109679" cy="1378541"/>
            <a:chOff x="0" y="0"/>
            <a:chExt cx="1686493" cy="380527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686493" cy="380527"/>
            </a:xfrm>
            <a:custGeom>
              <a:avLst/>
              <a:gdLst/>
              <a:ahLst/>
              <a:cxnLst/>
              <a:rect l="l" t="t" r="r" b="b"/>
              <a:pathLst>
                <a:path w="1686493" h="380527">
                  <a:moveTo>
                    <a:pt x="63358" y="0"/>
                  </a:moveTo>
                  <a:lnTo>
                    <a:pt x="1623135" y="0"/>
                  </a:lnTo>
                  <a:cubicBezTo>
                    <a:pt x="1658127" y="0"/>
                    <a:pt x="1686493" y="28366"/>
                    <a:pt x="1686493" y="63358"/>
                  </a:cubicBezTo>
                  <a:lnTo>
                    <a:pt x="1686493" y="317169"/>
                  </a:lnTo>
                  <a:cubicBezTo>
                    <a:pt x="1686493" y="333973"/>
                    <a:pt x="1679818" y="350088"/>
                    <a:pt x="1667936" y="361970"/>
                  </a:cubicBezTo>
                  <a:cubicBezTo>
                    <a:pt x="1656054" y="373852"/>
                    <a:pt x="1639939" y="380527"/>
                    <a:pt x="1623135" y="380527"/>
                  </a:cubicBezTo>
                  <a:lnTo>
                    <a:pt x="63358" y="380527"/>
                  </a:lnTo>
                  <a:cubicBezTo>
                    <a:pt x="28366" y="380527"/>
                    <a:pt x="0" y="352161"/>
                    <a:pt x="0" y="317169"/>
                  </a:cubicBezTo>
                  <a:lnTo>
                    <a:pt x="0" y="63358"/>
                  </a:lnTo>
                  <a:cubicBezTo>
                    <a:pt x="0" y="28366"/>
                    <a:pt x="28366" y="0"/>
                    <a:pt x="63358" y="0"/>
                  </a:cubicBezTo>
                  <a:close/>
                </a:path>
              </a:pathLst>
            </a:custGeom>
            <a:solidFill>
              <a:srgbClr val="073E88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57150"/>
              <a:ext cx="1686493" cy="4376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63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73E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24581" y="1028700"/>
            <a:ext cx="7859242" cy="8658560"/>
            <a:chOff x="0" y="0"/>
            <a:chExt cx="1330591" cy="146591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330591" cy="1465918"/>
            </a:xfrm>
            <a:custGeom>
              <a:avLst/>
              <a:gdLst/>
              <a:ahLst/>
              <a:cxnLst/>
              <a:rect l="l" t="t" r="r" b="b"/>
              <a:pathLst>
                <a:path w="1330591" h="1465918">
                  <a:moveTo>
                    <a:pt x="49254" y="0"/>
                  </a:moveTo>
                  <a:lnTo>
                    <a:pt x="1281337" y="0"/>
                  </a:lnTo>
                  <a:cubicBezTo>
                    <a:pt x="1308539" y="0"/>
                    <a:pt x="1330591" y="22052"/>
                    <a:pt x="1330591" y="49254"/>
                  </a:cubicBezTo>
                  <a:lnTo>
                    <a:pt x="1330591" y="1416664"/>
                  </a:lnTo>
                  <a:cubicBezTo>
                    <a:pt x="1330591" y="1443866"/>
                    <a:pt x="1308539" y="1465918"/>
                    <a:pt x="1281337" y="1465918"/>
                  </a:cubicBezTo>
                  <a:lnTo>
                    <a:pt x="49254" y="1465918"/>
                  </a:lnTo>
                  <a:cubicBezTo>
                    <a:pt x="22052" y="1465918"/>
                    <a:pt x="0" y="1443866"/>
                    <a:pt x="0" y="1416664"/>
                  </a:cubicBezTo>
                  <a:lnTo>
                    <a:pt x="0" y="49254"/>
                  </a:lnTo>
                  <a:cubicBezTo>
                    <a:pt x="0" y="22052"/>
                    <a:pt x="22052" y="0"/>
                    <a:pt x="49254" y="0"/>
                  </a:cubicBezTo>
                  <a:close/>
                </a:path>
              </a:pathLst>
            </a:custGeom>
            <a:blipFill>
              <a:blip r:embed="rId2"/>
              <a:stretch>
                <a:fillRect l="-32778" r="-32778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747507" y="3236570"/>
            <a:ext cx="6908757" cy="2888520"/>
            <a:chOff x="0" y="0"/>
            <a:chExt cx="1819590" cy="76076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819590" cy="760763"/>
            </a:xfrm>
            <a:custGeom>
              <a:avLst/>
              <a:gdLst/>
              <a:ahLst/>
              <a:cxnLst/>
              <a:rect l="l" t="t" r="r" b="b"/>
              <a:pathLst>
                <a:path w="1819590" h="760763">
                  <a:moveTo>
                    <a:pt x="56030" y="0"/>
                  </a:moveTo>
                  <a:lnTo>
                    <a:pt x="1763561" y="0"/>
                  </a:lnTo>
                  <a:cubicBezTo>
                    <a:pt x="1794505" y="0"/>
                    <a:pt x="1819590" y="25085"/>
                    <a:pt x="1819590" y="56030"/>
                  </a:cubicBezTo>
                  <a:lnTo>
                    <a:pt x="1819590" y="704733"/>
                  </a:lnTo>
                  <a:cubicBezTo>
                    <a:pt x="1819590" y="735677"/>
                    <a:pt x="1794505" y="760763"/>
                    <a:pt x="1763561" y="760763"/>
                  </a:cubicBezTo>
                  <a:lnTo>
                    <a:pt x="56030" y="760763"/>
                  </a:lnTo>
                  <a:cubicBezTo>
                    <a:pt x="25085" y="760763"/>
                    <a:pt x="0" y="735677"/>
                    <a:pt x="0" y="704733"/>
                  </a:cubicBezTo>
                  <a:lnTo>
                    <a:pt x="0" y="56030"/>
                  </a:lnTo>
                  <a:cubicBezTo>
                    <a:pt x="0" y="25085"/>
                    <a:pt x="25085" y="0"/>
                    <a:pt x="56030" y="0"/>
                  </a:cubicBezTo>
                  <a:close/>
                </a:path>
              </a:pathLst>
            </a:custGeom>
            <a:solidFill>
              <a:srgbClr val="F5F7F7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57150"/>
              <a:ext cx="1819590" cy="81791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63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8747507" y="421005"/>
            <a:ext cx="8836777" cy="23304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100"/>
              </a:lnSpc>
            </a:pPr>
            <a:r>
              <a:rPr lang="en-US" sz="6500" spc="-130">
                <a:solidFill>
                  <a:srgbClr val="F5F7F7"/>
                </a:solidFill>
                <a:latin typeface="Poppins"/>
                <a:ea typeface="Poppins"/>
                <a:cs typeface="Poppins"/>
                <a:sym typeface="Poppins"/>
              </a:rPr>
              <a:t>Introduction to Hilton Hotels &amp; Resorts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725043" y="7601920"/>
            <a:ext cx="7859242" cy="14362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ts val="2799"/>
              </a:lnSpc>
            </a:pPr>
            <a:r>
              <a:rPr lang="en-US" sz="2400" b="1" i="1" dirty="0">
                <a:solidFill>
                  <a:schemeClr val="bg1"/>
                </a:solidFill>
              </a:rPr>
              <a:t>Effective employee lifecycle management is important in hospitality because people have a direct impact on service quality and business performance (Hilton, 2024; Armstrong and Taylor, 2023).</a:t>
            </a:r>
            <a:endParaRPr lang="en-US" sz="2000" b="1" i="1" spc="49" dirty="0">
              <a:solidFill>
                <a:schemeClr val="bg1"/>
              </a:solidFill>
              <a:latin typeface="Poppins Italics"/>
              <a:ea typeface="Poppins Italics"/>
              <a:cs typeface="Poppins Italics"/>
              <a:sym typeface="Poppins Italics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8803102" y="3550530"/>
            <a:ext cx="6853163" cy="2193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9" lvl="1" indent="-269875" algn="l">
              <a:lnSpc>
                <a:spcPts val="3499"/>
              </a:lnSpc>
              <a:buFont typeface="Arial"/>
              <a:buChar char="•"/>
            </a:pPr>
            <a:r>
              <a:rPr lang="en-US" sz="2499" b="1">
                <a:solidFill>
                  <a:srgbClr val="101419"/>
                </a:solidFill>
                <a:latin typeface="Poppins Bold"/>
                <a:ea typeface="Poppins Bold"/>
                <a:cs typeface="Poppins Bold"/>
                <a:sym typeface="Poppins Bold"/>
              </a:rPr>
              <a:t>Founded in 1919 by Conrad Hilton</a:t>
            </a:r>
          </a:p>
          <a:p>
            <a:pPr marL="539749" lvl="1" indent="-269875" algn="l">
              <a:lnSpc>
                <a:spcPts val="3499"/>
              </a:lnSpc>
              <a:buFont typeface="Arial"/>
              <a:buChar char="•"/>
            </a:pPr>
            <a:r>
              <a:rPr lang="en-US" sz="2499" b="1">
                <a:solidFill>
                  <a:srgbClr val="101419"/>
                </a:solidFill>
                <a:latin typeface="Poppins Bold"/>
                <a:ea typeface="Poppins Bold"/>
                <a:cs typeface="Poppins Bold"/>
                <a:sym typeface="Poppins Bold"/>
              </a:rPr>
              <a:t>Operates in more than 120 countries</a:t>
            </a:r>
          </a:p>
          <a:p>
            <a:pPr marL="539749" lvl="1" indent="-269875" algn="l">
              <a:lnSpc>
                <a:spcPts val="3499"/>
              </a:lnSpc>
              <a:buFont typeface="Arial"/>
              <a:buChar char="•"/>
            </a:pPr>
            <a:r>
              <a:rPr lang="en-US" sz="2499" b="1">
                <a:solidFill>
                  <a:srgbClr val="101419"/>
                </a:solidFill>
                <a:latin typeface="Poppins Bold"/>
                <a:ea typeface="Poppins Bold"/>
                <a:cs typeface="Poppins Bold"/>
                <a:sym typeface="Poppins Bold"/>
              </a:rPr>
              <a:t>Over 7,000 hotels worldwide</a:t>
            </a:r>
          </a:p>
          <a:p>
            <a:pPr marL="539749" lvl="1" indent="-269875" algn="l">
              <a:lnSpc>
                <a:spcPts val="3499"/>
              </a:lnSpc>
              <a:buFont typeface="Arial"/>
              <a:buChar char="•"/>
            </a:pPr>
            <a:r>
              <a:rPr lang="en-US" sz="2499" b="1">
                <a:solidFill>
                  <a:srgbClr val="101419"/>
                </a:solidFill>
                <a:latin typeface="Poppins Bold"/>
                <a:ea typeface="Poppins Bold"/>
                <a:cs typeface="Poppins Bold"/>
                <a:sym typeface="Poppins Bold"/>
              </a:rPr>
              <a:t>Portfolio of 25 brands</a:t>
            </a:r>
          </a:p>
          <a:p>
            <a:pPr algn="l">
              <a:lnSpc>
                <a:spcPts val="3499"/>
              </a:lnSpc>
            </a:pPr>
            <a:endParaRPr lang="en-US" sz="2499" b="1">
              <a:solidFill>
                <a:srgbClr val="101419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3932635" cy="10287000"/>
          </a:xfrm>
          <a:custGeom>
            <a:avLst/>
            <a:gdLst/>
            <a:ahLst/>
            <a:cxnLst/>
            <a:rect l="l" t="t" r="r" b="b"/>
            <a:pathLst>
              <a:path w="13932635" h="10287000">
                <a:moveTo>
                  <a:pt x="0" y="0"/>
                </a:moveTo>
                <a:lnTo>
                  <a:pt x="13932635" y="0"/>
                </a:lnTo>
                <a:lnTo>
                  <a:pt x="13932635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313" b="-2313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" name="TextBox 3"/>
          <p:cNvSpPr txBox="1"/>
          <p:nvPr/>
        </p:nvSpPr>
        <p:spPr>
          <a:xfrm>
            <a:off x="14217357" y="2017078"/>
            <a:ext cx="3777247" cy="78687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60"/>
              </a:lnSpc>
            </a:pPr>
            <a:r>
              <a:rPr lang="en-US" sz="2900" dirty="0">
                <a:solidFill>
                  <a:srgbClr val="073E88"/>
                </a:solidFill>
                <a:latin typeface="Poppins"/>
                <a:ea typeface="Poppins"/>
                <a:cs typeface="Poppins"/>
                <a:sym typeface="Poppins"/>
              </a:rPr>
              <a:t>The employee lifecycle refers to the different stages an employee experiences during their relationship with an </a:t>
            </a:r>
            <a:r>
              <a:rPr lang="en-US" sz="2900" dirty="0" err="1">
                <a:solidFill>
                  <a:srgbClr val="073E88"/>
                </a:solidFill>
                <a:latin typeface="Poppins"/>
                <a:ea typeface="Poppins"/>
                <a:cs typeface="Poppins"/>
                <a:sym typeface="Poppins"/>
              </a:rPr>
              <a:t>organisation</a:t>
            </a:r>
            <a:r>
              <a:rPr lang="en-US" sz="2900" dirty="0">
                <a:solidFill>
                  <a:srgbClr val="073E88"/>
                </a:solidFill>
                <a:latin typeface="Poppins"/>
                <a:ea typeface="Poppins"/>
                <a:cs typeface="Poppins"/>
                <a:sym typeface="Poppins"/>
              </a:rPr>
              <a:t>, from the first contact with the employer brand until their departure from the company.</a:t>
            </a:r>
          </a:p>
          <a:p>
            <a:pPr>
              <a:lnSpc>
                <a:spcPts val="4060"/>
              </a:lnSpc>
            </a:pPr>
            <a:r>
              <a:rPr lang="es-ES" sz="3200" dirty="0"/>
              <a:t>(</a:t>
            </a:r>
            <a:r>
              <a:rPr lang="en-US" sz="3200" dirty="0"/>
              <a:t>CIPD, 2024; Armstrong and Taylor, 2023)</a:t>
            </a:r>
            <a:endParaRPr lang="en-US" sz="2900" dirty="0">
              <a:solidFill>
                <a:srgbClr val="073E88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783259" y="8731267"/>
            <a:ext cx="9140808" cy="1360037"/>
            <a:chOff x="0" y="0"/>
            <a:chExt cx="2407456" cy="35819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07456" cy="358199"/>
            </a:xfrm>
            <a:custGeom>
              <a:avLst/>
              <a:gdLst/>
              <a:ahLst/>
              <a:cxnLst/>
              <a:rect l="l" t="t" r="r" b="b"/>
              <a:pathLst>
                <a:path w="2407456" h="358199">
                  <a:moveTo>
                    <a:pt x="84696" y="0"/>
                  </a:moveTo>
                  <a:lnTo>
                    <a:pt x="2322759" y="0"/>
                  </a:lnTo>
                  <a:cubicBezTo>
                    <a:pt x="2345222" y="0"/>
                    <a:pt x="2366765" y="8923"/>
                    <a:pt x="2382649" y="24807"/>
                  </a:cubicBezTo>
                  <a:cubicBezTo>
                    <a:pt x="2398532" y="40691"/>
                    <a:pt x="2407456" y="62233"/>
                    <a:pt x="2407456" y="84696"/>
                  </a:cubicBezTo>
                  <a:lnTo>
                    <a:pt x="2407456" y="273503"/>
                  </a:lnTo>
                  <a:cubicBezTo>
                    <a:pt x="2407456" y="320279"/>
                    <a:pt x="2369536" y="358199"/>
                    <a:pt x="2322759" y="358199"/>
                  </a:cubicBezTo>
                  <a:lnTo>
                    <a:pt x="84696" y="358199"/>
                  </a:lnTo>
                  <a:cubicBezTo>
                    <a:pt x="37920" y="358199"/>
                    <a:pt x="0" y="320279"/>
                    <a:pt x="0" y="273503"/>
                  </a:cubicBezTo>
                  <a:lnTo>
                    <a:pt x="0" y="84696"/>
                  </a:lnTo>
                  <a:cubicBezTo>
                    <a:pt x="0" y="37920"/>
                    <a:pt x="37920" y="0"/>
                    <a:pt x="84696" y="0"/>
                  </a:cubicBezTo>
                  <a:close/>
                </a:path>
              </a:pathLst>
            </a:custGeom>
            <a:solidFill>
              <a:srgbClr val="073E88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407456" cy="41534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63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411865" y="204788"/>
            <a:ext cx="7252443" cy="1552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519"/>
              </a:lnSpc>
            </a:pPr>
            <a:r>
              <a:rPr lang="en-US" sz="9600" spc="-192">
                <a:solidFill>
                  <a:srgbClr val="101419"/>
                </a:solidFill>
                <a:latin typeface="Poppins"/>
                <a:ea typeface="Poppins"/>
                <a:cs typeface="Poppins"/>
                <a:sym typeface="Poppins"/>
              </a:rPr>
              <a:t>Attraction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07218" y="1671637"/>
            <a:ext cx="16952082" cy="10052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 b="1" dirty="0">
                <a:solidFill>
                  <a:srgbClr val="073E88"/>
                </a:solidFill>
                <a:latin typeface="Poppins Bold"/>
                <a:ea typeface="Poppins Bold"/>
                <a:cs typeface="Poppins Bold"/>
                <a:sym typeface="Poppins Bold"/>
              </a:rPr>
              <a:t>Attraction refers to how organisations build an employer brand to attract potential employees before the recruitment stage begins.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483982" y="3047664"/>
            <a:ext cx="9775318" cy="58130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43030" lvl="1" indent="-271515" algn="just">
              <a:lnSpc>
                <a:spcPts val="3521"/>
              </a:lnSpc>
              <a:buFont typeface="Arial"/>
              <a:buChar char="•"/>
            </a:pPr>
            <a:r>
              <a:rPr lang="en-US" sz="2515" b="1" dirty="0">
                <a:solidFill>
                  <a:srgbClr val="101419"/>
                </a:solidFill>
                <a:latin typeface="Poppins Bold"/>
                <a:ea typeface="Poppins Bold"/>
                <a:cs typeface="Poppins Bold"/>
                <a:sym typeface="Poppins Bold"/>
              </a:rPr>
              <a:t>Global Hilton Careers platform</a:t>
            </a:r>
          </a:p>
          <a:p>
            <a:pPr marL="0" lvl="0" indent="0" algn="just">
              <a:lnSpc>
                <a:spcPts val="3521"/>
              </a:lnSpc>
            </a:pPr>
            <a:r>
              <a:rPr lang="en-US" sz="2515" dirty="0">
                <a:solidFill>
                  <a:srgbClr val="101419"/>
                </a:solidFill>
                <a:latin typeface="Poppins"/>
                <a:ea typeface="Poppins"/>
                <a:cs typeface="Poppins"/>
                <a:sym typeface="Poppins"/>
              </a:rPr>
              <a:t> Online platform where candidates explore jobs and career opportunities.</a:t>
            </a:r>
          </a:p>
          <a:p>
            <a:pPr marL="543030" lvl="1" indent="-271515" algn="just">
              <a:lnSpc>
                <a:spcPts val="3521"/>
              </a:lnSpc>
              <a:buFont typeface="Arial"/>
              <a:buChar char="•"/>
            </a:pPr>
            <a:r>
              <a:rPr lang="en-US" sz="2515" b="1" dirty="0">
                <a:solidFill>
                  <a:srgbClr val="101419"/>
                </a:solidFill>
                <a:latin typeface="Poppins Bold"/>
                <a:ea typeface="Poppins Bold"/>
                <a:cs typeface="Poppins Bold"/>
                <a:sym typeface="Poppins Bold"/>
              </a:rPr>
              <a:t>Graduate and internship </a:t>
            </a:r>
            <a:r>
              <a:rPr lang="en-US" sz="2515" b="1" dirty="0" err="1">
                <a:solidFill>
                  <a:srgbClr val="101419"/>
                </a:solidFill>
                <a:latin typeface="Poppins Bold"/>
                <a:ea typeface="Poppins Bold"/>
                <a:cs typeface="Poppins Bold"/>
                <a:sym typeface="Poppins Bold"/>
              </a:rPr>
              <a:t>programmes</a:t>
            </a:r>
            <a:endParaRPr lang="en-US" sz="2515" b="1" dirty="0">
              <a:solidFill>
                <a:srgbClr val="101419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marL="0" lvl="0" indent="0" algn="just">
              <a:lnSpc>
                <a:spcPts val="3521"/>
              </a:lnSpc>
            </a:pPr>
            <a:r>
              <a:rPr lang="en-US" sz="2515" dirty="0">
                <a:solidFill>
                  <a:srgbClr val="101419"/>
                </a:solidFill>
                <a:latin typeface="Poppins"/>
                <a:ea typeface="Poppins"/>
                <a:cs typeface="Poppins"/>
                <a:sym typeface="Poppins"/>
              </a:rPr>
              <a:t> Programmes designed to attract students and recent graduates.</a:t>
            </a:r>
          </a:p>
          <a:p>
            <a:pPr marL="543030" lvl="1" indent="-271515" algn="just">
              <a:lnSpc>
                <a:spcPts val="3521"/>
              </a:lnSpc>
              <a:buFont typeface="Arial"/>
              <a:buChar char="•"/>
            </a:pPr>
            <a:r>
              <a:rPr lang="en-US" sz="2515" b="1" dirty="0">
                <a:solidFill>
                  <a:srgbClr val="101419"/>
                </a:solidFill>
                <a:latin typeface="Poppins Bold"/>
                <a:ea typeface="Poppins Bold"/>
                <a:cs typeface="Poppins Bold"/>
                <a:sym typeface="Poppins Bold"/>
              </a:rPr>
              <a:t>Employer branding through #TeamHilton</a:t>
            </a:r>
          </a:p>
          <a:p>
            <a:pPr marL="0" lvl="0" indent="0" algn="just">
              <a:lnSpc>
                <a:spcPts val="3521"/>
              </a:lnSpc>
            </a:pPr>
            <a:r>
              <a:rPr lang="en-US" sz="2515" dirty="0">
                <a:solidFill>
                  <a:srgbClr val="101419"/>
                </a:solidFill>
                <a:latin typeface="Poppins"/>
                <a:ea typeface="Poppins"/>
                <a:cs typeface="Poppins"/>
                <a:sym typeface="Poppins"/>
              </a:rPr>
              <a:t> Campaign that promotes Hilton’s workplace culture and employee experience.</a:t>
            </a:r>
          </a:p>
          <a:p>
            <a:pPr marL="543030" lvl="1" indent="-271515" algn="just">
              <a:lnSpc>
                <a:spcPts val="3521"/>
              </a:lnSpc>
              <a:buFont typeface="Arial"/>
              <a:buChar char="•"/>
            </a:pPr>
            <a:r>
              <a:rPr lang="en-US" sz="2515" b="1" dirty="0">
                <a:solidFill>
                  <a:srgbClr val="101419"/>
                </a:solidFill>
                <a:latin typeface="Poppins Bold"/>
                <a:ea typeface="Poppins Bold"/>
                <a:cs typeface="Poppins Bold"/>
                <a:sym typeface="Poppins Bold"/>
              </a:rPr>
              <a:t>Diversity and inclusion initiatives</a:t>
            </a:r>
          </a:p>
          <a:p>
            <a:pPr algn="just">
              <a:lnSpc>
                <a:spcPts val="3521"/>
              </a:lnSpc>
            </a:pPr>
            <a:r>
              <a:rPr lang="en-US" sz="2515" dirty="0">
                <a:solidFill>
                  <a:srgbClr val="101419"/>
                </a:solidFill>
                <a:latin typeface="Poppins"/>
                <a:ea typeface="Poppins"/>
                <a:cs typeface="Poppins"/>
                <a:sym typeface="Poppins"/>
              </a:rPr>
              <a:t> Policies that support equal opportunities and an inclusive workplace.</a:t>
            </a:r>
          </a:p>
          <a:p>
            <a:pPr algn="l">
              <a:lnSpc>
                <a:spcPts val="3521"/>
              </a:lnSpc>
            </a:pPr>
            <a:endParaRPr lang="en-US" sz="2515" dirty="0">
              <a:solidFill>
                <a:srgbClr val="101419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8" name="Group 8"/>
          <p:cNvGrpSpPr/>
          <p:nvPr/>
        </p:nvGrpSpPr>
        <p:grpSpPr>
          <a:xfrm>
            <a:off x="307218" y="3506362"/>
            <a:ext cx="6169782" cy="4532738"/>
            <a:chOff x="0" y="0"/>
            <a:chExt cx="1128636" cy="80289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128636" cy="802893"/>
            </a:xfrm>
            <a:custGeom>
              <a:avLst/>
              <a:gdLst/>
              <a:ahLst/>
              <a:cxnLst/>
              <a:rect l="l" t="t" r="r" b="b"/>
              <a:pathLst>
                <a:path w="1128636" h="802893">
                  <a:moveTo>
                    <a:pt x="60384" y="0"/>
                  </a:moveTo>
                  <a:lnTo>
                    <a:pt x="1068252" y="0"/>
                  </a:lnTo>
                  <a:cubicBezTo>
                    <a:pt x="1084267" y="0"/>
                    <a:pt x="1099626" y="6362"/>
                    <a:pt x="1110950" y="17686"/>
                  </a:cubicBezTo>
                  <a:cubicBezTo>
                    <a:pt x="1122274" y="29010"/>
                    <a:pt x="1128636" y="44369"/>
                    <a:pt x="1128636" y="60384"/>
                  </a:cubicBezTo>
                  <a:lnTo>
                    <a:pt x="1128636" y="742509"/>
                  </a:lnTo>
                  <a:cubicBezTo>
                    <a:pt x="1128636" y="758524"/>
                    <a:pt x="1122274" y="773883"/>
                    <a:pt x="1110950" y="785207"/>
                  </a:cubicBezTo>
                  <a:cubicBezTo>
                    <a:pt x="1099626" y="796531"/>
                    <a:pt x="1084267" y="802893"/>
                    <a:pt x="1068252" y="802893"/>
                  </a:cubicBezTo>
                  <a:lnTo>
                    <a:pt x="60384" y="802893"/>
                  </a:lnTo>
                  <a:cubicBezTo>
                    <a:pt x="44369" y="802893"/>
                    <a:pt x="29010" y="796531"/>
                    <a:pt x="17686" y="785207"/>
                  </a:cubicBezTo>
                  <a:cubicBezTo>
                    <a:pt x="6362" y="773883"/>
                    <a:pt x="0" y="758524"/>
                    <a:pt x="0" y="742509"/>
                  </a:cubicBezTo>
                  <a:lnTo>
                    <a:pt x="0" y="60384"/>
                  </a:lnTo>
                  <a:cubicBezTo>
                    <a:pt x="0" y="44369"/>
                    <a:pt x="6362" y="29010"/>
                    <a:pt x="17686" y="17686"/>
                  </a:cubicBezTo>
                  <a:cubicBezTo>
                    <a:pt x="29010" y="6362"/>
                    <a:pt x="44369" y="0"/>
                    <a:pt x="60384" y="0"/>
                  </a:cubicBezTo>
                  <a:close/>
                </a:path>
              </a:pathLst>
            </a:custGeom>
            <a:blipFill>
              <a:blip r:embed="rId2"/>
              <a:stretch>
                <a:fillRect l="-13516" r="-13516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8541039" y="8834003"/>
            <a:ext cx="9273741" cy="14529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63"/>
              </a:lnSpc>
              <a:spcBef>
                <a:spcPct val="0"/>
              </a:spcBef>
            </a:pPr>
            <a:r>
              <a:rPr lang="en-US" sz="2045" i="1" dirty="0">
                <a:solidFill>
                  <a:srgbClr val="F5F7F7"/>
                </a:solidFill>
                <a:latin typeface="Poppins Italics"/>
                <a:ea typeface="Poppins Italics"/>
                <a:cs typeface="Poppins Italics"/>
                <a:sym typeface="Poppins Italics"/>
              </a:rPr>
              <a:t>These strategies help Hilton attract talented employees in a competitive </a:t>
            </a:r>
            <a:r>
              <a:rPr lang="en-US" sz="2045" i="1" dirty="0" err="1">
                <a:solidFill>
                  <a:srgbClr val="F5F7F7"/>
                </a:solidFill>
                <a:latin typeface="Poppins Italics"/>
                <a:ea typeface="Poppins Italics"/>
                <a:cs typeface="Poppins Italics"/>
                <a:sym typeface="Poppins Italics"/>
              </a:rPr>
              <a:t>labour</a:t>
            </a:r>
            <a:r>
              <a:rPr lang="en-US" sz="2045" i="1" dirty="0">
                <a:solidFill>
                  <a:srgbClr val="F5F7F7"/>
                </a:solidFill>
                <a:latin typeface="Poppins Italics"/>
                <a:ea typeface="Poppins Italics"/>
                <a:cs typeface="Poppins Italics"/>
                <a:sym typeface="Poppins Italics"/>
              </a:rPr>
              <a:t> market.</a:t>
            </a:r>
          </a:p>
          <a:p>
            <a:pPr algn="ctr">
              <a:lnSpc>
                <a:spcPts val="2863"/>
              </a:lnSpc>
              <a:spcBef>
                <a:spcPct val="0"/>
              </a:spcBef>
            </a:pPr>
            <a:r>
              <a:rPr lang="en-US" sz="2045" i="1" dirty="0">
                <a:solidFill>
                  <a:srgbClr val="F5F7F7"/>
                </a:solidFill>
                <a:latin typeface="Poppins Italics"/>
                <a:ea typeface="Poppins Italics"/>
                <a:cs typeface="Poppins Italics"/>
                <a:sym typeface="Poppins Italics"/>
              </a:rPr>
              <a:t>(Hilton, 2024; CIPD, 2023)</a:t>
            </a:r>
          </a:p>
          <a:p>
            <a:pPr algn="ctr">
              <a:lnSpc>
                <a:spcPts val="2863"/>
              </a:lnSpc>
              <a:spcBef>
                <a:spcPct val="0"/>
              </a:spcBef>
            </a:pPr>
            <a:endParaRPr lang="en-US" sz="2045" i="1" dirty="0">
              <a:solidFill>
                <a:srgbClr val="F5F7F7"/>
              </a:solidFill>
              <a:latin typeface="Poppins Italics"/>
              <a:ea typeface="Poppins Italics"/>
              <a:cs typeface="Poppins Italics"/>
              <a:sym typeface="Poppins Italic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3394993" y="6291695"/>
            <a:ext cx="3291085" cy="3081652"/>
          </a:xfrm>
          <a:custGeom>
            <a:avLst/>
            <a:gdLst/>
            <a:ahLst/>
            <a:cxnLst/>
            <a:rect l="l" t="t" r="r" b="b"/>
            <a:pathLst>
              <a:path w="3291085" h="3081652">
                <a:moveTo>
                  <a:pt x="0" y="0"/>
                </a:moveTo>
                <a:lnTo>
                  <a:pt x="3291085" y="0"/>
                </a:lnTo>
                <a:lnTo>
                  <a:pt x="3291085" y="3081652"/>
                </a:lnTo>
                <a:lnTo>
                  <a:pt x="0" y="308165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" name="TextBox 3"/>
          <p:cNvSpPr txBox="1"/>
          <p:nvPr/>
        </p:nvSpPr>
        <p:spPr>
          <a:xfrm>
            <a:off x="1028700" y="2486025"/>
            <a:ext cx="10966125" cy="76382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559"/>
              </a:lnSpc>
            </a:pPr>
            <a:r>
              <a:rPr lang="en-US" sz="3257" dirty="0">
                <a:solidFill>
                  <a:srgbClr val="235591"/>
                </a:solidFill>
                <a:latin typeface="Poppins"/>
                <a:ea typeface="Poppins"/>
                <a:cs typeface="Poppins"/>
                <a:sym typeface="Poppins"/>
              </a:rPr>
              <a:t>Hilton uses a structured recruitment process supported by </a:t>
            </a:r>
            <a:r>
              <a:rPr lang="en-US" sz="3257" b="1" dirty="0">
                <a:solidFill>
                  <a:srgbClr val="235591"/>
                </a:solidFill>
                <a:latin typeface="Poppins Bold"/>
                <a:ea typeface="Poppins Bold"/>
                <a:cs typeface="Poppins Bold"/>
                <a:sym typeface="Poppins Bold"/>
              </a:rPr>
              <a:t>digital technology</a:t>
            </a:r>
            <a:r>
              <a:rPr lang="en-US" sz="3257" dirty="0">
                <a:solidFill>
                  <a:srgbClr val="235591"/>
                </a:solidFill>
                <a:latin typeface="Poppins"/>
                <a:ea typeface="Poppins"/>
                <a:cs typeface="Poppins"/>
                <a:sym typeface="Poppins"/>
              </a:rPr>
              <a:t>.</a:t>
            </a:r>
          </a:p>
          <a:p>
            <a:pPr algn="l">
              <a:lnSpc>
                <a:spcPts val="4559"/>
              </a:lnSpc>
            </a:pPr>
            <a:r>
              <a:rPr lang="en-US" sz="3257" dirty="0">
                <a:solidFill>
                  <a:srgbClr val="235591"/>
                </a:solidFill>
                <a:latin typeface="Poppins"/>
                <a:ea typeface="Poppins"/>
                <a:cs typeface="Poppins"/>
                <a:sym typeface="Poppins"/>
              </a:rPr>
              <a:t>Typical recruitment stages include:</a:t>
            </a:r>
          </a:p>
          <a:p>
            <a:pPr marL="351607" lvl="1">
              <a:lnSpc>
                <a:spcPts val="4559"/>
              </a:lnSpc>
            </a:pPr>
            <a:r>
              <a:rPr lang="en-US" sz="3600" b="1" dirty="0">
                <a:solidFill>
                  <a:srgbClr val="23559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• Online job application</a:t>
            </a:r>
            <a:br>
              <a:rPr lang="en-US" sz="3600" b="1" dirty="0">
                <a:solidFill>
                  <a:srgbClr val="235591"/>
                </a:solidFill>
                <a:latin typeface="Poppins" panose="00000500000000000000" pitchFamily="2" charset="0"/>
                <a:cs typeface="Poppins" panose="00000500000000000000" pitchFamily="2" charset="0"/>
              </a:rPr>
            </a:br>
            <a:r>
              <a:rPr lang="en-US" sz="3600" b="1" dirty="0">
                <a:solidFill>
                  <a:srgbClr val="23559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• CV screening</a:t>
            </a:r>
            <a:br>
              <a:rPr lang="en-US" sz="3600" b="1" dirty="0">
                <a:solidFill>
                  <a:srgbClr val="235591"/>
                </a:solidFill>
                <a:latin typeface="Poppins" panose="00000500000000000000" pitchFamily="2" charset="0"/>
                <a:cs typeface="Poppins" panose="00000500000000000000" pitchFamily="2" charset="0"/>
              </a:rPr>
            </a:br>
            <a:r>
              <a:rPr lang="en-US" sz="3600" b="1" dirty="0">
                <a:solidFill>
                  <a:srgbClr val="23559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• Assessment or interview questions</a:t>
            </a:r>
            <a:br>
              <a:rPr lang="en-US" sz="3600" b="1" dirty="0">
                <a:solidFill>
                  <a:srgbClr val="235591"/>
                </a:solidFill>
                <a:latin typeface="Poppins" panose="00000500000000000000" pitchFamily="2" charset="0"/>
                <a:cs typeface="Poppins" panose="00000500000000000000" pitchFamily="2" charset="0"/>
              </a:rPr>
            </a:br>
            <a:r>
              <a:rPr lang="en-US" sz="3600" b="1" dirty="0">
                <a:solidFill>
                  <a:srgbClr val="23559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• Video or face-to-face interview</a:t>
            </a:r>
            <a:br>
              <a:rPr lang="en-US" sz="3600" b="1" dirty="0">
                <a:solidFill>
                  <a:srgbClr val="235591"/>
                </a:solidFill>
                <a:latin typeface="Poppins" panose="00000500000000000000" pitchFamily="2" charset="0"/>
                <a:cs typeface="Poppins" panose="00000500000000000000" pitchFamily="2" charset="0"/>
              </a:rPr>
            </a:br>
            <a:r>
              <a:rPr lang="en-US" sz="3600" b="1" dirty="0">
                <a:solidFill>
                  <a:srgbClr val="23559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• Final interview with managers</a:t>
            </a:r>
            <a:endParaRPr lang="en-US" sz="3257" b="1" dirty="0">
              <a:solidFill>
                <a:srgbClr val="235591"/>
              </a:solidFill>
              <a:latin typeface="Poppins" panose="00000500000000000000" pitchFamily="2" charset="0"/>
              <a:cs typeface="Poppins" panose="00000500000000000000" pitchFamily="2" charset="0"/>
              <a:sym typeface="Poppins Bold"/>
            </a:endParaRPr>
          </a:p>
          <a:p>
            <a:pPr marL="351607" lvl="1">
              <a:lnSpc>
                <a:spcPts val="4559"/>
              </a:lnSpc>
            </a:pPr>
            <a:endParaRPr lang="en-US" sz="3257" b="1" dirty="0">
              <a:solidFill>
                <a:srgbClr val="235591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l">
              <a:lnSpc>
                <a:spcPts val="4559"/>
              </a:lnSpc>
            </a:pPr>
            <a:r>
              <a:rPr lang="en-US" sz="3257" i="1" dirty="0">
                <a:solidFill>
                  <a:srgbClr val="235591"/>
                </a:solidFill>
                <a:latin typeface="Poppins Italics"/>
                <a:ea typeface="Poppins Italics"/>
                <a:cs typeface="Poppins Italics"/>
                <a:sym typeface="Poppins Italics"/>
              </a:rPr>
              <a:t>Technology helps organisations improve efficiency, transparency and fairness in recruitment decisions.</a:t>
            </a:r>
          </a:p>
          <a:p>
            <a:pPr algn="l">
              <a:lnSpc>
                <a:spcPts val="4559"/>
              </a:lnSpc>
            </a:pPr>
            <a:r>
              <a:rPr lang="en-US" sz="3600" dirty="0">
                <a:solidFill>
                  <a:srgbClr val="235591"/>
                </a:solidFill>
              </a:rPr>
              <a:t>(Armstrong and Taylor, 2023; CIPD, 2024; Hilton, 2024)</a:t>
            </a:r>
            <a:endParaRPr lang="en-US" sz="3257" i="1" dirty="0">
              <a:solidFill>
                <a:srgbClr val="235591"/>
              </a:solidFill>
              <a:latin typeface="Poppins Italics"/>
              <a:ea typeface="Poppins Italics"/>
              <a:cs typeface="Poppins Italics"/>
              <a:sym typeface="Poppins Italics"/>
            </a:endParaRPr>
          </a:p>
          <a:p>
            <a:pPr algn="l">
              <a:lnSpc>
                <a:spcPts val="4559"/>
              </a:lnSpc>
            </a:pPr>
            <a:endParaRPr lang="en-US" sz="3257" i="1" dirty="0">
              <a:solidFill>
                <a:srgbClr val="073E88"/>
              </a:solidFill>
              <a:latin typeface="Poppins Italics"/>
              <a:ea typeface="Poppins Italics"/>
              <a:cs typeface="Poppins Italics"/>
              <a:sym typeface="Poppins Italics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12899956" y="862341"/>
            <a:ext cx="4281159" cy="4281159"/>
          </a:xfrm>
          <a:custGeom>
            <a:avLst/>
            <a:gdLst/>
            <a:ahLst/>
            <a:cxnLst/>
            <a:rect l="l" t="t" r="r" b="b"/>
            <a:pathLst>
              <a:path w="4281159" h="4281159">
                <a:moveTo>
                  <a:pt x="0" y="0"/>
                </a:moveTo>
                <a:lnTo>
                  <a:pt x="4281159" y="0"/>
                </a:lnTo>
                <a:lnTo>
                  <a:pt x="4281159" y="4281159"/>
                </a:lnTo>
                <a:lnTo>
                  <a:pt x="0" y="428115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5" name="TextBox 5"/>
          <p:cNvSpPr txBox="1"/>
          <p:nvPr/>
        </p:nvSpPr>
        <p:spPr>
          <a:xfrm>
            <a:off x="674793" y="413385"/>
            <a:ext cx="9865964" cy="1552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519"/>
              </a:lnSpc>
            </a:pPr>
            <a:r>
              <a:rPr lang="en-US" sz="9600" spc="-192">
                <a:solidFill>
                  <a:srgbClr val="101419"/>
                </a:solidFill>
                <a:latin typeface="Poppins"/>
                <a:ea typeface="Poppins"/>
                <a:cs typeface="Poppins"/>
                <a:sym typeface="Poppins"/>
              </a:rPr>
              <a:t>Recruitment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458112" y="21907"/>
            <a:ext cx="7992924" cy="1737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439"/>
              </a:lnSpc>
            </a:pPr>
            <a:r>
              <a:rPr lang="en-US" sz="9600" spc="-192">
                <a:solidFill>
                  <a:srgbClr val="101419"/>
                </a:solidFill>
                <a:latin typeface="Poppins"/>
                <a:ea typeface="Poppins"/>
                <a:cs typeface="Poppins"/>
                <a:sym typeface="Poppins"/>
              </a:rPr>
              <a:t>Onboarding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8112" y="1919763"/>
            <a:ext cx="17296487" cy="10028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3600" b="1" dirty="0">
                <a:solidFill>
                  <a:srgbClr val="235591"/>
                </a:solidFill>
              </a:rPr>
              <a:t>Good onboarding helps new employees feel more confident, understand their role and settle into the </a:t>
            </a:r>
            <a:r>
              <a:rPr lang="en-US" sz="3600" b="1" dirty="0" err="1">
                <a:solidFill>
                  <a:srgbClr val="235591"/>
                </a:solidFill>
              </a:rPr>
              <a:t>organisation</a:t>
            </a:r>
            <a:r>
              <a:rPr lang="en-US" sz="3600" b="1" dirty="0">
                <a:solidFill>
                  <a:srgbClr val="235591"/>
                </a:solidFill>
              </a:rPr>
              <a:t> faster. </a:t>
            </a:r>
            <a:r>
              <a:rPr lang="en-US" sz="2800" b="1" dirty="0">
                <a:solidFill>
                  <a:srgbClr val="235591"/>
                </a:solidFill>
              </a:rPr>
              <a:t>(Bauer, 2010; Armstrong and Taylor, 2023; Hilton, 2024)</a:t>
            </a:r>
            <a:endParaRPr lang="en-US" sz="3200" b="1" dirty="0">
              <a:solidFill>
                <a:srgbClr val="235591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281845" y="3126408"/>
            <a:ext cx="15724309" cy="21647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4319"/>
              </a:lnSpc>
            </a:pPr>
            <a:r>
              <a:rPr lang="en-US" sz="2699" spc="67" dirty="0">
                <a:solidFill>
                  <a:srgbClr val="101419"/>
                </a:solidFill>
                <a:latin typeface="Poppins"/>
                <a:ea typeface="Poppins"/>
                <a:cs typeface="Poppins"/>
                <a:sym typeface="Poppins"/>
              </a:rPr>
              <a:t>At Hilton this process includes:</a:t>
            </a:r>
          </a:p>
          <a:p>
            <a:pPr marL="582925" lvl="1" indent="-291463" algn="l">
              <a:lnSpc>
                <a:spcPts val="4319"/>
              </a:lnSpc>
              <a:buFont typeface="Arial"/>
              <a:buChar char="•"/>
            </a:pPr>
            <a:r>
              <a:rPr lang="en-US" sz="2699" b="1" spc="67" dirty="0">
                <a:solidFill>
                  <a:srgbClr val="101419"/>
                </a:solidFill>
                <a:latin typeface="Poppins Bold"/>
                <a:ea typeface="Poppins Bold"/>
                <a:cs typeface="Poppins Bold"/>
                <a:sym typeface="Poppins Bold"/>
              </a:rPr>
              <a:t>Orientation sessions: </a:t>
            </a:r>
            <a:r>
              <a:rPr lang="en-US" sz="2699" spc="67" dirty="0">
                <a:solidFill>
                  <a:srgbClr val="101419"/>
                </a:solidFill>
                <a:latin typeface="Poppins"/>
                <a:ea typeface="Poppins"/>
                <a:cs typeface="Poppins"/>
                <a:sym typeface="Poppins"/>
              </a:rPr>
              <a:t>introduction to Hilton’s values, standards and workplace expectations.</a:t>
            </a:r>
          </a:p>
          <a:p>
            <a:pPr algn="l">
              <a:lnSpc>
                <a:spcPts val="4319"/>
              </a:lnSpc>
            </a:pPr>
            <a:endParaRPr lang="en-US" sz="2699" spc="67" dirty="0">
              <a:solidFill>
                <a:srgbClr val="101419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pic>
        <p:nvPicPr>
          <p:cNvPr id="8" name="Imagen 7">
            <a:extLst>
              <a:ext uri="{FF2B5EF4-FFF2-40B4-BE49-F238E27FC236}">
                <a16:creationId xmlns:a16="http://schemas.microsoft.com/office/drawing/2014/main" id="{51EC28DA-A334-B504-5E26-21A22C6CFB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60167">
            <a:off x="365037" y="5285433"/>
            <a:ext cx="8179071" cy="46101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CuadroTexto 8">
            <a:extLst>
              <a:ext uri="{FF2B5EF4-FFF2-40B4-BE49-F238E27FC236}">
                <a16:creationId xmlns:a16="http://schemas.microsoft.com/office/drawing/2014/main" id="{7BB023B2-1DBA-BC02-95D4-E139BF53F003}"/>
              </a:ext>
            </a:extLst>
          </p:cNvPr>
          <p:cNvSpPr txBox="1"/>
          <p:nvPr/>
        </p:nvSpPr>
        <p:spPr>
          <a:xfrm>
            <a:off x="8251054" y="6035730"/>
            <a:ext cx="9483073" cy="42293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82925" lvl="1" indent="-291463">
              <a:lnSpc>
                <a:spcPts val="4319"/>
              </a:lnSpc>
              <a:buFont typeface="Arial"/>
              <a:buChar char="•"/>
            </a:pPr>
            <a:r>
              <a:rPr lang="en-US" sz="2699" b="1" spc="67" dirty="0">
                <a:solidFill>
                  <a:srgbClr val="101419"/>
                </a:solidFill>
                <a:latin typeface="Poppins Bold"/>
                <a:ea typeface="Poppins Bold"/>
                <a:cs typeface="Poppins Bold"/>
                <a:sym typeface="Poppins Bold"/>
              </a:rPr>
              <a:t>Introduction to </a:t>
            </a:r>
            <a:r>
              <a:rPr lang="en-US" sz="2699" b="1" spc="67" dirty="0" err="1">
                <a:solidFill>
                  <a:srgbClr val="101419"/>
                </a:solidFill>
                <a:latin typeface="Poppins Bold"/>
                <a:ea typeface="Poppins Bold"/>
                <a:cs typeface="Poppins Bold"/>
                <a:sym typeface="Poppins Bold"/>
              </a:rPr>
              <a:t>organisational</a:t>
            </a:r>
            <a:r>
              <a:rPr lang="en-US" sz="2699" b="1" spc="67" dirty="0">
                <a:solidFill>
                  <a:srgbClr val="101419"/>
                </a:solidFill>
                <a:latin typeface="Poppins Bold"/>
                <a:ea typeface="Poppins Bold"/>
                <a:cs typeface="Poppins Bold"/>
                <a:sym typeface="Poppins Bold"/>
              </a:rPr>
              <a:t> culture: </a:t>
            </a:r>
            <a:r>
              <a:rPr lang="en-US" sz="2699" spc="67" dirty="0">
                <a:solidFill>
                  <a:srgbClr val="101419"/>
                </a:solidFill>
                <a:latin typeface="Poppins"/>
                <a:ea typeface="Poppins"/>
                <a:cs typeface="Poppins"/>
                <a:sym typeface="Poppins"/>
              </a:rPr>
              <a:t>new staff are introduced to Hilton’s service culture and the #TeamHilton values.</a:t>
            </a:r>
          </a:p>
          <a:p>
            <a:pPr marL="582925" lvl="1" indent="-291463" algn="just">
              <a:lnSpc>
                <a:spcPts val="4319"/>
              </a:lnSpc>
              <a:buFont typeface="Arial"/>
              <a:buChar char="•"/>
            </a:pPr>
            <a:r>
              <a:rPr lang="en-US" sz="2699" b="1" spc="67" dirty="0">
                <a:solidFill>
                  <a:srgbClr val="101419"/>
                </a:solidFill>
                <a:latin typeface="Poppins Bold"/>
                <a:ea typeface="Poppins Bold"/>
                <a:cs typeface="Poppins Bold"/>
                <a:sym typeface="Poppins Bold"/>
              </a:rPr>
              <a:t>Support from supervisors and colleagues</a:t>
            </a:r>
            <a:r>
              <a:rPr lang="en-US" sz="2699" spc="67" dirty="0">
                <a:solidFill>
                  <a:srgbClr val="101419"/>
                </a:solidFill>
                <a:latin typeface="Poppins"/>
                <a:ea typeface="Poppins"/>
                <a:cs typeface="Poppins"/>
                <a:sym typeface="Poppins"/>
              </a:rPr>
              <a:t>: managers and team members help new employees adapt to their roles and responsibilities.</a:t>
            </a:r>
          </a:p>
          <a:p>
            <a:endParaRPr lang="es-ES" dirty="0"/>
          </a:p>
        </p:txBody>
      </p:sp>
      <p:sp>
        <p:nvSpPr>
          <p:cNvPr id="10" name="CuadroTexto 9">
            <a:extLst>
              <a:ext uri="{FF2B5EF4-FFF2-40B4-BE49-F238E27FC236}">
                <a16:creationId xmlns:a16="http://schemas.microsoft.com/office/drawing/2014/main" id="{E2695499-E1F0-8323-5620-4E71CBE9FC86}"/>
              </a:ext>
            </a:extLst>
          </p:cNvPr>
          <p:cNvSpPr txBox="1"/>
          <p:nvPr/>
        </p:nvSpPr>
        <p:spPr>
          <a:xfrm>
            <a:off x="7162800" y="4628940"/>
            <a:ext cx="10250415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700" b="1" spc="67" dirty="0">
                <a:solidFill>
                  <a:srgbClr val="101419"/>
                </a:solidFill>
                <a:latin typeface="Poppins Bold"/>
                <a:ea typeface="Poppins Bold"/>
                <a:cs typeface="Poppins Bold"/>
                <a:sym typeface="Poppins Bold"/>
              </a:rPr>
              <a:t>Training on company policies and procedures: </a:t>
            </a:r>
            <a:r>
              <a:rPr lang="en-US" sz="2700" spc="67" dirty="0">
                <a:solidFill>
                  <a:srgbClr val="101419"/>
                </a:solidFill>
                <a:latin typeface="Poppins"/>
                <a:ea typeface="Poppins"/>
                <a:cs typeface="Poppins"/>
                <a:sym typeface="Poppins"/>
              </a:rPr>
              <a:t>employees learn operational standards, safety procedures and service guidelines.</a:t>
            </a:r>
          </a:p>
          <a:p>
            <a:endParaRPr lang="es-E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458112" y="21907"/>
            <a:ext cx="7992924" cy="1737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439"/>
              </a:lnSpc>
            </a:pPr>
            <a:r>
              <a:rPr lang="en-US" sz="9600" spc="-192">
                <a:solidFill>
                  <a:srgbClr val="101419"/>
                </a:solidFill>
                <a:latin typeface="Poppins"/>
                <a:ea typeface="Poppins"/>
                <a:cs typeface="Poppins"/>
                <a:sym typeface="Poppins"/>
              </a:rPr>
              <a:t>Development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629400" y="1919763"/>
            <a:ext cx="10629900" cy="14745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 b="1" dirty="0">
                <a:solidFill>
                  <a:srgbClr val="073E88"/>
                </a:solidFill>
                <a:latin typeface="Poppins Bold"/>
                <a:ea typeface="Poppins Bold"/>
                <a:cs typeface="Poppins Bold"/>
                <a:sym typeface="Poppins Bold"/>
              </a:rPr>
              <a:t>Training and development enhance employee performance and long-term career growth.</a:t>
            </a:r>
          </a:p>
          <a:p>
            <a:pPr algn="ctr">
              <a:lnSpc>
                <a:spcPts val="3919"/>
              </a:lnSpc>
            </a:pPr>
            <a:r>
              <a:rPr lang="es-ES" sz="2800" dirty="0">
                <a:solidFill>
                  <a:srgbClr val="235591"/>
                </a:solidFill>
              </a:rPr>
              <a:t>(Hayes and </a:t>
            </a:r>
            <a:r>
              <a:rPr lang="es-ES" sz="2800" dirty="0" err="1">
                <a:solidFill>
                  <a:srgbClr val="235591"/>
                </a:solidFill>
              </a:rPr>
              <a:t>Ninemeier</a:t>
            </a:r>
            <a:r>
              <a:rPr lang="es-ES" sz="2800" dirty="0">
                <a:solidFill>
                  <a:srgbClr val="235591"/>
                </a:solidFill>
              </a:rPr>
              <a:t>, 2009; Dorta-Afonso et al., 2021; Hilton, 2024)</a:t>
            </a:r>
            <a:endParaRPr lang="en-US" sz="2799" b="1" dirty="0">
              <a:solidFill>
                <a:srgbClr val="235591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629400" y="4163218"/>
            <a:ext cx="12364076" cy="45294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sz="4000" b="1" dirty="0">
                <a:solidFill>
                  <a:srgbClr val="23559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• Online and workplace training</a:t>
            </a:r>
            <a:br>
              <a:rPr lang="en-US" sz="4000" b="1" dirty="0">
                <a:solidFill>
                  <a:srgbClr val="235591"/>
                </a:solidFill>
                <a:latin typeface="Poppins" panose="00000500000000000000" pitchFamily="2" charset="0"/>
                <a:cs typeface="Poppins" panose="00000500000000000000" pitchFamily="2" charset="0"/>
              </a:rPr>
            </a:br>
            <a:r>
              <a:rPr lang="en-US" sz="4000" b="1" dirty="0">
                <a:solidFill>
                  <a:srgbClr val="23559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• Career development opportunities</a:t>
            </a:r>
            <a:br>
              <a:rPr lang="en-US" sz="4000" b="1" dirty="0">
                <a:solidFill>
                  <a:srgbClr val="235591"/>
                </a:solidFill>
                <a:latin typeface="Poppins" panose="00000500000000000000" pitchFamily="2" charset="0"/>
                <a:cs typeface="Poppins" panose="00000500000000000000" pitchFamily="2" charset="0"/>
              </a:rPr>
            </a:br>
            <a:r>
              <a:rPr lang="en-US" sz="4000" b="1" dirty="0">
                <a:solidFill>
                  <a:srgbClr val="23559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• Leadership development </a:t>
            </a:r>
            <a:r>
              <a:rPr lang="en-US" sz="4000" b="1" dirty="0" err="1">
                <a:solidFill>
                  <a:srgbClr val="23559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programmes</a:t>
            </a:r>
            <a:br>
              <a:rPr lang="en-US" sz="4000" b="1" dirty="0">
                <a:solidFill>
                  <a:srgbClr val="235591"/>
                </a:solidFill>
                <a:latin typeface="Poppins" panose="00000500000000000000" pitchFamily="2" charset="0"/>
                <a:cs typeface="Poppins" panose="00000500000000000000" pitchFamily="2" charset="0"/>
              </a:rPr>
            </a:br>
            <a:r>
              <a:rPr lang="en-US" sz="4000" b="1" dirty="0">
                <a:solidFill>
                  <a:srgbClr val="23559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• Coaching and feedback from managers</a:t>
            </a:r>
            <a:br>
              <a:rPr lang="en-US" sz="4000" b="1" dirty="0">
                <a:solidFill>
                  <a:srgbClr val="235591"/>
                </a:solidFill>
                <a:latin typeface="Poppins" panose="00000500000000000000" pitchFamily="2" charset="0"/>
                <a:cs typeface="Poppins" panose="00000500000000000000" pitchFamily="2" charset="0"/>
              </a:rPr>
            </a:br>
            <a:r>
              <a:rPr lang="en-US" sz="4000" b="1" dirty="0">
                <a:solidFill>
                  <a:srgbClr val="23559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• Internal promotion and career pathways</a:t>
            </a:r>
            <a:endParaRPr lang="en-US" sz="3600" b="1" spc="67" dirty="0">
              <a:solidFill>
                <a:srgbClr val="235591"/>
              </a:solidFill>
              <a:latin typeface="Poppins" panose="00000500000000000000" pitchFamily="2" charset="0"/>
              <a:ea typeface="Poppins"/>
              <a:cs typeface="Poppins" panose="00000500000000000000" pitchFamily="2" charset="0"/>
              <a:sym typeface="Poppins"/>
            </a:endParaRPr>
          </a:p>
        </p:txBody>
      </p:sp>
      <p:pic>
        <p:nvPicPr>
          <p:cNvPr id="8" name="Imagen 7">
            <a:extLst>
              <a:ext uri="{FF2B5EF4-FFF2-40B4-BE49-F238E27FC236}">
                <a16:creationId xmlns:a16="http://schemas.microsoft.com/office/drawing/2014/main" id="{6CD61131-D6CF-BC9F-1F58-AE8F984F0A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2324100"/>
            <a:ext cx="5105400" cy="76581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86301" y="2510157"/>
            <a:ext cx="7469093" cy="7469093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"/>
              <a:stretch>
                <a:fillRect l="-25136" r="-25136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37333" y="461010"/>
            <a:ext cx="6494929" cy="1737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3439"/>
              </a:lnSpc>
            </a:pPr>
            <a:r>
              <a:rPr lang="en-US" sz="9600" spc="-192">
                <a:solidFill>
                  <a:srgbClr val="101419"/>
                </a:solidFill>
                <a:latin typeface="Poppins"/>
                <a:ea typeface="Poppins"/>
                <a:cs typeface="Poppins"/>
                <a:sym typeface="Poppins"/>
              </a:rPr>
              <a:t>Retention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166648" y="1365507"/>
            <a:ext cx="9249787" cy="7988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19"/>
              </a:lnSpc>
            </a:pPr>
            <a:r>
              <a:rPr lang="en-US" sz="2299" b="1">
                <a:solidFill>
                  <a:srgbClr val="101419"/>
                </a:solidFill>
                <a:latin typeface="Poppins Bold"/>
                <a:ea typeface="Poppins Bold"/>
                <a:cs typeface="Poppins Bold"/>
                <a:sym typeface="Poppins Bold"/>
              </a:rPr>
              <a:t>Focuses on keeping talented employees motivated and engaged within the organisation.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66320" y="8964016"/>
            <a:ext cx="2391040" cy="3257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>
                <a:solidFill>
                  <a:srgbClr val="F5F7F7"/>
                </a:solidFill>
                <a:latin typeface="Poppins"/>
                <a:ea typeface="Poppins"/>
                <a:cs typeface="Poppins"/>
                <a:sym typeface="Poppins"/>
              </a:rPr>
              <a:t>Murad Naser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407236" y="8964016"/>
            <a:ext cx="2391040" cy="3257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>
                <a:solidFill>
                  <a:srgbClr val="F5F7F7"/>
                </a:solidFill>
                <a:latin typeface="Poppins"/>
                <a:ea typeface="Poppins"/>
                <a:cs typeface="Poppins"/>
                <a:sym typeface="Poppins"/>
              </a:rPr>
              <a:t>Cahaya Dewi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2048152" y="5400675"/>
            <a:ext cx="2391040" cy="3257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>
                <a:solidFill>
                  <a:srgbClr val="F5F7F7"/>
                </a:solidFill>
                <a:latin typeface="Poppins"/>
                <a:ea typeface="Poppins"/>
                <a:cs typeface="Poppins"/>
                <a:sym typeface="Poppins"/>
              </a:rPr>
              <a:t>Ketut Susilo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15852" y="2613208"/>
            <a:ext cx="8448600" cy="54728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ct val="150000"/>
              </a:lnSpc>
              <a:spcBef>
                <a:spcPct val="0"/>
              </a:spcBef>
            </a:pPr>
            <a:r>
              <a:rPr lang="en-US" sz="3600" b="1" dirty="0">
                <a:solidFill>
                  <a:schemeClr val="accent1">
                    <a:lumMod val="50000"/>
                  </a:schemeClr>
                </a:solidFill>
                <a:latin typeface="Poppins Bold"/>
                <a:ea typeface="Poppins Bold"/>
                <a:cs typeface="Poppins Bold"/>
                <a:sym typeface="Poppins Bold"/>
              </a:rPr>
              <a:t>Hilton retention strategies include:</a:t>
            </a:r>
          </a:p>
          <a:p>
            <a:pPr marL="614318" lvl="1" indent="-307159" algn="l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3600" b="1" dirty="0">
                <a:solidFill>
                  <a:schemeClr val="accent1">
                    <a:lumMod val="50000"/>
                  </a:schemeClr>
                </a:solidFill>
                <a:latin typeface="Poppins Bold"/>
                <a:ea typeface="Poppins Bold"/>
                <a:cs typeface="Poppins Bold"/>
                <a:sym typeface="Poppins Bold"/>
              </a:rPr>
              <a:t>Career development opportunities</a:t>
            </a:r>
          </a:p>
          <a:p>
            <a:pPr marL="614318" lvl="1" indent="-307159" algn="l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3600" b="1" dirty="0">
                <a:solidFill>
                  <a:schemeClr val="accent1">
                    <a:lumMod val="50000"/>
                  </a:schemeClr>
                </a:solidFill>
                <a:latin typeface="Poppins Bold"/>
                <a:ea typeface="Poppins Bold"/>
                <a:cs typeface="Poppins Bold"/>
                <a:sym typeface="Poppins Bold"/>
              </a:rPr>
              <a:t>Employee recognition schemes</a:t>
            </a:r>
          </a:p>
          <a:p>
            <a:pPr marL="614318" lvl="1" indent="-307159" algn="l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3600" b="1" dirty="0">
                <a:solidFill>
                  <a:schemeClr val="accent1">
                    <a:lumMod val="50000"/>
                  </a:schemeClr>
                </a:solidFill>
                <a:latin typeface="Poppins Bold"/>
                <a:ea typeface="Poppins Bold"/>
                <a:cs typeface="Poppins Bold"/>
                <a:sym typeface="Poppins Bold"/>
              </a:rPr>
              <a:t>Competitive pay and benefits</a:t>
            </a:r>
          </a:p>
          <a:p>
            <a:pPr marL="614318" lvl="1" indent="-307159" algn="l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3600" b="1" dirty="0">
                <a:solidFill>
                  <a:schemeClr val="accent1">
                    <a:lumMod val="50000"/>
                  </a:schemeClr>
                </a:solidFill>
                <a:latin typeface="Poppins Bold"/>
                <a:ea typeface="Poppins Bold"/>
                <a:cs typeface="Poppins Bold"/>
                <a:sym typeface="Poppins Bold"/>
              </a:rPr>
              <a:t>Positive </a:t>
            </a:r>
            <a:r>
              <a:rPr lang="en-US" sz="3600" b="1" dirty="0" err="1">
                <a:solidFill>
                  <a:schemeClr val="accent1">
                    <a:lumMod val="50000"/>
                  </a:schemeClr>
                </a:solidFill>
                <a:latin typeface="Poppins Bold"/>
                <a:ea typeface="Poppins Bold"/>
                <a:cs typeface="Poppins Bold"/>
                <a:sym typeface="Poppins Bold"/>
              </a:rPr>
              <a:t>organisational</a:t>
            </a:r>
            <a:r>
              <a:rPr lang="en-US" sz="3600" b="1" dirty="0">
                <a:solidFill>
                  <a:schemeClr val="accent1">
                    <a:lumMod val="50000"/>
                  </a:schemeClr>
                </a:solidFill>
                <a:latin typeface="Poppins Bold"/>
                <a:ea typeface="Poppins Bold"/>
                <a:cs typeface="Poppins Bold"/>
                <a:sym typeface="Poppins Bold"/>
              </a:rPr>
              <a:t> culture</a:t>
            </a:r>
          </a:p>
          <a:p>
            <a:pPr algn="l">
              <a:lnSpc>
                <a:spcPts val="3983"/>
              </a:lnSpc>
              <a:spcBef>
                <a:spcPct val="0"/>
              </a:spcBef>
            </a:pPr>
            <a:endParaRPr lang="en-US" sz="2845" b="1" dirty="0">
              <a:solidFill>
                <a:srgbClr val="000000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763000" y="7936575"/>
            <a:ext cx="8448600" cy="19698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920"/>
              </a:lnSpc>
            </a:pPr>
            <a:r>
              <a:rPr lang="en-US" sz="2400" i="1" dirty="0">
                <a:latin typeface="Poppins" panose="00000500000000000000" pitchFamily="2" charset="0"/>
                <a:cs typeface="Poppins" panose="00000500000000000000" pitchFamily="2" charset="0"/>
              </a:rPr>
              <a:t>Retention is important in hospitality because high staff turnover can affect service quality, team stability and recruitment costs.</a:t>
            </a:r>
            <a:endParaRPr lang="en-US" sz="2400" i="1" dirty="0">
              <a:latin typeface="Poppins" panose="00000500000000000000" pitchFamily="2" charset="0"/>
              <a:ea typeface="Canva Sans Bold Italics"/>
              <a:cs typeface="Poppins" panose="00000500000000000000" pitchFamily="2" charset="0"/>
              <a:sym typeface="Canva Sans Bold Italics"/>
            </a:endParaRPr>
          </a:p>
          <a:p>
            <a:pPr algn="ctr">
              <a:lnSpc>
                <a:spcPts val="3920"/>
              </a:lnSpc>
            </a:pPr>
            <a:r>
              <a:rPr lang="en-US" sz="2800" dirty="0"/>
              <a:t>(CIPD, 2025; CIPD, 2026; Hilton, 2024)</a:t>
            </a:r>
            <a:endParaRPr lang="en-US" sz="2800" b="1" i="1" dirty="0">
              <a:solidFill>
                <a:srgbClr val="073E88"/>
              </a:solidFill>
              <a:latin typeface="Canva Sans Bold Italics"/>
              <a:ea typeface="Canva Sans Bold Italics"/>
              <a:cs typeface="Canva Sans Bold Italics"/>
              <a:sym typeface="Canva Sans Bold Italic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73E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76015" y="204788"/>
            <a:ext cx="8659906" cy="1552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519"/>
              </a:lnSpc>
            </a:pPr>
            <a:r>
              <a:rPr lang="en-US" sz="9600" spc="-192">
                <a:solidFill>
                  <a:srgbClr val="F5F7F7"/>
                </a:solidFill>
                <a:latin typeface="Poppins"/>
                <a:ea typeface="Poppins"/>
                <a:cs typeface="Poppins"/>
                <a:sym typeface="Poppins"/>
              </a:rPr>
              <a:t>Separation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9602514" y="925830"/>
            <a:ext cx="7717297" cy="4343545"/>
            <a:chOff x="0" y="0"/>
            <a:chExt cx="1234862" cy="69502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234862" cy="695021"/>
            </a:xfrm>
            <a:custGeom>
              <a:avLst/>
              <a:gdLst/>
              <a:ahLst/>
              <a:cxnLst/>
              <a:rect l="l" t="t" r="r" b="b"/>
              <a:pathLst>
                <a:path w="1234862" h="695021">
                  <a:moveTo>
                    <a:pt x="100319" y="0"/>
                  </a:moveTo>
                  <a:lnTo>
                    <a:pt x="1134543" y="0"/>
                  </a:lnTo>
                  <a:cubicBezTo>
                    <a:pt x="1161150" y="0"/>
                    <a:pt x="1186666" y="10569"/>
                    <a:pt x="1205480" y="29383"/>
                  </a:cubicBezTo>
                  <a:cubicBezTo>
                    <a:pt x="1224293" y="48196"/>
                    <a:pt x="1234862" y="73713"/>
                    <a:pt x="1234862" y="100319"/>
                  </a:cubicBezTo>
                  <a:lnTo>
                    <a:pt x="1234862" y="594701"/>
                  </a:lnTo>
                  <a:cubicBezTo>
                    <a:pt x="1234862" y="621308"/>
                    <a:pt x="1224293" y="646824"/>
                    <a:pt x="1205480" y="665638"/>
                  </a:cubicBezTo>
                  <a:cubicBezTo>
                    <a:pt x="1186666" y="684451"/>
                    <a:pt x="1161150" y="695021"/>
                    <a:pt x="1134543" y="695021"/>
                  </a:cubicBezTo>
                  <a:lnTo>
                    <a:pt x="100319" y="695021"/>
                  </a:lnTo>
                  <a:cubicBezTo>
                    <a:pt x="44914" y="695021"/>
                    <a:pt x="0" y="650106"/>
                    <a:pt x="0" y="594701"/>
                  </a:cubicBezTo>
                  <a:lnTo>
                    <a:pt x="0" y="100319"/>
                  </a:lnTo>
                  <a:cubicBezTo>
                    <a:pt x="0" y="73713"/>
                    <a:pt x="10569" y="48196"/>
                    <a:pt x="29383" y="29383"/>
                  </a:cubicBezTo>
                  <a:cubicBezTo>
                    <a:pt x="48196" y="10569"/>
                    <a:pt x="73713" y="0"/>
                    <a:pt x="100319" y="0"/>
                  </a:cubicBezTo>
                  <a:close/>
                </a:path>
              </a:pathLst>
            </a:custGeom>
            <a:blipFill>
              <a:blip r:embed="rId2"/>
              <a:stretch>
                <a:fillRect t="-9187" b="-9187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942360" y="8103870"/>
            <a:ext cx="15377452" cy="1741221"/>
            <a:chOff x="0" y="0"/>
            <a:chExt cx="4050029" cy="45859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050028" cy="458593"/>
            </a:xfrm>
            <a:custGeom>
              <a:avLst/>
              <a:gdLst/>
              <a:ahLst/>
              <a:cxnLst/>
              <a:rect l="l" t="t" r="r" b="b"/>
              <a:pathLst>
                <a:path w="4050028" h="458593">
                  <a:moveTo>
                    <a:pt x="25173" y="0"/>
                  </a:moveTo>
                  <a:lnTo>
                    <a:pt x="4024855" y="0"/>
                  </a:lnTo>
                  <a:cubicBezTo>
                    <a:pt x="4031532" y="0"/>
                    <a:pt x="4037935" y="2652"/>
                    <a:pt x="4042656" y="7373"/>
                  </a:cubicBezTo>
                  <a:cubicBezTo>
                    <a:pt x="4047376" y="12094"/>
                    <a:pt x="4050028" y="18497"/>
                    <a:pt x="4050028" y="25173"/>
                  </a:cubicBezTo>
                  <a:lnTo>
                    <a:pt x="4050028" y="433420"/>
                  </a:lnTo>
                  <a:cubicBezTo>
                    <a:pt x="4050028" y="447323"/>
                    <a:pt x="4038758" y="458593"/>
                    <a:pt x="4024855" y="458593"/>
                  </a:cubicBezTo>
                  <a:lnTo>
                    <a:pt x="25173" y="458593"/>
                  </a:lnTo>
                  <a:cubicBezTo>
                    <a:pt x="11270" y="458593"/>
                    <a:pt x="0" y="447323"/>
                    <a:pt x="0" y="433420"/>
                  </a:cubicBezTo>
                  <a:lnTo>
                    <a:pt x="0" y="25173"/>
                  </a:lnTo>
                  <a:cubicBezTo>
                    <a:pt x="0" y="11270"/>
                    <a:pt x="11270" y="0"/>
                    <a:pt x="25173" y="0"/>
                  </a:cubicBezTo>
                  <a:close/>
                </a:path>
              </a:pathLst>
            </a:custGeom>
            <a:solidFill>
              <a:srgbClr val="F5F7F7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4050029" cy="5157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63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31882" y="1752110"/>
            <a:ext cx="8467985" cy="69488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F5F7F7"/>
                </a:solidFill>
                <a:latin typeface="Poppins"/>
                <a:ea typeface="Poppins"/>
                <a:cs typeface="Poppins"/>
                <a:sym typeface="Poppins"/>
              </a:rPr>
              <a:t>The separation stage occurs when employees leave the organisation.</a:t>
            </a:r>
          </a:p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F5F7F7"/>
                </a:solidFill>
                <a:latin typeface="Poppins"/>
                <a:ea typeface="Poppins"/>
                <a:cs typeface="Poppins"/>
                <a:sym typeface="Poppins"/>
              </a:rPr>
              <a:t>Typical practices include:</a:t>
            </a:r>
          </a:p>
          <a:p>
            <a:pPr marL="604519" lvl="1" indent="-302260" algn="l">
              <a:lnSpc>
                <a:spcPts val="3919"/>
              </a:lnSpc>
              <a:buFont typeface="Arial"/>
              <a:buChar char="•"/>
            </a:pPr>
            <a:r>
              <a:rPr lang="en-US" sz="2799" b="1">
                <a:solidFill>
                  <a:srgbClr val="F5F7F7"/>
                </a:solidFill>
                <a:latin typeface="Poppins Bold"/>
                <a:ea typeface="Poppins Bold"/>
                <a:cs typeface="Poppins Bold"/>
                <a:sym typeface="Poppins Bold"/>
              </a:rPr>
              <a:t>Exit interviews: </a:t>
            </a:r>
            <a:r>
              <a:rPr lang="en-US" sz="2799">
                <a:solidFill>
                  <a:srgbClr val="F5F7F7"/>
                </a:solidFill>
                <a:latin typeface="Poppins"/>
                <a:ea typeface="Poppins"/>
                <a:cs typeface="Poppins"/>
                <a:sym typeface="Poppins"/>
              </a:rPr>
              <a:t>departing employees share feedback about their experience in the organisation.</a:t>
            </a:r>
          </a:p>
          <a:p>
            <a:pPr marL="604519" lvl="1" indent="-302260" algn="l">
              <a:lnSpc>
                <a:spcPts val="3919"/>
              </a:lnSpc>
              <a:buFont typeface="Arial"/>
              <a:buChar char="•"/>
            </a:pPr>
            <a:r>
              <a:rPr lang="en-US" sz="2799" b="1">
                <a:solidFill>
                  <a:srgbClr val="F5F7F7"/>
                </a:solidFill>
                <a:latin typeface="Poppins Bold"/>
                <a:ea typeface="Poppins Bold"/>
                <a:cs typeface="Poppins Bold"/>
                <a:sym typeface="Poppins Bold"/>
              </a:rPr>
              <a:t>Knowledge transfer: </a:t>
            </a:r>
            <a:r>
              <a:rPr lang="en-US" sz="2799">
                <a:solidFill>
                  <a:srgbClr val="F5F7F7"/>
                </a:solidFill>
                <a:latin typeface="Poppins"/>
                <a:ea typeface="Poppins"/>
                <a:cs typeface="Poppins"/>
                <a:sym typeface="Poppins"/>
              </a:rPr>
              <a:t>employees pass on important information and skills before leaving their role.</a:t>
            </a:r>
          </a:p>
          <a:p>
            <a:pPr marL="604519" lvl="1" indent="-302260" algn="l">
              <a:lnSpc>
                <a:spcPts val="3919"/>
              </a:lnSpc>
              <a:buFont typeface="Arial"/>
              <a:buChar char="•"/>
            </a:pPr>
            <a:r>
              <a:rPr lang="en-US" sz="2799">
                <a:solidFill>
                  <a:srgbClr val="F5F7F7"/>
                </a:solidFill>
                <a:latin typeface="Poppins"/>
                <a:ea typeface="Poppins"/>
                <a:cs typeface="Poppins"/>
                <a:sym typeface="Poppins"/>
              </a:rPr>
              <a:t>R</a:t>
            </a:r>
            <a:r>
              <a:rPr lang="en-US" sz="2799" b="1">
                <a:solidFill>
                  <a:srgbClr val="F5F7F7"/>
                </a:solidFill>
                <a:latin typeface="Poppins Bold"/>
                <a:ea typeface="Poppins Bold"/>
                <a:cs typeface="Poppins Bold"/>
                <a:sym typeface="Poppins Bold"/>
              </a:rPr>
              <a:t>eturn of organisational equipment: </a:t>
            </a:r>
            <a:r>
              <a:rPr lang="en-US" sz="2799">
                <a:solidFill>
                  <a:srgbClr val="F5F7F7"/>
                </a:solidFill>
                <a:latin typeface="Poppins"/>
                <a:ea typeface="Poppins"/>
                <a:cs typeface="Poppins"/>
                <a:sym typeface="Poppins"/>
              </a:rPr>
              <a:t>employees return company property such as uniforms, devices or access cards.</a:t>
            </a:r>
          </a:p>
          <a:p>
            <a:pPr algn="l">
              <a:lnSpc>
                <a:spcPts val="3919"/>
              </a:lnSpc>
            </a:pPr>
            <a:endParaRPr lang="en-US" sz="2799">
              <a:solidFill>
                <a:srgbClr val="F5F7F7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algn="l">
              <a:lnSpc>
                <a:spcPts val="3919"/>
              </a:lnSpc>
            </a:pPr>
            <a:endParaRPr lang="en-US" sz="2799">
              <a:solidFill>
                <a:srgbClr val="F5F7F7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906501" y="8366694"/>
            <a:ext cx="14035959" cy="12840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399" dirty="0">
                <a:solidFill>
                  <a:srgbClr val="101419"/>
                </a:solidFill>
                <a:latin typeface="Poppins"/>
                <a:ea typeface="Poppins"/>
                <a:cs typeface="Poppins"/>
                <a:sym typeface="Poppins"/>
              </a:rPr>
              <a:t>Exit interviews allow organisations to identify potential improvements in human resource practices.</a:t>
            </a:r>
          </a:p>
          <a:p>
            <a:pPr algn="ctr">
              <a:lnSpc>
                <a:spcPts val="3359"/>
              </a:lnSpc>
            </a:pPr>
            <a:r>
              <a:rPr lang="en-US" sz="2400" dirty="0"/>
              <a:t>(Armstrong and Taylor, 2023; CIPD, 2026)</a:t>
            </a:r>
            <a:endParaRPr lang="en-US" sz="2399" dirty="0">
              <a:solidFill>
                <a:srgbClr val="101419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9144000" y="5762030"/>
            <a:ext cx="7990055" cy="20929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23" lvl="1" indent="-302261" algn="l">
              <a:lnSpc>
                <a:spcPts val="3920"/>
              </a:lnSpc>
              <a:buFont typeface="Arial"/>
              <a:buChar char="•"/>
            </a:pPr>
            <a:r>
              <a:rPr lang="en-US" sz="2800" b="1">
                <a:solidFill>
                  <a:srgbClr val="F5F7F7"/>
                </a:solidFill>
                <a:latin typeface="Poppins Bold"/>
                <a:ea typeface="Poppins Bold"/>
                <a:cs typeface="Poppins Bold"/>
                <a:sym typeface="Poppins Bold"/>
              </a:rPr>
              <a:t>Collection of employee feedback: </a:t>
            </a:r>
            <a:r>
              <a:rPr lang="en-US" sz="2800">
                <a:solidFill>
                  <a:srgbClr val="F5F7F7"/>
                </a:solidFill>
                <a:latin typeface="Poppins"/>
                <a:ea typeface="Poppins"/>
                <a:cs typeface="Poppins"/>
                <a:sym typeface="Poppins"/>
              </a:rPr>
              <a:t>HR gathers insights to improve working conditions and management practices.</a:t>
            </a:r>
          </a:p>
          <a:p>
            <a:pPr algn="l">
              <a:lnSpc>
                <a:spcPts val="4759"/>
              </a:lnSpc>
            </a:pPr>
            <a:endParaRPr lang="en-US" sz="2800">
              <a:solidFill>
                <a:srgbClr val="F5F7F7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210132" y="-461675"/>
            <a:ext cx="6109679" cy="1378541"/>
            <a:chOff x="0" y="0"/>
            <a:chExt cx="1686493" cy="38052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86493" cy="380527"/>
            </a:xfrm>
            <a:custGeom>
              <a:avLst/>
              <a:gdLst/>
              <a:ahLst/>
              <a:cxnLst/>
              <a:rect l="l" t="t" r="r" b="b"/>
              <a:pathLst>
                <a:path w="1686493" h="380527">
                  <a:moveTo>
                    <a:pt x="63358" y="0"/>
                  </a:moveTo>
                  <a:lnTo>
                    <a:pt x="1623135" y="0"/>
                  </a:lnTo>
                  <a:cubicBezTo>
                    <a:pt x="1658127" y="0"/>
                    <a:pt x="1686493" y="28366"/>
                    <a:pt x="1686493" y="63358"/>
                  </a:cubicBezTo>
                  <a:lnTo>
                    <a:pt x="1686493" y="317169"/>
                  </a:lnTo>
                  <a:cubicBezTo>
                    <a:pt x="1686493" y="333973"/>
                    <a:pt x="1679818" y="350088"/>
                    <a:pt x="1667936" y="361970"/>
                  </a:cubicBezTo>
                  <a:cubicBezTo>
                    <a:pt x="1656054" y="373852"/>
                    <a:pt x="1639939" y="380527"/>
                    <a:pt x="1623135" y="380527"/>
                  </a:cubicBezTo>
                  <a:lnTo>
                    <a:pt x="63358" y="380527"/>
                  </a:lnTo>
                  <a:cubicBezTo>
                    <a:pt x="28366" y="380527"/>
                    <a:pt x="0" y="352161"/>
                    <a:pt x="0" y="317169"/>
                  </a:cubicBezTo>
                  <a:lnTo>
                    <a:pt x="0" y="63358"/>
                  </a:lnTo>
                  <a:cubicBezTo>
                    <a:pt x="0" y="28366"/>
                    <a:pt x="28366" y="0"/>
                    <a:pt x="63358" y="0"/>
                  </a:cubicBezTo>
                  <a:close/>
                </a:path>
              </a:pathLst>
            </a:custGeom>
            <a:solidFill>
              <a:srgbClr val="073E88"/>
            </a:solidFill>
          </p:spPr>
          <p:txBody>
            <a:bodyPr/>
            <a:lstStyle/>
            <a:p>
              <a:endParaRPr lang="es-E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1686493" cy="4376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63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3078310" y="7458435"/>
            <a:ext cx="4260551" cy="2469675"/>
          </a:xfrm>
          <a:custGeom>
            <a:avLst/>
            <a:gdLst/>
            <a:ahLst/>
            <a:cxnLst/>
            <a:rect l="l" t="t" r="r" b="b"/>
            <a:pathLst>
              <a:path w="4260551" h="2469675">
                <a:moveTo>
                  <a:pt x="0" y="0"/>
                </a:moveTo>
                <a:lnTo>
                  <a:pt x="4260551" y="0"/>
                </a:lnTo>
                <a:lnTo>
                  <a:pt x="4260551" y="2469675"/>
                </a:lnTo>
                <a:lnTo>
                  <a:pt x="0" y="246967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6" name="TextBox 6"/>
          <p:cNvSpPr txBox="1"/>
          <p:nvPr/>
        </p:nvSpPr>
        <p:spPr>
          <a:xfrm>
            <a:off x="762812" y="118110"/>
            <a:ext cx="9354263" cy="1737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3439"/>
              </a:lnSpc>
            </a:pPr>
            <a:r>
              <a:rPr lang="en-US" sz="9600" spc="-192">
                <a:solidFill>
                  <a:srgbClr val="101419"/>
                </a:solidFill>
                <a:latin typeface="Poppins"/>
                <a:ea typeface="Poppins"/>
                <a:cs typeface="Poppins"/>
                <a:sym typeface="Poppins"/>
              </a:rPr>
              <a:t>Conclusion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720497" y="1203960"/>
            <a:ext cx="8599314" cy="6515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5040"/>
              </a:lnSpc>
            </a:pPr>
            <a:r>
              <a:rPr lang="en-US" sz="3600" b="1">
                <a:solidFill>
                  <a:srgbClr val="073E88"/>
                </a:solidFill>
                <a:latin typeface="Poppins Bold"/>
                <a:ea typeface="Poppins Bold"/>
                <a:cs typeface="Poppins Bold"/>
                <a:sym typeface="Poppins Bold"/>
              </a:rPr>
              <a:t>Lifecycle at Hilton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3400" y="2156046"/>
            <a:ext cx="14589770" cy="77720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779"/>
              </a:lnSpc>
              <a:spcBef>
                <a:spcPct val="0"/>
              </a:spcBef>
            </a:pPr>
            <a:r>
              <a:rPr lang="en-US" sz="2699" dirty="0">
                <a:solidFill>
                  <a:srgbClr val="073E88"/>
                </a:solidFill>
                <a:latin typeface="Poppins"/>
                <a:ea typeface="Poppins"/>
                <a:cs typeface="Poppins"/>
                <a:sym typeface="Poppins"/>
              </a:rPr>
              <a:t>At Hilton Hotels &amp; Resorts, each stage of the employee lifecycle is carefully structured:</a:t>
            </a:r>
          </a:p>
          <a:p>
            <a:pPr algn="just">
              <a:lnSpc>
                <a:spcPts val="3779"/>
              </a:lnSpc>
              <a:spcBef>
                <a:spcPct val="0"/>
              </a:spcBef>
            </a:pPr>
            <a:endParaRPr lang="en-US" sz="2699" dirty="0">
              <a:solidFill>
                <a:srgbClr val="073E88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582925" lvl="1" indent="-291463" algn="just">
              <a:lnSpc>
                <a:spcPts val="3779"/>
              </a:lnSpc>
              <a:spcBef>
                <a:spcPct val="0"/>
              </a:spcBef>
              <a:buFont typeface="Arial"/>
              <a:buChar char="•"/>
            </a:pPr>
            <a:r>
              <a:rPr lang="en-US" sz="2699" b="1" dirty="0">
                <a:solidFill>
                  <a:srgbClr val="073E88"/>
                </a:solidFill>
                <a:latin typeface="Poppins Bold"/>
                <a:ea typeface="Poppins Bold"/>
                <a:cs typeface="Poppins Bold"/>
                <a:sym typeface="Poppins Bold"/>
              </a:rPr>
              <a:t>Attraction </a:t>
            </a:r>
            <a:r>
              <a:rPr lang="en-US" sz="2699" dirty="0">
                <a:solidFill>
                  <a:srgbClr val="073E88"/>
                </a:solidFill>
                <a:latin typeface="Poppins"/>
                <a:ea typeface="Poppins"/>
                <a:cs typeface="Poppins"/>
                <a:sym typeface="Poppins"/>
              </a:rPr>
              <a:t>strategies strengthen Hilton’s employer brand.</a:t>
            </a:r>
          </a:p>
          <a:p>
            <a:pPr algn="just">
              <a:lnSpc>
                <a:spcPts val="3779"/>
              </a:lnSpc>
              <a:spcBef>
                <a:spcPct val="0"/>
              </a:spcBef>
            </a:pPr>
            <a:endParaRPr lang="en-US" sz="2699" dirty="0">
              <a:solidFill>
                <a:srgbClr val="073E88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582925" lvl="1" indent="-291463" algn="just">
              <a:lnSpc>
                <a:spcPts val="3779"/>
              </a:lnSpc>
              <a:spcBef>
                <a:spcPct val="0"/>
              </a:spcBef>
              <a:buFont typeface="Arial"/>
              <a:buChar char="•"/>
            </a:pPr>
            <a:r>
              <a:rPr lang="en-US" sz="2699" b="1" dirty="0">
                <a:solidFill>
                  <a:srgbClr val="073E88"/>
                </a:solidFill>
                <a:latin typeface="Poppins Bold"/>
                <a:ea typeface="Poppins Bold"/>
                <a:cs typeface="Poppins Bold"/>
                <a:sym typeface="Poppins Bold"/>
              </a:rPr>
              <a:t>Recruitment </a:t>
            </a:r>
            <a:r>
              <a:rPr lang="en-US" sz="2699" dirty="0">
                <a:solidFill>
                  <a:srgbClr val="073E88"/>
                </a:solidFill>
                <a:latin typeface="Poppins"/>
                <a:ea typeface="Poppins"/>
                <a:cs typeface="Poppins"/>
                <a:sym typeface="Poppins"/>
              </a:rPr>
              <a:t>processes help select suitable candidates.</a:t>
            </a:r>
          </a:p>
          <a:p>
            <a:pPr algn="just">
              <a:lnSpc>
                <a:spcPts val="3779"/>
              </a:lnSpc>
              <a:spcBef>
                <a:spcPct val="0"/>
              </a:spcBef>
            </a:pPr>
            <a:endParaRPr lang="en-US" sz="2699" dirty="0">
              <a:solidFill>
                <a:srgbClr val="073E88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582925" lvl="1" indent="-291463" algn="just">
              <a:lnSpc>
                <a:spcPts val="3779"/>
              </a:lnSpc>
              <a:spcBef>
                <a:spcPct val="0"/>
              </a:spcBef>
              <a:buFont typeface="Arial"/>
              <a:buChar char="•"/>
            </a:pPr>
            <a:r>
              <a:rPr lang="en-US" sz="2699" b="1" dirty="0">
                <a:solidFill>
                  <a:srgbClr val="073E88"/>
                </a:solidFill>
                <a:latin typeface="Poppins Bold"/>
                <a:ea typeface="Poppins Bold"/>
                <a:cs typeface="Poppins Bold"/>
                <a:sym typeface="Poppins Bold"/>
              </a:rPr>
              <a:t>Onboarding </a:t>
            </a:r>
            <a:r>
              <a:rPr lang="en-US" sz="2699" dirty="0">
                <a:solidFill>
                  <a:srgbClr val="073E88"/>
                </a:solidFill>
                <a:latin typeface="Poppins"/>
                <a:ea typeface="Poppins"/>
                <a:cs typeface="Poppins"/>
                <a:sym typeface="Poppins"/>
              </a:rPr>
              <a:t>supports successful integration into the </a:t>
            </a:r>
            <a:r>
              <a:rPr lang="en-US" sz="2699" dirty="0" err="1">
                <a:solidFill>
                  <a:srgbClr val="073E88"/>
                </a:solidFill>
                <a:latin typeface="Poppins"/>
                <a:ea typeface="Poppins"/>
                <a:cs typeface="Poppins"/>
                <a:sym typeface="Poppins"/>
              </a:rPr>
              <a:t>organisation</a:t>
            </a:r>
            <a:r>
              <a:rPr lang="en-US" sz="2699" dirty="0">
                <a:solidFill>
                  <a:srgbClr val="073E88"/>
                </a:solidFill>
                <a:latin typeface="Poppins"/>
                <a:ea typeface="Poppins"/>
                <a:cs typeface="Poppins"/>
                <a:sym typeface="Poppins"/>
              </a:rPr>
              <a:t>.</a:t>
            </a:r>
          </a:p>
          <a:p>
            <a:pPr algn="just">
              <a:lnSpc>
                <a:spcPts val="3779"/>
              </a:lnSpc>
              <a:spcBef>
                <a:spcPct val="0"/>
              </a:spcBef>
            </a:pPr>
            <a:endParaRPr lang="en-US" sz="2699" dirty="0">
              <a:solidFill>
                <a:srgbClr val="073E88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582925" lvl="1" indent="-291463" algn="just">
              <a:lnSpc>
                <a:spcPts val="3779"/>
              </a:lnSpc>
              <a:spcBef>
                <a:spcPct val="0"/>
              </a:spcBef>
              <a:buFont typeface="Arial"/>
              <a:buChar char="•"/>
            </a:pPr>
            <a:r>
              <a:rPr lang="en-US" sz="2699" b="1" dirty="0">
                <a:solidFill>
                  <a:srgbClr val="073E88"/>
                </a:solidFill>
                <a:latin typeface="Poppins Bold"/>
                <a:ea typeface="Poppins Bold"/>
                <a:cs typeface="Poppins Bold"/>
                <a:sym typeface="Poppins Bold"/>
              </a:rPr>
              <a:t>Development </a:t>
            </a:r>
            <a:r>
              <a:rPr lang="en-US" sz="2699" dirty="0" err="1">
                <a:solidFill>
                  <a:srgbClr val="073E88"/>
                </a:solidFill>
                <a:latin typeface="Poppins"/>
                <a:ea typeface="Poppins"/>
                <a:cs typeface="Poppins"/>
                <a:sym typeface="Poppins"/>
              </a:rPr>
              <a:t>programmes</a:t>
            </a:r>
            <a:r>
              <a:rPr lang="en-US" sz="2699" dirty="0">
                <a:solidFill>
                  <a:srgbClr val="073E88"/>
                </a:solidFill>
                <a:latin typeface="Poppins"/>
                <a:ea typeface="Poppins"/>
                <a:cs typeface="Poppins"/>
                <a:sym typeface="Poppins"/>
              </a:rPr>
              <a:t> enhance employee skills and career progression.</a:t>
            </a:r>
          </a:p>
          <a:p>
            <a:pPr algn="just">
              <a:lnSpc>
                <a:spcPts val="3779"/>
              </a:lnSpc>
              <a:spcBef>
                <a:spcPct val="0"/>
              </a:spcBef>
            </a:pPr>
            <a:endParaRPr lang="en-US" sz="2699" dirty="0">
              <a:solidFill>
                <a:srgbClr val="073E88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582925" lvl="1" indent="-291463" algn="just">
              <a:lnSpc>
                <a:spcPts val="3779"/>
              </a:lnSpc>
              <a:spcBef>
                <a:spcPct val="0"/>
              </a:spcBef>
              <a:buFont typeface="Arial"/>
              <a:buChar char="•"/>
            </a:pPr>
            <a:r>
              <a:rPr lang="en-US" sz="2699" b="1" dirty="0">
                <a:solidFill>
                  <a:srgbClr val="073E88"/>
                </a:solidFill>
                <a:latin typeface="Poppins Bold"/>
                <a:ea typeface="Poppins Bold"/>
                <a:cs typeface="Poppins Bold"/>
                <a:sym typeface="Poppins Bold"/>
              </a:rPr>
              <a:t>Retention </a:t>
            </a:r>
            <a:r>
              <a:rPr lang="en-US" sz="2699" dirty="0">
                <a:solidFill>
                  <a:srgbClr val="073E88"/>
                </a:solidFill>
                <a:latin typeface="Poppins"/>
                <a:ea typeface="Poppins"/>
                <a:cs typeface="Poppins"/>
                <a:sym typeface="Poppins"/>
              </a:rPr>
              <a:t>initiatives improve engagement and job satisfaction.</a:t>
            </a:r>
          </a:p>
          <a:p>
            <a:pPr algn="just">
              <a:lnSpc>
                <a:spcPts val="3779"/>
              </a:lnSpc>
              <a:spcBef>
                <a:spcPct val="0"/>
              </a:spcBef>
            </a:pPr>
            <a:endParaRPr lang="en-US" sz="2699" dirty="0">
              <a:solidFill>
                <a:srgbClr val="073E88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582925" lvl="1" indent="-291463" algn="just">
              <a:lnSpc>
                <a:spcPts val="3779"/>
              </a:lnSpc>
              <a:spcBef>
                <a:spcPct val="0"/>
              </a:spcBef>
              <a:buFont typeface="Arial"/>
              <a:buChar char="•"/>
            </a:pPr>
            <a:r>
              <a:rPr lang="en-US" sz="2699" b="1" dirty="0">
                <a:solidFill>
                  <a:srgbClr val="073E88"/>
                </a:solidFill>
                <a:latin typeface="Poppins Bold"/>
                <a:ea typeface="Poppins Bold"/>
                <a:cs typeface="Poppins Bold"/>
                <a:sym typeface="Poppins Bold"/>
              </a:rPr>
              <a:t>Separation </a:t>
            </a:r>
            <a:r>
              <a:rPr lang="en-US" sz="2699" dirty="0">
                <a:solidFill>
                  <a:srgbClr val="073E88"/>
                </a:solidFill>
                <a:latin typeface="Poppins"/>
                <a:ea typeface="Poppins"/>
                <a:cs typeface="Poppins"/>
                <a:sym typeface="Poppins"/>
              </a:rPr>
              <a:t>processes provide valuable feedback for </a:t>
            </a:r>
          </a:p>
          <a:p>
            <a:pPr algn="just">
              <a:lnSpc>
                <a:spcPts val="3779"/>
              </a:lnSpc>
              <a:spcBef>
                <a:spcPct val="0"/>
              </a:spcBef>
            </a:pPr>
            <a:r>
              <a:rPr lang="en-US" sz="2699" dirty="0">
                <a:solidFill>
                  <a:srgbClr val="073E88"/>
                </a:solidFill>
                <a:latin typeface="Poppins"/>
                <a:ea typeface="Poppins"/>
                <a:cs typeface="Poppins"/>
                <a:sym typeface="Poppins"/>
              </a:rPr>
              <a:t>       </a:t>
            </a:r>
            <a:r>
              <a:rPr lang="en-US" sz="2699" dirty="0" err="1">
                <a:solidFill>
                  <a:srgbClr val="073E88"/>
                </a:solidFill>
                <a:latin typeface="Poppins"/>
                <a:ea typeface="Poppins"/>
                <a:cs typeface="Poppins"/>
                <a:sym typeface="Poppins"/>
              </a:rPr>
              <a:t>organisational</a:t>
            </a:r>
            <a:r>
              <a:rPr lang="en-US" sz="2699" dirty="0">
                <a:solidFill>
                  <a:srgbClr val="073E88"/>
                </a:solidFill>
                <a:latin typeface="Poppins"/>
                <a:ea typeface="Poppins"/>
                <a:cs typeface="Poppins"/>
                <a:sym typeface="Poppins"/>
              </a:rPr>
              <a:t> improvement.</a:t>
            </a:r>
          </a:p>
          <a:p>
            <a:pPr algn="just">
              <a:lnSpc>
                <a:spcPts val="3779"/>
              </a:lnSpc>
              <a:spcBef>
                <a:spcPct val="0"/>
              </a:spcBef>
            </a:pPr>
            <a:endParaRPr lang="en-US" sz="2699" dirty="0">
              <a:solidFill>
                <a:srgbClr val="073E88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22257" y="3482457"/>
            <a:ext cx="19932512" cy="680227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79990" y="1096493"/>
            <a:ext cx="2008221" cy="2869466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 rot="-347998">
            <a:off x="5560279" y="2430878"/>
            <a:ext cx="5658099" cy="2182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32"/>
              </a:lnSpc>
            </a:pPr>
            <a:r>
              <a:rPr lang="en-US" sz="13513">
                <a:solidFill>
                  <a:srgbClr val="0171D3"/>
                </a:solidFill>
                <a:latin typeface="Have Heart One"/>
                <a:ea typeface="Have Heart One"/>
                <a:cs typeface="Have Heart One"/>
                <a:sym typeface="Have Heart One"/>
              </a:rPr>
              <a:t>Any questions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36" y="723900"/>
            <a:ext cx="5930218" cy="666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243"/>
              </a:lnSpc>
              <a:spcBef>
                <a:spcPct val="0"/>
              </a:spcBef>
            </a:pPr>
            <a:r>
              <a:rPr lang="en-US" sz="3745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REFERENCES</a:t>
            </a: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EE9840D7-CC55-4A5D-3F5F-D9F05379B08B}"/>
              </a:ext>
            </a:extLst>
          </p:cNvPr>
          <p:cNvSpPr txBox="1"/>
          <p:nvPr/>
        </p:nvSpPr>
        <p:spPr>
          <a:xfrm>
            <a:off x="304800" y="1773346"/>
            <a:ext cx="17221200" cy="82176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es-ES" sz="2400" dirty="0"/>
              <a:t>Armstrong, M. and Taylor, S. (2023) </a:t>
            </a:r>
            <a:r>
              <a:rPr lang="es-ES" sz="2400" dirty="0" err="1"/>
              <a:t>Armstrong’s</a:t>
            </a:r>
            <a:r>
              <a:rPr lang="es-ES" sz="2400" dirty="0"/>
              <a:t> </a:t>
            </a:r>
            <a:r>
              <a:rPr lang="es-ES" sz="2400" dirty="0" err="1"/>
              <a:t>handbook</a:t>
            </a:r>
            <a:r>
              <a:rPr lang="es-ES" sz="2400" dirty="0"/>
              <a:t> </a:t>
            </a:r>
            <a:r>
              <a:rPr lang="es-ES" sz="2400" dirty="0" err="1"/>
              <a:t>of</a:t>
            </a:r>
            <a:r>
              <a:rPr lang="es-ES" sz="2400" dirty="0"/>
              <a:t> human </a:t>
            </a:r>
            <a:r>
              <a:rPr lang="es-ES" sz="2400" dirty="0" err="1"/>
              <a:t>resource</a:t>
            </a:r>
            <a:r>
              <a:rPr lang="es-ES" sz="2400" dirty="0"/>
              <a:t> </a:t>
            </a:r>
            <a:r>
              <a:rPr lang="es-ES" sz="2400" dirty="0" err="1"/>
              <a:t>management</a:t>
            </a:r>
            <a:r>
              <a:rPr lang="es-ES" sz="2400" dirty="0"/>
              <a:t> </a:t>
            </a:r>
            <a:r>
              <a:rPr lang="es-ES" sz="2400" dirty="0" err="1"/>
              <a:t>practice</a:t>
            </a:r>
            <a:r>
              <a:rPr lang="es-ES" sz="2400" dirty="0"/>
              <a:t>. 16th </a:t>
            </a:r>
            <a:r>
              <a:rPr lang="es-ES" sz="2400" dirty="0" err="1"/>
              <a:t>edn</a:t>
            </a:r>
            <a:r>
              <a:rPr lang="es-ES" sz="2400" dirty="0"/>
              <a:t>. London: Kogan Page.</a:t>
            </a:r>
          </a:p>
          <a:p>
            <a:pPr marL="514350" indent="-514350">
              <a:buAutoNum type="arabicPeriod"/>
            </a:pPr>
            <a:r>
              <a:rPr lang="es-ES" sz="2400" dirty="0"/>
              <a:t>Bauer, T.N. (2010) </a:t>
            </a:r>
            <a:r>
              <a:rPr lang="es-ES" sz="2400" dirty="0" err="1"/>
              <a:t>Onboarding</a:t>
            </a:r>
            <a:r>
              <a:rPr lang="es-ES" sz="2400" dirty="0"/>
              <a:t> new </a:t>
            </a:r>
            <a:r>
              <a:rPr lang="es-ES" sz="2400" dirty="0" err="1"/>
              <a:t>employees</a:t>
            </a:r>
            <a:r>
              <a:rPr lang="es-ES" sz="2400" dirty="0"/>
              <a:t>: </a:t>
            </a:r>
            <a:r>
              <a:rPr lang="es-ES" sz="2400" dirty="0" err="1"/>
              <a:t>maximising</a:t>
            </a:r>
            <a:r>
              <a:rPr lang="es-ES" sz="2400" dirty="0"/>
              <a:t> </a:t>
            </a:r>
            <a:r>
              <a:rPr lang="es-ES" sz="2400" dirty="0" err="1"/>
              <a:t>success</a:t>
            </a:r>
            <a:r>
              <a:rPr lang="es-ES" sz="2400" dirty="0"/>
              <a:t>. Alexandria, VA: SHRM </a:t>
            </a:r>
            <a:r>
              <a:rPr lang="es-ES" sz="2400" dirty="0" err="1"/>
              <a:t>Foundation</a:t>
            </a:r>
            <a:r>
              <a:rPr lang="es-ES" sz="2400" dirty="0"/>
              <a:t>. Available at: https://penedulearning.com/wp-content/uploads/2019/05/Onboarding-New-Employees_Maximizing-Success.pdf (</a:t>
            </a:r>
            <a:r>
              <a:rPr lang="es-ES" sz="2400" dirty="0" err="1"/>
              <a:t>Accessed</a:t>
            </a:r>
            <a:r>
              <a:rPr lang="es-ES" sz="2400" dirty="0"/>
              <a:t>: 27 April 2026).</a:t>
            </a:r>
          </a:p>
          <a:p>
            <a:pPr marL="514350" indent="-514350">
              <a:buAutoNum type="arabicPeriod"/>
            </a:pPr>
            <a:r>
              <a:rPr lang="es-ES" sz="2400" dirty="0"/>
              <a:t>CIPD (2025) </a:t>
            </a:r>
            <a:r>
              <a:rPr lang="es-ES" sz="2400" dirty="0" err="1"/>
              <a:t>Employee</a:t>
            </a:r>
            <a:r>
              <a:rPr lang="es-ES" sz="2400" dirty="0"/>
              <a:t> </a:t>
            </a:r>
            <a:r>
              <a:rPr lang="es-ES" sz="2400" dirty="0" err="1"/>
              <a:t>engagement</a:t>
            </a:r>
            <a:r>
              <a:rPr lang="es-ES" sz="2400" dirty="0"/>
              <a:t> and </a:t>
            </a:r>
            <a:r>
              <a:rPr lang="es-ES" sz="2400" dirty="0" err="1"/>
              <a:t>motivation</a:t>
            </a:r>
            <a:r>
              <a:rPr lang="es-ES" sz="2400" dirty="0"/>
              <a:t>. Available at: https://www.cipd.org/uk/knowledge/factsheets/engagement-factsheet/ (</a:t>
            </a:r>
            <a:r>
              <a:rPr lang="es-ES" sz="2400" dirty="0" err="1"/>
              <a:t>Accessed</a:t>
            </a:r>
            <a:r>
              <a:rPr lang="es-ES" sz="2400" dirty="0"/>
              <a:t>: 27 April 2026).</a:t>
            </a:r>
          </a:p>
          <a:p>
            <a:pPr marL="514350" indent="-514350">
              <a:buAutoNum type="arabicPeriod"/>
            </a:pPr>
            <a:r>
              <a:rPr lang="es-ES" sz="2400" dirty="0"/>
              <a:t>CIPD (2025) </a:t>
            </a:r>
            <a:r>
              <a:rPr lang="es-ES" sz="2400" dirty="0" err="1"/>
              <a:t>Employer</a:t>
            </a:r>
            <a:r>
              <a:rPr lang="es-ES" sz="2400" dirty="0"/>
              <a:t> </a:t>
            </a:r>
            <a:r>
              <a:rPr lang="es-ES" sz="2400" dirty="0" err="1"/>
              <a:t>brand</a:t>
            </a:r>
            <a:r>
              <a:rPr lang="es-ES" sz="2400" dirty="0"/>
              <a:t>. Available at: https://www.cipd.org/uk/knowledge/factsheets/recruitment-brand-factsheet/ (</a:t>
            </a:r>
            <a:r>
              <a:rPr lang="es-ES" sz="2400" dirty="0" err="1"/>
              <a:t>Accessed</a:t>
            </a:r>
            <a:r>
              <a:rPr lang="es-ES" sz="2400" dirty="0"/>
              <a:t>: 27 April 2026).</a:t>
            </a:r>
          </a:p>
          <a:p>
            <a:pPr marL="514350" indent="-514350">
              <a:buAutoNum type="arabicPeriod"/>
            </a:pPr>
            <a:r>
              <a:rPr lang="es-ES" sz="2400" dirty="0"/>
              <a:t>CIPD (2025) </a:t>
            </a:r>
            <a:r>
              <a:rPr lang="es-ES" sz="2400" dirty="0" err="1"/>
              <a:t>Recruitment</a:t>
            </a:r>
            <a:r>
              <a:rPr lang="es-ES" sz="2400" dirty="0"/>
              <a:t>: </a:t>
            </a:r>
            <a:r>
              <a:rPr lang="es-ES" sz="2400" dirty="0" err="1"/>
              <a:t>an</a:t>
            </a:r>
            <a:r>
              <a:rPr lang="es-ES" sz="2400" dirty="0"/>
              <a:t> </a:t>
            </a:r>
            <a:r>
              <a:rPr lang="es-ES" sz="2400" dirty="0" err="1"/>
              <a:t>introduction</a:t>
            </a:r>
            <a:r>
              <a:rPr lang="es-ES" sz="2400" dirty="0"/>
              <a:t>. Available at: https://www.cipd.org/uk/knowledge/factsheets/recruitment-factsheet/ (</a:t>
            </a:r>
            <a:r>
              <a:rPr lang="es-ES" sz="2400" dirty="0" err="1"/>
              <a:t>Accessed</a:t>
            </a:r>
            <a:r>
              <a:rPr lang="es-ES" sz="2400" dirty="0"/>
              <a:t>: 27 April 2026).</a:t>
            </a:r>
          </a:p>
          <a:p>
            <a:pPr marL="514350" indent="-514350">
              <a:buAutoNum type="arabicPeriod"/>
            </a:pPr>
            <a:r>
              <a:rPr lang="es-ES" sz="2400" dirty="0"/>
              <a:t>CIPD (2026) </a:t>
            </a:r>
            <a:r>
              <a:rPr lang="es-ES" sz="2400" dirty="0" err="1"/>
              <a:t>Employee</a:t>
            </a:r>
            <a:r>
              <a:rPr lang="es-ES" sz="2400" dirty="0"/>
              <a:t> </a:t>
            </a:r>
            <a:r>
              <a:rPr lang="es-ES" sz="2400" dirty="0" err="1"/>
              <a:t>turnover</a:t>
            </a:r>
            <a:r>
              <a:rPr lang="es-ES" sz="2400" dirty="0"/>
              <a:t> and </a:t>
            </a:r>
            <a:r>
              <a:rPr lang="es-ES" sz="2400" dirty="0" err="1"/>
              <a:t>retention</a:t>
            </a:r>
            <a:r>
              <a:rPr lang="es-ES" sz="2400" dirty="0"/>
              <a:t>. Available at: https://www.cipd.org/uk/knowledge/factsheets/turnover-retention-factsheet/ (</a:t>
            </a:r>
            <a:r>
              <a:rPr lang="es-ES" sz="2400" dirty="0" err="1"/>
              <a:t>Accessed</a:t>
            </a:r>
            <a:r>
              <a:rPr lang="es-ES" sz="2400" dirty="0"/>
              <a:t>: 27 April 2026).</a:t>
            </a:r>
          </a:p>
          <a:p>
            <a:pPr marL="514350" indent="-514350">
              <a:buAutoNum type="arabicPeriod"/>
            </a:pPr>
            <a:r>
              <a:rPr lang="es-ES" sz="2400" dirty="0"/>
              <a:t>Dorta-Afonso, D., González-de-la-Rosa, M., García-Rodríguez, F.J. and Romero-Domínguez, L. (2021) ‘</a:t>
            </a:r>
            <a:r>
              <a:rPr lang="es-ES" sz="2400" dirty="0" err="1"/>
              <a:t>Effects</a:t>
            </a:r>
            <a:r>
              <a:rPr lang="es-ES" sz="2400" dirty="0"/>
              <a:t> </a:t>
            </a:r>
            <a:r>
              <a:rPr lang="es-ES" sz="2400" dirty="0" err="1"/>
              <a:t>of</a:t>
            </a:r>
            <a:r>
              <a:rPr lang="es-ES" sz="2400" dirty="0"/>
              <a:t> </a:t>
            </a:r>
            <a:r>
              <a:rPr lang="es-ES" sz="2400" dirty="0" err="1"/>
              <a:t>high</a:t>
            </a:r>
            <a:r>
              <a:rPr lang="es-ES" sz="2400" dirty="0"/>
              <a:t>-performance </a:t>
            </a:r>
            <a:r>
              <a:rPr lang="es-ES" sz="2400" dirty="0" err="1"/>
              <a:t>work</a:t>
            </a:r>
            <a:r>
              <a:rPr lang="es-ES" sz="2400" dirty="0"/>
              <a:t> </a:t>
            </a:r>
            <a:r>
              <a:rPr lang="es-ES" sz="2400" dirty="0" err="1"/>
              <a:t>systems</a:t>
            </a:r>
            <a:r>
              <a:rPr lang="es-ES" sz="2400" dirty="0"/>
              <a:t> (HPWS) </a:t>
            </a:r>
            <a:r>
              <a:rPr lang="es-ES" sz="2400" dirty="0" err="1"/>
              <a:t>on</a:t>
            </a:r>
            <a:r>
              <a:rPr lang="es-ES" sz="2400" dirty="0"/>
              <a:t> </a:t>
            </a:r>
            <a:r>
              <a:rPr lang="es-ES" sz="2400" dirty="0" err="1"/>
              <a:t>hospitality</a:t>
            </a:r>
            <a:r>
              <a:rPr lang="es-ES" sz="2400" dirty="0"/>
              <a:t> </a:t>
            </a:r>
            <a:r>
              <a:rPr lang="es-ES" sz="2400" dirty="0" err="1"/>
              <a:t>employees</a:t>
            </a:r>
            <a:r>
              <a:rPr lang="es-ES" sz="2400" dirty="0"/>
              <a:t>’ </a:t>
            </a:r>
            <a:r>
              <a:rPr lang="es-ES" sz="2400" dirty="0" err="1"/>
              <a:t>outcomes</a:t>
            </a:r>
            <a:r>
              <a:rPr lang="es-ES" sz="2400" dirty="0"/>
              <a:t> </a:t>
            </a:r>
            <a:r>
              <a:rPr lang="es-ES" sz="2400" dirty="0" err="1"/>
              <a:t>through</a:t>
            </a:r>
            <a:r>
              <a:rPr lang="es-ES" sz="2400" dirty="0"/>
              <a:t> </a:t>
            </a:r>
            <a:r>
              <a:rPr lang="es-ES" sz="2400" dirty="0" err="1"/>
              <a:t>their</a:t>
            </a:r>
            <a:r>
              <a:rPr lang="es-ES" sz="2400" dirty="0"/>
              <a:t> </a:t>
            </a:r>
            <a:r>
              <a:rPr lang="es-ES" sz="2400" dirty="0" err="1"/>
              <a:t>organizational</a:t>
            </a:r>
            <a:r>
              <a:rPr lang="es-ES" sz="2400" dirty="0"/>
              <a:t> </a:t>
            </a:r>
            <a:r>
              <a:rPr lang="es-ES" sz="2400" dirty="0" err="1"/>
              <a:t>commitment</a:t>
            </a:r>
            <a:r>
              <a:rPr lang="es-ES" sz="2400" dirty="0"/>
              <a:t>, </a:t>
            </a:r>
            <a:r>
              <a:rPr lang="es-ES" sz="2400" dirty="0" err="1"/>
              <a:t>motivation</a:t>
            </a:r>
            <a:r>
              <a:rPr lang="es-ES" sz="2400" dirty="0"/>
              <a:t>, and </a:t>
            </a:r>
            <a:r>
              <a:rPr lang="es-ES" sz="2400" dirty="0" err="1"/>
              <a:t>job</a:t>
            </a:r>
            <a:r>
              <a:rPr lang="es-ES" sz="2400" dirty="0"/>
              <a:t> </a:t>
            </a:r>
            <a:r>
              <a:rPr lang="es-ES" sz="2400" dirty="0" err="1"/>
              <a:t>satisfaction</a:t>
            </a:r>
            <a:r>
              <a:rPr lang="es-ES" sz="2400" dirty="0"/>
              <a:t>’, </a:t>
            </a:r>
            <a:r>
              <a:rPr lang="es-ES" sz="2400" dirty="0" err="1"/>
              <a:t>Sustainability</a:t>
            </a:r>
            <a:r>
              <a:rPr lang="es-ES" sz="2400" dirty="0"/>
              <a:t>, 13(6), 3226. Available at: https://doi.org/10.3390/su13063226 (</a:t>
            </a:r>
            <a:r>
              <a:rPr lang="es-ES" sz="2400" dirty="0" err="1"/>
              <a:t>Accessed</a:t>
            </a:r>
            <a:r>
              <a:rPr lang="es-ES" sz="2400" dirty="0"/>
              <a:t>: 29 April 2026).</a:t>
            </a:r>
          </a:p>
          <a:p>
            <a:pPr marL="514350" indent="-514350">
              <a:buAutoNum type="arabicPeriod"/>
            </a:pPr>
            <a:r>
              <a:rPr lang="es-ES" sz="2400" dirty="0"/>
              <a:t>Hayes, D.K. and </a:t>
            </a:r>
            <a:r>
              <a:rPr lang="es-ES" sz="2400" dirty="0" err="1"/>
              <a:t>Ninemeier</a:t>
            </a:r>
            <a:r>
              <a:rPr lang="es-ES" sz="2400" dirty="0"/>
              <a:t>, J.D. (2009) Human </a:t>
            </a:r>
            <a:r>
              <a:rPr lang="es-ES" sz="2400" dirty="0" err="1"/>
              <a:t>resources</a:t>
            </a:r>
            <a:r>
              <a:rPr lang="es-ES" sz="2400" dirty="0"/>
              <a:t> </a:t>
            </a:r>
            <a:r>
              <a:rPr lang="es-ES" sz="2400" dirty="0" err="1"/>
              <a:t>management</a:t>
            </a:r>
            <a:r>
              <a:rPr lang="es-ES" sz="2400" dirty="0"/>
              <a:t> in </a:t>
            </a:r>
            <a:r>
              <a:rPr lang="es-ES" sz="2400" dirty="0" err="1"/>
              <a:t>the</a:t>
            </a:r>
            <a:r>
              <a:rPr lang="es-ES" sz="2400" dirty="0"/>
              <a:t> </a:t>
            </a:r>
            <a:r>
              <a:rPr lang="es-ES" sz="2400" dirty="0" err="1"/>
              <a:t>hospitality</a:t>
            </a:r>
            <a:r>
              <a:rPr lang="es-ES" sz="2400" dirty="0"/>
              <a:t> </a:t>
            </a:r>
            <a:r>
              <a:rPr lang="es-ES" sz="2400" dirty="0" err="1"/>
              <a:t>industry</a:t>
            </a:r>
            <a:r>
              <a:rPr lang="es-ES" sz="2400" dirty="0"/>
              <a:t>. </a:t>
            </a:r>
            <a:r>
              <a:rPr lang="es-ES" sz="2400" dirty="0" err="1"/>
              <a:t>Hoboken</a:t>
            </a:r>
            <a:r>
              <a:rPr lang="es-ES" sz="2400" dirty="0"/>
              <a:t>, NJ: John Wiley &amp; Sons.</a:t>
            </a:r>
          </a:p>
          <a:p>
            <a:pPr marL="514350" indent="-514350">
              <a:buAutoNum type="arabicPeriod"/>
            </a:pPr>
            <a:r>
              <a:rPr lang="es-ES" sz="2400" dirty="0"/>
              <a:t>Hilton (2024) </a:t>
            </a:r>
            <a:r>
              <a:rPr lang="es-ES" sz="2400" dirty="0" err="1"/>
              <a:t>Benefits</a:t>
            </a:r>
            <a:r>
              <a:rPr lang="es-ES" sz="2400" dirty="0"/>
              <a:t> </a:t>
            </a:r>
            <a:r>
              <a:rPr lang="es-ES" sz="2400" dirty="0" err="1"/>
              <a:t>for</a:t>
            </a:r>
            <a:r>
              <a:rPr lang="es-ES" sz="2400" dirty="0"/>
              <a:t> </a:t>
            </a:r>
            <a:r>
              <a:rPr lang="es-ES" sz="2400" dirty="0" err="1"/>
              <a:t>your</a:t>
            </a:r>
            <a:r>
              <a:rPr lang="es-ES" sz="2400" dirty="0"/>
              <a:t> </a:t>
            </a:r>
            <a:r>
              <a:rPr lang="es-ES" sz="2400" dirty="0" err="1"/>
              <a:t>career</a:t>
            </a:r>
            <a:r>
              <a:rPr lang="es-ES" sz="2400" dirty="0"/>
              <a:t> at Hilton. Available at: https://jobs.hilton.com/emea/en/benefits (</a:t>
            </a:r>
            <a:r>
              <a:rPr lang="es-ES" sz="2400" dirty="0" err="1"/>
              <a:t>Accessed</a:t>
            </a:r>
            <a:r>
              <a:rPr lang="es-ES" sz="2400"/>
              <a:t>: 29 </a:t>
            </a:r>
            <a:r>
              <a:rPr lang="es-ES" sz="2400" dirty="0"/>
              <a:t>April 2026).</a:t>
            </a:r>
          </a:p>
          <a:p>
            <a:pPr marL="514350" indent="-514350">
              <a:buAutoNum type="arabicPeriod"/>
            </a:pPr>
            <a:r>
              <a:rPr lang="es-ES" sz="2400" dirty="0"/>
              <a:t>Hilton (2024) </a:t>
            </a:r>
            <a:r>
              <a:rPr lang="es-ES" sz="2400" dirty="0" err="1"/>
              <a:t>Career</a:t>
            </a:r>
            <a:r>
              <a:rPr lang="es-ES" sz="2400" dirty="0"/>
              <a:t> </a:t>
            </a:r>
            <a:r>
              <a:rPr lang="es-ES" sz="2400" dirty="0" err="1"/>
              <a:t>paths</a:t>
            </a:r>
            <a:r>
              <a:rPr lang="es-ES" sz="2400" dirty="0"/>
              <a:t> at Hilton. Available at: https://jobs.hilton.com/us/en/career-paths (</a:t>
            </a:r>
            <a:r>
              <a:rPr lang="es-ES" sz="2400" dirty="0" err="1"/>
              <a:t>Accessed</a:t>
            </a:r>
            <a:r>
              <a:rPr lang="es-ES" sz="2400" dirty="0"/>
              <a:t>: 27 April 2026).Hilton (2024) </a:t>
            </a:r>
          </a:p>
          <a:p>
            <a:pPr marL="514350" indent="-514350">
              <a:buAutoNum type="arabicPeriod"/>
            </a:pPr>
            <a:r>
              <a:rPr lang="es-ES" sz="2400" dirty="0"/>
              <a:t>Hilton </a:t>
            </a:r>
            <a:r>
              <a:rPr lang="es-ES" sz="2400" dirty="0" err="1"/>
              <a:t>inclusion</a:t>
            </a:r>
            <a:r>
              <a:rPr lang="es-ES" sz="2400" dirty="0"/>
              <a:t>. Available at: https://jobs.hilton.com/diversity (</a:t>
            </a:r>
            <a:r>
              <a:rPr lang="es-ES" sz="2400" dirty="0" err="1"/>
              <a:t>Accessed</a:t>
            </a:r>
            <a:r>
              <a:rPr lang="es-ES" sz="2400" dirty="0"/>
              <a:t>: 27 April 2026).Hilton (2024) </a:t>
            </a:r>
            <a:r>
              <a:rPr lang="es-ES" sz="2400" dirty="0" err="1"/>
              <a:t>University</a:t>
            </a:r>
            <a:r>
              <a:rPr lang="es-ES" sz="2400" dirty="0"/>
              <a:t> </a:t>
            </a:r>
            <a:r>
              <a:rPr lang="es-ES" sz="2400" dirty="0" err="1"/>
              <a:t>programs</a:t>
            </a:r>
            <a:r>
              <a:rPr lang="es-ES" sz="2400" dirty="0"/>
              <a:t> and campus </a:t>
            </a:r>
            <a:r>
              <a:rPr lang="es-ES" sz="2400" dirty="0" err="1"/>
              <a:t>recruitment</a:t>
            </a:r>
            <a:r>
              <a:rPr lang="es-ES" sz="2400" dirty="0"/>
              <a:t>. Available at: https://jobs.hilton.com/emea/en/career-areas-university-all (</a:t>
            </a:r>
            <a:r>
              <a:rPr lang="es-ES" sz="2400" dirty="0" err="1"/>
              <a:t>Accessed</a:t>
            </a:r>
            <a:r>
              <a:rPr lang="es-ES" sz="2400" dirty="0"/>
              <a:t>: 27 April 2026).</a:t>
            </a:r>
          </a:p>
          <a:p>
            <a:pPr marL="514350" indent="-514350">
              <a:buAutoNum type="arabicPeriod"/>
            </a:pPr>
            <a:r>
              <a:rPr lang="es-ES" sz="2400" dirty="0"/>
              <a:t>Zhang, J. (2023) ‘</a:t>
            </a:r>
            <a:r>
              <a:rPr lang="es-ES" sz="2400" dirty="0" err="1"/>
              <a:t>Analysis</a:t>
            </a:r>
            <a:r>
              <a:rPr lang="es-ES" sz="2400" dirty="0"/>
              <a:t> </a:t>
            </a:r>
            <a:r>
              <a:rPr lang="es-ES" sz="2400" dirty="0" err="1"/>
              <a:t>of</a:t>
            </a:r>
            <a:r>
              <a:rPr lang="es-ES" sz="2400" dirty="0"/>
              <a:t> </a:t>
            </a:r>
            <a:r>
              <a:rPr lang="es-ES" sz="2400" dirty="0" err="1"/>
              <a:t>strategic</a:t>
            </a:r>
            <a:r>
              <a:rPr lang="es-ES" sz="2400" dirty="0"/>
              <a:t> human </a:t>
            </a:r>
            <a:r>
              <a:rPr lang="es-ES" sz="2400" dirty="0" err="1"/>
              <a:t>resource</a:t>
            </a:r>
            <a:r>
              <a:rPr lang="es-ES" sz="2400" dirty="0"/>
              <a:t> </a:t>
            </a:r>
            <a:r>
              <a:rPr lang="es-ES" sz="2400" dirty="0" err="1"/>
              <a:t>management</a:t>
            </a:r>
            <a:r>
              <a:rPr lang="es-ES" sz="2400" dirty="0"/>
              <a:t> </a:t>
            </a:r>
            <a:r>
              <a:rPr lang="es-ES" sz="2400" dirty="0" err="1"/>
              <a:t>practices</a:t>
            </a:r>
            <a:r>
              <a:rPr lang="es-ES" sz="2400" dirty="0"/>
              <a:t>: A case </a:t>
            </a:r>
            <a:r>
              <a:rPr lang="es-ES" sz="2400" dirty="0" err="1"/>
              <a:t>study</a:t>
            </a:r>
            <a:r>
              <a:rPr lang="es-ES" sz="2400" dirty="0"/>
              <a:t> </a:t>
            </a:r>
            <a:r>
              <a:rPr lang="es-ES" sz="2400" dirty="0" err="1"/>
              <a:t>of</a:t>
            </a:r>
            <a:r>
              <a:rPr lang="es-ES" sz="2400" dirty="0"/>
              <a:t> Hilton </a:t>
            </a:r>
            <a:r>
              <a:rPr lang="es-ES" sz="2400" dirty="0" err="1"/>
              <a:t>Worldwide</a:t>
            </a:r>
            <a:r>
              <a:rPr lang="es-ES" sz="2400" dirty="0"/>
              <a:t>’, </a:t>
            </a:r>
            <a:r>
              <a:rPr lang="es-ES" sz="2400" dirty="0" err="1"/>
              <a:t>Frontiers</a:t>
            </a:r>
            <a:r>
              <a:rPr lang="es-ES" sz="2400" dirty="0"/>
              <a:t> in Business, </a:t>
            </a:r>
            <a:r>
              <a:rPr lang="es-ES" sz="2400" dirty="0" err="1"/>
              <a:t>Economics</a:t>
            </a:r>
            <a:r>
              <a:rPr lang="es-ES" sz="2400" dirty="0"/>
              <a:t> and Management, 8(3), pp. 215–222. Available at: https://doi.org/10.54097/fbem.v8i3.7872 (</a:t>
            </a:r>
            <a:r>
              <a:rPr lang="es-ES" sz="2400" dirty="0" err="1"/>
              <a:t>Accessed</a:t>
            </a:r>
            <a:r>
              <a:rPr lang="es-ES" sz="2400" dirty="0"/>
              <a:t>: 27 April 2026).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1239</Words>
  <Application>Microsoft Office PowerPoint</Application>
  <PresentationFormat>Personalizado</PresentationFormat>
  <Paragraphs>105</Paragraphs>
  <Slides>13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7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13</vt:i4>
      </vt:variant>
    </vt:vector>
  </HeadingPairs>
  <TitlesOfParts>
    <vt:vector size="21" baseType="lpstr">
      <vt:lpstr>Calibri</vt:lpstr>
      <vt:lpstr>Poppins Italics</vt:lpstr>
      <vt:lpstr>Have Heart One</vt:lpstr>
      <vt:lpstr>Canva Sans Bold Italics</vt:lpstr>
      <vt:lpstr>Arial</vt:lpstr>
      <vt:lpstr>Poppins</vt:lpstr>
      <vt:lpstr>Poppins Bold</vt:lpstr>
      <vt:lpstr>Office Theme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REFERENCES</dc:title>
  <cp:lastModifiedBy>Lara Medina Barcenilla (2334177)</cp:lastModifiedBy>
  <cp:revision>1</cp:revision>
  <dcterms:created xsi:type="dcterms:W3CDTF">2006-08-16T00:00:00Z</dcterms:created>
  <dcterms:modified xsi:type="dcterms:W3CDTF">2026-04-27T17:08:56Z</dcterms:modified>
  <dc:identifier>DAHDPyAo4k8</dc:identifier>
</cp:coreProperties>
</file>