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 id="270"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01EB0-22DA-D37E-4E35-122EBAEC9FE4}" v="2" dt="2026-01-07T11:18:24.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76CB5BF2-BA07-352D-F9CE-68262FCF21C4}"/>
    <pc:docChg chg="modSld">
      <pc:chgData name="Leo Smith (2302380)" userId="S::2302380@student.uwtsd.ac.uk::e1cc3032-326f-46d8-bac8-4cf5033f208b" providerId="AD" clId="Web-{76CB5BF2-BA07-352D-F9CE-68262FCF21C4}" dt="2025-12-08T15:13:55.837" v="129"/>
      <pc:docMkLst>
        <pc:docMk/>
      </pc:docMkLst>
      <pc:sldChg chg="addSp delSp modSp">
        <pc:chgData name="Leo Smith (2302380)" userId="S::2302380@student.uwtsd.ac.uk::e1cc3032-326f-46d8-bac8-4cf5033f208b" providerId="AD" clId="Web-{76CB5BF2-BA07-352D-F9CE-68262FCF21C4}" dt="2025-12-08T15:09:23.583" v="18"/>
        <pc:sldMkLst>
          <pc:docMk/>
          <pc:sldMk cId="1818097109" sldId="259"/>
        </pc:sldMkLst>
        <pc:spChg chg="mod">
          <ac:chgData name="Leo Smith (2302380)" userId="S::2302380@student.uwtsd.ac.uk::e1cc3032-326f-46d8-bac8-4cf5033f208b" providerId="AD" clId="Web-{76CB5BF2-BA07-352D-F9CE-68262FCF21C4}" dt="2025-12-08T15:09:23.583" v="18"/>
          <ac:spMkLst>
            <pc:docMk/>
            <pc:sldMk cId="1818097109" sldId="259"/>
            <ac:spMk id="2" creationId="{78A679D2-AB5B-FFD1-161A-B16435AE6CF1}"/>
          </ac:spMkLst>
        </pc:spChg>
        <pc:spChg chg="add">
          <ac:chgData name="Leo Smith (2302380)" userId="S::2302380@student.uwtsd.ac.uk::e1cc3032-326f-46d8-bac8-4cf5033f208b" providerId="AD" clId="Web-{76CB5BF2-BA07-352D-F9CE-68262FCF21C4}" dt="2025-12-08T15:09:23.583" v="18"/>
          <ac:spMkLst>
            <pc:docMk/>
            <pc:sldMk cId="1818097109" sldId="259"/>
            <ac:spMk id="18" creationId="{FF28492A-DDDF-4C12-AE60-3EA02D8D20CD}"/>
          </ac:spMkLst>
        </pc:spChg>
        <pc:spChg chg="add">
          <ac:chgData name="Leo Smith (2302380)" userId="S::2302380@student.uwtsd.ac.uk::e1cc3032-326f-46d8-bac8-4cf5033f208b" providerId="AD" clId="Web-{76CB5BF2-BA07-352D-F9CE-68262FCF21C4}" dt="2025-12-08T15:09:23.583" v="18"/>
          <ac:spMkLst>
            <pc:docMk/>
            <pc:sldMk cId="1818097109" sldId="259"/>
            <ac:spMk id="20" creationId="{E063DF58-06E6-4ED6-947D-1490C2F718F8}"/>
          </ac:spMkLst>
        </pc:spChg>
        <pc:graphicFrameChg chg="add">
          <ac:chgData name="Leo Smith (2302380)" userId="S::2302380@student.uwtsd.ac.uk::e1cc3032-326f-46d8-bac8-4cf5033f208b" providerId="AD" clId="Web-{76CB5BF2-BA07-352D-F9CE-68262FCF21C4}" dt="2025-12-08T15:09:23.583" v="18"/>
          <ac:graphicFrameMkLst>
            <pc:docMk/>
            <pc:sldMk cId="1818097109" sldId="259"/>
            <ac:graphicFrameMk id="14" creationId="{231D8C88-C5CE-83FF-3C6E-CCF88FA69CA3}"/>
          </ac:graphicFrameMkLst>
        </pc:graphicFrameChg>
      </pc:sldChg>
      <pc:sldChg chg="addSp delSp modSp modNotes">
        <pc:chgData name="Leo Smith (2302380)" userId="S::2302380@student.uwtsd.ac.uk::e1cc3032-326f-46d8-bac8-4cf5033f208b" providerId="AD" clId="Web-{76CB5BF2-BA07-352D-F9CE-68262FCF21C4}" dt="2025-12-08T15:13:55.837" v="129"/>
        <pc:sldMkLst>
          <pc:docMk/>
          <pc:sldMk cId="2962050516" sldId="261"/>
        </pc:sldMkLst>
        <pc:spChg chg="mod">
          <ac:chgData name="Leo Smith (2302380)" userId="S::2302380@student.uwtsd.ac.uk::e1cc3032-326f-46d8-bac8-4cf5033f208b" providerId="AD" clId="Web-{76CB5BF2-BA07-352D-F9CE-68262FCF21C4}" dt="2025-12-08T14:58:32.309" v="3" actId="1076"/>
          <ac:spMkLst>
            <pc:docMk/>
            <pc:sldMk cId="2962050516" sldId="261"/>
            <ac:spMk id="2" creationId="{78ED022B-4070-7B25-1014-7C43C0618FBF}"/>
          </ac:spMkLst>
        </pc:spChg>
        <pc:picChg chg="add mod ord">
          <ac:chgData name="Leo Smith (2302380)" userId="S::2302380@student.uwtsd.ac.uk::e1cc3032-326f-46d8-bac8-4cf5033f208b" providerId="AD" clId="Web-{76CB5BF2-BA07-352D-F9CE-68262FCF21C4}" dt="2025-12-08T14:58:37.075" v="5" actId="14100"/>
          <ac:picMkLst>
            <pc:docMk/>
            <pc:sldMk cId="2962050516" sldId="261"/>
            <ac:picMk id="4" creationId="{EFF9D5D1-3567-04AB-798D-1CBC6B61B5C9}"/>
          </ac:picMkLst>
        </pc:picChg>
        <pc:picChg chg="add mod">
          <ac:chgData name="Leo Smith (2302380)" userId="S::2302380@student.uwtsd.ac.uk::e1cc3032-326f-46d8-bac8-4cf5033f208b" providerId="AD" clId="Web-{76CB5BF2-BA07-352D-F9CE-68262FCF21C4}" dt="2025-12-08T15:08:50.723" v="17" actId="14100"/>
          <ac:picMkLst>
            <pc:docMk/>
            <pc:sldMk cId="2962050516" sldId="261"/>
            <ac:picMk id="6" creationId="{9B7AF9B9-AA7E-359F-F7E4-8D4F1F2FF051}"/>
          </ac:picMkLst>
        </pc:picChg>
      </pc:sldChg>
    </pc:docChg>
  </pc:docChgLst>
  <pc:docChgLst>
    <pc:chgData name="Leo Smith (2302380)" userId="S::2302380@student.uwtsd.ac.uk::e1cc3032-326f-46d8-bac8-4cf5033f208b" providerId="AD" clId="Web-{03FDA692-AF9A-5D7B-92FD-79B7D4358186}"/>
    <pc:docChg chg="modSld sldOrd">
      <pc:chgData name="Leo Smith (2302380)" userId="S::2302380@student.uwtsd.ac.uk::e1cc3032-326f-46d8-bac8-4cf5033f208b" providerId="AD" clId="Web-{03FDA692-AF9A-5D7B-92FD-79B7D4358186}" dt="2025-12-22T11:09:45.101" v="3062"/>
      <pc:docMkLst>
        <pc:docMk/>
      </pc:docMkLst>
      <pc:sldChg chg="modSp">
        <pc:chgData name="Leo Smith (2302380)" userId="S::2302380@student.uwtsd.ac.uk::e1cc3032-326f-46d8-bac8-4cf5033f208b" providerId="AD" clId="Web-{03FDA692-AF9A-5D7B-92FD-79B7D4358186}" dt="2025-12-22T10:00:51.492" v="0" actId="20577"/>
        <pc:sldMkLst>
          <pc:docMk/>
          <pc:sldMk cId="1117514290" sldId="257"/>
        </pc:sldMkLst>
        <pc:spChg chg="mod">
          <ac:chgData name="Leo Smith (2302380)" userId="S::2302380@student.uwtsd.ac.uk::e1cc3032-326f-46d8-bac8-4cf5033f208b" providerId="AD" clId="Web-{03FDA692-AF9A-5D7B-92FD-79B7D4358186}" dt="2025-12-22T10:00:51.492" v="0" actId="20577"/>
          <ac:spMkLst>
            <pc:docMk/>
            <pc:sldMk cId="1117514290" sldId="257"/>
            <ac:spMk id="4" creationId="{857D22BA-CB23-3E58-A96F-E509B688737C}"/>
          </ac:spMkLst>
        </pc:spChg>
      </pc:sldChg>
      <pc:sldChg chg="modNotes">
        <pc:chgData name="Leo Smith (2302380)" userId="S::2302380@student.uwtsd.ac.uk::e1cc3032-326f-46d8-bac8-4cf5033f208b" providerId="AD" clId="Web-{03FDA692-AF9A-5D7B-92FD-79B7D4358186}" dt="2025-12-22T10:23:36.334" v="1262"/>
        <pc:sldMkLst>
          <pc:docMk/>
          <pc:sldMk cId="2962050516" sldId="261"/>
        </pc:sldMkLst>
      </pc:sldChg>
      <pc:sldChg chg="modNotes">
        <pc:chgData name="Leo Smith (2302380)" userId="S::2302380@student.uwtsd.ac.uk::e1cc3032-326f-46d8-bac8-4cf5033f208b" providerId="AD" clId="Web-{03FDA692-AF9A-5D7B-92FD-79B7D4358186}" dt="2025-12-22T10:45:40.292" v="2629"/>
        <pc:sldMkLst>
          <pc:docMk/>
          <pc:sldMk cId="2471967797" sldId="263"/>
        </pc:sldMkLst>
      </pc:sldChg>
      <pc:sldChg chg="addSp delSp modSp modNotes">
        <pc:chgData name="Leo Smith (2302380)" userId="S::2302380@student.uwtsd.ac.uk::e1cc3032-326f-46d8-bac8-4cf5033f208b" providerId="AD" clId="Web-{03FDA692-AF9A-5D7B-92FD-79B7D4358186}" dt="2025-12-22T11:09:45.101" v="3062"/>
        <pc:sldMkLst>
          <pc:docMk/>
          <pc:sldMk cId="3159739822" sldId="264"/>
        </pc:sldMkLst>
        <pc:spChg chg="add mod">
          <ac:chgData name="Leo Smith (2302380)" userId="S::2302380@student.uwtsd.ac.uk::e1cc3032-326f-46d8-bac8-4cf5033f208b" providerId="AD" clId="Web-{03FDA692-AF9A-5D7B-92FD-79B7D4358186}" dt="2025-12-22T10:48:15.631" v="2651" actId="1076"/>
          <ac:spMkLst>
            <pc:docMk/>
            <pc:sldMk cId="3159739822" sldId="264"/>
            <ac:spMk id="5" creationId="{2CFF3977-407A-4E72-EE57-8D193AA798F7}"/>
          </ac:spMkLst>
        </pc:spChg>
        <pc:spChg chg="add">
          <ac:chgData name="Leo Smith (2302380)" userId="S::2302380@student.uwtsd.ac.uk::e1cc3032-326f-46d8-bac8-4cf5033f208b" providerId="AD" clId="Web-{03FDA692-AF9A-5D7B-92FD-79B7D4358186}" dt="2025-12-22T11:09:45.101" v="3062"/>
          <ac:spMkLst>
            <pc:docMk/>
            <pc:sldMk cId="3159739822" sldId="264"/>
            <ac:spMk id="6" creationId="{41914288-B4D6-6BA3-300A-33518A5376E8}"/>
          </ac:spMkLst>
        </pc:spChg>
        <pc:picChg chg="add mod ord modCrop">
          <ac:chgData name="Leo Smith (2302380)" userId="S::2302380@student.uwtsd.ac.uk::e1cc3032-326f-46d8-bac8-4cf5033f208b" providerId="AD" clId="Web-{03FDA692-AF9A-5D7B-92FD-79B7D4358186}" dt="2025-12-22T10:48:10.084" v="2650" actId="14100"/>
          <ac:picMkLst>
            <pc:docMk/>
            <pc:sldMk cId="3159739822" sldId="264"/>
            <ac:picMk id="4" creationId="{4383D9FC-DC56-0DDB-505F-1E1A9F056139}"/>
          </ac:picMkLst>
        </pc:picChg>
      </pc:sldChg>
      <pc:sldChg chg="ord">
        <pc:chgData name="Leo Smith (2302380)" userId="S::2302380@student.uwtsd.ac.uk::e1cc3032-326f-46d8-bac8-4cf5033f208b" providerId="AD" clId="Web-{03FDA692-AF9A-5D7B-92FD-79B7D4358186}" dt="2025-12-22T11:06:51.322" v="2666"/>
        <pc:sldMkLst>
          <pc:docMk/>
          <pc:sldMk cId="749569105" sldId="266"/>
        </pc:sldMkLst>
      </pc:sldChg>
      <pc:sldChg chg="modSp">
        <pc:chgData name="Leo Smith (2302380)" userId="S::2302380@student.uwtsd.ac.uk::e1cc3032-326f-46d8-bac8-4cf5033f208b" providerId="AD" clId="Web-{03FDA692-AF9A-5D7B-92FD-79B7D4358186}" dt="2025-12-22T10:32:48.339" v="1513" actId="20577"/>
        <pc:sldMkLst>
          <pc:docMk/>
          <pc:sldMk cId="1569010784" sldId="269"/>
        </pc:sldMkLst>
        <pc:spChg chg="mod">
          <ac:chgData name="Leo Smith (2302380)" userId="S::2302380@student.uwtsd.ac.uk::e1cc3032-326f-46d8-bac8-4cf5033f208b" providerId="AD" clId="Web-{03FDA692-AF9A-5D7B-92FD-79B7D4358186}" dt="2025-12-22T10:32:48.339" v="1513" actId="20577"/>
          <ac:spMkLst>
            <pc:docMk/>
            <pc:sldMk cId="1569010784" sldId="269"/>
            <ac:spMk id="3" creationId="{58FB504B-D0F5-B6B9-8A0C-EDE8EFC69848}"/>
          </ac:spMkLst>
        </pc:spChg>
      </pc:sldChg>
      <pc:sldChg chg="modSp">
        <pc:chgData name="Leo Smith (2302380)" userId="S::2302380@student.uwtsd.ac.uk::e1cc3032-326f-46d8-bac8-4cf5033f208b" providerId="AD" clId="Web-{03FDA692-AF9A-5D7B-92FD-79B7D4358186}" dt="2025-12-22T10:34:26.905" v="1558" actId="20577"/>
        <pc:sldMkLst>
          <pc:docMk/>
          <pc:sldMk cId="2623404753" sldId="270"/>
        </pc:sldMkLst>
        <pc:spChg chg="mod">
          <ac:chgData name="Leo Smith (2302380)" userId="S::2302380@student.uwtsd.ac.uk::e1cc3032-326f-46d8-bac8-4cf5033f208b" providerId="AD" clId="Web-{03FDA692-AF9A-5D7B-92FD-79B7D4358186}" dt="2025-12-22T10:34:26.905" v="1558"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E5D742BB-6224-7968-41A4-18F14795FDF6}"/>
    <pc:docChg chg="modSld">
      <pc:chgData name="Leo Smith (2302380)" userId="S::2302380@student.uwtsd.ac.uk::e1cc3032-326f-46d8-bac8-4cf5033f208b" providerId="AD" clId="Web-{E5D742BB-6224-7968-41A4-18F14795FDF6}" dt="2025-12-15T11:24:14.198" v="31"/>
      <pc:docMkLst>
        <pc:docMk/>
      </pc:docMkLst>
      <pc:sldChg chg="modNotes">
        <pc:chgData name="Leo Smith (2302380)" userId="S::2302380@student.uwtsd.ac.uk::e1cc3032-326f-46d8-bac8-4cf5033f208b" providerId="AD" clId="Web-{E5D742BB-6224-7968-41A4-18F14795FDF6}" dt="2025-12-15T11:24:14.198" v="31"/>
        <pc:sldMkLst>
          <pc:docMk/>
          <pc:sldMk cId="3697300885" sldId="262"/>
        </pc:sldMkLst>
      </pc:sldChg>
      <pc:sldChg chg="addSp delSp modSp mod setBg">
        <pc:chgData name="Leo Smith (2302380)" userId="S::2302380@student.uwtsd.ac.uk::e1cc3032-326f-46d8-bac8-4cf5033f208b" providerId="AD" clId="Web-{E5D742BB-6224-7968-41A4-18F14795FDF6}" dt="2025-12-15T11:19:18.838" v="28" actId="14100"/>
        <pc:sldMkLst>
          <pc:docMk/>
          <pc:sldMk cId="2471967797" sldId="263"/>
        </pc:sldMkLst>
        <pc:spChg chg="mod">
          <ac:chgData name="Leo Smith (2302380)" userId="S::2302380@student.uwtsd.ac.uk::e1cc3032-326f-46d8-bac8-4cf5033f208b" providerId="AD" clId="Web-{E5D742BB-6224-7968-41A4-18F14795FDF6}" dt="2025-12-15T11:18:46.475" v="22"/>
          <ac:spMkLst>
            <pc:docMk/>
            <pc:sldMk cId="2471967797" sldId="263"/>
            <ac:spMk id="2" creationId="{97A39993-E3A8-8F95-009B-32C3D21B4A31}"/>
          </ac:spMkLst>
        </pc:spChg>
        <pc:spChg chg="add mod">
          <ac:chgData name="Leo Smith (2302380)" userId="S::2302380@student.uwtsd.ac.uk::e1cc3032-326f-46d8-bac8-4cf5033f208b" providerId="AD" clId="Web-{E5D742BB-6224-7968-41A4-18F14795FDF6}" dt="2025-12-15T11:18:51.975" v="23" actId="1076"/>
          <ac:spMkLst>
            <pc:docMk/>
            <pc:sldMk cId="2471967797" sldId="263"/>
            <ac:spMk id="5" creationId="{2052A840-D452-9C3F-E1D9-949DA0C5F586}"/>
          </ac:spMkLst>
        </pc:spChg>
        <pc:spChg chg="add">
          <ac:chgData name="Leo Smith (2302380)" userId="S::2302380@student.uwtsd.ac.uk::e1cc3032-326f-46d8-bac8-4cf5033f208b" providerId="AD" clId="Web-{E5D742BB-6224-7968-41A4-18F14795FDF6}" dt="2025-12-15T11:18:46.475" v="22"/>
          <ac:spMkLst>
            <pc:docMk/>
            <pc:sldMk cId="2471967797" sldId="263"/>
            <ac:spMk id="10" creationId="{47F96AAC-1B7F-4BC0-A366-059066805B71}"/>
          </ac:spMkLst>
        </pc:spChg>
        <pc:spChg chg="add">
          <ac:chgData name="Leo Smith (2302380)" userId="S::2302380@student.uwtsd.ac.uk::e1cc3032-326f-46d8-bac8-4cf5033f208b" providerId="AD" clId="Web-{E5D742BB-6224-7968-41A4-18F14795FDF6}" dt="2025-12-15T11:18:46.475" v="22"/>
          <ac:spMkLst>
            <pc:docMk/>
            <pc:sldMk cId="2471967797" sldId="263"/>
            <ac:spMk id="12" creationId="{9F77B9A0-807D-4595-AC22-A6DCC4CA1544}"/>
          </ac:spMkLst>
        </pc:spChg>
        <pc:spChg chg="add">
          <ac:chgData name="Leo Smith (2302380)" userId="S::2302380@student.uwtsd.ac.uk::e1cc3032-326f-46d8-bac8-4cf5033f208b" providerId="AD" clId="Web-{E5D742BB-6224-7968-41A4-18F14795FDF6}" dt="2025-12-15T11:18:46.475" v="22"/>
          <ac:spMkLst>
            <pc:docMk/>
            <pc:sldMk cId="2471967797" sldId="263"/>
            <ac:spMk id="14" creationId="{8352FE65-755A-4551-AF5F-AE64CB963AF2}"/>
          </ac:spMkLst>
        </pc:spChg>
        <pc:picChg chg="add mod ord modCrop">
          <ac:chgData name="Leo Smith (2302380)" userId="S::2302380@student.uwtsd.ac.uk::e1cc3032-326f-46d8-bac8-4cf5033f208b" providerId="AD" clId="Web-{E5D742BB-6224-7968-41A4-18F14795FDF6}" dt="2025-12-15T11:19:18.838" v="28" actId="14100"/>
          <ac:picMkLst>
            <pc:docMk/>
            <pc:sldMk cId="2471967797" sldId="263"/>
            <ac:picMk id="4" creationId="{9F432CC5-23BA-846B-47E1-A5E81656C9DF}"/>
          </ac:picMkLst>
        </pc:picChg>
      </pc:sldChg>
    </pc:docChg>
  </pc:docChgLst>
  <pc:docChgLst>
    <pc:chgData name="Leo Smith (2302380)" userId="S::2302380@student.uwtsd.ac.uk::e1cc3032-326f-46d8-bac8-4cf5033f208b" providerId="AD" clId="Web-{07C97A25-DE99-C033-32BE-A300B7DF00D9}"/>
    <pc:docChg chg="modSld">
      <pc:chgData name="Leo Smith (2302380)" userId="S::2302380@student.uwtsd.ac.uk::e1cc3032-326f-46d8-bac8-4cf5033f208b" providerId="AD" clId="Web-{07C97A25-DE99-C033-32BE-A300B7DF00D9}" dt="2025-12-22T11:47:32.572" v="1147"/>
      <pc:docMkLst>
        <pc:docMk/>
      </pc:docMkLst>
      <pc:sldChg chg="addSp modSp modNotes">
        <pc:chgData name="Leo Smith (2302380)" userId="S::2302380@student.uwtsd.ac.uk::e1cc3032-326f-46d8-bac8-4cf5033f208b" providerId="AD" clId="Web-{07C97A25-DE99-C033-32BE-A300B7DF00D9}" dt="2025-12-22T11:47:32.572" v="1147"/>
        <pc:sldMkLst>
          <pc:docMk/>
          <pc:sldMk cId="3382825559" sldId="265"/>
        </pc:sldMkLst>
        <pc:spChg chg="add mod">
          <ac:chgData name="Leo Smith (2302380)" userId="S::2302380@student.uwtsd.ac.uk::e1cc3032-326f-46d8-bac8-4cf5033f208b" providerId="AD" clId="Web-{07C97A25-DE99-C033-32BE-A300B7DF00D9}" dt="2025-12-22T11:28:44.972" v="37" actId="20577"/>
          <ac:spMkLst>
            <pc:docMk/>
            <pc:sldMk cId="3382825559" sldId="265"/>
            <ac:spMk id="3" creationId="{04239DAA-03F1-6426-4173-7EF12E376CD2}"/>
          </ac:spMkLst>
        </pc:spChg>
      </pc:sldChg>
      <pc:sldChg chg="modSp">
        <pc:chgData name="Leo Smith (2302380)" userId="S::2302380@student.uwtsd.ac.uk::e1cc3032-326f-46d8-bac8-4cf5033f208b" providerId="AD" clId="Web-{07C97A25-DE99-C033-32BE-A300B7DF00D9}" dt="2025-12-22T11:40:33.785" v="631" actId="20577"/>
        <pc:sldMkLst>
          <pc:docMk/>
          <pc:sldMk cId="1569010784" sldId="269"/>
        </pc:sldMkLst>
        <pc:spChg chg="mod">
          <ac:chgData name="Leo Smith (2302380)" userId="S::2302380@student.uwtsd.ac.uk::e1cc3032-326f-46d8-bac8-4cf5033f208b" providerId="AD" clId="Web-{07C97A25-DE99-C033-32BE-A300B7DF00D9}" dt="2025-12-22T11:40:33.785" v="631" actId="20577"/>
          <ac:spMkLst>
            <pc:docMk/>
            <pc:sldMk cId="1569010784" sldId="269"/>
            <ac:spMk id="3" creationId="{58FB504B-D0F5-B6B9-8A0C-EDE8EFC69848}"/>
          </ac:spMkLst>
        </pc:spChg>
      </pc:sldChg>
      <pc:sldChg chg="modSp">
        <pc:chgData name="Leo Smith (2302380)" userId="S::2302380@student.uwtsd.ac.uk::e1cc3032-326f-46d8-bac8-4cf5033f208b" providerId="AD" clId="Web-{07C97A25-DE99-C033-32BE-A300B7DF00D9}" dt="2025-12-22T11:42:52.145" v="752" actId="20577"/>
        <pc:sldMkLst>
          <pc:docMk/>
          <pc:sldMk cId="2623404753" sldId="270"/>
        </pc:sldMkLst>
        <pc:spChg chg="mod">
          <ac:chgData name="Leo Smith (2302380)" userId="S::2302380@student.uwtsd.ac.uk::e1cc3032-326f-46d8-bac8-4cf5033f208b" providerId="AD" clId="Web-{07C97A25-DE99-C033-32BE-A300B7DF00D9}" dt="2025-12-22T11:42:52.145" v="752"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99FCFB45-8105-8A44-51E2-5BA2E93A94EF}"/>
    <pc:docChg chg="addSld delSld modSld">
      <pc:chgData name="Leo Smith (2302380)" userId="S::2302380@student.uwtsd.ac.uk::e1cc3032-326f-46d8-bac8-4cf5033f208b" providerId="AD" clId="Web-{99FCFB45-8105-8A44-51E2-5BA2E93A94EF}" dt="2025-12-15T10:51:26.512" v="1040" actId="20577"/>
      <pc:docMkLst>
        <pc:docMk/>
      </pc:docMkLst>
      <pc:sldChg chg="modSp">
        <pc:chgData name="Leo Smith (2302380)" userId="S::2302380@student.uwtsd.ac.uk::e1cc3032-326f-46d8-bac8-4cf5033f208b" providerId="AD" clId="Web-{99FCFB45-8105-8A44-51E2-5BA2E93A94EF}" dt="2025-12-15T10:48:24.991" v="926" actId="20577"/>
        <pc:sldMkLst>
          <pc:docMk/>
          <pc:sldMk cId="923227531" sldId="258"/>
        </pc:sldMkLst>
        <pc:spChg chg="mod">
          <ac:chgData name="Leo Smith (2302380)" userId="S::2302380@student.uwtsd.ac.uk::e1cc3032-326f-46d8-bac8-4cf5033f208b" providerId="AD" clId="Web-{99FCFB45-8105-8A44-51E2-5BA2E93A94EF}" dt="2025-12-15T10:48:24.991" v="926" actId="20577"/>
          <ac:spMkLst>
            <pc:docMk/>
            <pc:sldMk cId="923227531" sldId="258"/>
            <ac:spMk id="3" creationId="{152C114E-2493-962D-8552-79525979B77A}"/>
          </ac:spMkLst>
        </pc:spChg>
      </pc:sldChg>
      <pc:sldChg chg="addSp delSp modSp mod setBg modNotes">
        <pc:chgData name="Leo Smith (2302380)" userId="S::2302380@student.uwtsd.ac.uk::e1cc3032-326f-46d8-bac8-4cf5033f208b" providerId="AD" clId="Web-{99FCFB45-8105-8A44-51E2-5BA2E93A94EF}" dt="2025-12-15T10:44:26.155" v="780"/>
        <pc:sldMkLst>
          <pc:docMk/>
          <pc:sldMk cId="3697300885" sldId="262"/>
        </pc:sldMkLst>
        <pc:spChg chg="mod">
          <ac:chgData name="Leo Smith (2302380)" userId="S::2302380@student.uwtsd.ac.uk::e1cc3032-326f-46d8-bac8-4cf5033f208b" providerId="AD" clId="Web-{99FCFB45-8105-8A44-51E2-5BA2E93A94EF}" dt="2025-12-15T10:29:42.858" v="244"/>
          <ac:spMkLst>
            <pc:docMk/>
            <pc:sldMk cId="3697300885" sldId="262"/>
            <ac:spMk id="2" creationId="{E27ED8F8-91EB-B4BC-B9D9-3F03B9D38E72}"/>
          </ac:spMkLst>
        </pc:spChg>
        <pc:spChg chg="add mod">
          <ac:chgData name="Leo Smith (2302380)" userId="S::2302380@student.uwtsd.ac.uk::e1cc3032-326f-46d8-bac8-4cf5033f208b" providerId="AD" clId="Web-{99FCFB45-8105-8A44-51E2-5BA2E93A94EF}" dt="2025-12-15T10:29:42.858" v="244"/>
          <ac:spMkLst>
            <pc:docMk/>
            <pc:sldMk cId="3697300885" sldId="262"/>
            <ac:spMk id="5" creationId="{2043F236-4429-FF69-377B-3150646342C5}"/>
          </ac:spMkLst>
        </pc:spChg>
        <pc:spChg chg="add mod">
          <ac:chgData name="Leo Smith (2302380)" userId="S::2302380@student.uwtsd.ac.uk::e1cc3032-326f-46d8-bac8-4cf5033f208b" providerId="AD" clId="Web-{99FCFB45-8105-8A44-51E2-5BA2E93A94EF}" dt="2025-12-15T10:40:03.404" v="778" actId="20577"/>
          <ac:spMkLst>
            <pc:docMk/>
            <pc:sldMk cId="3697300885" sldId="262"/>
            <ac:spMk id="8" creationId="{DB891227-2A49-7D55-5AEA-B53B2CE2F82C}"/>
          </ac:spMkLst>
        </pc:spChg>
        <pc:spChg chg="add">
          <ac:chgData name="Leo Smith (2302380)" userId="S::2302380@student.uwtsd.ac.uk::e1cc3032-326f-46d8-bac8-4cf5033f208b" providerId="AD" clId="Web-{99FCFB45-8105-8A44-51E2-5BA2E93A94EF}" dt="2025-12-15T10:29:42.858" v="244"/>
          <ac:spMkLst>
            <pc:docMk/>
            <pc:sldMk cId="3697300885" sldId="262"/>
            <ac:spMk id="22" creationId="{49D6D29B-CE0F-43B0-AD58-007C16D88361}"/>
          </ac:spMkLst>
        </pc:spChg>
        <pc:spChg chg="add">
          <ac:chgData name="Leo Smith (2302380)" userId="S::2302380@student.uwtsd.ac.uk::e1cc3032-326f-46d8-bac8-4cf5033f208b" providerId="AD" clId="Web-{99FCFB45-8105-8A44-51E2-5BA2E93A94EF}" dt="2025-12-15T10:29:42.858" v="244"/>
          <ac:spMkLst>
            <pc:docMk/>
            <pc:sldMk cId="3697300885" sldId="262"/>
            <ac:spMk id="24" creationId="{606BE796-9648-4A96-8E5C-7FDB123C7BCF}"/>
          </ac:spMkLst>
        </pc:spChg>
        <pc:spChg chg="add">
          <ac:chgData name="Leo Smith (2302380)" userId="S::2302380@student.uwtsd.ac.uk::e1cc3032-326f-46d8-bac8-4cf5033f208b" providerId="AD" clId="Web-{99FCFB45-8105-8A44-51E2-5BA2E93A94EF}" dt="2025-12-15T10:29:42.858" v="244"/>
          <ac:spMkLst>
            <pc:docMk/>
            <pc:sldMk cId="3697300885" sldId="262"/>
            <ac:spMk id="26" creationId="{15440BF0-CCE6-42AA-8970-78523D4C12BE}"/>
          </ac:spMkLst>
        </pc:spChg>
        <pc:picChg chg="add mod ord">
          <ac:chgData name="Leo Smith (2302380)" userId="S::2302380@student.uwtsd.ac.uk::e1cc3032-326f-46d8-bac8-4cf5033f208b" providerId="AD" clId="Web-{99FCFB45-8105-8A44-51E2-5BA2E93A94EF}" dt="2025-12-15T10:29:49.717" v="245" actId="14100"/>
          <ac:picMkLst>
            <pc:docMk/>
            <pc:sldMk cId="3697300885" sldId="262"/>
            <ac:picMk id="4" creationId="{F10E0732-01BC-9896-DF73-01E4E7E5E9CD}"/>
          </ac:picMkLst>
        </pc:picChg>
      </pc:sldChg>
      <pc:sldChg chg="modSp">
        <pc:chgData name="Leo Smith (2302380)" userId="S::2302380@student.uwtsd.ac.uk::e1cc3032-326f-46d8-bac8-4cf5033f208b" providerId="AD" clId="Web-{99FCFB45-8105-8A44-51E2-5BA2E93A94EF}" dt="2025-12-15T10:50:58.652" v="990" actId="20577"/>
        <pc:sldMkLst>
          <pc:docMk/>
          <pc:sldMk cId="1569010784" sldId="269"/>
        </pc:sldMkLst>
        <pc:spChg chg="mod">
          <ac:chgData name="Leo Smith (2302380)" userId="S::2302380@student.uwtsd.ac.uk::e1cc3032-326f-46d8-bac8-4cf5033f208b" providerId="AD" clId="Web-{99FCFB45-8105-8A44-51E2-5BA2E93A94EF}" dt="2025-12-15T10:50:58.652" v="990" actId="20577"/>
          <ac:spMkLst>
            <pc:docMk/>
            <pc:sldMk cId="1569010784" sldId="269"/>
            <ac:spMk id="3" creationId="{58FB504B-D0F5-B6B9-8A0C-EDE8EFC69848}"/>
          </ac:spMkLst>
        </pc:spChg>
      </pc:sldChg>
      <pc:sldChg chg="modSp new">
        <pc:chgData name="Leo Smith (2302380)" userId="S::2302380@student.uwtsd.ac.uk::e1cc3032-326f-46d8-bac8-4cf5033f208b" providerId="AD" clId="Web-{99FCFB45-8105-8A44-51E2-5BA2E93A94EF}" dt="2025-12-15T10:51:26.512" v="1040" actId="20577"/>
        <pc:sldMkLst>
          <pc:docMk/>
          <pc:sldMk cId="2623404753" sldId="270"/>
        </pc:sldMkLst>
        <pc:spChg chg="mod">
          <ac:chgData name="Leo Smith (2302380)" userId="S::2302380@student.uwtsd.ac.uk::e1cc3032-326f-46d8-bac8-4cf5033f208b" providerId="AD" clId="Web-{99FCFB45-8105-8A44-51E2-5BA2E93A94EF}" dt="2025-12-15T10:48:59.086" v="931" actId="1076"/>
          <ac:spMkLst>
            <pc:docMk/>
            <pc:sldMk cId="2623404753" sldId="270"/>
            <ac:spMk id="2" creationId="{ACEE0919-93E3-D48C-05C4-9224034C4C07}"/>
          </ac:spMkLst>
        </pc:spChg>
        <pc:spChg chg="mod">
          <ac:chgData name="Leo Smith (2302380)" userId="S::2302380@student.uwtsd.ac.uk::e1cc3032-326f-46d8-bac8-4cf5033f208b" providerId="AD" clId="Web-{99FCFB45-8105-8A44-51E2-5BA2E93A94EF}" dt="2025-12-15T10:51:26.512" v="1040" actId="20577"/>
          <ac:spMkLst>
            <pc:docMk/>
            <pc:sldMk cId="2623404753" sldId="270"/>
            <ac:spMk id="3" creationId="{6F4C49B5-64C6-3DE4-BD75-D92745D6F159}"/>
          </ac:spMkLst>
        </pc:spChg>
      </pc:sldChg>
    </pc:docChg>
  </pc:docChgLst>
  <pc:docChgLst>
    <pc:chgData name="Leo Smith (2302380)" userId="S::2302380@student.uwtsd.ac.uk::e1cc3032-326f-46d8-bac8-4cf5033f208b" providerId="AD" clId="Web-{C28C771B-DA1C-C1B7-45EC-2FAF2B3BF012}"/>
    <pc:docChg chg="modSld">
      <pc:chgData name="Leo Smith (2302380)" userId="S::2302380@student.uwtsd.ac.uk::e1cc3032-326f-46d8-bac8-4cf5033f208b" providerId="AD" clId="Web-{C28C771B-DA1C-C1B7-45EC-2FAF2B3BF012}" dt="2025-12-31T11:53:03.315" v="3606" actId="1076"/>
      <pc:docMkLst>
        <pc:docMk/>
      </pc:docMkLst>
      <pc:sldChg chg="modNotes">
        <pc:chgData name="Leo Smith (2302380)" userId="S::2302380@student.uwtsd.ac.uk::e1cc3032-326f-46d8-bac8-4cf5033f208b" providerId="AD" clId="Web-{C28C771B-DA1C-C1B7-45EC-2FAF2B3BF012}" dt="2025-12-31T10:43:45.119" v="222"/>
        <pc:sldMkLst>
          <pc:docMk/>
          <pc:sldMk cId="2962050516" sldId="261"/>
        </pc:sldMkLst>
      </pc:sldChg>
      <pc:sldChg chg="modNotes">
        <pc:chgData name="Leo Smith (2302380)" userId="S::2302380@student.uwtsd.ac.uk::e1cc3032-326f-46d8-bac8-4cf5033f208b" providerId="AD" clId="Web-{C28C771B-DA1C-C1B7-45EC-2FAF2B3BF012}" dt="2025-12-31T10:49:52.589" v="355"/>
        <pc:sldMkLst>
          <pc:docMk/>
          <pc:sldMk cId="3697300885" sldId="262"/>
        </pc:sldMkLst>
      </pc:sldChg>
      <pc:sldChg chg="addSp delSp modSp modNotes">
        <pc:chgData name="Leo Smith (2302380)" userId="S::2302380@student.uwtsd.ac.uk::e1cc3032-326f-46d8-bac8-4cf5033f208b" providerId="AD" clId="Web-{C28C771B-DA1C-C1B7-45EC-2FAF2B3BF012}" dt="2025-12-31T11:25:46.756" v="2234"/>
        <pc:sldMkLst>
          <pc:docMk/>
          <pc:sldMk cId="749569105" sldId="266"/>
        </pc:sldMkLst>
        <pc:graphicFrameChg chg="add mod ord modGraphic">
          <ac:chgData name="Leo Smith (2302380)" userId="S::2302380@student.uwtsd.ac.uk::e1cc3032-326f-46d8-bac8-4cf5033f208b" providerId="AD" clId="Web-{C28C771B-DA1C-C1B7-45EC-2FAF2B3BF012}" dt="2025-12-31T11:06:00.964" v="544" actId="20577"/>
          <ac:graphicFrameMkLst>
            <pc:docMk/>
            <pc:sldMk cId="749569105" sldId="266"/>
            <ac:graphicFrameMk id="4" creationId="{88D410A2-C611-6CF0-53B9-6334A3341868}"/>
          </ac:graphicFrameMkLst>
        </pc:graphicFrameChg>
      </pc:sldChg>
      <pc:sldChg chg="addSp modSp mod setBg modNotes">
        <pc:chgData name="Leo Smith (2302380)" userId="S::2302380@student.uwtsd.ac.uk::e1cc3032-326f-46d8-bac8-4cf5033f208b" providerId="AD" clId="Web-{C28C771B-DA1C-C1B7-45EC-2FAF2B3BF012}" dt="2025-12-31T11:40:53.813" v="3591"/>
        <pc:sldMkLst>
          <pc:docMk/>
          <pc:sldMk cId="2234044520" sldId="267"/>
        </pc:sldMkLst>
        <pc:spChg chg="mod">
          <ac:chgData name="Leo Smith (2302380)" userId="S::2302380@student.uwtsd.ac.uk::e1cc3032-326f-46d8-bac8-4cf5033f208b" providerId="AD" clId="Web-{C28C771B-DA1C-C1B7-45EC-2FAF2B3BF012}" dt="2025-12-31T11:28:23.701" v="2361"/>
          <ac:spMkLst>
            <pc:docMk/>
            <pc:sldMk cId="2234044520" sldId="267"/>
            <ac:spMk id="2" creationId="{8BF1E307-36DE-A4B9-5FAE-38A4571F82C3}"/>
          </ac:spMkLst>
        </pc:spChg>
        <pc:spChg chg="mod">
          <ac:chgData name="Leo Smith (2302380)" userId="S::2302380@student.uwtsd.ac.uk::e1cc3032-326f-46d8-bac8-4cf5033f208b" providerId="AD" clId="Web-{C28C771B-DA1C-C1B7-45EC-2FAF2B3BF012}" dt="2025-12-31T11:29:08.796" v="2407" actId="20577"/>
          <ac:spMkLst>
            <pc:docMk/>
            <pc:sldMk cId="2234044520" sldId="267"/>
            <ac:spMk id="3" creationId="{ECC4C8F9-F431-FBD2-C5CF-7B65964A5F0B}"/>
          </ac:spMkLst>
        </pc:spChg>
        <pc:spChg chg="add">
          <ac:chgData name="Leo Smith (2302380)" userId="S::2302380@student.uwtsd.ac.uk::e1cc3032-326f-46d8-bac8-4cf5033f208b" providerId="AD" clId="Web-{C28C771B-DA1C-C1B7-45EC-2FAF2B3BF012}" dt="2025-12-31T11:28:23.701" v="2361"/>
          <ac:spMkLst>
            <pc:docMk/>
            <pc:sldMk cId="2234044520" sldId="267"/>
            <ac:spMk id="10" creationId="{DC024122-C80E-4076-B618-426FF2225C4C}"/>
          </ac:spMkLst>
        </pc:spChg>
        <pc:grpChg chg="add">
          <ac:chgData name="Leo Smith (2302380)" userId="S::2302380@student.uwtsd.ac.uk::e1cc3032-326f-46d8-bac8-4cf5033f208b" providerId="AD" clId="Web-{C28C771B-DA1C-C1B7-45EC-2FAF2B3BF012}" dt="2025-12-31T11:28:23.701" v="2361"/>
          <ac:grpSpMkLst>
            <pc:docMk/>
            <pc:sldMk cId="2234044520" sldId="267"/>
            <ac:grpSpMk id="12" creationId="{829DAB2C-3574-4B22-939F-BB6C5D2637BD}"/>
          </ac:grpSpMkLst>
        </pc:grpChg>
        <pc:picChg chg="add">
          <ac:chgData name="Leo Smith (2302380)" userId="S::2302380@student.uwtsd.ac.uk::e1cc3032-326f-46d8-bac8-4cf5033f208b" providerId="AD" clId="Web-{C28C771B-DA1C-C1B7-45EC-2FAF2B3BF012}" dt="2025-12-31T11:28:23.701" v="2361"/>
          <ac:picMkLst>
            <pc:docMk/>
            <pc:sldMk cId="2234044520" sldId="267"/>
            <ac:picMk id="7" creationId="{72C7EE12-E3A6-DBF6-9D9C-2129FA242D53}"/>
          </ac:picMkLst>
        </pc:picChg>
      </pc:sldChg>
      <pc:sldChg chg="addSp delSp modSp mod setBg">
        <pc:chgData name="Leo Smith (2302380)" userId="S::2302380@student.uwtsd.ac.uk::e1cc3032-326f-46d8-bac8-4cf5033f208b" providerId="AD" clId="Web-{C28C771B-DA1C-C1B7-45EC-2FAF2B3BF012}" dt="2025-12-31T11:53:03.315" v="3606" actId="1076"/>
        <pc:sldMkLst>
          <pc:docMk/>
          <pc:sldMk cId="3175880687" sldId="268"/>
        </pc:sldMkLst>
        <pc:spChg chg="mod">
          <ac:chgData name="Leo Smith (2302380)" userId="S::2302380@student.uwtsd.ac.uk::e1cc3032-326f-46d8-bac8-4cf5033f208b" providerId="AD" clId="Web-{C28C771B-DA1C-C1B7-45EC-2FAF2B3BF012}" dt="2025-12-31T11:52:28.876" v="3596"/>
          <ac:spMkLst>
            <pc:docMk/>
            <pc:sldMk cId="3175880687" sldId="268"/>
            <ac:spMk id="2" creationId="{406A5877-9737-A89C-DF53-E697D56340D3}"/>
          </ac:spMkLst>
        </pc:spChg>
        <pc:spChg chg="add">
          <ac:chgData name="Leo Smith (2302380)" userId="S::2302380@student.uwtsd.ac.uk::e1cc3032-326f-46d8-bac8-4cf5033f208b" providerId="AD" clId="Web-{C28C771B-DA1C-C1B7-45EC-2FAF2B3BF012}" dt="2025-12-31T11:52:28.876" v="3596"/>
          <ac:spMkLst>
            <pc:docMk/>
            <pc:sldMk cId="3175880687" sldId="268"/>
            <ac:spMk id="24" creationId="{FF28492A-DDDF-4C12-AE60-3EA02D8D20CD}"/>
          </ac:spMkLst>
        </pc:spChg>
        <pc:spChg chg="add">
          <ac:chgData name="Leo Smith (2302380)" userId="S::2302380@student.uwtsd.ac.uk::e1cc3032-326f-46d8-bac8-4cf5033f208b" providerId="AD" clId="Web-{C28C771B-DA1C-C1B7-45EC-2FAF2B3BF012}" dt="2025-12-31T11:52:28.876" v="3596"/>
          <ac:spMkLst>
            <pc:docMk/>
            <pc:sldMk cId="3175880687" sldId="268"/>
            <ac:spMk id="26" creationId="{E063DF58-06E6-4ED6-947D-1490C2F718F8}"/>
          </ac:spMkLst>
        </pc:spChg>
        <pc:picChg chg="add mod ord">
          <ac:chgData name="Leo Smith (2302380)" userId="S::2302380@student.uwtsd.ac.uk::e1cc3032-326f-46d8-bac8-4cf5033f208b" providerId="AD" clId="Web-{C28C771B-DA1C-C1B7-45EC-2FAF2B3BF012}" dt="2025-12-31T11:52:57.924" v="3603" actId="1076"/>
          <ac:picMkLst>
            <pc:docMk/>
            <pc:sldMk cId="3175880687" sldId="268"/>
            <ac:picMk id="4" creationId="{28792351-531A-5A71-EC38-E5C78B70FB5D}"/>
          </ac:picMkLst>
        </pc:picChg>
        <pc:picChg chg="add mod">
          <ac:chgData name="Leo Smith (2302380)" userId="S::2302380@student.uwtsd.ac.uk::e1cc3032-326f-46d8-bac8-4cf5033f208b" providerId="AD" clId="Web-{C28C771B-DA1C-C1B7-45EC-2FAF2B3BF012}" dt="2025-12-31T11:53:03.315" v="3606" actId="1076"/>
          <ac:picMkLst>
            <pc:docMk/>
            <pc:sldMk cId="3175880687" sldId="268"/>
            <ac:picMk id="5" creationId="{D70129E3-3913-C03C-65F0-34080C65CD4D}"/>
          </ac:picMkLst>
        </pc:picChg>
      </pc:sldChg>
    </pc:docChg>
  </pc:docChgLst>
  <pc:docChgLst>
    <pc:chgData name="Leo Smith (2302380)" userId="S::2302380@student.uwtsd.ac.uk::e1cc3032-326f-46d8-bac8-4cf5033f208b" providerId="AD" clId="Web-{7A147795-2FF4-C933-900D-D127DE403BE4}"/>
    <pc:docChg chg="modSld">
      <pc:chgData name="Leo Smith (2302380)" userId="S::2302380@student.uwtsd.ac.uk::e1cc3032-326f-46d8-bac8-4cf5033f208b" providerId="AD" clId="Web-{7A147795-2FF4-C933-900D-D127DE403BE4}" dt="2025-12-22T11:25:17.582" v="498"/>
      <pc:docMkLst>
        <pc:docMk/>
      </pc:docMkLst>
      <pc:sldChg chg="addSp delSp modSp modNotes">
        <pc:chgData name="Leo Smith (2302380)" userId="S::2302380@student.uwtsd.ac.uk::e1cc3032-326f-46d8-bac8-4cf5033f208b" providerId="AD" clId="Web-{7A147795-2FF4-C933-900D-D127DE403BE4}" dt="2025-12-22T11:19:24.138" v="495"/>
        <pc:sldMkLst>
          <pc:docMk/>
          <pc:sldMk cId="3159739822" sldId="264"/>
        </pc:sldMkLst>
        <pc:spChg chg="add mod">
          <ac:chgData name="Leo Smith (2302380)" userId="S::2302380@student.uwtsd.ac.uk::e1cc3032-326f-46d8-bac8-4cf5033f208b" providerId="AD" clId="Web-{7A147795-2FF4-C933-900D-D127DE403BE4}" dt="2025-12-22T11:12:38.936" v="83" actId="20577"/>
          <ac:spMkLst>
            <pc:docMk/>
            <pc:sldMk cId="3159739822" sldId="264"/>
            <ac:spMk id="3" creationId="{CF21540C-A1E2-D0E4-B4AD-7ADB73F3032A}"/>
          </ac:spMkLst>
        </pc:spChg>
        <pc:spChg chg="add mod">
          <ac:chgData name="Leo Smith (2302380)" userId="S::2302380@student.uwtsd.ac.uk::e1cc3032-326f-46d8-bac8-4cf5033f208b" providerId="AD" clId="Web-{7A147795-2FF4-C933-900D-D127DE403BE4}" dt="2025-12-22T11:13:15.874" v="88" actId="1076"/>
          <ac:spMkLst>
            <pc:docMk/>
            <pc:sldMk cId="3159739822" sldId="264"/>
            <ac:spMk id="8" creationId="{3C24C68F-BE02-CD13-37A5-FDC967C10872}"/>
          </ac:spMkLst>
        </pc:spChg>
        <pc:spChg chg="add mod">
          <ac:chgData name="Leo Smith (2302380)" userId="S::2302380@student.uwtsd.ac.uk::e1cc3032-326f-46d8-bac8-4cf5033f208b" providerId="AD" clId="Web-{7A147795-2FF4-C933-900D-D127DE403BE4}" dt="2025-12-22T11:14:37.172" v="143" actId="1076"/>
          <ac:spMkLst>
            <pc:docMk/>
            <pc:sldMk cId="3159739822" sldId="264"/>
            <ac:spMk id="9" creationId="{A6A3BCCF-152C-77FA-C105-D025E3D15AC6}"/>
          </ac:spMkLst>
        </pc:spChg>
      </pc:sldChg>
      <pc:sldChg chg="addSp delSp modSp mod setBg">
        <pc:chgData name="Leo Smith (2302380)" userId="S::2302380@student.uwtsd.ac.uk::e1cc3032-326f-46d8-bac8-4cf5033f208b" providerId="AD" clId="Web-{7A147795-2FF4-C933-900D-D127DE403BE4}" dt="2025-12-22T11:25:17.582" v="498"/>
        <pc:sldMkLst>
          <pc:docMk/>
          <pc:sldMk cId="3382825559" sldId="265"/>
        </pc:sldMkLst>
        <pc:spChg chg="mod">
          <ac:chgData name="Leo Smith (2302380)" userId="S::2302380@student.uwtsd.ac.uk::e1cc3032-326f-46d8-bac8-4cf5033f208b" providerId="AD" clId="Web-{7A147795-2FF4-C933-900D-D127DE403BE4}" dt="2025-12-22T11:25:17.582" v="498"/>
          <ac:spMkLst>
            <pc:docMk/>
            <pc:sldMk cId="3382825559" sldId="265"/>
            <ac:spMk id="2" creationId="{ABE158B6-7881-DF22-94FD-F412C764FA5C}"/>
          </ac:spMkLst>
        </pc:spChg>
        <pc:spChg chg="add">
          <ac:chgData name="Leo Smith (2302380)" userId="S::2302380@student.uwtsd.ac.uk::e1cc3032-326f-46d8-bac8-4cf5033f208b" providerId="AD" clId="Web-{7A147795-2FF4-C933-900D-D127DE403BE4}" dt="2025-12-22T11:25:17.582" v="498"/>
          <ac:spMkLst>
            <pc:docMk/>
            <pc:sldMk cId="3382825559" sldId="265"/>
            <ac:spMk id="13" creationId="{277BCF1F-1E1C-40E7-A7B1-3F567EA7BFBE}"/>
          </ac:spMkLst>
        </pc:spChg>
        <pc:spChg chg="add">
          <ac:chgData name="Leo Smith (2302380)" userId="S::2302380@student.uwtsd.ac.uk::e1cc3032-326f-46d8-bac8-4cf5033f208b" providerId="AD" clId="Web-{7A147795-2FF4-C933-900D-D127DE403BE4}" dt="2025-12-22T11:25:17.582" v="498"/>
          <ac:spMkLst>
            <pc:docMk/>
            <pc:sldMk cId="3382825559" sldId="265"/>
            <ac:spMk id="15" creationId="{44ECD5E8-3FCB-41DC-8B77-590D5265A99C}"/>
          </ac:spMkLst>
        </pc:spChg>
        <pc:spChg chg="add">
          <ac:chgData name="Leo Smith (2302380)" userId="S::2302380@student.uwtsd.ac.uk::e1cc3032-326f-46d8-bac8-4cf5033f208b" providerId="AD" clId="Web-{7A147795-2FF4-C933-900D-D127DE403BE4}" dt="2025-12-22T11:25:17.582" v="498"/>
          <ac:spMkLst>
            <pc:docMk/>
            <pc:sldMk cId="3382825559" sldId="265"/>
            <ac:spMk id="17" creationId="{ECE001FA-02B8-4073-B3B1-6BB414E19D97}"/>
          </ac:spMkLst>
        </pc:spChg>
        <pc:spChg chg="add">
          <ac:chgData name="Leo Smith (2302380)" userId="S::2302380@student.uwtsd.ac.uk::e1cc3032-326f-46d8-bac8-4cf5033f208b" providerId="AD" clId="Web-{7A147795-2FF4-C933-900D-D127DE403BE4}" dt="2025-12-22T11:25:17.582" v="498"/>
          <ac:spMkLst>
            <pc:docMk/>
            <pc:sldMk cId="3382825559" sldId="265"/>
            <ac:spMk id="19" creationId="{4DDD66E1-3885-409E-A90C-365AFEC05DB7}"/>
          </ac:spMkLst>
        </pc:spChg>
        <pc:grpChg chg="add">
          <ac:chgData name="Leo Smith (2302380)" userId="S::2302380@student.uwtsd.ac.uk::e1cc3032-326f-46d8-bac8-4cf5033f208b" providerId="AD" clId="Web-{7A147795-2FF4-C933-900D-D127DE403BE4}" dt="2025-12-22T11:25:17.582" v="498"/>
          <ac:grpSpMkLst>
            <pc:docMk/>
            <pc:sldMk cId="3382825559" sldId="265"/>
            <ac:grpSpMk id="9" creationId="{F0C817C9-850F-4FB6-B93B-CF3076C4A5C1}"/>
          </ac:grpSpMkLst>
        </pc:grpChg>
        <pc:picChg chg="add mod ord">
          <ac:chgData name="Leo Smith (2302380)" userId="S::2302380@student.uwtsd.ac.uk::e1cc3032-326f-46d8-bac8-4cf5033f208b" providerId="AD" clId="Web-{7A147795-2FF4-C933-900D-D127DE403BE4}" dt="2025-12-22T11:25:17.582" v="498"/>
          <ac:picMkLst>
            <pc:docMk/>
            <pc:sldMk cId="3382825559" sldId="265"/>
            <ac:picMk id="4" creationId="{59A9208E-C78B-8D9E-AB0B-FCC50D8E3FA5}"/>
          </ac:picMkLst>
        </pc:picChg>
      </pc:sldChg>
    </pc:docChg>
  </pc:docChgLst>
  <pc:docChgLst>
    <pc:chgData name="Leo Smith (2302380)" userId="S::2302380@student.uwtsd.ac.uk::e1cc3032-326f-46d8-bac8-4cf5033f208b" providerId="AD" clId="Web-{FB8382D5-F3B7-B017-4ED9-353B401DE2DC}"/>
    <pc:docChg chg="modSld">
      <pc:chgData name="Leo Smith (2302380)" userId="S::2302380@student.uwtsd.ac.uk::e1cc3032-326f-46d8-bac8-4cf5033f208b" providerId="AD" clId="Web-{FB8382D5-F3B7-B017-4ED9-353B401DE2DC}" dt="2025-12-31T12:13:00.236" v="643"/>
      <pc:docMkLst>
        <pc:docMk/>
      </pc:docMkLst>
      <pc:sldChg chg="addSp modSp modNotes">
        <pc:chgData name="Leo Smith (2302380)" userId="S::2302380@student.uwtsd.ac.uk::e1cc3032-326f-46d8-bac8-4cf5033f208b" providerId="AD" clId="Web-{FB8382D5-F3B7-B017-4ED9-353B401DE2DC}" dt="2025-12-31T12:13:00.236" v="643"/>
        <pc:sldMkLst>
          <pc:docMk/>
          <pc:sldMk cId="3175880687" sldId="268"/>
        </pc:sldMkLst>
        <pc:picChg chg="add mod">
          <ac:chgData name="Leo Smith (2302380)" userId="S::2302380@student.uwtsd.ac.uk::e1cc3032-326f-46d8-bac8-4cf5033f208b" providerId="AD" clId="Web-{FB8382D5-F3B7-B017-4ED9-353B401DE2DC}" dt="2025-12-31T11:55:55.181" v="13" actId="1076"/>
          <ac:picMkLst>
            <pc:docMk/>
            <pc:sldMk cId="3175880687" sldId="268"/>
            <ac:picMk id="3" creationId="{D9E33CA1-A68F-6A82-5B20-C760BF452A97}"/>
          </ac:picMkLst>
        </pc:picChg>
        <pc:picChg chg="mod">
          <ac:chgData name="Leo Smith (2302380)" userId="S::2302380@student.uwtsd.ac.uk::e1cc3032-326f-46d8-bac8-4cf5033f208b" providerId="AD" clId="Web-{FB8382D5-F3B7-B017-4ED9-353B401DE2DC}" dt="2025-12-31T11:53:48.211" v="2" actId="1076"/>
          <ac:picMkLst>
            <pc:docMk/>
            <pc:sldMk cId="3175880687" sldId="268"/>
            <ac:picMk id="4" creationId="{28792351-531A-5A71-EC38-E5C78B70FB5D}"/>
          </ac:picMkLst>
        </pc:picChg>
        <pc:picChg chg="mod">
          <ac:chgData name="Leo Smith (2302380)" userId="S::2302380@student.uwtsd.ac.uk::e1cc3032-326f-46d8-bac8-4cf5033f208b" providerId="AD" clId="Web-{FB8382D5-F3B7-B017-4ED9-353B401DE2DC}" dt="2025-12-31T11:55:03.989" v="9" actId="14100"/>
          <ac:picMkLst>
            <pc:docMk/>
            <pc:sldMk cId="3175880687" sldId="268"/>
            <ac:picMk id="5" creationId="{D70129E3-3913-C03C-65F0-34080C65CD4D}"/>
          </ac:picMkLst>
        </pc:picChg>
        <pc:picChg chg="add mod">
          <ac:chgData name="Leo Smith (2302380)" userId="S::2302380@student.uwtsd.ac.uk::e1cc3032-326f-46d8-bac8-4cf5033f208b" providerId="AD" clId="Web-{FB8382D5-F3B7-B017-4ED9-353B401DE2DC}" dt="2025-12-31T11:57:05.576" v="19" actId="14100"/>
          <ac:picMkLst>
            <pc:docMk/>
            <pc:sldMk cId="3175880687" sldId="268"/>
            <ac:picMk id="6" creationId="{B712C1C1-32EE-2B6B-02A7-11A58AC0141E}"/>
          </ac:picMkLst>
        </pc:picChg>
      </pc:sldChg>
    </pc:docChg>
  </pc:docChgLst>
  <pc:docChgLst>
    <pc:chgData name="Leo Smith (2302380)" userId="S::2302380@student.uwtsd.ac.uk::e1cc3032-326f-46d8-bac8-4cf5033f208b" providerId="AD" clId="Web-{A2401EB0-22DA-D37E-4E35-122EBAEC9FE4}"/>
    <pc:docChg chg="modSld">
      <pc:chgData name="Leo Smith (2302380)" userId="S::2302380@student.uwtsd.ac.uk::e1cc3032-326f-46d8-bac8-4cf5033f208b" providerId="AD" clId="Web-{A2401EB0-22DA-D37E-4E35-122EBAEC9FE4}" dt="2026-01-07T11:23:50.238" v="233"/>
      <pc:docMkLst>
        <pc:docMk/>
      </pc:docMkLst>
      <pc:sldChg chg="modNotes">
        <pc:chgData name="Leo Smith (2302380)" userId="S::2302380@student.uwtsd.ac.uk::e1cc3032-326f-46d8-bac8-4cf5033f208b" providerId="AD" clId="Web-{A2401EB0-22DA-D37E-4E35-122EBAEC9FE4}" dt="2026-01-07T11:18:19.913" v="118"/>
        <pc:sldMkLst>
          <pc:docMk/>
          <pc:sldMk cId="1117514290" sldId="257"/>
        </pc:sldMkLst>
      </pc:sldChg>
      <pc:sldChg chg="modNotes">
        <pc:chgData name="Leo Smith (2302380)" userId="S::2302380@student.uwtsd.ac.uk::e1cc3032-326f-46d8-bac8-4cf5033f208b" providerId="AD" clId="Web-{A2401EB0-22DA-D37E-4E35-122EBAEC9FE4}" dt="2026-01-07T11:18:24.538" v="121"/>
        <pc:sldMkLst>
          <pc:docMk/>
          <pc:sldMk cId="1818097109" sldId="259"/>
        </pc:sldMkLst>
      </pc:sldChg>
      <pc:sldChg chg="modNotes">
        <pc:chgData name="Leo Smith (2302380)" userId="S::2302380@student.uwtsd.ac.uk::e1cc3032-326f-46d8-bac8-4cf5033f208b" providerId="AD" clId="Web-{A2401EB0-22DA-D37E-4E35-122EBAEC9FE4}" dt="2026-01-07T11:17:37.662" v="56"/>
        <pc:sldMkLst>
          <pc:docMk/>
          <pc:sldMk cId="2685873384" sldId="260"/>
        </pc:sldMkLst>
      </pc:sldChg>
      <pc:sldChg chg="modNotes">
        <pc:chgData name="Leo Smith (2302380)" userId="S::2302380@student.uwtsd.ac.uk::e1cc3032-326f-46d8-bac8-4cf5033f208b" providerId="AD" clId="Web-{A2401EB0-22DA-D37E-4E35-122EBAEC9FE4}" dt="2026-01-07T11:19:02.117" v="127"/>
        <pc:sldMkLst>
          <pc:docMk/>
          <pc:sldMk cId="2962050516" sldId="261"/>
        </pc:sldMkLst>
      </pc:sldChg>
      <pc:sldChg chg="modNotes">
        <pc:chgData name="Leo Smith (2302380)" userId="S::2302380@student.uwtsd.ac.uk::e1cc3032-326f-46d8-bac8-4cf5033f208b" providerId="AD" clId="Web-{A2401EB0-22DA-D37E-4E35-122EBAEC9FE4}" dt="2026-01-07T11:19:27.602" v="130"/>
        <pc:sldMkLst>
          <pc:docMk/>
          <pc:sldMk cId="3697300885" sldId="262"/>
        </pc:sldMkLst>
      </pc:sldChg>
      <pc:sldChg chg="modNotes">
        <pc:chgData name="Leo Smith (2302380)" userId="S::2302380@student.uwtsd.ac.uk::e1cc3032-326f-46d8-bac8-4cf5033f208b" providerId="AD" clId="Web-{A2401EB0-22DA-D37E-4E35-122EBAEC9FE4}" dt="2026-01-07T11:20:32.619" v="143"/>
        <pc:sldMkLst>
          <pc:docMk/>
          <pc:sldMk cId="2471967797" sldId="263"/>
        </pc:sldMkLst>
      </pc:sldChg>
      <pc:sldChg chg="modNotes">
        <pc:chgData name="Leo Smith (2302380)" userId="S::2302380@student.uwtsd.ac.uk::e1cc3032-326f-46d8-bac8-4cf5033f208b" providerId="AD" clId="Web-{A2401EB0-22DA-D37E-4E35-122EBAEC9FE4}" dt="2026-01-07T11:20:57.479" v="146"/>
        <pc:sldMkLst>
          <pc:docMk/>
          <pc:sldMk cId="3382825559" sldId="265"/>
        </pc:sldMkLst>
      </pc:sldChg>
      <pc:sldChg chg="modNotes">
        <pc:chgData name="Leo Smith (2302380)" userId="S::2302380@student.uwtsd.ac.uk::e1cc3032-326f-46d8-bac8-4cf5033f208b" providerId="AD" clId="Web-{A2401EB0-22DA-D37E-4E35-122EBAEC9FE4}" dt="2026-01-07T11:23:03.605" v="218"/>
        <pc:sldMkLst>
          <pc:docMk/>
          <pc:sldMk cId="749569105" sldId="266"/>
        </pc:sldMkLst>
      </pc:sldChg>
      <pc:sldChg chg="modNotes">
        <pc:chgData name="Leo Smith (2302380)" userId="S::2302380@student.uwtsd.ac.uk::e1cc3032-326f-46d8-bac8-4cf5033f208b" providerId="AD" clId="Web-{A2401EB0-22DA-D37E-4E35-122EBAEC9FE4}" dt="2026-01-07T11:23:50.238" v="233"/>
        <pc:sldMkLst>
          <pc:docMk/>
          <pc:sldMk cId="2234044520" sldId="267"/>
        </pc:sldMkLst>
      </pc:sldChg>
    </pc:docChg>
  </pc:docChgLst>
  <pc:docChgLst>
    <pc:chgData name="Leo Smith (2302380)" userId="S::2302380@student.uwtsd.ac.uk::e1cc3032-326f-46d8-bac8-4cf5033f208b" providerId="AD" clId="Web-{78B88DA2-4791-6603-42B1-A3B21CDFB60C}"/>
    <pc:docChg chg="modSld sldOrd">
      <pc:chgData name="Leo Smith (2302380)" userId="S::2302380@student.uwtsd.ac.uk::e1cc3032-326f-46d8-bac8-4cf5033f208b" providerId="AD" clId="Web-{78B88DA2-4791-6603-42B1-A3B21CDFB60C}" dt="2025-12-11T12:06:41.291" v="5661"/>
      <pc:docMkLst>
        <pc:docMk/>
      </pc:docMkLst>
      <pc:sldChg chg="modNotes">
        <pc:chgData name="Leo Smith (2302380)" userId="S::2302380@student.uwtsd.ac.uk::e1cc3032-326f-46d8-bac8-4cf5033f208b" providerId="AD" clId="Web-{78B88DA2-4791-6603-42B1-A3B21CDFB60C}" dt="2025-12-11T11:21:07.486" v="2234"/>
        <pc:sldMkLst>
          <pc:docMk/>
          <pc:sldMk cId="1117514290" sldId="257"/>
        </pc:sldMkLst>
      </pc:sldChg>
      <pc:sldChg chg="modSp">
        <pc:chgData name="Leo Smith (2302380)" userId="S::2302380@student.uwtsd.ac.uk::e1cc3032-326f-46d8-bac8-4cf5033f208b" providerId="AD" clId="Web-{78B88DA2-4791-6603-42B1-A3B21CDFB60C}" dt="2025-12-11T12:00:00.755" v="4865" actId="20577"/>
        <pc:sldMkLst>
          <pc:docMk/>
          <pc:sldMk cId="923227531" sldId="258"/>
        </pc:sldMkLst>
        <pc:spChg chg="mod">
          <ac:chgData name="Leo Smith (2302380)" userId="S::2302380@student.uwtsd.ac.uk::e1cc3032-326f-46d8-bac8-4cf5033f208b" providerId="AD" clId="Web-{78B88DA2-4791-6603-42B1-A3B21CDFB60C}" dt="2025-12-11T11:35:19.480" v="2870" actId="20577"/>
          <ac:spMkLst>
            <pc:docMk/>
            <pc:sldMk cId="923227531" sldId="258"/>
            <ac:spMk id="2" creationId="{6D97DF67-7FA5-647A-FEE8-123C9699E380}"/>
          </ac:spMkLst>
        </pc:spChg>
        <pc:spChg chg="mod">
          <ac:chgData name="Leo Smith (2302380)" userId="S::2302380@student.uwtsd.ac.uk::e1cc3032-326f-46d8-bac8-4cf5033f208b" providerId="AD" clId="Web-{78B88DA2-4791-6603-42B1-A3B21CDFB60C}" dt="2025-12-11T12:00:00.755" v="4865" actId="20577"/>
          <ac:spMkLst>
            <pc:docMk/>
            <pc:sldMk cId="923227531" sldId="258"/>
            <ac:spMk id="3" creationId="{152C114E-2493-962D-8552-79525979B77A}"/>
          </ac:spMkLst>
        </pc:spChg>
      </pc:sldChg>
      <pc:sldChg chg="modSp modNotes">
        <pc:chgData name="Leo Smith (2302380)" userId="S::2302380@student.uwtsd.ac.uk::e1cc3032-326f-46d8-bac8-4cf5033f208b" providerId="AD" clId="Web-{78B88DA2-4791-6603-42B1-A3B21CDFB60C}" dt="2025-12-11T11:15:03.884" v="2091"/>
        <pc:sldMkLst>
          <pc:docMk/>
          <pc:sldMk cId="2685873384" sldId="260"/>
        </pc:sldMkLst>
        <pc:spChg chg="mod">
          <ac:chgData name="Leo Smith (2302380)" userId="S::2302380@student.uwtsd.ac.uk::e1cc3032-326f-46d8-bac8-4cf5033f208b" providerId="AD" clId="Web-{78B88DA2-4791-6603-42B1-A3B21CDFB60C}" dt="2025-12-11T10:45:54.510" v="948" actId="1076"/>
          <ac:spMkLst>
            <pc:docMk/>
            <pc:sldMk cId="2685873384" sldId="260"/>
            <ac:spMk id="2" creationId="{D61C7E63-DE1E-B473-D60C-8C3C1A600DEF}"/>
          </ac:spMkLst>
        </pc:spChg>
        <pc:graphicFrameChg chg="mod modGraphic">
          <ac:chgData name="Leo Smith (2302380)" userId="S::2302380@student.uwtsd.ac.uk::e1cc3032-326f-46d8-bac8-4cf5033f208b" providerId="AD" clId="Web-{78B88DA2-4791-6603-42B1-A3B21CDFB60C}" dt="2025-12-11T10:45:49.666" v="947" actId="1076"/>
          <ac:graphicFrameMkLst>
            <pc:docMk/>
            <pc:sldMk cId="2685873384" sldId="260"/>
            <ac:graphicFrameMk id="7" creationId="{4F6ECEA3-45E1-2A0E-759E-013E2432FF0D}"/>
          </ac:graphicFrameMkLst>
        </pc:graphicFrameChg>
      </pc:sldChg>
      <pc:sldChg chg="ord modNotes">
        <pc:chgData name="Leo Smith (2302380)" userId="S::2302380@student.uwtsd.ac.uk::e1cc3032-326f-46d8-bac8-4cf5033f208b" providerId="AD" clId="Web-{78B88DA2-4791-6603-42B1-A3B21CDFB60C}" dt="2025-12-11T12:06:41.291" v="5661"/>
        <pc:sldMkLst>
          <pc:docMk/>
          <pc:sldMk cId="2962050516" sldId="261"/>
        </pc:sldMkLst>
      </pc:sldChg>
      <pc:sldChg chg="modSp">
        <pc:chgData name="Leo Smith (2302380)" userId="S::2302380@student.uwtsd.ac.uk::e1cc3032-326f-46d8-bac8-4cf5033f208b" providerId="AD" clId="Web-{78B88DA2-4791-6603-42B1-A3B21CDFB60C}" dt="2025-12-11T12:02:46.646" v="5098" actId="20577"/>
        <pc:sldMkLst>
          <pc:docMk/>
          <pc:sldMk cId="749569105" sldId="266"/>
        </pc:sldMkLst>
        <pc:spChg chg="mod">
          <ac:chgData name="Leo Smith (2302380)" userId="S::2302380@student.uwtsd.ac.uk::e1cc3032-326f-46d8-bac8-4cf5033f208b" providerId="AD" clId="Web-{78B88DA2-4791-6603-42B1-A3B21CDFB60C}" dt="2025-12-11T12:02:46.646" v="5098" actId="20577"/>
          <ac:spMkLst>
            <pc:docMk/>
            <pc:sldMk cId="749569105" sldId="266"/>
            <ac:spMk id="2" creationId="{3E587E24-A4F7-965F-F651-956FC61E9106}"/>
          </ac:spMkLst>
        </pc:spChg>
      </pc:sldChg>
      <pc:sldChg chg="modSp">
        <pc:chgData name="Leo Smith (2302380)" userId="S::2302380@student.uwtsd.ac.uk::e1cc3032-326f-46d8-bac8-4cf5033f208b" providerId="AD" clId="Web-{78B88DA2-4791-6603-42B1-A3B21CDFB60C}" dt="2025-12-11T12:02:53.615" v="5101" actId="20577"/>
        <pc:sldMkLst>
          <pc:docMk/>
          <pc:sldMk cId="2234044520" sldId="267"/>
        </pc:sldMkLst>
        <pc:spChg chg="mod">
          <ac:chgData name="Leo Smith (2302380)" userId="S::2302380@student.uwtsd.ac.uk::e1cc3032-326f-46d8-bac8-4cf5033f208b" providerId="AD" clId="Web-{78B88DA2-4791-6603-42B1-A3B21CDFB60C}" dt="2025-12-11T12:02:53.615" v="5101" actId="20577"/>
          <ac:spMkLst>
            <pc:docMk/>
            <pc:sldMk cId="2234044520" sldId="267"/>
            <ac:spMk id="2" creationId="{8BF1E307-36DE-A4B9-5FAE-38A4571F82C3}"/>
          </ac:spMkLst>
        </pc:spChg>
      </pc:sldChg>
      <pc:sldChg chg="modSp">
        <pc:chgData name="Leo Smith (2302380)" userId="S::2302380@student.uwtsd.ac.uk::e1cc3032-326f-46d8-bac8-4cf5033f208b" providerId="AD" clId="Web-{78B88DA2-4791-6603-42B1-A3B21CDFB60C}" dt="2025-12-11T11:47:49.315" v="4148" actId="20577"/>
        <pc:sldMkLst>
          <pc:docMk/>
          <pc:sldMk cId="1569010784" sldId="269"/>
        </pc:sldMkLst>
        <pc:spChg chg="mod">
          <ac:chgData name="Leo Smith (2302380)" userId="S::2302380@student.uwtsd.ac.uk::e1cc3032-326f-46d8-bac8-4cf5033f208b" providerId="AD" clId="Web-{78B88DA2-4791-6603-42B1-A3B21CDFB60C}" dt="2025-12-11T11:35:32.230" v="2872" actId="1076"/>
          <ac:spMkLst>
            <pc:docMk/>
            <pc:sldMk cId="1569010784" sldId="269"/>
            <ac:spMk id="2" creationId="{2CA16E5A-75EB-FF26-69BC-BB06384746CF}"/>
          </ac:spMkLst>
        </pc:spChg>
        <pc:spChg chg="mod">
          <ac:chgData name="Leo Smith (2302380)" userId="S::2302380@student.uwtsd.ac.uk::e1cc3032-326f-46d8-bac8-4cf5033f208b" providerId="AD" clId="Web-{78B88DA2-4791-6603-42B1-A3B21CDFB60C}" dt="2025-12-11T11:47:49.315" v="4148" actId="20577"/>
          <ac:spMkLst>
            <pc:docMk/>
            <pc:sldMk cId="1569010784" sldId="269"/>
            <ac:spMk id="3" creationId="{58FB504B-D0F5-B6B9-8A0C-EDE8EFC6984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2D030F-3D1E-4A05-83AA-7ECEB334A78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840C77E-AFC7-4EA9-900B-802F8D1A2D29}">
      <dgm:prSet/>
      <dgm:spPr/>
      <dgm:t>
        <a:bodyPr/>
        <a:lstStyle/>
        <a:p>
          <a:r>
            <a:rPr lang="en-GB"/>
            <a:t>LGBTQ+ young people experience a higher rate of interpersonal violence (Wike, Bouchard and Yarbar, 2021)</a:t>
          </a:r>
        </a:p>
      </dgm:t>
    </dgm:pt>
    <dgm:pt modelId="{7B0889CF-ED80-43D2-9501-C23BD426AB64}" type="parTrans" cxnId="{F771A26C-FA36-4BAC-8226-5BFB43FFDA4E}">
      <dgm:prSet/>
      <dgm:spPr/>
      <dgm:t>
        <a:bodyPr/>
        <a:lstStyle/>
        <a:p>
          <a:endParaRPr lang="en-US"/>
        </a:p>
      </dgm:t>
    </dgm:pt>
    <dgm:pt modelId="{6FB31E4B-FA78-4E36-A102-7EBA9555F99F}" type="sibTrans" cxnId="{F771A26C-FA36-4BAC-8226-5BFB43FFDA4E}">
      <dgm:prSet/>
      <dgm:spPr/>
      <dgm:t>
        <a:bodyPr/>
        <a:lstStyle/>
        <a:p>
          <a:endParaRPr lang="en-US"/>
        </a:p>
      </dgm:t>
    </dgm:pt>
    <dgm:pt modelId="{D1AB3119-EC2B-441E-97FB-C669379B0A5E}">
      <dgm:prSet/>
      <dgm:spPr/>
      <dgm:t>
        <a:bodyPr/>
        <a:lstStyle/>
        <a:p>
          <a:r>
            <a:rPr lang="en-GB"/>
            <a:t>LGBTQ+ young people have significantly higher risk to becoming homeless than the general population (Albert Kennedy Trust, 2015) </a:t>
          </a:r>
          <a:endParaRPr lang="en-US"/>
        </a:p>
      </dgm:t>
    </dgm:pt>
    <dgm:pt modelId="{93D1ABB1-C7E6-4EC9-A979-52E7FF3AB05B}" type="parTrans" cxnId="{0B1CD2ED-A7FF-4721-A1DB-7935BDE3D156}">
      <dgm:prSet/>
      <dgm:spPr/>
      <dgm:t>
        <a:bodyPr/>
        <a:lstStyle/>
        <a:p>
          <a:endParaRPr lang="en-US"/>
        </a:p>
      </dgm:t>
    </dgm:pt>
    <dgm:pt modelId="{6BF76A57-1956-4134-908E-EEC72C77FCD8}" type="sibTrans" cxnId="{0B1CD2ED-A7FF-4721-A1DB-7935BDE3D156}">
      <dgm:prSet/>
      <dgm:spPr/>
      <dgm:t>
        <a:bodyPr/>
        <a:lstStyle/>
        <a:p>
          <a:endParaRPr lang="en-US"/>
        </a:p>
      </dgm:t>
    </dgm:pt>
    <dgm:pt modelId="{19F190D3-3CFC-46E4-9B78-2D411E0D87D2}">
      <dgm:prSet/>
      <dgm:spPr/>
      <dgm:t>
        <a:bodyPr/>
        <a:lstStyle/>
        <a:p>
          <a:r>
            <a:rPr lang="en-GB"/>
            <a:t>Transgender young people face a barrier to attending extracurricular activities such as sports and girl-guiding (O'Neill and Wakefield, ND)</a:t>
          </a:r>
          <a:endParaRPr lang="en-US"/>
        </a:p>
      </dgm:t>
    </dgm:pt>
    <dgm:pt modelId="{B1416A4C-79BB-42EF-9F30-5713B7FA3118}" type="parTrans" cxnId="{63CE4B91-E4F7-4A00-97A7-C05C333F1310}">
      <dgm:prSet/>
      <dgm:spPr/>
      <dgm:t>
        <a:bodyPr/>
        <a:lstStyle/>
        <a:p>
          <a:endParaRPr lang="en-US"/>
        </a:p>
      </dgm:t>
    </dgm:pt>
    <dgm:pt modelId="{76C9E825-0EA5-4111-98FD-EF8CEE9D25DB}" type="sibTrans" cxnId="{63CE4B91-E4F7-4A00-97A7-C05C333F1310}">
      <dgm:prSet/>
      <dgm:spPr/>
      <dgm:t>
        <a:bodyPr/>
        <a:lstStyle/>
        <a:p>
          <a:endParaRPr lang="en-US"/>
        </a:p>
      </dgm:t>
    </dgm:pt>
    <dgm:pt modelId="{26F134FF-35C5-4FE7-BB9E-A48AB5B7AC5E}">
      <dgm:prSet/>
      <dgm:spPr/>
      <dgm:t>
        <a:bodyPr/>
        <a:lstStyle/>
        <a:p>
          <a:r>
            <a:rPr lang="en-GB"/>
            <a:t>LGBTQ+ young people have a higher rate of self-harm and suicide than their cisgender, heterosexual peers (Williams </a:t>
          </a:r>
          <a:r>
            <a:rPr lang="en-GB" i="1"/>
            <a:t>et al, </a:t>
          </a:r>
          <a:r>
            <a:rPr lang="en-GB"/>
            <a:t>2021)</a:t>
          </a:r>
          <a:endParaRPr lang="en-US"/>
        </a:p>
      </dgm:t>
    </dgm:pt>
    <dgm:pt modelId="{137B6415-84AA-488F-9975-86E5D3346BE2}" type="parTrans" cxnId="{36ED1141-0FD8-483C-89FF-F53B747FC704}">
      <dgm:prSet/>
      <dgm:spPr/>
      <dgm:t>
        <a:bodyPr/>
        <a:lstStyle/>
        <a:p>
          <a:endParaRPr lang="en-US"/>
        </a:p>
      </dgm:t>
    </dgm:pt>
    <dgm:pt modelId="{2D5C0A86-6838-4DE4-82B5-C66FCC9B93B6}" type="sibTrans" cxnId="{36ED1141-0FD8-483C-89FF-F53B747FC704}">
      <dgm:prSet/>
      <dgm:spPr/>
      <dgm:t>
        <a:bodyPr/>
        <a:lstStyle/>
        <a:p>
          <a:endParaRPr lang="en-US"/>
        </a:p>
      </dgm:t>
    </dgm:pt>
    <dgm:pt modelId="{0248F90F-469B-4088-8F3B-C61C77B869B7}" type="pres">
      <dgm:prSet presAssocID="{F22D030F-3D1E-4A05-83AA-7ECEB334A784}" presName="outerComposite" presStyleCnt="0">
        <dgm:presLayoutVars>
          <dgm:chMax val="5"/>
          <dgm:dir/>
          <dgm:resizeHandles val="exact"/>
        </dgm:presLayoutVars>
      </dgm:prSet>
      <dgm:spPr/>
    </dgm:pt>
    <dgm:pt modelId="{2A852C11-F509-4F70-8268-603A9BC0F7E0}" type="pres">
      <dgm:prSet presAssocID="{F22D030F-3D1E-4A05-83AA-7ECEB334A784}" presName="dummyMaxCanvas" presStyleCnt="0">
        <dgm:presLayoutVars/>
      </dgm:prSet>
      <dgm:spPr/>
    </dgm:pt>
    <dgm:pt modelId="{4E11B51F-D66A-4406-9040-9B5EB21F9CB9}" type="pres">
      <dgm:prSet presAssocID="{F22D030F-3D1E-4A05-83AA-7ECEB334A784}" presName="FourNodes_1" presStyleLbl="node1" presStyleIdx="0" presStyleCnt="4">
        <dgm:presLayoutVars>
          <dgm:bulletEnabled val="1"/>
        </dgm:presLayoutVars>
      </dgm:prSet>
      <dgm:spPr/>
    </dgm:pt>
    <dgm:pt modelId="{8438450F-82EF-4D4F-B450-9436C3481CFB}" type="pres">
      <dgm:prSet presAssocID="{F22D030F-3D1E-4A05-83AA-7ECEB334A784}" presName="FourNodes_2" presStyleLbl="node1" presStyleIdx="1" presStyleCnt="4">
        <dgm:presLayoutVars>
          <dgm:bulletEnabled val="1"/>
        </dgm:presLayoutVars>
      </dgm:prSet>
      <dgm:spPr/>
    </dgm:pt>
    <dgm:pt modelId="{374D7215-61BB-4C3E-85D1-197DBA1F4E0E}" type="pres">
      <dgm:prSet presAssocID="{F22D030F-3D1E-4A05-83AA-7ECEB334A784}" presName="FourNodes_3" presStyleLbl="node1" presStyleIdx="2" presStyleCnt="4">
        <dgm:presLayoutVars>
          <dgm:bulletEnabled val="1"/>
        </dgm:presLayoutVars>
      </dgm:prSet>
      <dgm:spPr/>
    </dgm:pt>
    <dgm:pt modelId="{84079D99-9179-4AC7-8F66-9DA8B22E82EB}" type="pres">
      <dgm:prSet presAssocID="{F22D030F-3D1E-4A05-83AA-7ECEB334A784}" presName="FourNodes_4" presStyleLbl="node1" presStyleIdx="3" presStyleCnt="4">
        <dgm:presLayoutVars>
          <dgm:bulletEnabled val="1"/>
        </dgm:presLayoutVars>
      </dgm:prSet>
      <dgm:spPr/>
    </dgm:pt>
    <dgm:pt modelId="{4AD1A69B-D16D-4FAA-96DA-643EAD6227BD}" type="pres">
      <dgm:prSet presAssocID="{F22D030F-3D1E-4A05-83AA-7ECEB334A784}" presName="FourConn_1-2" presStyleLbl="fgAccFollowNode1" presStyleIdx="0" presStyleCnt="3">
        <dgm:presLayoutVars>
          <dgm:bulletEnabled val="1"/>
        </dgm:presLayoutVars>
      </dgm:prSet>
      <dgm:spPr/>
    </dgm:pt>
    <dgm:pt modelId="{B0D81CC4-F40A-4661-9610-254D09A8C011}" type="pres">
      <dgm:prSet presAssocID="{F22D030F-3D1E-4A05-83AA-7ECEB334A784}" presName="FourConn_2-3" presStyleLbl="fgAccFollowNode1" presStyleIdx="1" presStyleCnt="3">
        <dgm:presLayoutVars>
          <dgm:bulletEnabled val="1"/>
        </dgm:presLayoutVars>
      </dgm:prSet>
      <dgm:spPr/>
    </dgm:pt>
    <dgm:pt modelId="{C6356887-13CF-4218-A3AC-A038840F016D}" type="pres">
      <dgm:prSet presAssocID="{F22D030F-3D1E-4A05-83AA-7ECEB334A784}" presName="FourConn_3-4" presStyleLbl="fgAccFollowNode1" presStyleIdx="2" presStyleCnt="3">
        <dgm:presLayoutVars>
          <dgm:bulletEnabled val="1"/>
        </dgm:presLayoutVars>
      </dgm:prSet>
      <dgm:spPr/>
    </dgm:pt>
    <dgm:pt modelId="{2D3B3434-E2ED-4F58-86B3-4BB3B30ED6D3}" type="pres">
      <dgm:prSet presAssocID="{F22D030F-3D1E-4A05-83AA-7ECEB334A784}" presName="FourNodes_1_text" presStyleLbl="node1" presStyleIdx="3" presStyleCnt="4">
        <dgm:presLayoutVars>
          <dgm:bulletEnabled val="1"/>
        </dgm:presLayoutVars>
      </dgm:prSet>
      <dgm:spPr/>
    </dgm:pt>
    <dgm:pt modelId="{4A01CD14-6F86-4FD7-80D8-34A48A3BD488}" type="pres">
      <dgm:prSet presAssocID="{F22D030F-3D1E-4A05-83AA-7ECEB334A784}" presName="FourNodes_2_text" presStyleLbl="node1" presStyleIdx="3" presStyleCnt="4">
        <dgm:presLayoutVars>
          <dgm:bulletEnabled val="1"/>
        </dgm:presLayoutVars>
      </dgm:prSet>
      <dgm:spPr/>
    </dgm:pt>
    <dgm:pt modelId="{F687102F-FBB3-446B-BF68-A905D35D17B1}" type="pres">
      <dgm:prSet presAssocID="{F22D030F-3D1E-4A05-83AA-7ECEB334A784}" presName="FourNodes_3_text" presStyleLbl="node1" presStyleIdx="3" presStyleCnt="4">
        <dgm:presLayoutVars>
          <dgm:bulletEnabled val="1"/>
        </dgm:presLayoutVars>
      </dgm:prSet>
      <dgm:spPr/>
    </dgm:pt>
    <dgm:pt modelId="{70C37019-A06B-4713-B094-ACB3087E181E}" type="pres">
      <dgm:prSet presAssocID="{F22D030F-3D1E-4A05-83AA-7ECEB334A784}" presName="FourNodes_4_text" presStyleLbl="node1" presStyleIdx="3" presStyleCnt="4">
        <dgm:presLayoutVars>
          <dgm:bulletEnabled val="1"/>
        </dgm:presLayoutVars>
      </dgm:prSet>
      <dgm:spPr/>
    </dgm:pt>
  </dgm:ptLst>
  <dgm:cxnLst>
    <dgm:cxn modelId="{68354405-E02F-454E-986E-65E574FC52BA}" type="presOf" srcId="{26F134FF-35C5-4FE7-BB9E-A48AB5B7AC5E}" destId="{84079D99-9179-4AC7-8F66-9DA8B22E82EB}" srcOrd="0" destOrd="0" presId="urn:microsoft.com/office/officeart/2005/8/layout/vProcess5"/>
    <dgm:cxn modelId="{8702ED1E-210B-4C11-B591-B369D9097F71}" type="presOf" srcId="{5840C77E-AFC7-4EA9-900B-802F8D1A2D29}" destId="{4E11B51F-D66A-4406-9040-9B5EB21F9CB9}" srcOrd="0" destOrd="0" presId="urn:microsoft.com/office/officeart/2005/8/layout/vProcess5"/>
    <dgm:cxn modelId="{42600221-1B34-4503-BEBA-81221DC83E2A}" type="presOf" srcId="{D1AB3119-EC2B-441E-97FB-C669379B0A5E}" destId="{4A01CD14-6F86-4FD7-80D8-34A48A3BD488}" srcOrd="1" destOrd="0" presId="urn:microsoft.com/office/officeart/2005/8/layout/vProcess5"/>
    <dgm:cxn modelId="{B720D235-56A1-41C4-874E-45021ED465C1}" type="presOf" srcId="{6BF76A57-1956-4134-908E-EEC72C77FCD8}" destId="{B0D81CC4-F40A-4661-9610-254D09A8C011}" srcOrd="0" destOrd="0" presId="urn:microsoft.com/office/officeart/2005/8/layout/vProcess5"/>
    <dgm:cxn modelId="{B5E2D13C-5201-4DBD-9B3B-FB4B952A20C0}" type="presOf" srcId="{D1AB3119-EC2B-441E-97FB-C669379B0A5E}" destId="{8438450F-82EF-4D4F-B450-9436C3481CFB}" srcOrd="0" destOrd="0" presId="urn:microsoft.com/office/officeart/2005/8/layout/vProcess5"/>
    <dgm:cxn modelId="{36ED1141-0FD8-483C-89FF-F53B747FC704}" srcId="{F22D030F-3D1E-4A05-83AA-7ECEB334A784}" destId="{26F134FF-35C5-4FE7-BB9E-A48AB5B7AC5E}" srcOrd="3" destOrd="0" parTransId="{137B6415-84AA-488F-9975-86E5D3346BE2}" sibTransId="{2D5C0A86-6838-4DE4-82B5-C66FCC9B93B6}"/>
    <dgm:cxn modelId="{3694E544-90F8-4AF6-9DB9-9DB2F572765B}" type="presOf" srcId="{76C9E825-0EA5-4111-98FD-EF8CEE9D25DB}" destId="{C6356887-13CF-4218-A3AC-A038840F016D}" srcOrd="0" destOrd="0" presId="urn:microsoft.com/office/officeart/2005/8/layout/vProcess5"/>
    <dgm:cxn modelId="{F771A26C-FA36-4BAC-8226-5BFB43FFDA4E}" srcId="{F22D030F-3D1E-4A05-83AA-7ECEB334A784}" destId="{5840C77E-AFC7-4EA9-900B-802F8D1A2D29}" srcOrd="0" destOrd="0" parTransId="{7B0889CF-ED80-43D2-9501-C23BD426AB64}" sibTransId="{6FB31E4B-FA78-4E36-A102-7EBA9555F99F}"/>
    <dgm:cxn modelId="{88126988-12C5-4CF2-8B23-11BA28C10BA8}" type="presOf" srcId="{6FB31E4B-FA78-4E36-A102-7EBA9555F99F}" destId="{4AD1A69B-D16D-4FAA-96DA-643EAD6227BD}" srcOrd="0" destOrd="0" presId="urn:microsoft.com/office/officeart/2005/8/layout/vProcess5"/>
    <dgm:cxn modelId="{63CE4B91-E4F7-4A00-97A7-C05C333F1310}" srcId="{F22D030F-3D1E-4A05-83AA-7ECEB334A784}" destId="{19F190D3-3CFC-46E4-9B78-2D411E0D87D2}" srcOrd="2" destOrd="0" parTransId="{B1416A4C-79BB-42EF-9F30-5713B7FA3118}" sibTransId="{76C9E825-0EA5-4111-98FD-EF8CEE9D25DB}"/>
    <dgm:cxn modelId="{8E810D9C-4DAD-4D0B-9257-E536347C4772}" type="presOf" srcId="{F22D030F-3D1E-4A05-83AA-7ECEB334A784}" destId="{0248F90F-469B-4088-8F3B-C61C77B869B7}" srcOrd="0" destOrd="0" presId="urn:microsoft.com/office/officeart/2005/8/layout/vProcess5"/>
    <dgm:cxn modelId="{FF6FE5AC-4ACC-4009-AEBB-EB11C9A8FB3B}" type="presOf" srcId="{5840C77E-AFC7-4EA9-900B-802F8D1A2D29}" destId="{2D3B3434-E2ED-4F58-86B3-4BB3B30ED6D3}" srcOrd="1" destOrd="0" presId="urn:microsoft.com/office/officeart/2005/8/layout/vProcess5"/>
    <dgm:cxn modelId="{C5F3ADC4-1AF1-4AD2-899A-3DF0F4620141}" type="presOf" srcId="{26F134FF-35C5-4FE7-BB9E-A48AB5B7AC5E}" destId="{70C37019-A06B-4713-B094-ACB3087E181E}" srcOrd="1" destOrd="0" presId="urn:microsoft.com/office/officeart/2005/8/layout/vProcess5"/>
    <dgm:cxn modelId="{5E7C92CA-5A0D-4CE8-9745-1897E6DAC13A}" type="presOf" srcId="{19F190D3-3CFC-46E4-9B78-2D411E0D87D2}" destId="{374D7215-61BB-4C3E-85D1-197DBA1F4E0E}" srcOrd="0" destOrd="0" presId="urn:microsoft.com/office/officeart/2005/8/layout/vProcess5"/>
    <dgm:cxn modelId="{3042ABCA-95E6-4AAD-A38A-6E435255B07B}" type="presOf" srcId="{19F190D3-3CFC-46E4-9B78-2D411E0D87D2}" destId="{F687102F-FBB3-446B-BF68-A905D35D17B1}" srcOrd="1" destOrd="0" presId="urn:microsoft.com/office/officeart/2005/8/layout/vProcess5"/>
    <dgm:cxn modelId="{0B1CD2ED-A7FF-4721-A1DB-7935BDE3D156}" srcId="{F22D030F-3D1E-4A05-83AA-7ECEB334A784}" destId="{D1AB3119-EC2B-441E-97FB-C669379B0A5E}" srcOrd="1" destOrd="0" parTransId="{93D1ABB1-C7E6-4EC9-A979-52E7FF3AB05B}" sibTransId="{6BF76A57-1956-4134-908E-EEC72C77FCD8}"/>
    <dgm:cxn modelId="{B10EC713-BC09-4B52-BB77-9802A835BBDA}" type="presParOf" srcId="{0248F90F-469B-4088-8F3B-C61C77B869B7}" destId="{2A852C11-F509-4F70-8268-603A9BC0F7E0}" srcOrd="0" destOrd="0" presId="urn:microsoft.com/office/officeart/2005/8/layout/vProcess5"/>
    <dgm:cxn modelId="{4744DFC9-82FE-45F2-AA8D-BE75FCD8AD62}" type="presParOf" srcId="{0248F90F-469B-4088-8F3B-C61C77B869B7}" destId="{4E11B51F-D66A-4406-9040-9B5EB21F9CB9}" srcOrd="1" destOrd="0" presId="urn:microsoft.com/office/officeart/2005/8/layout/vProcess5"/>
    <dgm:cxn modelId="{1E7740D3-0693-49E1-BC5B-55DC0467CC8C}" type="presParOf" srcId="{0248F90F-469B-4088-8F3B-C61C77B869B7}" destId="{8438450F-82EF-4D4F-B450-9436C3481CFB}" srcOrd="2" destOrd="0" presId="urn:microsoft.com/office/officeart/2005/8/layout/vProcess5"/>
    <dgm:cxn modelId="{6237607C-6B9D-4E3A-ADFB-0A8E3C39015F}" type="presParOf" srcId="{0248F90F-469B-4088-8F3B-C61C77B869B7}" destId="{374D7215-61BB-4C3E-85D1-197DBA1F4E0E}" srcOrd="3" destOrd="0" presId="urn:microsoft.com/office/officeart/2005/8/layout/vProcess5"/>
    <dgm:cxn modelId="{B844BCF6-1A27-4C66-9094-B410F6C18FB3}" type="presParOf" srcId="{0248F90F-469B-4088-8F3B-C61C77B869B7}" destId="{84079D99-9179-4AC7-8F66-9DA8B22E82EB}" srcOrd="4" destOrd="0" presId="urn:microsoft.com/office/officeart/2005/8/layout/vProcess5"/>
    <dgm:cxn modelId="{2BA82985-C552-414D-B395-5DF2795DACAA}" type="presParOf" srcId="{0248F90F-469B-4088-8F3B-C61C77B869B7}" destId="{4AD1A69B-D16D-4FAA-96DA-643EAD6227BD}" srcOrd="5" destOrd="0" presId="urn:microsoft.com/office/officeart/2005/8/layout/vProcess5"/>
    <dgm:cxn modelId="{B8C75CD7-4AC9-43B7-AEA8-2FEDF63FEBEA}" type="presParOf" srcId="{0248F90F-469B-4088-8F3B-C61C77B869B7}" destId="{B0D81CC4-F40A-4661-9610-254D09A8C011}" srcOrd="6" destOrd="0" presId="urn:microsoft.com/office/officeart/2005/8/layout/vProcess5"/>
    <dgm:cxn modelId="{145A6223-5F21-4CC3-B935-6CB589402928}" type="presParOf" srcId="{0248F90F-469B-4088-8F3B-C61C77B869B7}" destId="{C6356887-13CF-4218-A3AC-A038840F016D}" srcOrd="7" destOrd="0" presId="urn:microsoft.com/office/officeart/2005/8/layout/vProcess5"/>
    <dgm:cxn modelId="{96413AAA-AD7A-4DEE-B602-67F1D1D31DAC}" type="presParOf" srcId="{0248F90F-469B-4088-8F3B-C61C77B869B7}" destId="{2D3B3434-E2ED-4F58-86B3-4BB3B30ED6D3}" srcOrd="8" destOrd="0" presId="urn:microsoft.com/office/officeart/2005/8/layout/vProcess5"/>
    <dgm:cxn modelId="{E16F97DF-2C74-4CFC-B671-BE9F03B1E49C}" type="presParOf" srcId="{0248F90F-469B-4088-8F3B-C61C77B869B7}" destId="{4A01CD14-6F86-4FD7-80D8-34A48A3BD488}" srcOrd="9" destOrd="0" presId="urn:microsoft.com/office/officeart/2005/8/layout/vProcess5"/>
    <dgm:cxn modelId="{D3CD8BE0-C0AF-4608-A470-6FEB74D38444}" type="presParOf" srcId="{0248F90F-469B-4088-8F3B-C61C77B869B7}" destId="{F687102F-FBB3-446B-BF68-A905D35D17B1}" srcOrd="10" destOrd="0" presId="urn:microsoft.com/office/officeart/2005/8/layout/vProcess5"/>
    <dgm:cxn modelId="{C4CB9D1C-7331-4EDB-8FE5-8EDDA5B2DD51}" type="presParOf" srcId="{0248F90F-469B-4088-8F3B-C61C77B869B7}" destId="{70C37019-A06B-4713-B094-ACB3087E181E}"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AA35D5-57E9-4E38-8875-7CE7FD3D1C4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7FD3545E-A2ED-4F2C-AF1A-28F7C168AA77}">
      <dgm:prSet phldrT="[Text]" phldr="0"/>
      <dgm:spPr/>
      <dgm:t>
        <a:bodyPr/>
        <a:lstStyle/>
        <a:p>
          <a:pPr rtl="0"/>
          <a:endParaRPr lang="en-GB" dirty="0"/>
        </a:p>
      </dgm:t>
    </dgm:pt>
    <dgm:pt modelId="{91A4E25F-CC67-4C56-B91A-3F069AE27B56}" type="parTrans" cxnId="{C84B257F-71F9-4971-8C9B-14CDADDD49D8}">
      <dgm:prSet/>
      <dgm:spPr/>
      <dgm:t>
        <a:bodyPr/>
        <a:lstStyle/>
        <a:p>
          <a:endParaRPr lang="en-GB"/>
        </a:p>
      </dgm:t>
    </dgm:pt>
    <dgm:pt modelId="{37E9EA61-7B9E-4144-A784-182C2083FBBB}" type="sibTrans" cxnId="{C84B257F-71F9-4971-8C9B-14CDADDD49D8}">
      <dgm:prSet/>
      <dgm:spPr/>
      <dgm:t>
        <a:bodyPr/>
        <a:lstStyle/>
        <a:p>
          <a:endParaRPr lang="en-GB"/>
        </a:p>
      </dgm:t>
    </dgm:pt>
    <dgm:pt modelId="{C4330D23-0BC4-43F3-966C-9945E87E8139}">
      <dgm:prSet phldrT="[Text]" phldr="0"/>
      <dgm:spPr/>
      <dgm:t>
        <a:bodyPr/>
        <a:lstStyle/>
        <a:p>
          <a:pPr rtl="0"/>
          <a:r>
            <a:rPr lang="en-GB" dirty="0">
              <a:latin typeface="Avenir Next LT Pro Light"/>
            </a:rPr>
            <a:t>Funding for youth work had fallen over 60% in the last decade (UK Youth</a:t>
          </a:r>
          <a:r>
            <a:rPr lang="en-GB">
              <a:latin typeface="Avenir Next LT Pro Light"/>
            </a:rPr>
            <a:t>, 2024)</a:t>
          </a:r>
          <a:endParaRPr lang="en-GB"/>
        </a:p>
      </dgm:t>
    </dgm:pt>
    <dgm:pt modelId="{98E0E09C-3487-444A-A8A5-1A929F747066}" type="parTrans" cxnId="{CAD290BB-1C76-4213-AA7C-D58500364C2A}">
      <dgm:prSet/>
      <dgm:spPr/>
      <dgm:t>
        <a:bodyPr/>
        <a:lstStyle/>
        <a:p>
          <a:endParaRPr lang="en-GB"/>
        </a:p>
      </dgm:t>
    </dgm:pt>
    <dgm:pt modelId="{C6BDDED1-7955-49E5-9720-B294FA5FD5F1}" type="sibTrans" cxnId="{CAD290BB-1C76-4213-AA7C-D58500364C2A}">
      <dgm:prSet/>
      <dgm:spPr/>
      <dgm:t>
        <a:bodyPr/>
        <a:lstStyle/>
        <a:p>
          <a:endParaRPr lang="en-GB"/>
        </a:p>
      </dgm:t>
    </dgm:pt>
    <dgm:pt modelId="{F4FF7E8A-5A50-499C-8530-880CB48516DE}">
      <dgm:prSet phldrT="[Text]" phldr="0"/>
      <dgm:spPr/>
      <dgm:t>
        <a:bodyPr/>
        <a:lstStyle/>
        <a:p>
          <a:pPr rtl="0"/>
          <a:r>
            <a:rPr lang="en-GB" dirty="0">
              <a:latin typeface="Avenir Next LT Pro Light"/>
            </a:rPr>
            <a:t>There is a decline in youth work qualified practition</a:t>
          </a:r>
          <a:r>
            <a:rPr lang="en-GB">
              <a:latin typeface="Avenir Next LT Pro Light"/>
            </a:rPr>
            <a:t>ers</a:t>
          </a:r>
          <a:r>
            <a:rPr lang="en-GB" dirty="0">
              <a:latin typeface="Avenir Next LT Pro Light"/>
            </a:rPr>
            <a:t> (NYA, 2025)</a:t>
          </a:r>
          <a:endParaRPr lang="en-GB" dirty="0"/>
        </a:p>
      </dgm:t>
    </dgm:pt>
    <dgm:pt modelId="{544F8208-0AC3-4B03-9A67-A2EF5D1EC707}" type="parTrans" cxnId="{D0B81ED0-B528-410A-BB93-BEF4DA552DCD}">
      <dgm:prSet/>
      <dgm:spPr/>
      <dgm:t>
        <a:bodyPr/>
        <a:lstStyle/>
        <a:p>
          <a:endParaRPr lang="en-GB"/>
        </a:p>
      </dgm:t>
    </dgm:pt>
    <dgm:pt modelId="{7E81B312-3173-45B7-8E4F-ABAC22340F6E}" type="sibTrans" cxnId="{D0B81ED0-B528-410A-BB93-BEF4DA552DCD}">
      <dgm:prSet/>
      <dgm:spPr/>
      <dgm:t>
        <a:bodyPr/>
        <a:lstStyle/>
        <a:p>
          <a:endParaRPr lang="en-GB"/>
        </a:p>
      </dgm:t>
    </dgm:pt>
    <dgm:pt modelId="{B021A6A1-4440-4636-997F-81B6DC6DA016}">
      <dgm:prSet phldrT="[Text]" phldr="0"/>
      <dgm:spPr/>
      <dgm:t>
        <a:bodyPr/>
        <a:lstStyle/>
        <a:p>
          <a:endParaRPr lang="en-GB" dirty="0"/>
        </a:p>
      </dgm:t>
    </dgm:pt>
    <dgm:pt modelId="{ADEF2944-2AEB-49EF-917E-5C74E92D9A5D}" type="parTrans" cxnId="{6FF6E743-BD94-4A79-A0F0-D9CE64C83031}">
      <dgm:prSet/>
      <dgm:spPr/>
      <dgm:t>
        <a:bodyPr/>
        <a:lstStyle/>
        <a:p>
          <a:endParaRPr lang="en-GB"/>
        </a:p>
      </dgm:t>
    </dgm:pt>
    <dgm:pt modelId="{0A263FC6-EC01-42CC-B915-1D1DDEE5BB9E}" type="sibTrans" cxnId="{6FF6E743-BD94-4A79-A0F0-D9CE64C83031}">
      <dgm:prSet/>
      <dgm:spPr/>
      <dgm:t>
        <a:bodyPr/>
        <a:lstStyle/>
        <a:p>
          <a:endParaRPr lang="en-GB"/>
        </a:p>
      </dgm:t>
    </dgm:pt>
    <dgm:pt modelId="{0FBB09B9-C212-456E-8C58-23B98BFA6094}">
      <dgm:prSet phldrT="[Text]" phldr="0"/>
      <dgm:spPr/>
      <dgm:t>
        <a:bodyPr/>
        <a:lstStyle/>
        <a:p>
          <a:pPr rtl="0"/>
          <a:r>
            <a:rPr lang="en-GB">
              <a:latin typeface="Avenir Next LT Pro Light"/>
            </a:rPr>
            <a:t>Youth workers are facing more complex and diverse issues (NYA, 2025)</a:t>
          </a:r>
          <a:endParaRPr lang="en-GB"/>
        </a:p>
      </dgm:t>
    </dgm:pt>
    <dgm:pt modelId="{1EE6B070-7464-4857-A228-03700EB2DE99}" type="parTrans" cxnId="{2C5C2B8F-CACD-4617-9C71-FBE2063CFEFF}">
      <dgm:prSet/>
      <dgm:spPr/>
      <dgm:t>
        <a:bodyPr/>
        <a:lstStyle/>
        <a:p>
          <a:endParaRPr lang="en-GB"/>
        </a:p>
      </dgm:t>
    </dgm:pt>
    <dgm:pt modelId="{06F1950E-92A9-416D-9BF4-C2B8847AE90B}" type="sibTrans" cxnId="{2C5C2B8F-CACD-4617-9C71-FBE2063CFEFF}">
      <dgm:prSet/>
      <dgm:spPr/>
      <dgm:t>
        <a:bodyPr/>
        <a:lstStyle/>
        <a:p>
          <a:endParaRPr lang="en-GB"/>
        </a:p>
      </dgm:t>
    </dgm:pt>
    <dgm:pt modelId="{711FF815-E6D4-4166-A47C-4945B136C509}">
      <dgm:prSet phldr="0"/>
      <dgm:spPr/>
      <dgm:t>
        <a:bodyPr/>
        <a:lstStyle/>
        <a:p>
          <a:endParaRPr lang="en-GB" dirty="0">
            <a:latin typeface="Avenir Next LT Pro Light"/>
          </a:endParaRPr>
        </a:p>
      </dgm:t>
    </dgm:pt>
    <dgm:pt modelId="{6BD19258-C373-4259-9718-84AC9F3C9F09}" type="parTrans" cxnId="{A88E00CE-E107-461C-907E-3665C9D68C58}">
      <dgm:prSet/>
      <dgm:spPr/>
    </dgm:pt>
    <dgm:pt modelId="{8E75F451-06CE-44A4-A59B-2CB59D733651}" type="sibTrans" cxnId="{A88E00CE-E107-461C-907E-3665C9D68C58}">
      <dgm:prSet/>
      <dgm:spPr/>
    </dgm:pt>
    <dgm:pt modelId="{F6AEFC1A-37C4-48C3-92A0-9A890EA11F03}" type="pres">
      <dgm:prSet presAssocID="{0AAA35D5-57E9-4E38-8875-7CE7FD3D1C48}" presName="Name0" presStyleCnt="0">
        <dgm:presLayoutVars>
          <dgm:dir/>
          <dgm:animLvl val="lvl"/>
          <dgm:resizeHandles val="exact"/>
        </dgm:presLayoutVars>
      </dgm:prSet>
      <dgm:spPr/>
    </dgm:pt>
    <dgm:pt modelId="{F2FB415C-4BC3-41E5-87AD-3475DBA153BD}" type="pres">
      <dgm:prSet presAssocID="{7FD3545E-A2ED-4F2C-AF1A-28F7C168AA77}" presName="compositeNode" presStyleCnt="0">
        <dgm:presLayoutVars>
          <dgm:bulletEnabled val="1"/>
        </dgm:presLayoutVars>
      </dgm:prSet>
      <dgm:spPr/>
    </dgm:pt>
    <dgm:pt modelId="{B1F41C54-FE5B-4D16-B190-C364B3D27893}" type="pres">
      <dgm:prSet presAssocID="{7FD3545E-A2ED-4F2C-AF1A-28F7C168AA77}" presName="bgRect" presStyleLbl="node1" presStyleIdx="0" presStyleCnt="3"/>
      <dgm:spPr/>
    </dgm:pt>
    <dgm:pt modelId="{0E95099B-7021-48B2-ACB4-3ACD72D98FA3}" type="pres">
      <dgm:prSet presAssocID="{7FD3545E-A2ED-4F2C-AF1A-28F7C168AA77}" presName="parentNode" presStyleLbl="node1" presStyleIdx="0" presStyleCnt="3">
        <dgm:presLayoutVars>
          <dgm:chMax val="0"/>
          <dgm:bulletEnabled val="1"/>
        </dgm:presLayoutVars>
      </dgm:prSet>
      <dgm:spPr/>
    </dgm:pt>
    <dgm:pt modelId="{54889A0B-8FDF-4502-B09F-BB3A23E0621C}" type="pres">
      <dgm:prSet presAssocID="{7FD3545E-A2ED-4F2C-AF1A-28F7C168AA77}" presName="childNode" presStyleLbl="node1" presStyleIdx="0" presStyleCnt="3">
        <dgm:presLayoutVars>
          <dgm:bulletEnabled val="1"/>
        </dgm:presLayoutVars>
      </dgm:prSet>
      <dgm:spPr/>
    </dgm:pt>
    <dgm:pt modelId="{E7F94482-C8BB-482B-9969-110F653C72C5}" type="pres">
      <dgm:prSet presAssocID="{37E9EA61-7B9E-4144-A784-182C2083FBBB}" presName="hSp" presStyleCnt="0"/>
      <dgm:spPr/>
    </dgm:pt>
    <dgm:pt modelId="{9EA7271B-031A-401C-986C-11245DFBB6D7}" type="pres">
      <dgm:prSet presAssocID="{37E9EA61-7B9E-4144-A784-182C2083FBBB}" presName="vProcSp" presStyleCnt="0"/>
      <dgm:spPr/>
    </dgm:pt>
    <dgm:pt modelId="{F77F20A4-01CE-46E5-A42F-7A47C73AEEDB}" type="pres">
      <dgm:prSet presAssocID="{37E9EA61-7B9E-4144-A784-182C2083FBBB}" presName="vSp1" presStyleCnt="0"/>
      <dgm:spPr/>
    </dgm:pt>
    <dgm:pt modelId="{FD12017C-7E95-4A3E-8608-A0B5ECE6DA37}" type="pres">
      <dgm:prSet presAssocID="{37E9EA61-7B9E-4144-A784-182C2083FBBB}" presName="simulatedConn" presStyleLbl="solidFgAcc1" presStyleIdx="0" presStyleCnt="2"/>
      <dgm:spPr/>
    </dgm:pt>
    <dgm:pt modelId="{44FD1848-9017-4B98-9891-A2A94D71134A}" type="pres">
      <dgm:prSet presAssocID="{37E9EA61-7B9E-4144-A784-182C2083FBBB}" presName="vSp2" presStyleCnt="0"/>
      <dgm:spPr/>
    </dgm:pt>
    <dgm:pt modelId="{2349DE12-2B84-46C4-903D-6155BEBBC05B}" type="pres">
      <dgm:prSet presAssocID="{37E9EA61-7B9E-4144-A784-182C2083FBBB}" presName="sibTrans" presStyleCnt="0"/>
      <dgm:spPr/>
    </dgm:pt>
    <dgm:pt modelId="{8A4C848C-5219-4CD8-A7E9-78E102A215F3}" type="pres">
      <dgm:prSet presAssocID="{711FF815-E6D4-4166-A47C-4945B136C509}" presName="compositeNode" presStyleCnt="0">
        <dgm:presLayoutVars>
          <dgm:bulletEnabled val="1"/>
        </dgm:presLayoutVars>
      </dgm:prSet>
      <dgm:spPr/>
    </dgm:pt>
    <dgm:pt modelId="{78F97D87-4B1E-4AED-862D-4AC26393E7B3}" type="pres">
      <dgm:prSet presAssocID="{711FF815-E6D4-4166-A47C-4945B136C509}" presName="bgRect" presStyleLbl="node1" presStyleIdx="1" presStyleCnt="3"/>
      <dgm:spPr/>
    </dgm:pt>
    <dgm:pt modelId="{50B98690-A0C3-47D0-8FBB-02352C9658DE}" type="pres">
      <dgm:prSet presAssocID="{711FF815-E6D4-4166-A47C-4945B136C509}" presName="parentNode" presStyleLbl="node1" presStyleIdx="1" presStyleCnt="3">
        <dgm:presLayoutVars>
          <dgm:chMax val="0"/>
          <dgm:bulletEnabled val="1"/>
        </dgm:presLayoutVars>
      </dgm:prSet>
      <dgm:spPr/>
    </dgm:pt>
    <dgm:pt modelId="{3E57D053-49B9-49E5-936E-D29B89590C9E}" type="pres">
      <dgm:prSet presAssocID="{711FF815-E6D4-4166-A47C-4945B136C509}" presName="childNode" presStyleLbl="node1" presStyleIdx="1" presStyleCnt="3">
        <dgm:presLayoutVars>
          <dgm:bulletEnabled val="1"/>
        </dgm:presLayoutVars>
      </dgm:prSet>
      <dgm:spPr/>
    </dgm:pt>
    <dgm:pt modelId="{BCFBC1D8-1AD5-43CE-AB0A-B50F5B009529}" type="pres">
      <dgm:prSet presAssocID="{8E75F451-06CE-44A4-A59B-2CB59D733651}" presName="hSp" presStyleCnt="0"/>
      <dgm:spPr/>
    </dgm:pt>
    <dgm:pt modelId="{46A0FB59-6CA1-449B-813D-73EC365F2CAE}" type="pres">
      <dgm:prSet presAssocID="{8E75F451-06CE-44A4-A59B-2CB59D733651}" presName="vProcSp" presStyleCnt="0"/>
      <dgm:spPr/>
    </dgm:pt>
    <dgm:pt modelId="{32E55E5F-BF82-4499-A677-81101F5133B4}" type="pres">
      <dgm:prSet presAssocID="{8E75F451-06CE-44A4-A59B-2CB59D733651}" presName="vSp1" presStyleCnt="0"/>
      <dgm:spPr/>
    </dgm:pt>
    <dgm:pt modelId="{FBEEDECD-1D81-4694-A707-F754EBA966D2}" type="pres">
      <dgm:prSet presAssocID="{8E75F451-06CE-44A4-A59B-2CB59D733651}" presName="simulatedConn" presStyleLbl="solidFgAcc1" presStyleIdx="1" presStyleCnt="2"/>
      <dgm:spPr/>
    </dgm:pt>
    <dgm:pt modelId="{814A3B08-6F1E-46AD-8749-ED233130D2A6}" type="pres">
      <dgm:prSet presAssocID="{8E75F451-06CE-44A4-A59B-2CB59D733651}" presName="vSp2" presStyleCnt="0"/>
      <dgm:spPr/>
    </dgm:pt>
    <dgm:pt modelId="{FF72BC10-F3D3-4F87-B6CF-0F54462FB9F8}" type="pres">
      <dgm:prSet presAssocID="{8E75F451-06CE-44A4-A59B-2CB59D733651}" presName="sibTrans" presStyleCnt="0"/>
      <dgm:spPr/>
    </dgm:pt>
    <dgm:pt modelId="{0F21461A-47BE-4D98-805C-AE991E4FC870}" type="pres">
      <dgm:prSet presAssocID="{B021A6A1-4440-4636-997F-81B6DC6DA016}" presName="compositeNode" presStyleCnt="0">
        <dgm:presLayoutVars>
          <dgm:bulletEnabled val="1"/>
        </dgm:presLayoutVars>
      </dgm:prSet>
      <dgm:spPr/>
    </dgm:pt>
    <dgm:pt modelId="{73CC54C1-3860-4932-8EF5-69E8AC711BE8}" type="pres">
      <dgm:prSet presAssocID="{B021A6A1-4440-4636-997F-81B6DC6DA016}" presName="bgRect" presStyleLbl="node1" presStyleIdx="2" presStyleCnt="3"/>
      <dgm:spPr/>
    </dgm:pt>
    <dgm:pt modelId="{1AF776B4-0E06-43A0-AC45-6C17A4EB88FC}" type="pres">
      <dgm:prSet presAssocID="{B021A6A1-4440-4636-997F-81B6DC6DA016}" presName="parentNode" presStyleLbl="node1" presStyleIdx="2" presStyleCnt="3">
        <dgm:presLayoutVars>
          <dgm:chMax val="0"/>
          <dgm:bulletEnabled val="1"/>
        </dgm:presLayoutVars>
      </dgm:prSet>
      <dgm:spPr/>
    </dgm:pt>
    <dgm:pt modelId="{8A456195-00C6-477E-9294-34BC7260A10C}" type="pres">
      <dgm:prSet presAssocID="{B021A6A1-4440-4636-997F-81B6DC6DA016}" presName="childNode" presStyleLbl="node1" presStyleIdx="2" presStyleCnt="3">
        <dgm:presLayoutVars>
          <dgm:bulletEnabled val="1"/>
        </dgm:presLayoutVars>
      </dgm:prSet>
      <dgm:spPr/>
    </dgm:pt>
  </dgm:ptLst>
  <dgm:cxnLst>
    <dgm:cxn modelId="{EADC5F18-8F1D-4738-AF34-D6596582502C}" type="presOf" srcId="{7FD3545E-A2ED-4F2C-AF1A-28F7C168AA77}" destId="{0E95099B-7021-48B2-ACB4-3ACD72D98FA3}" srcOrd="1" destOrd="0" presId="urn:microsoft.com/office/officeart/2005/8/layout/hProcess7"/>
    <dgm:cxn modelId="{19A7B718-8798-43D4-BA9A-E3A248ACE639}" type="presOf" srcId="{711FF815-E6D4-4166-A47C-4945B136C509}" destId="{50B98690-A0C3-47D0-8FBB-02352C9658DE}" srcOrd="1" destOrd="0" presId="urn:microsoft.com/office/officeart/2005/8/layout/hProcess7"/>
    <dgm:cxn modelId="{54975227-A755-4E60-8576-6DF7CCF3AC6B}" type="presOf" srcId="{711FF815-E6D4-4166-A47C-4945B136C509}" destId="{78F97D87-4B1E-4AED-862D-4AC26393E7B3}" srcOrd="0" destOrd="0" presId="urn:microsoft.com/office/officeart/2005/8/layout/hProcess7"/>
    <dgm:cxn modelId="{DD605B28-2096-418F-A8C6-81D8FD6AEF03}" type="presOf" srcId="{7FD3545E-A2ED-4F2C-AF1A-28F7C168AA77}" destId="{B1F41C54-FE5B-4D16-B190-C364B3D27893}" srcOrd="0" destOrd="0" presId="urn:microsoft.com/office/officeart/2005/8/layout/hProcess7"/>
    <dgm:cxn modelId="{37B0C836-2838-487E-80E7-98286040ED6A}" type="presOf" srcId="{B021A6A1-4440-4636-997F-81B6DC6DA016}" destId="{1AF776B4-0E06-43A0-AC45-6C17A4EB88FC}" srcOrd="1" destOrd="0" presId="urn:microsoft.com/office/officeart/2005/8/layout/hProcess7"/>
    <dgm:cxn modelId="{6FF6E743-BD94-4A79-A0F0-D9CE64C83031}" srcId="{0AAA35D5-57E9-4E38-8875-7CE7FD3D1C48}" destId="{B021A6A1-4440-4636-997F-81B6DC6DA016}" srcOrd="2" destOrd="0" parTransId="{ADEF2944-2AEB-49EF-917E-5C74E92D9A5D}" sibTransId="{0A263FC6-EC01-42CC-B915-1D1DDEE5BB9E}"/>
    <dgm:cxn modelId="{43CAB755-CD6A-4146-857A-B9931538E71C}" type="presOf" srcId="{B021A6A1-4440-4636-997F-81B6DC6DA016}" destId="{73CC54C1-3860-4932-8EF5-69E8AC711BE8}" srcOrd="0" destOrd="0" presId="urn:microsoft.com/office/officeart/2005/8/layout/hProcess7"/>
    <dgm:cxn modelId="{C84B257F-71F9-4971-8C9B-14CDADDD49D8}" srcId="{0AAA35D5-57E9-4E38-8875-7CE7FD3D1C48}" destId="{7FD3545E-A2ED-4F2C-AF1A-28F7C168AA77}" srcOrd="0" destOrd="0" parTransId="{91A4E25F-CC67-4C56-B91A-3F069AE27B56}" sibTransId="{37E9EA61-7B9E-4144-A784-182C2083FBBB}"/>
    <dgm:cxn modelId="{C3EE6381-B398-4453-A0EB-C4CC4F5E3833}" type="presOf" srcId="{F4FF7E8A-5A50-499C-8530-880CB48516DE}" destId="{3E57D053-49B9-49E5-936E-D29B89590C9E}" srcOrd="0" destOrd="0" presId="urn:microsoft.com/office/officeart/2005/8/layout/hProcess7"/>
    <dgm:cxn modelId="{6AAEF387-5A5C-4179-92B6-1F511E262AB5}" type="presOf" srcId="{C4330D23-0BC4-43F3-966C-9945E87E8139}" destId="{54889A0B-8FDF-4502-B09F-BB3A23E0621C}" srcOrd="0" destOrd="0" presId="urn:microsoft.com/office/officeart/2005/8/layout/hProcess7"/>
    <dgm:cxn modelId="{2C5C2B8F-CACD-4617-9C71-FBE2063CFEFF}" srcId="{B021A6A1-4440-4636-997F-81B6DC6DA016}" destId="{0FBB09B9-C212-456E-8C58-23B98BFA6094}" srcOrd="0" destOrd="0" parTransId="{1EE6B070-7464-4857-A228-03700EB2DE99}" sibTransId="{06F1950E-92A9-416D-9BF4-C2B8847AE90B}"/>
    <dgm:cxn modelId="{CAD290BB-1C76-4213-AA7C-D58500364C2A}" srcId="{7FD3545E-A2ED-4F2C-AF1A-28F7C168AA77}" destId="{C4330D23-0BC4-43F3-966C-9945E87E8139}" srcOrd="0" destOrd="0" parTransId="{98E0E09C-3487-444A-A8A5-1A929F747066}" sibTransId="{C6BDDED1-7955-49E5-9720-B294FA5FD5F1}"/>
    <dgm:cxn modelId="{A88E00CE-E107-461C-907E-3665C9D68C58}" srcId="{0AAA35D5-57E9-4E38-8875-7CE7FD3D1C48}" destId="{711FF815-E6D4-4166-A47C-4945B136C509}" srcOrd="1" destOrd="0" parTransId="{6BD19258-C373-4259-9718-84AC9F3C9F09}" sibTransId="{8E75F451-06CE-44A4-A59B-2CB59D733651}"/>
    <dgm:cxn modelId="{D0B81ED0-B528-410A-BB93-BEF4DA552DCD}" srcId="{711FF815-E6D4-4166-A47C-4945B136C509}" destId="{F4FF7E8A-5A50-499C-8530-880CB48516DE}" srcOrd="0" destOrd="0" parTransId="{544F8208-0AC3-4B03-9A67-A2EF5D1EC707}" sibTransId="{7E81B312-3173-45B7-8E4F-ABAC22340F6E}"/>
    <dgm:cxn modelId="{AD3421D6-7C23-4FA6-A209-504B2F5980E1}" type="presOf" srcId="{0FBB09B9-C212-456E-8C58-23B98BFA6094}" destId="{8A456195-00C6-477E-9294-34BC7260A10C}" srcOrd="0" destOrd="0" presId="urn:microsoft.com/office/officeart/2005/8/layout/hProcess7"/>
    <dgm:cxn modelId="{6E809DD9-8ADF-4FD5-B3B4-950F429BE907}" type="presOf" srcId="{0AAA35D5-57E9-4E38-8875-7CE7FD3D1C48}" destId="{F6AEFC1A-37C4-48C3-92A0-9A890EA11F03}" srcOrd="0" destOrd="0" presId="urn:microsoft.com/office/officeart/2005/8/layout/hProcess7"/>
    <dgm:cxn modelId="{6F494265-155E-4D3E-A711-B0A30CEF7F65}" type="presParOf" srcId="{F6AEFC1A-37C4-48C3-92A0-9A890EA11F03}" destId="{F2FB415C-4BC3-41E5-87AD-3475DBA153BD}" srcOrd="0" destOrd="0" presId="urn:microsoft.com/office/officeart/2005/8/layout/hProcess7"/>
    <dgm:cxn modelId="{B98FDC05-AA8C-4308-865F-9F3DC579FFA4}" type="presParOf" srcId="{F2FB415C-4BC3-41E5-87AD-3475DBA153BD}" destId="{B1F41C54-FE5B-4D16-B190-C364B3D27893}" srcOrd="0" destOrd="0" presId="urn:microsoft.com/office/officeart/2005/8/layout/hProcess7"/>
    <dgm:cxn modelId="{49CF4D36-D792-4CF2-BC05-DEAE824369F6}" type="presParOf" srcId="{F2FB415C-4BC3-41E5-87AD-3475DBA153BD}" destId="{0E95099B-7021-48B2-ACB4-3ACD72D98FA3}" srcOrd="1" destOrd="0" presId="urn:microsoft.com/office/officeart/2005/8/layout/hProcess7"/>
    <dgm:cxn modelId="{5836F839-0F4F-417D-BC88-53A19A095C2E}" type="presParOf" srcId="{F2FB415C-4BC3-41E5-87AD-3475DBA153BD}" destId="{54889A0B-8FDF-4502-B09F-BB3A23E0621C}" srcOrd="2" destOrd="0" presId="urn:microsoft.com/office/officeart/2005/8/layout/hProcess7"/>
    <dgm:cxn modelId="{C96FA4EC-0DDC-4689-B87C-90DD1BB71DF8}" type="presParOf" srcId="{F6AEFC1A-37C4-48C3-92A0-9A890EA11F03}" destId="{E7F94482-C8BB-482B-9969-110F653C72C5}" srcOrd="1" destOrd="0" presId="urn:microsoft.com/office/officeart/2005/8/layout/hProcess7"/>
    <dgm:cxn modelId="{237B5D76-7DF7-4557-B776-F877233A3807}" type="presParOf" srcId="{F6AEFC1A-37C4-48C3-92A0-9A890EA11F03}" destId="{9EA7271B-031A-401C-986C-11245DFBB6D7}" srcOrd="2" destOrd="0" presId="urn:microsoft.com/office/officeart/2005/8/layout/hProcess7"/>
    <dgm:cxn modelId="{1863E24A-FBAA-4FAD-B309-17375E653C4F}" type="presParOf" srcId="{9EA7271B-031A-401C-986C-11245DFBB6D7}" destId="{F77F20A4-01CE-46E5-A42F-7A47C73AEEDB}" srcOrd="0" destOrd="0" presId="urn:microsoft.com/office/officeart/2005/8/layout/hProcess7"/>
    <dgm:cxn modelId="{36B87042-3704-4563-9477-A6031FA8BAAF}" type="presParOf" srcId="{9EA7271B-031A-401C-986C-11245DFBB6D7}" destId="{FD12017C-7E95-4A3E-8608-A0B5ECE6DA37}" srcOrd="1" destOrd="0" presId="urn:microsoft.com/office/officeart/2005/8/layout/hProcess7"/>
    <dgm:cxn modelId="{B06FBC44-757B-4A63-ADB2-EC719303B1A1}" type="presParOf" srcId="{9EA7271B-031A-401C-986C-11245DFBB6D7}" destId="{44FD1848-9017-4B98-9891-A2A94D71134A}" srcOrd="2" destOrd="0" presId="urn:microsoft.com/office/officeart/2005/8/layout/hProcess7"/>
    <dgm:cxn modelId="{6DF84A02-894C-4D31-954C-7C1A74D0290B}" type="presParOf" srcId="{F6AEFC1A-37C4-48C3-92A0-9A890EA11F03}" destId="{2349DE12-2B84-46C4-903D-6155BEBBC05B}" srcOrd="3" destOrd="0" presId="urn:microsoft.com/office/officeart/2005/8/layout/hProcess7"/>
    <dgm:cxn modelId="{FBE579C9-8F93-46F7-B627-DF31E089BADD}" type="presParOf" srcId="{F6AEFC1A-37C4-48C3-92A0-9A890EA11F03}" destId="{8A4C848C-5219-4CD8-A7E9-78E102A215F3}" srcOrd="4" destOrd="0" presId="urn:microsoft.com/office/officeart/2005/8/layout/hProcess7"/>
    <dgm:cxn modelId="{DD348E42-19F6-474A-AA34-63D4AF5C5D5C}" type="presParOf" srcId="{8A4C848C-5219-4CD8-A7E9-78E102A215F3}" destId="{78F97D87-4B1E-4AED-862D-4AC26393E7B3}" srcOrd="0" destOrd="0" presId="urn:microsoft.com/office/officeart/2005/8/layout/hProcess7"/>
    <dgm:cxn modelId="{AE91940E-6B1F-4768-9D01-C4A0E3005116}" type="presParOf" srcId="{8A4C848C-5219-4CD8-A7E9-78E102A215F3}" destId="{50B98690-A0C3-47D0-8FBB-02352C9658DE}" srcOrd="1" destOrd="0" presId="urn:microsoft.com/office/officeart/2005/8/layout/hProcess7"/>
    <dgm:cxn modelId="{CFEDC36A-1C14-4BB4-B9A9-AF44D9C1F22A}" type="presParOf" srcId="{8A4C848C-5219-4CD8-A7E9-78E102A215F3}" destId="{3E57D053-49B9-49E5-936E-D29B89590C9E}" srcOrd="2" destOrd="0" presId="urn:microsoft.com/office/officeart/2005/8/layout/hProcess7"/>
    <dgm:cxn modelId="{A26C340C-710E-4F30-8FD1-BCFDD0630FB3}" type="presParOf" srcId="{F6AEFC1A-37C4-48C3-92A0-9A890EA11F03}" destId="{BCFBC1D8-1AD5-43CE-AB0A-B50F5B009529}" srcOrd="5" destOrd="0" presId="urn:microsoft.com/office/officeart/2005/8/layout/hProcess7"/>
    <dgm:cxn modelId="{07D2CD45-718A-4471-882E-60B69B7AB0C4}" type="presParOf" srcId="{F6AEFC1A-37C4-48C3-92A0-9A890EA11F03}" destId="{46A0FB59-6CA1-449B-813D-73EC365F2CAE}" srcOrd="6" destOrd="0" presId="urn:microsoft.com/office/officeart/2005/8/layout/hProcess7"/>
    <dgm:cxn modelId="{FD8066B7-A8DF-4954-A162-B8DA1F410F22}" type="presParOf" srcId="{46A0FB59-6CA1-449B-813D-73EC365F2CAE}" destId="{32E55E5F-BF82-4499-A677-81101F5133B4}" srcOrd="0" destOrd="0" presId="urn:microsoft.com/office/officeart/2005/8/layout/hProcess7"/>
    <dgm:cxn modelId="{941ED1DE-AB74-4C9D-B957-487918E3F085}" type="presParOf" srcId="{46A0FB59-6CA1-449B-813D-73EC365F2CAE}" destId="{FBEEDECD-1D81-4694-A707-F754EBA966D2}" srcOrd="1" destOrd="0" presId="urn:microsoft.com/office/officeart/2005/8/layout/hProcess7"/>
    <dgm:cxn modelId="{B3C358B6-8DD5-4F32-A901-AACC83C6BE91}" type="presParOf" srcId="{46A0FB59-6CA1-449B-813D-73EC365F2CAE}" destId="{814A3B08-6F1E-46AD-8749-ED233130D2A6}" srcOrd="2" destOrd="0" presId="urn:microsoft.com/office/officeart/2005/8/layout/hProcess7"/>
    <dgm:cxn modelId="{B11BCD35-FBD8-47FC-B246-5C4C8095B29E}" type="presParOf" srcId="{F6AEFC1A-37C4-48C3-92A0-9A890EA11F03}" destId="{FF72BC10-F3D3-4F87-B6CF-0F54462FB9F8}" srcOrd="7" destOrd="0" presId="urn:microsoft.com/office/officeart/2005/8/layout/hProcess7"/>
    <dgm:cxn modelId="{A1772554-B1A9-4156-82D6-84D99F2F395F}" type="presParOf" srcId="{F6AEFC1A-37C4-48C3-92A0-9A890EA11F03}" destId="{0F21461A-47BE-4D98-805C-AE991E4FC870}" srcOrd="8" destOrd="0" presId="urn:microsoft.com/office/officeart/2005/8/layout/hProcess7"/>
    <dgm:cxn modelId="{732DCB2F-2C89-4838-A417-DD510530A4B9}" type="presParOf" srcId="{0F21461A-47BE-4D98-805C-AE991E4FC870}" destId="{73CC54C1-3860-4932-8EF5-69E8AC711BE8}" srcOrd="0" destOrd="0" presId="urn:microsoft.com/office/officeart/2005/8/layout/hProcess7"/>
    <dgm:cxn modelId="{55E5867C-47B1-4C7E-891C-F81CD1B7D869}" type="presParOf" srcId="{0F21461A-47BE-4D98-805C-AE991E4FC870}" destId="{1AF776B4-0E06-43A0-AC45-6C17A4EB88FC}" srcOrd="1" destOrd="0" presId="urn:microsoft.com/office/officeart/2005/8/layout/hProcess7"/>
    <dgm:cxn modelId="{B16655E9-F66B-45BD-9A2F-DD31AC69BF58}" type="presParOf" srcId="{0F21461A-47BE-4D98-805C-AE991E4FC870}" destId="{8A456195-00C6-477E-9294-34BC7260A10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1B51F-D66A-4406-9040-9B5EB21F9CB9}">
      <dsp:nvSpPr>
        <dsp:cNvPr id="0" name=""/>
        <dsp:cNvSpPr/>
      </dsp:nvSpPr>
      <dsp:spPr>
        <a:xfrm>
          <a:off x="0" y="0"/>
          <a:ext cx="8478520" cy="8736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experience a higher rate of interpersonal violence (Wike, Bouchard and Yarbar, 2021)</a:t>
          </a:r>
        </a:p>
      </dsp:txBody>
      <dsp:txXfrm>
        <a:off x="25588" y="25588"/>
        <a:ext cx="7461969" cy="822466"/>
      </dsp:txXfrm>
    </dsp:sp>
    <dsp:sp modelId="{8438450F-82EF-4D4F-B450-9436C3481CFB}">
      <dsp:nvSpPr>
        <dsp:cNvPr id="0" name=""/>
        <dsp:cNvSpPr/>
      </dsp:nvSpPr>
      <dsp:spPr>
        <a:xfrm>
          <a:off x="710076" y="1032486"/>
          <a:ext cx="8478520" cy="873642"/>
        </a:xfrm>
        <a:prstGeom prst="roundRect">
          <a:avLst>
            <a:gd name="adj" fmla="val 10000"/>
          </a:avLst>
        </a:prstGeom>
        <a:solidFill>
          <a:schemeClr val="accent2">
            <a:hueOff val="777436"/>
            <a:satOff val="-4444"/>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have significantly higher risk to becoming homeless than the general population (Albert Kennedy Trust, 2015) </a:t>
          </a:r>
          <a:endParaRPr lang="en-US" sz="1700" kern="1200"/>
        </a:p>
      </dsp:txBody>
      <dsp:txXfrm>
        <a:off x="735664" y="1058074"/>
        <a:ext cx="7149400" cy="822466"/>
      </dsp:txXfrm>
    </dsp:sp>
    <dsp:sp modelId="{374D7215-61BB-4C3E-85D1-197DBA1F4E0E}">
      <dsp:nvSpPr>
        <dsp:cNvPr id="0" name=""/>
        <dsp:cNvSpPr/>
      </dsp:nvSpPr>
      <dsp:spPr>
        <a:xfrm>
          <a:off x="1409553" y="2064972"/>
          <a:ext cx="8478520" cy="873642"/>
        </a:xfrm>
        <a:prstGeom prst="roundRect">
          <a:avLst>
            <a:gd name="adj" fmla="val 10000"/>
          </a:avLst>
        </a:prstGeom>
        <a:solidFill>
          <a:schemeClr val="accent2">
            <a:hueOff val="1554871"/>
            <a:satOff val="-8887"/>
            <a:lumOff val="-1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Transgender young people face a barrier to attending extracurricular activities such as sports and girl-guiding (O'Neill and Wakefield, ND)</a:t>
          </a:r>
          <a:endParaRPr lang="en-US" sz="1700" kern="1200"/>
        </a:p>
      </dsp:txBody>
      <dsp:txXfrm>
        <a:off x="1435141" y="2090560"/>
        <a:ext cx="7159998" cy="822466"/>
      </dsp:txXfrm>
    </dsp:sp>
    <dsp:sp modelId="{84079D99-9179-4AC7-8F66-9DA8B22E82EB}">
      <dsp:nvSpPr>
        <dsp:cNvPr id="0" name=""/>
        <dsp:cNvSpPr/>
      </dsp:nvSpPr>
      <dsp:spPr>
        <a:xfrm>
          <a:off x="2119629" y="3097458"/>
          <a:ext cx="8478520" cy="873642"/>
        </a:xfrm>
        <a:prstGeom prst="roundRect">
          <a:avLst>
            <a:gd name="adj" fmla="val 10000"/>
          </a:avLst>
        </a:prstGeom>
        <a:solidFill>
          <a:schemeClr val="accent2">
            <a:hueOff val="2332307"/>
            <a:satOff val="-13331"/>
            <a:lumOff val="-1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LGBTQ+ young people have a higher rate of self-harm and suicide than their cisgender, heterosexual peers (Williams </a:t>
          </a:r>
          <a:r>
            <a:rPr lang="en-GB" sz="1700" i="1" kern="1200"/>
            <a:t>et al, </a:t>
          </a:r>
          <a:r>
            <a:rPr lang="en-GB" sz="1700" kern="1200"/>
            <a:t>2021)</a:t>
          </a:r>
          <a:endParaRPr lang="en-US" sz="1700" kern="1200"/>
        </a:p>
      </dsp:txBody>
      <dsp:txXfrm>
        <a:off x="2145217" y="3123046"/>
        <a:ext cx="7149400" cy="822466"/>
      </dsp:txXfrm>
    </dsp:sp>
    <dsp:sp modelId="{4AD1A69B-D16D-4FAA-96DA-643EAD6227BD}">
      <dsp:nvSpPr>
        <dsp:cNvPr id="0" name=""/>
        <dsp:cNvSpPr/>
      </dsp:nvSpPr>
      <dsp:spPr>
        <a:xfrm>
          <a:off x="7910652" y="669130"/>
          <a:ext cx="567867" cy="56786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038422" y="669130"/>
        <a:ext cx="312327" cy="427320"/>
      </dsp:txXfrm>
    </dsp:sp>
    <dsp:sp modelId="{B0D81CC4-F40A-4661-9610-254D09A8C011}">
      <dsp:nvSpPr>
        <dsp:cNvPr id="0" name=""/>
        <dsp:cNvSpPr/>
      </dsp:nvSpPr>
      <dsp:spPr>
        <a:xfrm>
          <a:off x="8620728" y="1701616"/>
          <a:ext cx="567867" cy="567867"/>
        </a:xfrm>
        <a:prstGeom prst="downArrow">
          <a:avLst>
            <a:gd name="adj1" fmla="val 55000"/>
            <a:gd name="adj2" fmla="val 45000"/>
          </a:avLst>
        </a:prstGeom>
        <a:solidFill>
          <a:schemeClr val="accent2">
            <a:tint val="40000"/>
            <a:alpha val="90000"/>
            <a:hueOff val="991320"/>
            <a:satOff val="-12616"/>
            <a:lumOff val="-1610"/>
            <a:alphaOff val="0"/>
          </a:schemeClr>
        </a:solidFill>
        <a:ln w="12700" cap="flat" cmpd="sng" algn="ctr">
          <a:solidFill>
            <a:schemeClr val="accent2">
              <a:tint val="40000"/>
              <a:alpha val="90000"/>
              <a:hueOff val="991320"/>
              <a:satOff val="-12616"/>
              <a:lumOff val="-16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748498" y="1701616"/>
        <a:ext cx="312327" cy="427320"/>
      </dsp:txXfrm>
    </dsp:sp>
    <dsp:sp modelId="{C6356887-13CF-4218-A3AC-A038840F016D}">
      <dsp:nvSpPr>
        <dsp:cNvPr id="0" name=""/>
        <dsp:cNvSpPr/>
      </dsp:nvSpPr>
      <dsp:spPr>
        <a:xfrm>
          <a:off x="9320206" y="2734103"/>
          <a:ext cx="567867" cy="567867"/>
        </a:xfrm>
        <a:prstGeom prst="downArrow">
          <a:avLst>
            <a:gd name="adj1" fmla="val 55000"/>
            <a:gd name="adj2" fmla="val 45000"/>
          </a:avLst>
        </a:prstGeom>
        <a:solidFill>
          <a:schemeClr val="accent2">
            <a:tint val="40000"/>
            <a:alpha val="90000"/>
            <a:hueOff val="1982640"/>
            <a:satOff val="-25232"/>
            <a:lumOff val="-3220"/>
            <a:alphaOff val="0"/>
          </a:schemeClr>
        </a:solidFill>
        <a:ln w="12700" cap="flat" cmpd="sng" algn="ctr">
          <a:solidFill>
            <a:schemeClr val="accent2">
              <a:tint val="40000"/>
              <a:alpha val="90000"/>
              <a:hueOff val="1982640"/>
              <a:satOff val="-25232"/>
              <a:lumOff val="-32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447976" y="2734103"/>
        <a:ext cx="312327" cy="427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41C54-FE5B-4D16-B190-C364B3D27893}">
      <dsp:nvSpPr>
        <dsp:cNvPr id="0" name=""/>
        <dsp:cNvSpPr/>
      </dsp:nvSpPr>
      <dsp:spPr>
        <a:xfrm>
          <a:off x="783"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rtl="0">
            <a:lnSpc>
              <a:spcPct val="90000"/>
            </a:lnSpc>
            <a:spcBef>
              <a:spcPct val="0"/>
            </a:spcBef>
            <a:spcAft>
              <a:spcPct val="35000"/>
            </a:spcAft>
            <a:buNone/>
          </a:pPr>
          <a:endParaRPr lang="en-GB" sz="3900" kern="1200" dirty="0"/>
        </a:p>
      </dsp:txBody>
      <dsp:txXfrm rot="16200000">
        <a:off x="-1321656" y="1355696"/>
        <a:ext cx="3319595" cy="674714"/>
      </dsp:txXfrm>
    </dsp:sp>
    <dsp:sp modelId="{54889A0B-8FDF-4502-B09F-BB3A23E0621C}">
      <dsp:nvSpPr>
        <dsp:cNvPr id="0" name=""/>
        <dsp:cNvSpPr/>
      </dsp:nvSpPr>
      <dsp:spPr>
        <a:xfrm>
          <a:off x="675498"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dirty="0">
              <a:latin typeface="Avenir Next LT Pro Light"/>
            </a:rPr>
            <a:t>Funding for youth work had fallen over 60% in the last decade (UK Youth</a:t>
          </a:r>
          <a:r>
            <a:rPr lang="en-GB" sz="3500" kern="1200">
              <a:latin typeface="Avenir Next LT Pro Light"/>
            </a:rPr>
            <a:t>, 2024)</a:t>
          </a:r>
          <a:endParaRPr lang="en-GB" sz="3500" kern="1200"/>
        </a:p>
      </dsp:txBody>
      <dsp:txXfrm>
        <a:off x="675498" y="33256"/>
        <a:ext cx="2513311" cy="4048287"/>
      </dsp:txXfrm>
    </dsp:sp>
    <dsp:sp modelId="{78F97D87-4B1E-4AED-862D-4AC26393E7B3}">
      <dsp:nvSpPr>
        <dsp:cNvPr id="0" name=""/>
        <dsp:cNvSpPr/>
      </dsp:nvSpPr>
      <dsp:spPr>
        <a:xfrm>
          <a:off x="3492432"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latin typeface="Avenir Next LT Pro Light"/>
          </a:endParaRPr>
        </a:p>
      </dsp:txBody>
      <dsp:txXfrm rot="16200000">
        <a:off x="2169991" y="1355696"/>
        <a:ext cx="3319595" cy="674714"/>
      </dsp:txXfrm>
    </dsp:sp>
    <dsp:sp modelId="{FD12017C-7E95-4A3E-8608-A0B5ECE6DA37}">
      <dsp:nvSpPr>
        <dsp:cNvPr id="0" name=""/>
        <dsp:cNvSpPr/>
      </dsp:nvSpPr>
      <dsp:spPr>
        <a:xfrm rot="5400000">
          <a:off x="3211691" y="3252330"/>
          <a:ext cx="595215" cy="506035"/>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7D053-49B9-49E5-936E-D29B89590C9E}">
      <dsp:nvSpPr>
        <dsp:cNvPr id="0" name=""/>
        <dsp:cNvSpPr/>
      </dsp:nvSpPr>
      <dsp:spPr>
        <a:xfrm>
          <a:off x="4167146"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dirty="0">
              <a:latin typeface="Avenir Next LT Pro Light"/>
            </a:rPr>
            <a:t>There is a decline in youth work qualified practition</a:t>
          </a:r>
          <a:r>
            <a:rPr lang="en-GB" sz="3500" kern="1200">
              <a:latin typeface="Avenir Next LT Pro Light"/>
            </a:rPr>
            <a:t>ers</a:t>
          </a:r>
          <a:r>
            <a:rPr lang="en-GB" sz="3500" kern="1200" dirty="0">
              <a:latin typeface="Avenir Next LT Pro Light"/>
            </a:rPr>
            <a:t> (NYA, 2025)</a:t>
          </a:r>
          <a:endParaRPr lang="en-GB" sz="3500" kern="1200" dirty="0"/>
        </a:p>
      </dsp:txBody>
      <dsp:txXfrm>
        <a:off x="4167146" y="33256"/>
        <a:ext cx="2513311" cy="4048287"/>
      </dsp:txXfrm>
    </dsp:sp>
    <dsp:sp modelId="{73CC54C1-3860-4932-8EF5-69E8AC711BE8}">
      <dsp:nvSpPr>
        <dsp:cNvPr id="0" name=""/>
        <dsp:cNvSpPr/>
      </dsp:nvSpPr>
      <dsp:spPr>
        <a:xfrm>
          <a:off x="6984080" y="33256"/>
          <a:ext cx="3373572" cy="404828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p>
      </dsp:txBody>
      <dsp:txXfrm rot="16200000">
        <a:off x="5661639" y="1355696"/>
        <a:ext cx="3319595" cy="674714"/>
      </dsp:txXfrm>
    </dsp:sp>
    <dsp:sp modelId="{FBEEDECD-1D81-4694-A707-F754EBA966D2}">
      <dsp:nvSpPr>
        <dsp:cNvPr id="0" name=""/>
        <dsp:cNvSpPr/>
      </dsp:nvSpPr>
      <dsp:spPr>
        <a:xfrm rot="5400000">
          <a:off x="6703340" y="3252330"/>
          <a:ext cx="595215" cy="506035"/>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456195-00C6-477E-9294-34BC7260A10C}">
      <dsp:nvSpPr>
        <dsp:cNvPr id="0" name=""/>
        <dsp:cNvSpPr/>
      </dsp:nvSpPr>
      <dsp:spPr>
        <a:xfrm>
          <a:off x="7658794" y="33256"/>
          <a:ext cx="2513311" cy="40482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rtl="0">
            <a:lnSpc>
              <a:spcPct val="90000"/>
            </a:lnSpc>
            <a:spcBef>
              <a:spcPct val="0"/>
            </a:spcBef>
            <a:spcAft>
              <a:spcPct val="35000"/>
            </a:spcAft>
            <a:buNone/>
          </a:pPr>
          <a:r>
            <a:rPr lang="en-GB" sz="3500" kern="1200">
              <a:latin typeface="Avenir Next LT Pro Light"/>
            </a:rPr>
            <a:t>Youth workers are facing more complex and diverse issues (NYA, 2025)</a:t>
          </a:r>
          <a:endParaRPr lang="en-GB" sz="3500" kern="1200"/>
        </a:p>
      </dsp:txBody>
      <dsp:txXfrm>
        <a:off x="7658794" y="33256"/>
        <a:ext cx="2513311" cy="40482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1C217-E1DA-4A89-90E0-8F0A7F80C01E}" type="datetimeFigureOut">
              <a:t>1/7/2026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3B7252-6B36-4ABB-8323-DF3903087E2C}" type="slidenum">
              <a:t>‹#›</a:t>
            </a:fld>
            <a:endParaRPr lang="en-GB"/>
          </a:p>
        </p:txBody>
      </p:sp>
    </p:spTree>
    <p:extLst>
      <p:ext uri="{BB962C8B-B14F-4D97-AF65-F5344CB8AC3E}">
        <p14:creationId xmlns:p14="http://schemas.microsoft.com/office/powerpoint/2010/main" val="946877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 Afternoon, my name is Leo Smith and I am here as a representative of The John Burns Foundation. I'd like to thank you taking the time away from your busy schedules to attend this presentation for our proposal for a 12-month program named Sunflower Starts, supporting LGBTQ+ young people to build their wellbeing and resilience. </a:t>
            </a:r>
          </a:p>
        </p:txBody>
      </p:sp>
      <p:sp>
        <p:nvSpPr>
          <p:cNvPr id="4" name="Slide Number Placeholder 3"/>
          <p:cNvSpPr>
            <a:spLocks noGrp="1"/>
          </p:cNvSpPr>
          <p:nvPr>
            <p:ph type="sldNum" sz="quarter" idx="5"/>
          </p:nvPr>
        </p:nvSpPr>
        <p:spPr/>
        <p:txBody>
          <a:bodyPr/>
          <a:lstStyle/>
          <a:p>
            <a:fld id="{3E3B7252-6B36-4ABB-8323-DF3903087E2C}" type="slidenum">
              <a:t>1</a:t>
            </a:fld>
            <a:endParaRPr lang="en-GB"/>
          </a:p>
        </p:txBody>
      </p:sp>
    </p:spTree>
    <p:extLst>
      <p:ext uri="{BB962C8B-B14F-4D97-AF65-F5344CB8AC3E}">
        <p14:creationId xmlns:p14="http://schemas.microsoft.com/office/powerpoint/2010/main" val="2130504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does wellbeing and resilience mean? There are two different ways people define their wellbeing, these are called subjective, and objective wellbeing. According to </a:t>
            </a:r>
            <a:r>
              <a:rPr lang="en-US" dirty="0" err="1"/>
              <a:t>Alartseva</a:t>
            </a:r>
            <a:r>
              <a:rPr lang="en-US" dirty="0"/>
              <a:t> and </a:t>
            </a:r>
            <a:r>
              <a:rPr lang="en-US" dirty="0" err="1"/>
              <a:t>Barysheva</a:t>
            </a:r>
            <a:r>
              <a:rPr lang="en-US" dirty="0"/>
              <a:t> ( 2015)</a:t>
            </a:r>
            <a:r>
              <a:rPr lang="en-US" dirty="0">
                <a:ea typeface="Calibri"/>
                <a:cs typeface="Calibri"/>
              </a:rPr>
              <a:t>, objective wellbeing is defined by outside concepts and characteristics to measure wellbeing and quality of life. These can be, the persons income, access to education or employment, their general health and personal safety. According to </a:t>
            </a:r>
            <a:r>
              <a:rPr lang="en-US" dirty="0" err="1">
                <a:ea typeface="Calibri"/>
                <a:cs typeface="Calibri"/>
              </a:rPr>
              <a:t>Veenhoven</a:t>
            </a:r>
            <a:r>
              <a:rPr lang="en-US" dirty="0">
                <a:ea typeface="Calibri"/>
                <a:cs typeface="Calibri"/>
              </a:rPr>
              <a:t> (2007) Subjective wellbeing is defined by self-reporting with no outside factors of your feelings, emotions, and life fulfilment. For example, someone reporting that they feel sick and not being able to explain other than the fact that they feel it. A resilient individual has been defined by Cicchetti and </a:t>
            </a:r>
            <a:r>
              <a:rPr lang="en-US" dirty="0" err="1">
                <a:ea typeface="Calibri"/>
                <a:cs typeface="Calibri"/>
              </a:rPr>
              <a:t>Rogosch</a:t>
            </a:r>
            <a:r>
              <a:rPr lang="en-US" dirty="0">
                <a:ea typeface="Calibri"/>
                <a:cs typeface="Calibri"/>
              </a:rPr>
              <a:t> (1997) as someone who shows positive outcomes across multiple aspects of life over a period of time. </a:t>
            </a:r>
            <a:r>
              <a:rPr lang="en-US" dirty="0">
                <a:highlight>
                  <a:srgbClr val="FFFFFF"/>
                </a:highlight>
              </a:rPr>
              <a:t>For example, if a person has had bad news, they are still able to go to work and put the bad news behind them. </a:t>
            </a:r>
            <a:r>
              <a:rPr lang="en-US" dirty="0">
                <a:ea typeface="Calibri"/>
                <a:cs typeface="Calibri"/>
              </a:rPr>
              <a:t> Additionally, Alvord and Grados (2005) argue that resilience indicates the possession of several skills </a:t>
            </a:r>
            <a:r>
              <a:rPr lang="en-US" dirty="0"/>
              <a:t>for example, problem solving or goal-setting skills,</a:t>
            </a:r>
            <a:r>
              <a:rPr lang="en-US" dirty="0">
                <a:ea typeface="Calibri"/>
                <a:cs typeface="Calibri"/>
              </a:rPr>
              <a:t> that help a person cope. Having resilience is important for young people, especially LGBTQ+ young people, as Schmitz and Tyler (2018) state that due to the advanced risk factors the LGBTQ+ young people face, such as homelessness or discrimination, </a:t>
            </a:r>
            <a:r>
              <a:rPr lang="en-US" dirty="0" err="1">
                <a:ea typeface="Calibri"/>
                <a:cs typeface="Calibri"/>
              </a:rPr>
              <a:t>resilence</a:t>
            </a:r>
            <a:r>
              <a:rPr lang="en-US" dirty="0">
                <a:ea typeface="Calibri"/>
                <a:cs typeface="Calibri"/>
              </a:rPr>
              <a:t> is an important factor in keeping them happy, helping them cope, and for them to live a positive life. </a:t>
            </a:r>
          </a:p>
        </p:txBody>
      </p:sp>
      <p:sp>
        <p:nvSpPr>
          <p:cNvPr id="4" name="Slide Number Placeholder 3"/>
          <p:cNvSpPr>
            <a:spLocks noGrp="1"/>
          </p:cNvSpPr>
          <p:nvPr>
            <p:ph type="sldNum" sz="quarter" idx="5"/>
          </p:nvPr>
        </p:nvSpPr>
        <p:spPr/>
        <p:txBody>
          <a:bodyPr/>
          <a:lstStyle/>
          <a:p>
            <a:fld id="{3E3B7252-6B36-4ABB-8323-DF3903087E2C}" type="slidenum">
              <a:t>2</a:t>
            </a:fld>
            <a:endParaRPr lang="en-GB"/>
          </a:p>
        </p:txBody>
      </p:sp>
    </p:spTree>
    <p:extLst>
      <p:ext uri="{BB962C8B-B14F-4D97-AF65-F5344CB8AC3E}">
        <p14:creationId xmlns:p14="http://schemas.microsoft.com/office/powerpoint/2010/main" val="1433106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 </a:t>
            </a:r>
            <a:r>
              <a:rPr lang="en-US" dirty="0">
                <a:highlight>
                  <a:srgbClr val="FFFFFF"/>
                </a:highlight>
              </a:rPr>
              <a:t>You may be asking yourself, why is the focus of this program on LGBTQ+ young people?  </a:t>
            </a:r>
            <a:r>
              <a:rPr lang="en-US" dirty="0">
                <a:ea typeface="Calibri"/>
                <a:cs typeface="Calibri"/>
              </a:rPr>
              <a:t>As you can see above, LGBTQ+ young people face many external risk factors that can and will affect their wellbeing and resilience. And the fact that many, especially transgender young people, face barriers to accessing extracurricular activities, something which is extremely important as the Welsh Assembly Government in 2007 discovered that young people only spend the equivalent of 9 minutes of their waking hours in school, while the rest of their time, the equivalent of 51 minutes, is spent in their community. According to the Paradigm Trust (ND) extracurricular activities provide children and young people the chance to explore beyond their class, providing them with the opportunities to discover new interests and learn new skills. New laws, preventing trans </a:t>
            </a:r>
            <a:r>
              <a:rPr lang="en-US" dirty="0" err="1">
                <a:ea typeface="Calibri"/>
                <a:cs typeface="Calibri"/>
              </a:rPr>
              <a:t>grils</a:t>
            </a:r>
            <a:r>
              <a:rPr lang="en-US" dirty="0">
                <a:ea typeface="Calibri"/>
                <a:cs typeface="Calibri"/>
              </a:rPr>
              <a:t> from attending girl-guiding groups, and barriers to all transgender young people to attending sports clubs, creates a barrier to them attending extracurricular activities, meaning they do </a:t>
            </a:r>
            <a:r>
              <a:rPr lang="en-US" dirty="0" err="1">
                <a:ea typeface="Calibri"/>
                <a:cs typeface="Calibri"/>
              </a:rPr>
              <a:t>nt</a:t>
            </a:r>
            <a:r>
              <a:rPr lang="en-US" dirty="0">
                <a:ea typeface="Calibri"/>
                <a:cs typeface="Calibri"/>
              </a:rPr>
              <a:t> get the opportunity to make new friends, form a community and learn new skills. </a:t>
            </a:r>
          </a:p>
        </p:txBody>
      </p:sp>
      <p:sp>
        <p:nvSpPr>
          <p:cNvPr id="4" name="Slide Number Placeholder 3"/>
          <p:cNvSpPr>
            <a:spLocks noGrp="1"/>
          </p:cNvSpPr>
          <p:nvPr>
            <p:ph type="sldNum" sz="quarter" idx="5"/>
          </p:nvPr>
        </p:nvSpPr>
        <p:spPr/>
        <p:txBody>
          <a:bodyPr/>
          <a:lstStyle/>
          <a:p>
            <a:fld id="{3E3B7252-6B36-4ABB-8323-DF3903087E2C}" type="slidenum">
              <a:rPr lang="en-GB"/>
              <a:t>3</a:t>
            </a:fld>
            <a:endParaRPr lang="en-GB"/>
          </a:p>
        </p:txBody>
      </p:sp>
    </p:spTree>
    <p:extLst>
      <p:ext uri="{BB962C8B-B14F-4D97-AF65-F5344CB8AC3E}">
        <p14:creationId xmlns:p14="http://schemas.microsoft.com/office/powerpoint/2010/main" val="3060985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explain a bit more about this project, I have listed a few of the aims and objectives. The first aim is probably the most important, as it is the main goal of the project, is to build LGBTQ+ young people's wellbeing and resilience, and to do this, I will be running activities that focus on building wellbeing and resilience, to do this, I will be asking the young people to reflect on what wellbeing and resilience means, and having goals at the end of each month for them to aim towards, further information about what activities will be run will be shown in the next slide. Another aim, which links to the Youth Work National Occupational Standards, is to encourage the LGBTQ+ young people to advocate for their rights, this is important as The Aspen Institute  (2016) argues that young people know what is happening in their communities and are therefore uniquely positioned to ask the right questions about what directly impacts them. However, they will need to know about their rights, and may need youth worker support to guide them on how they can advocate for those rights. While the third aim, to educate LGBTQ+ young people about sustainability may seem out of place, it is an important aspect of the Community Lead Action for Sustainable Horticulture or CLASH project run by the John Burns Foundation, and as this project will be under the CLASH project, it is an important aspect to include. The fourth aim, to give the LGBTQ+ young people is important as the Centre for the Study of Social Policy (2024) states that "we all know that children and young people do best when they remain in their home and </a:t>
            </a:r>
            <a:r>
              <a:rPr lang="en-US" dirty="0" err="1">
                <a:ea typeface="Calibri"/>
                <a:cs typeface="Calibri"/>
              </a:rPr>
              <a:t>communties</a:t>
            </a:r>
            <a:r>
              <a:rPr lang="en-US" dirty="0">
                <a:ea typeface="Calibri"/>
                <a:cs typeface="Calibri"/>
              </a:rPr>
              <a:t>" however, they also point out the fact that some LGBTQ+ young people don't get that opportunity, either due to discrimination or being kicked out from their homes, that’s why I </a:t>
            </a:r>
            <a:r>
              <a:rPr lang="en-US" dirty="0" err="1">
                <a:ea typeface="Calibri"/>
                <a:cs typeface="Calibri"/>
              </a:rPr>
              <a:t>belive</a:t>
            </a:r>
            <a:r>
              <a:rPr lang="en-US" dirty="0">
                <a:ea typeface="Calibri"/>
                <a:cs typeface="Calibri"/>
              </a:rPr>
              <a:t> its important for this group to become a community where the young people feel safe. </a:t>
            </a:r>
          </a:p>
        </p:txBody>
      </p:sp>
      <p:sp>
        <p:nvSpPr>
          <p:cNvPr id="4" name="Slide Number Placeholder 3"/>
          <p:cNvSpPr>
            <a:spLocks noGrp="1"/>
          </p:cNvSpPr>
          <p:nvPr>
            <p:ph type="sldNum" sz="quarter" idx="5"/>
          </p:nvPr>
        </p:nvSpPr>
        <p:spPr/>
        <p:txBody>
          <a:bodyPr/>
          <a:lstStyle/>
          <a:p>
            <a:fld id="{3E3B7252-6B36-4ABB-8323-DF3903087E2C}" type="slidenum">
              <a:rPr lang="en-GB"/>
              <a:t>4</a:t>
            </a:fld>
            <a:endParaRPr lang="en-GB"/>
          </a:p>
        </p:txBody>
      </p:sp>
    </p:spTree>
    <p:extLst>
      <p:ext uri="{BB962C8B-B14F-4D97-AF65-F5344CB8AC3E}">
        <p14:creationId xmlns:p14="http://schemas.microsoft.com/office/powerpoint/2010/main" val="3906385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the project be run?</a:t>
            </a:r>
            <a:r>
              <a:rPr lang="en-US" dirty="0">
                <a:highlight>
                  <a:srgbClr val="FFFFFF"/>
                </a:highlight>
                <a:ea typeface="Calibri"/>
                <a:cs typeface="Calibri"/>
              </a:rPr>
              <a:t> </a:t>
            </a:r>
            <a:r>
              <a:rPr lang="en-US" dirty="0">
                <a:ea typeface="Calibri"/>
                <a:cs typeface="Calibri"/>
              </a:rPr>
              <a:t>As you can see above, every month Sunflower Starts will have five weekly sessions, each working towards an end goal. I aim for these sessions to take place on a Saturday so the young people do not have to take time out of school, however this can be changed if needed. Across the months, the young people will be taking part in a range of different activities, such as cooking, gardening and crafting. These goals have been chosen because according to the Royal Horticultural Society (RHS) (2020) people who spend more time outside in the garden are significantly more likely to report good general health. Additionally, according to the BBC (ND), research has shown that cooking has benefits for health, wellbeing and social connectivity. Finally Bukhave </a:t>
            </a:r>
            <a:r>
              <a:rPr lang="en-US" i="1" dirty="0">
                <a:ea typeface="Calibri"/>
                <a:cs typeface="Calibri"/>
              </a:rPr>
              <a:t>et al </a:t>
            </a:r>
            <a:r>
              <a:rPr lang="en-US" dirty="0">
                <a:ea typeface="Calibri"/>
                <a:cs typeface="Calibri"/>
              </a:rPr>
              <a:t>(2025) states that craft-based intervention may benefit people's health and wellbeing. Additionally, Young Minds )ND) suggests that young people find it easier to open up while engaged in an activity because it reduces pressure, gives them something for their hands to do and helps create a safer, more relaxed space to open up. This is why the focus of the group will be on hands-on activities. The first week will focus on the group getting to know each other and forming a connection, a code of conduct will be created with the young people at the start of the project where they will agree to be kind and respectful, I will also encourage the young people to give me ideas as to what they would like to do during the 12-month program, this will hopefully improve their engagement as they have chosen the activities they would like to do. The young people will also be completing a food hygiene course across the 12 months to gain certification. This will help them gain employment in the catering industry, and will assist them later in life. The second month will focus on what we need to grow for what they would like to make across the 12- months, and during this we will be having informal discussions about sustainability and what it means to have a 'no dig' policy. This is a sustainable way of gardening where you add manure and compost to the top of the soil rather than digging, this means that the organisms in the soil aren't disturbed and more crops are likely to grow. In March, we will be creating a 'dead hedge', a dead hedge is an alternative to growing hedge plants and it is made out of dead branches, leaves and plants to build an environment for bugs, worms and hedgehogs, this is another sustainable way of gardening and creates a safe space for wildlife. This will be explained to the young people. In April, we will start thinking about what wellbeing means to them and how they think they can improve their own wellbeing, I am doing this later in the project as it gives the group a chance to form, storm and then norm, this idea of forming, storming and norming comes from Tuckman's stages of group development, created in 1965. Forming, is the process of putting the group together, Tuchman explains at this point in the group, conflict is avoided as people want to fit in. The storming stage, is when the process of </a:t>
            </a:r>
            <a:r>
              <a:rPr lang="en-US" dirty="0" err="1">
                <a:ea typeface="Calibri"/>
                <a:cs typeface="Calibri"/>
              </a:rPr>
              <a:t>organising</a:t>
            </a:r>
            <a:r>
              <a:rPr lang="en-US" dirty="0">
                <a:ea typeface="Calibri"/>
                <a:cs typeface="Calibri"/>
              </a:rPr>
              <a:t> tasks and leadership ideas take place, Tuckman suggests that this is where the most conflict takes place to create a power dynamic in the group. Finally, norming is when the group has created new ways of doing and working together, shared leadership takes place, and the group learns to trust one another. (Tuckman 1965). I </a:t>
            </a:r>
            <a:r>
              <a:rPr lang="en-US" dirty="0" err="1">
                <a:ea typeface="Calibri"/>
                <a:cs typeface="Calibri"/>
              </a:rPr>
              <a:t>belive</a:t>
            </a:r>
            <a:r>
              <a:rPr lang="en-US" dirty="0">
                <a:ea typeface="Calibri"/>
                <a:cs typeface="Calibri"/>
              </a:rPr>
              <a:t> it is important for the group to trust one another before delving into what personal thoughts and feelings. We will then continue the food hygiene course to make vegetable-based meals from what we have grown, making them vegetable based will additionally encourage the young people to eat less meat, which is important for the environment. Then, because the focus of this program will be on LGBTQ+ young people, I will be encouraging them to take part in Pride events, as according to Equality amplified (ND) and Papyrus (ND) pride is important for LGBTQ+ young people to participate in because is provides visibility, positive role models and a supportive community that boosts the feeling of safety, belonging and advocacy. In July, we will then focus on resilience, with a special focus on why its arguably more important for the LGBTQ+ community. In August, we will focus on how the young people feel when participating in certain activities, building their reflective skills. In September, we will encourage them to reflect on how they enjoyed the gardening and what they may want to grow next time and finish the food hygiene course. We will then focus more on craft activities during the colder months and start preparing the garden for the next harvest by adding leaf mulch, manure and compost to the top of the beds that we have used in the year. Then, to finish off the program, the young people will be encouraged to make things to sell at the John Burns Christmas market to fundraise for the next year, then, on the final session, we will be having a Christmas meal, with the young people helping to Ake it, and they will all receive a certificate for 'completing' the program. Taking part in these activities will give the young people a sense of community and ownership, I have personally experienced this when I volunteered at my local community garden, I </a:t>
            </a:r>
            <a:r>
              <a:rPr lang="en-US" dirty="0" err="1">
                <a:ea typeface="Calibri"/>
                <a:cs typeface="Calibri"/>
              </a:rPr>
              <a:t>founc</a:t>
            </a:r>
            <a:r>
              <a:rPr lang="en-US" dirty="0">
                <a:ea typeface="Calibri"/>
                <a:cs typeface="Calibri"/>
              </a:rPr>
              <a:t> I made fast friends even though I was younger than most. Creating a sense of community and ownership is important to young people as Wallace (2025) </a:t>
            </a:r>
            <a:r>
              <a:rPr lang="en-US" dirty="0" err="1">
                <a:ea typeface="Calibri"/>
                <a:cs typeface="Calibri"/>
              </a:rPr>
              <a:t>arguges</a:t>
            </a:r>
            <a:r>
              <a:rPr lang="en-US" dirty="0">
                <a:ea typeface="Calibri"/>
                <a:cs typeface="Calibri"/>
              </a:rPr>
              <a:t> that a sense of ownership helps a young person develop their </a:t>
            </a:r>
            <a:r>
              <a:rPr lang="en-US" dirty="0" err="1">
                <a:ea typeface="Calibri"/>
                <a:cs typeface="Calibri"/>
              </a:rPr>
              <a:t>indeity</a:t>
            </a:r>
            <a:r>
              <a:rPr lang="en-US" dirty="0">
                <a:ea typeface="Calibri"/>
                <a:cs typeface="Calibri"/>
              </a:rPr>
              <a:t>, ad when they have a developed identity it helps enhance their wellbeing and confidence. Additionally, making meals with the vegetables they have grown, and competed a food hygiene course, will create a feeling of achievement. According to Positive </a:t>
            </a:r>
            <a:r>
              <a:rPr lang="en-US" dirty="0" err="1">
                <a:ea typeface="Calibri"/>
                <a:cs typeface="Calibri"/>
              </a:rPr>
              <a:t>Fsuture</a:t>
            </a:r>
            <a:r>
              <a:rPr lang="en-US" dirty="0">
                <a:ea typeface="Calibri"/>
                <a:cs typeface="Calibri"/>
              </a:rPr>
              <a:t> (2023) and Reachhout.com (2024) , a sense of </a:t>
            </a:r>
            <a:r>
              <a:rPr lang="en-US" dirty="0" err="1">
                <a:ea typeface="Calibri"/>
                <a:cs typeface="Calibri"/>
              </a:rPr>
              <a:t>achvemnt</a:t>
            </a:r>
            <a:r>
              <a:rPr lang="en-US" dirty="0">
                <a:ea typeface="Calibri"/>
                <a:cs typeface="Calibri"/>
              </a:rPr>
              <a:t> helps young people develop confidence, resilience and self-esteem. </a:t>
            </a:r>
          </a:p>
        </p:txBody>
      </p:sp>
      <p:sp>
        <p:nvSpPr>
          <p:cNvPr id="4" name="Slide Number Placeholder 3"/>
          <p:cNvSpPr>
            <a:spLocks noGrp="1"/>
          </p:cNvSpPr>
          <p:nvPr>
            <p:ph type="sldNum" sz="quarter" idx="5"/>
          </p:nvPr>
        </p:nvSpPr>
        <p:spPr/>
        <p:txBody>
          <a:bodyPr/>
          <a:lstStyle/>
          <a:p>
            <a:fld id="{3E3B7252-6B36-4ABB-8323-DF3903087E2C}" type="slidenum">
              <a:rPr lang="en-GB"/>
              <a:t>5</a:t>
            </a:fld>
            <a:endParaRPr lang="en-GB"/>
          </a:p>
        </p:txBody>
      </p:sp>
    </p:spTree>
    <p:extLst>
      <p:ext uri="{BB962C8B-B14F-4D97-AF65-F5344CB8AC3E}">
        <p14:creationId xmlns:p14="http://schemas.microsoft.com/office/powerpoint/2010/main" val="1794417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You may be wondering why a Youth work approach has been chosen for this project.</a:t>
            </a:r>
            <a:r>
              <a:rPr lang="en-US" dirty="0">
                <a:highlight>
                  <a:srgbClr val="FFFFFF"/>
                </a:highlight>
                <a:ea typeface="Calibri"/>
                <a:cs typeface="Calibri"/>
              </a:rPr>
              <a:t> </a:t>
            </a:r>
            <a:r>
              <a:rPr lang="en-US" dirty="0">
                <a:ea typeface="Calibri"/>
                <a:cs typeface="Calibri"/>
              </a:rPr>
              <a:t>The Youth Work National Occupational Standards, or the Youth Work NOS, is pictured on the slide above, this is the standards that youth workers adhere themselves to, to make sure that young people receive the best support that they can give. According to Blaenau Gwent Youth Service (ND) youth work's core principles are: voluntary engagement with 11-25 year old's, with professional relationships based on mutual respect and 'tipping the balance' in young people's </a:t>
            </a:r>
            <a:r>
              <a:rPr lang="en-US" dirty="0" err="1">
                <a:ea typeface="Calibri"/>
                <a:cs typeface="Calibri"/>
              </a:rPr>
              <a:t>favour</a:t>
            </a:r>
            <a:r>
              <a:rPr lang="en-US" dirty="0">
                <a:ea typeface="Calibri"/>
                <a:cs typeface="Calibri"/>
              </a:rPr>
              <a:t>. Youth work also provides young people with opportunities to meet, access provision and support in a safe environment with routes to more specialized services. Finally, Youth work is underpinned by the Five Pillars of Youth Work (Youth Work in Wales Review </a:t>
            </a:r>
            <a:r>
              <a:rPr lang="en-US" dirty="0" err="1">
                <a:ea typeface="Calibri"/>
                <a:cs typeface="Calibri"/>
              </a:rPr>
              <a:t>Grop</a:t>
            </a:r>
            <a:r>
              <a:rPr lang="en-US" dirty="0">
                <a:ea typeface="Calibri"/>
                <a:cs typeface="Calibri"/>
              </a:rPr>
              <a:t>, 2022) These Pillars are 'Educative, Expressive, Participative, Inclusive and Empowering' The Five Pillars, and the youth work NOS mean that when taking part in this program, the </a:t>
            </a:r>
            <a:r>
              <a:rPr lang="en-US" dirty="0" err="1">
                <a:ea typeface="Calibri"/>
                <a:cs typeface="Calibri"/>
              </a:rPr>
              <a:t>yoing</a:t>
            </a:r>
            <a:r>
              <a:rPr lang="en-US" dirty="0">
                <a:ea typeface="Calibri"/>
                <a:cs typeface="Calibri"/>
              </a:rPr>
              <a:t> people will be learning informally, while being supported and respected by the program leaders. Additionally </a:t>
            </a:r>
            <a:r>
              <a:rPr lang="en-US" dirty="0">
                <a:highlight>
                  <a:srgbClr val="FFFFFF"/>
                </a:highlight>
              </a:rPr>
              <a:t>in terms of helping young people with their wellbeing, </a:t>
            </a:r>
            <a:r>
              <a:rPr lang="en-US" dirty="0" err="1">
                <a:highlight>
                  <a:srgbClr val="FFFFFF"/>
                </a:highlight>
              </a:rPr>
              <a:t>Blaenu</a:t>
            </a:r>
            <a:r>
              <a:rPr lang="en-US" dirty="0">
                <a:highlight>
                  <a:srgbClr val="FFFFFF"/>
                </a:highlight>
              </a:rPr>
              <a:t> Gwent Youth Service (ND) states that the voluntary nature of a Youth Work relationship often means that young people often present their issues and concerns to a Youth Worker first. Additionally, the </a:t>
            </a:r>
            <a:r>
              <a:rPr lang="en-US" dirty="0" err="1">
                <a:highlight>
                  <a:srgbClr val="FFFFFF"/>
                </a:highlight>
              </a:rPr>
              <a:t>Senned's</a:t>
            </a:r>
            <a:r>
              <a:rPr lang="en-US" dirty="0">
                <a:highlight>
                  <a:srgbClr val="FFFFFF"/>
                </a:highlight>
              </a:rPr>
              <a:t> Children, Young People and Education Committee, Cited by Opie and Williams (ND) recognized youth work as a " Crucial, non-clinical preventative intervention" to support young people with mental health issues. Additionally, youth workers must all be safeguarding trained and aware of risk factors that affect young people (Gov.uk, ND), therefore, the young people will also be protected when working with this project. This is why I believe that the program should have a youth work- based approach.</a:t>
            </a:r>
            <a:r>
              <a:rPr lang="en-US" dirty="0">
                <a:ea typeface="Calibri"/>
                <a:cs typeface="Calibri"/>
              </a:rPr>
              <a:t> </a:t>
            </a:r>
            <a:endParaRPr lang="en-US">
              <a:ea typeface="Calibri"/>
              <a:cs typeface="Calibri"/>
            </a:endParaRPr>
          </a:p>
        </p:txBody>
      </p:sp>
      <p:sp>
        <p:nvSpPr>
          <p:cNvPr id="4" name="Slide Number Placeholder 3"/>
          <p:cNvSpPr>
            <a:spLocks noGrp="1"/>
          </p:cNvSpPr>
          <p:nvPr>
            <p:ph type="sldNum" sz="quarter" idx="5"/>
          </p:nvPr>
        </p:nvSpPr>
        <p:spPr/>
        <p:txBody>
          <a:bodyPr/>
          <a:lstStyle/>
          <a:p>
            <a:fld id="{3E3B7252-6B36-4ABB-8323-DF3903087E2C}" type="slidenum">
              <a:rPr lang="en-GB"/>
              <a:t>6</a:t>
            </a:fld>
            <a:endParaRPr lang="en-GB"/>
          </a:p>
        </p:txBody>
      </p:sp>
    </p:spTree>
    <p:extLst>
      <p:ext uri="{BB962C8B-B14F-4D97-AF65-F5344CB8AC3E}">
        <p14:creationId xmlns:p14="http://schemas.microsoft.com/office/powerpoint/2010/main" val="555908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I make sure that </a:t>
            </a:r>
            <a:r>
              <a:rPr lang="en-US" dirty="0">
                <a:solidFill>
                  <a:srgbClr val="FFFFFF"/>
                </a:solidFill>
                <a:highlight>
                  <a:srgbClr val="2C3C85"/>
                </a:highlight>
              </a:rPr>
              <a:t>the young</a:t>
            </a:r>
            <a:r>
              <a:rPr lang="en-US" dirty="0">
                <a:highlight>
                  <a:srgbClr val="FFFFFF"/>
                </a:highlight>
              </a:rPr>
              <a:t> people are engaged?</a:t>
            </a:r>
            <a:r>
              <a:rPr lang="en-US" dirty="0">
                <a:highlight>
                  <a:srgbClr val="FFFFFF"/>
                </a:highlight>
                <a:ea typeface="Calibri"/>
                <a:cs typeface="Calibri"/>
              </a:rPr>
              <a:t> To explain y</a:t>
            </a:r>
            <a:r>
              <a:rPr lang="en-US" dirty="0">
                <a:ea typeface="Calibri"/>
                <a:cs typeface="Calibri"/>
              </a:rPr>
              <a:t>outh work works on the idea of voluntary participation and engagement, this means that if the young people aren't interested in an activity, they don't have to take part. While this is good as the young people are more likely to engage if they do not feel forced to take part (NCVO, ND). However, because they are not forced to </a:t>
            </a:r>
            <a:r>
              <a:rPr lang="en-US" dirty="0" err="1">
                <a:ea typeface="Calibri"/>
                <a:cs typeface="Calibri"/>
              </a:rPr>
              <a:t>partiicipate</a:t>
            </a:r>
            <a:r>
              <a:rPr lang="en-US" dirty="0">
                <a:ea typeface="Calibri"/>
                <a:cs typeface="Calibri"/>
              </a:rPr>
              <a:t>, it may mean that the young people will choose not to take part in the project, especially because it is long, and this will not be a problem unless very young person choses to stop attended, then there will be no project to run. To ensure this does not happen. Throughout the project, the engagement and enjoyment of the young people will be measured using the 'laundry line' method of evaluation. The laundry line method is a creative way for young people to share their opinions, the young people are asked what was pants, so what they did not enjoy, what was socks, what they would like to change, and what was vests, something they enjoyed. Once a month I will be utilizing this activity to gauge the young people interest in the project, and if I find that they are not enjoying the activities taking place, I will ask them what they would like to do instead, and also refer back to when we created the ideas of what to do at the start of the project, and remind them that it was their ideas in the first place. </a:t>
            </a:r>
            <a:r>
              <a:rPr lang="en-US" dirty="0">
                <a:highlight>
                  <a:srgbClr val="FFFFFF"/>
                </a:highlight>
              </a:rPr>
              <a:t>   Additionally, I will make sure that the young people feel included and participate in the activities, I will utilize Harts Ladder of participation (1992) to measure their participation and additionally make sure they feel they have control over the activities and are involved in the planning and implementation of particular activities such as the dead hedge.</a:t>
            </a:r>
          </a:p>
        </p:txBody>
      </p:sp>
      <p:sp>
        <p:nvSpPr>
          <p:cNvPr id="4" name="Slide Number Placeholder 3"/>
          <p:cNvSpPr>
            <a:spLocks noGrp="1"/>
          </p:cNvSpPr>
          <p:nvPr>
            <p:ph type="sldNum" sz="quarter" idx="5"/>
          </p:nvPr>
        </p:nvSpPr>
        <p:spPr/>
        <p:txBody>
          <a:bodyPr/>
          <a:lstStyle/>
          <a:p>
            <a:fld id="{3E3B7252-6B36-4ABB-8323-DF3903087E2C}" type="slidenum">
              <a:rPr lang="en-GB"/>
              <a:t>7</a:t>
            </a:fld>
            <a:endParaRPr lang="en-GB"/>
          </a:p>
        </p:txBody>
      </p:sp>
    </p:spTree>
    <p:extLst>
      <p:ext uri="{BB962C8B-B14F-4D97-AF65-F5344CB8AC3E}">
        <p14:creationId xmlns:p14="http://schemas.microsoft.com/office/powerpoint/2010/main" val="1062706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main intended outcome for the project is to build LGBTQ+ young people's wellbeing and resilience, and this will be measured by using the rage of emojis above. Before the young people participate in the activities, I will ask them to choose an emoji based on how they feel that day, and when the session ends, I will ask them to choose a different emoji based on how they feel after the activity. This will measure their enjoyment of the activity and how they feel after being outside, crafting or cooking. Additionally, at the start of the project, I will ask the young people how they would rate their own wellbeing and resilience on a scale of 1 to 10, with 1 being that they don't feel that they are resilience and don't have good wellbeing, and with 10 being they are completely resilient and have really good wellbeing. I will keep these scores and during the middle of the project, as them to rate their wellbeing and resilience again using the same scale. And finally at the end of the project, I will ask them to same questions. This will help measure the outcome of the project and whether it has built the young people's wellbeing and resilience or not. </a:t>
            </a:r>
          </a:p>
        </p:txBody>
      </p:sp>
      <p:sp>
        <p:nvSpPr>
          <p:cNvPr id="4" name="Slide Number Placeholder 3"/>
          <p:cNvSpPr>
            <a:spLocks noGrp="1"/>
          </p:cNvSpPr>
          <p:nvPr>
            <p:ph type="sldNum" sz="quarter" idx="5"/>
          </p:nvPr>
        </p:nvSpPr>
        <p:spPr/>
        <p:txBody>
          <a:bodyPr/>
          <a:lstStyle/>
          <a:p>
            <a:fld id="{3E3B7252-6B36-4ABB-8323-DF3903087E2C}" type="slidenum">
              <a:rPr lang="en-GB"/>
              <a:t>8</a:t>
            </a:fld>
            <a:endParaRPr lang="en-GB"/>
          </a:p>
        </p:txBody>
      </p:sp>
    </p:spTree>
    <p:extLst>
      <p:ext uri="{BB962C8B-B14F-4D97-AF65-F5344CB8AC3E}">
        <p14:creationId xmlns:p14="http://schemas.microsoft.com/office/powerpoint/2010/main" val="638903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How will the impact of this project be measured? </a:t>
            </a:r>
            <a:r>
              <a:rPr lang="en-US" dirty="0">
                <a:highlight>
                  <a:srgbClr val="FFFFFF"/>
                </a:highlight>
                <a:ea typeface="Calibri"/>
                <a:cs typeface="Calibri"/>
              </a:rPr>
              <a:t> </a:t>
            </a:r>
            <a:r>
              <a:rPr lang="en-US" dirty="0">
                <a:ea typeface="Calibri"/>
                <a:cs typeface="Calibri"/>
              </a:rPr>
              <a:t>To measure the impact of the project, I will be utilizing the SPICES framework as pictured above, this method of evaluation, originally developed by the World Organization of Scout Movement evaluates social, physical, intellectual, character, emotional and spiritual development. Impact and EFT  (ND) argue that this framework is a pivotal tool for assessing the development of youth programs, and the development of young people. They argue that each category of development covers a broad spectrum of elements, for example, physical development covers subjects such as nutrition, physical activity, sleep patterns, participation in sports and health. They also state that by identifying and measuring specific items under each area of personal development in the SPICES framework, it provides a comprehensive snapshot of the transformative power of youth work projects from the perspectives of young people. To measure the indicators of success, I will write an evaluation of each session including the young people's opinions from the 'laundry line' evaluation activity and how I thought they engaged. I will also utilize the emoji's of how the young people felt before and after each session and use the scales in which they measured their own wellbeing and resilience at the start, middle and end of the project. I am hoping that the emojis will show that they felt happier after taking part in the activities, and their wellbeing and resilience scores would have improved by the end of the project, this will hopefully indicate success.</a:t>
            </a:r>
            <a:endParaRPr lang="en-US"/>
          </a:p>
        </p:txBody>
      </p:sp>
      <p:sp>
        <p:nvSpPr>
          <p:cNvPr id="4" name="Slide Number Placeholder 3"/>
          <p:cNvSpPr>
            <a:spLocks noGrp="1"/>
          </p:cNvSpPr>
          <p:nvPr>
            <p:ph type="sldNum" sz="quarter" idx="5"/>
          </p:nvPr>
        </p:nvSpPr>
        <p:spPr/>
        <p:txBody>
          <a:bodyPr/>
          <a:lstStyle/>
          <a:p>
            <a:fld id="{3E3B7252-6B36-4ABB-8323-DF3903087E2C}" type="slidenum">
              <a:rPr lang="en-GB"/>
              <a:t>9</a:t>
            </a:fld>
            <a:endParaRPr lang="en-GB"/>
          </a:p>
        </p:txBody>
      </p:sp>
    </p:spTree>
    <p:extLst>
      <p:ext uri="{BB962C8B-B14F-4D97-AF65-F5344CB8AC3E}">
        <p14:creationId xmlns:p14="http://schemas.microsoft.com/office/powerpoint/2010/main" val="1154486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There are many reasons why this project may not be able to go ahead and the main issue to running this project will be funding it</a:t>
            </a:r>
            <a:r>
              <a:rPr lang="en-US" dirty="0">
                <a:ea typeface="Calibri"/>
                <a:cs typeface="Calibri"/>
              </a:rPr>
              <a:t>, as you can see above, according to UK Youth, funding for youth work projects has fallen over 60% in the last decade, and more than three-quarters, an estimate of more than 1.2 billion pounds has been cut over the last 15 years (UK, Youth, 2025). And according to YMCA (2025) in the past decade, 643 youth </a:t>
            </a:r>
            <a:r>
              <a:rPr lang="en-US" dirty="0" err="1">
                <a:ea typeface="Calibri"/>
                <a:cs typeface="Calibri"/>
              </a:rPr>
              <a:t>centres</a:t>
            </a:r>
            <a:r>
              <a:rPr lang="en-US" dirty="0">
                <a:ea typeface="Calibri"/>
                <a:cs typeface="Calibri"/>
              </a:rPr>
              <a:t> have been closed and 1536 qualified youth workers have left or been made redundant. Additionally, because so many qualified youth workers have left the service, there is an increased faculty in finding qualified staff to recruit, this has lead to 49% of youth work listings now not requiring formal qualification. The NYA (ND) explains that it is important that youth workers are qualified so they can help young people to the best of their ability utilizing trauma informed practice. However, youth workers are facing more increasingly complex issues and may require more training to do this.  YMCA (2025) explains that funding cuts are mainly due to the fact that many councils face finical pressures, and are anticipating that 63% are planning to make more cuts to services for children, young people and families. This is happening at a time where youth work intervention is becoming increasingly important due to the rise in mental health issues and other risk factors that young people are facing (NYA, 2024). The John Burns Fou dation itself is a charity and focuses on funding and donations. While we do have the added bonus of gaining money from renting out our conference rooms. </a:t>
            </a:r>
            <a:r>
              <a:rPr lang="en-US" dirty="0">
                <a:highlight>
                  <a:srgbClr val="FFFFFF"/>
                </a:highlight>
              </a:rPr>
              <a:t>And will include the young people in trying to raise money by selling what we have made during crafts and cooking.</a:t>
            </a:r>
            <a:r>
              <a:rPr lang="en-US" dirty="0">
                <a:highlight>
                  <a:srgbClr val="FFFFFF"/>
                </a:highlight>
                <a:ea typeface="Calibri"/>
                <a:cs typeface="Calibri"/>
              </a:rPr>
              <a:t> T</a:t>
            </a:r>
            <a:r>
              <a:rPr lang="en-US" dirty="0">
                <a:ea typeface="Calibri"/>
                <a:cs typeface="Calibri"/>
              </a:rPr>
              <a:t>his would not be enough to fund this project, and a full business plan and costs analysis of the project will be available upon request. Therefore, unless we can find the funding. The project will not take place. And while there are many barriers to running the project, and I cannot control funding, what I ca control is having qualified youth workers, I will run the project, and therefore there will be at least one qualified youth worker working with the young people, I will also make sure that any volunteers or other staff members have completed proper safeguarding and awareness training to keep the young people safe, </a:t>
            </a:r>
            <a:r>
              <a:rPr lang="en-US" dirty="0"/>
              <a:t>including a successful enhanced DBS check. </a:t>
            </a:r>
            <a:r>
              <a:rPr lang="en-US" dirty="0">
                <a:ea typeface="Calibri"/>
                <a:cs typeface="Calibri"/>
              </a:rPr>
              <a:t>They will also complete additional training on helping them understand gender diversity and LGBTQ+ </a:t>
            </a:r>
            <a:r>
              <a:rPr lang="en-US" dirty="0" err="1">
                <a:ea typeface="Calibri"/>
                <a:cs typeface="Calibri"/>
              </a:rPr>
              <a:t>idienties</a:t>
            </a:r>
            <a:r>
              <a:rPr lang="en-US" dirty="0">
                <a:ea typeface="Calibri"/>
                <a:cs typeface="Calibri"/>
              </a:rPr>
              <a:t>. This will ensure that the young people feel understood and safe. </a:t>
            </a:r>
            <a:endParaRPr lang="en-US"/>
          </a:p>
        </p:txBody>
      </p:sp>
      <p:sp>
        <p:nvSpPr>
          <p:cNvPr id="4" name="Slide Number Placeholder 3"/>
          <p:cNvSpPr>
            <a:spLocks noGrp="1"/>
          </p:cNvSpPr>
          <p:nvPr>
            <p:ph type="sldNum" sz="quarter" idx="5"/>
          </p:nvPr>
        </p:nvSpPr>
        <p:spPr/>
        <p:txBody>
          <a:bodyPr/>
          <a:lstStyle/>
          <a:p>
            <a:fld id="{3E3B7252-6B36-4ABB-8323-DF3903087E2C}" type="slidenum">
              <a:rPr lang="en-GB"/>
              <a:t>10</a:t>
            </a:fld>
            <a:endParaRPr lang="en-GB"/>
          </a:p>
        </p:txBody>
      </p:sp>
    </p:spTree>
    <p:extLst>
      <p:ext uri="{BB962C8B-B14F-4D97-AF65-F5344CB8AC3E}">
        <p14:creationId xmlns:p14="http://schemas.microsoft.com/office/powerpoint/2010/main" val="1653773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To have it continue, the young people who have completed the project will be offered the chance to become young mentors for the new young people joining, this will give them the opportunity to learn new skills and help the younger generation. The young mentors will also complete safeguarding training which will assist them in later life if they want to work with children or vulnerable adults. This will be a voluntary role and the young people will be supported by the youth workers running the project, once we believe that the young mentors are trained and comfortable in their role, they can take leadership of the project and some of the activities, this will reduce the need for qualified youth workers to run the project ad reduce funding as the mentors will not be paid.  Additionally, the young mentors will gain valuable skills to help them with future employment. And we may even get some future youth workers! One aspect to consider, is when the young mentors have gained enough confidence and resilience, is to have them interact with other, non-LGBTQ+ specific groups, this may encourage them to stand up for one another, and they may help educate the other groups on LGBTQ+ identities and rights. This will help them gain advocacy skills which will be useful for later life.   Obviously, we cannot predict how the project will be funded for continuation, however we aim to receive long term funding, for at least 5 years so the project can continue, and then after those 5 years, we can hopefully obtain more funding for it to continue. I truly believe that this project will help build LGBTQ+ young people's wellbeing and resilience and that it will be a fun and exciting experience for them, and I hope that because it will make a difference, it will be funded to continue for a long time. </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3B7252-6B36-4ABB-8323-DF3903087E2C}" type="slidenum">
              <a:rPr lang="en-GB"/>
              <a:t>11</a:t>
            </a:fld>
            <a:endParaRPr lang="en-GB"/>
          </a:p>
        </p:txBody>
      </p:sp>
    </p:spTree>
    <p:extLst>
      <p:ext uri="{BB962C8B-B14F-4D97-AF65-F5344CB8AC3E}">
        <p14:creationId xmlns:p14="http://schemas.microsoft.com/office/powerpoint/2010/main" val="3545032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conclude, Sunflower Starts is a 12-month program that will focus on building LGBTQ+ young people wellbeing and resilience, something that is </a:t>
            </a:r>
            <a:r>
              <a:rPr lang="en-US" dirty="0" err="1">
                <a:ea typeface="Calibri"/>
                <a:cs typeface="Calibri"/>
              </a:rPr>
              <a:t>extrem</a:t>
            </a:r>
            <a:r>
              <a:rPr lang="en-US" dirty="0">
                <a:solidFill>
                  <a:srgbClr val="000000"/>
                </a:solidFill>
                <a:latin typeface="Calibri"/>
                <a:ea typeface="Calibri"/>
                <a:cs typeface="Calibri"/>
              </a:rPr>
              <a:t>ely</a:t>
            </a:r>
            <a:r>
              <a:rPr lang="en-US" dirty="0">
                <a:ea typeface="Calibri"/>
                <a:cs typeface="Calibri"/>
              </a:rPr>
              <a:t> important in today's political climate. It will focus on activities such as cooking, creating and gardening to help young people connect with nature and find fulfillment and a sense of ownership in meaningful activities. The poster on the right is an example of the promotional poster, which I created and that will be utilized to advertise the program to young people and youth workers across Carmarthenshire. The picture on the left is an example of the work I do within the foundation, </a:t>
            </a:r>
            <a:r>
              <a:rPr lang="en-US" dirty="0">
                <a:highlight>
                  <a:srgbClr val="FFFFFF"/>
                </a:highlight>
              </a:rPr>
              <a:t>such as carving pumpkins, craft activities and working in the polytunnel</a:t>
            </a:r>
            <a:r>
              <a:rPr lang="en-US" dirty="0">
                <a:highlight>
                  <a:srgbClr val="FFFFFF"/>
                </a:highlight>
                <a:ea typeface="Calibri"/>
                <a:cs typeface="Calibri"/>
              </a:rPr>
              <a:t>,</a:t>
            </a:r>
            <a:r>
              <a:rPr lang="en-US" dirty="0">
                <a:ea typeface="Calibri"/>
                <a:cs typeface="Calibri"/>
              </a:rPr>
              <a:t> some of which the program will be doing. This presentation was aimed to help you understand the purpose of the project and why it's needed, in the hopes that you may see reason as to why it needs to be funded. I hope that you now understand the meaningfulness of this project, and if you have any further questions, or require a full business plan, please let me know and I will provide you my email address. Thank you all for taking time away from your busy schedules and attending this presentation.</a:t>
            </a:r>
          </a:p>
        </p:txBody>
      </p:sp>
      <p:sp>
        <p:nvSpPr>
          <p:cNvPr id="4" name="Slide Number Placeholder 3"/>
          <p:cNvSpPr>
            <a:spLocks noGrp="1"/>
          </p:cNvSpPr>
          <p:nvPr>
            <p:ph type="sldNum" sz="quarter" idx="5"/>
          </p:nvPr>
        </p:nvSpPr>
        <p:spPr/>
        <p:txBody>
          <a:bodyPr/>
          <a:lstStyle/>
          <a:p>
            <a:fld id="{3E3B7252-6B36-4ABB-8323-DF3903087E2C}" type="slidenum">
              <a:rPr lang="en-GB"/>
              <a:t>12</a:t>
            </a:fld>
            <a:endParaRPr lang="en-GB"/>
          </a:p>
        </p:txBody>
      </p:sp>
    </p:spTree>
    <p:extLst>
      <p:ext uri="{BB962C8B-B14F-4D97-AF65-F5344CB8AC3E}">
        <p14:creationId xmlns:p14="http://schemas.microsoft.com/office/powerpoint/2010/main" val="6951685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03532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76329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634696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951888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3896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1724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88170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71468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550995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22408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31290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1/7/2026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9082273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33" r:id="rId7"/>
    <p:sldLayoutId id="2147483729" r:id="rId8"/>
    <p:sldLayoutId id="2147483730" r:id="rId9"/>
    <p:sldLayoutId id="2147483731" r:id="rId10"/>
    <p:sldLayoutId id="2147483732"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sv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png"/><Relationship Id="rId7"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8" Type="http://schemas.openxmlformats.org/officeDocument/2006/relationships/hyperlink" Target="https://www.cambridge.org/core/journals/development-and-psychopathology/article/role-of-selforganization-in-the-promotion-of-resilience-in-maltreated-children/E9FD8B84463094BA809D8AF74EC9B855" TargetMode="External"/><Relationship Id="rId3" Type="http://schemas.openxmlformats.org/officeDocument/2006/relationships/hyperlink" Target="https://psycnet.apa.org/record/2005-06872-003?doi=1" TargetMode="External"/><Relationship Id="rId7" Type="http://schemas.openxmlformats.org/officeDocument/2006/relationships/hyperlink" Target="https://cssp.org/opportunities-to-create-affirming-and-supportive-communities-for-lgbtq-young-people/" TargetMode="External"/><Relationship Id="rId2" Type="http://schemas.openxmlformats.org/officeDocument/2006/relationships/hyperlink" Target="https://www.sciencedirect.com/science/article/pii/S1877042814066178" TargetMode="External"/><Relationship Id="rId1" Type="http://schemas.openxmlformats.org/officeDocument/2006/relationships/slideLayout" Target="../slideLayouts/slideLayout2.xml"/><Relationship Id="rId6" Type="http://schemas.openxmlformats.org/officeDocument/2006/relationships/hyperlink" Target="https://www.youthworkwales.org.uk/wp-content/uploads/2018/10/Youth-Work-Young-People-Wellbeing-and-Resilience-Jo-Sims.pdf" TargetMode="External"/><Relationship Id="rId5" Type="http://schemas.openxmlformats.org/officeDocument/2006/relationships/hyperlink" Target="https://pmc.ncbi.nlm.nih.gov/articles/PMC11830576/" TargetMode="External"/><Relationship Id="rId4" Type="http://schemas.openxmlformats.org/officeDocument/2006/relationships/hyperlink" Target="https://www.bbc.co.uk/food/articles/cooking_therap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rhs.org.uk/advice/health-and-wellbeing/articles/study-on-the-benefits-of-spending-time-in-gardens" TargetMode="External"/><Relationship Id="rId3" Type="http://schemas.openxmlformats.org/officeDocument/2006/relationships/hyperlink" Target="https://www.positivefutures.org.uk/empowering-young-people-to-achieve-their-potential/" TargetMode="External"/><Relationship Id="rId7" Type="http://schemas.openxmlformats.org/officeDocument/2006/relationships/hyperlink" Target="https://www.papyrus-uk.org/why-pride-month-is-still-needed/" TargetMode="External"/><Relationship Id="rId2" Type="http://schemas.openxmlformats.org/officeDocument/2006/relationships/hyperlink" Target="https://www.equalityamplified.org.uk/blog/why-pride-is-still-needed-and-its-importance-to-the-lgbtq-community" TargetMode="External"/><Relationship Id="rId1" Type="http://schemas.openxmlformats.org/officeDocument/2006/relationships/slideLayout" Target="../slideLayouts/slideLayout2.xml"/><Relationship Id="rId6" Type="http://schemas.openxmlformats.org/officeDocument/2006/relationships/hyperlink" Target="https://paradigmtrust.org/teaching/articles/the-value-of-extracurricular-activities/" TargetMode="External"/><Relationship Id="rId5" Type="http://schemas.openxmlformats.org/officeDocument/2006/relationships/hyperlink" Target="https://www.ncvo.org.uk/help-and-guidance/involving-volunteers/supporting-and-managing-volunteers/engaging-young-people/" TargetMode="External"/><Relationship Id="rId4" Type="http://schemas.openxmlformats.org/officeDocument/2006/relationships/hyperlink" Target="https://impactofyouth.org/wp-content/uploads/2024/01/MIYO_EN.pdf" TargetMode="External"/><Relationship Id="rId9" Type="http://schemas.openxmlformats.org/officeDocument/2006/relationships/hyperlink" Target="https://schools.au.reachout.com/student-wellbeing/achievement-and-positive-psycholog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aspeninstitute.org/blog-posts/why-young-people-are-crucial-lgbtq-advocacy/" TargetMode="External"/><Relationship Id="rId7" Type="http://schemas.openxmlformats.org/officeDocument/2006/relationships/hyperlink" Target="https://link.springer.com/chapter/10.1057/9780230625600_9" TargetMode="External"/><Relationship Id="rId2" Type="http://schemas.openxmlformats.org/officeDocument/2006/relationships/hyperlink" Target="https://journals-sagepub-com.ezproxy.uwtsd.ac.uk/doi/full/10.1177/1363460718770451" TargetMode="External"/><Relationship Id="rId1" Type="http://schemas.openxmlformats.org/officeDocument/2006/relationships/slideLayout" Target="../slideLayouts/slideLayout2.xml"/><Relationship Id="rId6" Type="http://schemas.openxmlformats.org/officeDocument/2006/relationships/hyperlink" Target="https://www.researchinpractice.org.uk/children/news-views/2025/august/promoting-a-positive-sense-of-self-with-children-and-young-people/" TargetMode="External"/><Relationship Id="rId5" Type="http://schemas.openxmlformats.org/officeDocument/2006/relationships/hyperlink" Target="https://journals.plos.org/plosone/article?id=10.1371/journal.pone.0245268" TargetMode="External"/><Relationship Id="rId4" Type="http://schemas.openxmlformats.org/officeDocument/2006/relationships/hyperlink" Target="https://doi.org/10.1177/088626052110435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9224A-F219-4DF9-8183-F7C098A5C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667A3E-ABB8-90CE-6013-EE864DD73E1C}"/>
              </a:ext>
            </a:extLst>
          </p:cNvPr>
          <p:cNvPicPr>
            <a:picLocks noChangeAspect="1"/>
          </p:cNvPicPr>
          <p:nvPr/>
        </p:nvPicPr>
        <p:blipFill>
          <a:blip r:embed="rId3"/>
          <a:srcRect t="4595" r="-2" b="7932"/>
          <a:stretch>
            <a:fillRect/>
          </a:stretch>
        </p:blipFill>
        <p:spPr>
          <a:xfrm>
            <a:off x="-190480" y="10"/>
            <a:ext cx="12191980" cy="6857990"/>
          </a:xfrm>
          <a:prstGeom prst="rect">
            <a:avLst/>
          </a:prstGeom>
        </p:spPr>
      </p:pic>
      <p:sp>
        <p:nvSpPr>
          <p:cNvPr id="12" name="Oval 11">
            <a:extLst>
              <a:ext uri="{FF2B5EF4-FFF2-40B4-BE49-F238E27FC236}">
                <a16:creationId xmlns:a16="http://schemas.microsoft.com/office/drawing/2014/main" id="{CC3B9006-4406-4E2F-8B42-6A968FCC8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993" y="1165193"/>
            <a:ext cx="4527613" cy="4527613"/>
          </a:xfrm>
          <a:prstGeom prst="ellipse">
            <a:avLst/>
          </a:prstGeom>
          <a:solidFill>
            <a:schemeClr val="accent1">
              <a:lumMod val="20000"/>
              <a:lumOff val="80000"/>
            </a:schemeClr>
          </a:solidFill>
          <a:ln>
            <a:noFill/>
          </a:ln>
          <a:effectLst>
            <a:outerShdw dist="165100" dir="8100000" algn="tr"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38626" y="1420905"/>
            <a:ext cx="4192348" cy="2006601"/>
          </a:xfrm>
        </p:spPr>
        <p:txBody>
          <a:bodyPr vert="horz" lIns="91440" tIns="45720" rIns="91440" bIns="45720" rtlCol="0" anchor="b">
            <a:normAutofit/>
          </a:bodyPr>
          <a:lstStyle/>
          <a:p>
            <a:pPr algn="ctr"/>
            <a:r>
              <a:rPr lang="en-US" sz="3200" dirty="0">
                <a:solidFill>
                  <a:srgbClr val="000000"/>
                </a:solidFill>
              </a:rPr>
              <a:t>Sunflower starts </a:t>
            </a:r>
          </a:p>
        </p:txBody>
      </p:sp>
      <p:sp>
        <p:nvSpPr>
          <p:cNvPr id="3" name="Subtitle 2"/>
          <p:cNvSpPr>
            <a:spLocks noGrp="1"/>
          </p:cNvSpPr>
          <p:nvPr>
            <p:ph type="subTitle" idx="1"/>
          </p:nvPr>
        </p:nvSpPr>
        <p:spPr>
          <a:xfrm>
            <a:off x="1693306" y="3701826"/>
            <a:ext cx="3287501" cy="1064777"/>
          </a:xfrm>
        </p:spPr>
        <p:txBody>
          <a:bodyPr vert="horz" lIns="91440" tIns="45720" rIns="91440" bIns="45720" rtlCol="0" anchor="t">
            <a:noAutofit/>
          </a:bodyPr>
          <a:lstStyle/>
          <a:p>
            <a:pPr algn="ctr">
              <a:lnSpc>
                <a:spcPct val="120000"/>
              </a:lnSpc>
            </a:pPr>
            <a:r>
              <a:rPr lang="en-US" sz="1200" dirty="0">
                <a:solidFill>
                  <a:srgbClr val="000000"/>
                </a:solidFill>
              </a:rPr>
              <a:t>A proposal for a 12-month program building LGBTQ+ young people's wellbeing and resilience </a:t>
            </a:r>
          </a:p>
        </p:txBody>
      </p:sp>
      <p:sp>
        <p:nvSpPr>
          <p:cNvPr id="4" name="TextBox 3">
            <a:extLst>
              <a:ext uri="{FF2B5EF4-FFF2-40B4-BE49-F238E27FC236}">
                <a16:creationId xmlns:a16="http://schemas.microsoft.com/office/drawing/2014/main" id="{85509B3E-DABF-717C-3DC6-B50704CCD67F}"/>
              </a:ext>
            </a:extLst>
          </p:cNvPr>
          <p:cNvSpPr txBox="1"/>
          <p:nvPr/>
        </p:nvSpPr>
        <p:spPr>
          <a:xfrm rot="10800000" flipV="1">
            <a:off x="8694901" y="3704942"/>
            <a:ext cx="3302398"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endParaRPr lang="en-GB" b="1" dirty="0"/>
          </a:p>
          <a:p>
            <a:pPr algn="ctr">
              <a:spcAft>
                <a:spcPts val="600"/>
              </a:spcAft>
            </a:pPr>
            <a:r>
              <a:rPr lang="en-GB" sz="1600" dirty="0">
                <a:ea typeface="+mn-lt"/>
                <a:cs typeface="+mn-lt"/>
              </a:rPr>
              <a:t>I confirm that I have not used any AI tools in the research or creation of this assignment. I confirm that I have not presented any AI-generated materials as my own work. I confirm that I have copies of my drafts, notes, and other resources I have used, which I may be asked to provide in evidence.  </a:t>
            </a:r>
            <a:endParaRPr lang="en-GB" sz="1400"/>
          </a:p>
          <a:p>
            <a:pPr>
              <a:spcAft>
                <a:spcPts val="600"/>
              </a:spcAft>
            </a:pPr>
            <a:endParaRPr lang="en-GB"/>
          </a:p>
        </p:txBody>
      </p:sp>
      <p:sp>
        <p:nvSpPr>
          <p:cNvPr id="6" name="TextBox 5">
            <a:extLst>
              <a:ext uri="{FF2B5EF4-FFF2-40B4-BE49-F238E27FC236}">
                <a16:creationId xmlns:a16="http://schemas.microsoft.com/office/drawing/2014/main" id="{F0700695-2228-AB68-27DB-DC69C8C8FA9F}"/>
              </a:ext>
            </a:extLst>
          </p:cNvPr>
          <p:cNvSpPr txBox="1"/>
          <p:nvPr/>
        </p:nvSpPr>
        <p:spPr>
          <a:xfrm>
            <a:off x="9980100" y="166806"/>
            <a:ext cx="2215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Leo Smith- 2302380 </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410495-5BF9-4807-AEA2-316495AC1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0C26E3-D41F-4D91-8ECE-37CAA6B8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0357"/>
            <a:ext cx="2653048" cy="3944999"/>
          </a:xfrm>
          <a:prstGeom prst="rect">
            <a:avLst/>
          </a:pr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B97A478-E4A1-4927-BA7A-1B3BA1F7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84894" y="1"/>
            <a:ext cx="207106" cy="20193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C9304C3-41FC-4C22-9841-C4C49F48F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666" y="2598450"/>
            <a:ext cx="3535650" cy="3535650"/>
          </a:xfrm>
          <a:prstGeom prst="ellipse">
            <a:avLst/>
          </a:prstGeom>
          <a:solidFill>
            <a:schemeClr val="accent1">
              <a:lumMod val="20000"/>
              <a:lumOff val="80000"/>
            </a:schemeClr>
          </a:solidFill>
          <a:ln>
            <a:noFill/>
          </a:ln>
          <a:effectLst>
            <a:outerShdw dist="165100" dir="13140000" algn="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B8024-C387-F53D-45D7-1371E22AE791}"/>
              </a:ext>
            </a:extLst>
          </p:cNvPr>
          <p:cNvSpPr>
            <a:spLocks noGrp="1"/>
          </p:cNvSpPr>
          <p:nvPr>
            <p:ph type="title"/>
          </p:nvPr>
        </p:nvSpPr>
        <p:spPr>
          <a:xfrm>
            <a:off x="1558358" y="2960913"/>
            <a:ext cx="3625013" cy="2634343"/>
          </a:xfrm>
        </p:spPr>
        <p:txBody>
          <a:bodyPr>
            <a:normAutofit/>
          </a:bodyPr>
          <a:lstStyle/>
          <a:p>
            <a:r>
              <a:rPr lang="en-GB">
                <a:solidFill>
                  <a:srgbClr val="000000"/>
                </a:solidFill>
              </a:rPr>
              <a:t>What is wellbeing and resilience?</a:t>
            </a:r>
          </a:p>
        </p:txBody>
      </p:sp>
      <p:sp>
        <p:nvSpPr>
          <p:cNvPr id="3" name="Content Placeholder 2">
            <a:extLst>
              <a:ext uri="{FF2B5EF4-FFF2-40B4-BE49-F238E27FC236}">
                <a16:creationId xmlns:a16="http://schemas.microsoft.com/office/drawing/2014/main" id="{CE702443-F537-DD2A-A49A-3696320CE06A}"/>
              </a:ext>
            </a:extLst>
          </p:cNvPr>
          <p:cNvSpPr>
            <a:spLocks noGrp="1"/>
          </p:cNvSpPr>
          <p:nvPr>
            <p:ph idx="1"/>
          </p:nvPr>
        </p:nvSpPr>
        <p:spPr>
          <a:xfrm>
            <a:off x="7013973" y="2012948"/>
            <a:ext cx="4955175" cy="2488294"/>
          </a:xfrm>
          <a:prstGeom prst="hexagon">
            <a:avLst/>
          </a:prstGeom>
          <a:solidFill>
            <a:srgbClr val="ED7D31"/>
          </a:solidFill>
          <a:ln>
            <a:solidFill>
              <a:schemeClr val="bg2"/>
            </a:solidFill>
          </a:ln>
        </p:spPr>
        <p:txBody>
          <a:bodyPr vert="horz" lIns="91440" tIns="45720" rIns="91440" bIns="45720" rtlCol="0" anchor="t">
            <a:normAutofit fontScale="77500" lnSpcReduction="20000"/>
          </a:bodyPr>
          <a:lstStyle/>
          <a:p>
            <a:r>
              <a:rPr lang="en-GB" b="1" dirty="0"/>
              <a:t>Subjective wellbeing </a:t>
            </a:r>
          </a:p>
          <a:p>
            <a:pPr marL="0" indent="0">
              <a:buNone/>
            </a:pPr>
            <a:r>
              <a:rPr lang="en-GB" dirty="0">
                <a:latin typeface="Avenir Next LT Pro"/>
              </a:rPr>
              <a:t>Influenced and measured by personal evaluation of own thoughts and feelings, life satisfaction positive and negative emotions  and positive fulfilment.</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57D22BA-CB23-3E58-A96F-E509B688737C}"/>
              </a:ext>
            </a:extLst>
          </p:cNvPr>
          <p:cNvSpPr txBox="1"/>
          <p:nvPr/>
        </p:nvSpPr>
        <p:spPr>
          <a:xfrm>
            <a:off x="4044438" y="11366"/>
            <a:ext cx="4478715" cy="2466915"/>
          </a:xfrm>
          <a:prstGeom prst="ellipse">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Avenir Next LT Pro Light"/>
              </a:rPr>
              <a:t>Objective well-being </a:t>
            </a:r>
          </a:p>
          <a:p>
            <a:r>
              <a:rPr lang="en-GB" dirty="0"/>
              <a:t>Influenced and measured by third- party characteristics such as income, education, employment, </a:t>
            </a:r>
            <a:r>
              <a:rPr lang="en-GB"/>
              <a:t>health,</a:t>
            </a:r>
            <a:r>
              <a:rPr lang="en-GB" dirty="0"/>
              <a:t> and safety </a:t>
            </a:r>
          </a:p>
        </p:txBody>
      </p:sp>
      <p:sp>
        <p:nvSpPr>
          <p:cNvPr id="5" name="TextBox 4">
            <a:extLst>
              <a:ext uri="{FF2B5EF4-FFF2-40B4-BE49-F238E27FC236}">
                <a16:creationId xmlns:a16="http://schemas.microsoft.com/office/drawing/2014/main" id="{E9671B95-594E-7406-926B-B361220F7E00}"/>
              </a:ext>
            </a:extLst>
          </p:cNvPr>
          <p:cNvSpPr txBox="1"/>
          <p:nvPr/>
        </p:nvSpPr>
        <p:spPr>
          <a:xfrm>
            <a:off x="7019758" y="4675543"/>
            <a:ext cx="4348476" cy="1827193"/>
          </a:xfrm>
          <a:prstGeom prst="cloud">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latin typeface="Avenir Next LT Pro Light"/>
              </a:rPr>
              <a:t>Resilience </a:t>
            </a:r>
          </a:p>
          <a:p>
            <a:r>
              <a:rPr lang="en-GB" dirty="0"/>
              <a:t>The ability to cope and maintain positivity no matter the situation </a:t>
            </a:r>
          </a:p>
        </p:txBody>
      </p:sp>
    </p:spTree>
    <p:extLst>
      <p:ext uri="{BB962C8B-B14F-4D97-AF65-F5344CB8AC3E}">
        <p14:creationId xmlns:p14="http://schemas.microsoft.com/office/powerpoint/2010/main" val="111751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404030" y="-5378272"/>
            <a:ext cx="1409700"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A679D2-AB5B-FFD1-161A-B16435AE6CF1}"/>
              </a:ext>
            </a:extLst>
          </p:cNvPr>
          <p:cNvSpPr>
            <a:spLocks noGrp="1"/>
          </p:cNvSpPr>
          <p:nvPr>
            <p:ph type="title"/>
          </p:nvPr>
        </p:nvSpPr>
        <p:spPr>
          <a:xfrm>
            <a:off x="965750" y="517186"/>
            <a:ext cx="10282725" cy="1281181"/>
          </a:xfrm>
          <a:solidFill>
            <a:schemeClr val="accent1">
              <a:lumMod val="20000"/>
              <a:lumOff val="80000"/>
            </a:schemeClr>
          </a:solidFill>
          <a:effectLst>
            <a:outerShdw dist="190500" dir="2700000" algn="tr" rotWithShape="0">
              <a:schemeClr val="tx1"/>
            </a:outerShdw>
          </a:effectLst>
        </p:spPr>
        <p:txBody>
          <a:bodyPr vert="horz" lIns="91440" tIns="45720" rIns="91440" bIns="45720" rtlCol="0" anchor="ctr">
            <a:normAutofit/>
          </a:bodyPr>
          <a:lstStyle/>
          <a:p>
            <a:r>
              <a:rPr lang="en-US">
                <a:solidFill>
                  <a:srgbClr val="000000"/>
                </a:solidFill>
              </a:rPr>
              <a:t>Why is this project needed?</a:t>
            </a:r>
          </a:p>
        </p:txBody>
      </p:sp>
      <p:graphicFrame>
        <p:nvGraphicFramePr>
          <p:cNvPr id="14" name="TextBox 3">
            <a:extLst>
              <a:ext uri="{FF2B5EF4-FFF2-40B4-BE49-F238E27FC236}">
                <a16:creationId xmlns:a16="http://schemas.microsoft.com/office/drawing/2014/main" id="{231D8C88-C5CE-83FF-3C6E-CCF88FA69CA3}"/>
              </a:ext>
            </a:extLst>
          </p:cNvPr>
          <p:cNvGraphicFramePr/>
          <p:nvPr>
            <p:extLst>
              <p:ext uri="{D42A27DB-BD31-4B8C-83A1-F6EECF244321}">
                <p14:modId xmlns:p14="http://schemas.microsoft.com/office/powerpoint/2010/main" val="2238304737"/>
              </p:ext>
            </p:extLst>
          </p:nvPr>
        </p:nvGraphicFramePr>
        <p:xfrm>
          <a:off x="808038" y="2369713"/>
          <a:ext cx="10598150" cy="39711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18097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7E63-DE1E-B473-D60C-8C3C1A600DEF}"/>
              </a:ext>
            </a:extLst>
          </p:cNvPr>
          <p:cNvSpPr>
            <a:spLocks noGrp="1"/>
          </p:cNvSpPr>
          <p:nvPr>
            <p:ph type="title"/>
          </p:nvPr>
        </p:nvSpPr>
        <p:spPr>
          <a:xfrm>
            <a:off x="795054" y="269875"/>
            <a:ext cx="10357666" cy="1438450"/>
          </a:xfrm>
        </p:spPr>
        <p:txBody>
          <a:bodyPr/>
          <a:lstStyle/>
          <a:p>
            <a:r>
              <a:rPr lang="en-GB" dirty="0"/>
              <a:t>Aims and objectives of the project </a:t>
            </a:r>
          </a:p>
        </p:txBody>
      </p:sp>
      <p:graphicFrame>
        <p:nvGraphicFramePr>
          <p:cNvPr id="7" name="Content Placeholder 6">
            <a:extLst>
              <a:ext uri="{FF2B5EF4-FFF2-40B4-BE49-F238E27FC236}">
                <a16:creationId xmlns:a16="http://schemas.microsoft.com/office/drawing/2014/main" id="{4F6ECEA3-45E1-2A0E-759E-013E2432FF0D}"/>
              </a:ext>
            </a:extLst>
          </p:cNvPr>
          <p:cNvGraphicFramePr>
            <a:graphicFrameLocks noGrp="1"/>
          </p:cNvGraphicFramePr>
          <p:nvPr>
            <p:ph idx="1"/>
            <p:extLst>
              <p:ext uri="{D42A27DB-BD31-4B8C-83A1-F6EECF244321}">
                <p14:modId xmlns:p14="http://schemas.microsoft.com/office/powerpoint/2010/main" val="1591241243"/>
              </p:ext>
            </p:extLst>
          </p:nvPr>
        </p:nvGraphicFramePr>
        <p:xfrm>
          <a:off x="808038" y="1719943"/>
          <a:ext cx="10358436" cy="4890498"/>
        </p:xfrm>
        <a:graphic>
          <a:graphicData uri="http://schemas.openxmlformats.org/drawingml/2006/table">
            <a:tbl>
              <a:tblPr firstRow="1" bandRow="1">
                <a:tableStyleId>{5C22544A-7EE6-4342-B048-85BDC9FD1C3A}</a:tableStyleId>
              </a:tblPr>
              <a:tblGrid>
                <a:gridCol w="5179218">
                  <a:extLst>
                    <a:ext uri="{9D8B030D-6E8A-4147-A177-3AD203B41FA5}">
                      <a16:colId xmlns:a16="http://schemas.microsoft.com/office/drawing/2014/main" val="3208702296"/>
                    </a:ext>
                  </a:extLst>
                </a:gridCol>
                <a:gridCol w="5179218">
                  <a:extLst>
                    <a:ext uri="{9D8B030D-6E8A-4147-A177-3AD203B41FA5}">
                      <a16:colId xmlns:a16="http://schemas.microsoft.com/office/drawing/2014/main" val="996112944"/>
                    </a:ext>
                  </a:extLst>
                </a:gridCol>
              </a:tblGrid>
              <a:tr h="684258">
                <a:tc>
                  <a:txBody>
                    <a:bodyPr/>
                    <a:lstStyle/>
                    <a:p>
                      <a:r>
                        <a:rPr lang="en-GB" dirty="0"/>
                        <a:t>Aims</a:t>
                      </a:r>
                    </a:p>
                  </a:txBody>
                  <a:tcPr/>
                </a:tc>
                <a:tc>
                  <a:txBody>
                    <a:bodyPr/>
                    <a:lstStyle/>
                    <a:p>
                      <a:r>
                        <a:rPr lang="en-GB" dirty="0"/>
                        <a:t>Objectives </a:t>
                      </a:r>
                    </a:p>
                  </a:txBody>
                  <a:tcPr/>
                </a:tc>
                <a:extLst>
                  <a:ext uri="{0D108BD9-81ED-4DB2-BD59-A6C34878D82A}">
                    <a16:rowId xmlns:a16="http://schemas.microsoft.com/office/drawing/2014/main" val="1943093197"/>
                  </a:ext>
                </a:extLst>
              </a:tr>
              <a:tr h="1180348">
                <a:tc>
                  <a:txBody>
                    <a:bodyPr/>
                    <a:lstStyle/>
                    <a:p>
                      <a:r>
                        <a:rPr lang="en-GB" dirty="0"/>
                        <a:t>To build LGBTQ+ young people's wellbeing and </a:t>
                      </a:r>
                      <a:r>
                        <a:rPr lang="en-GB"/>
                        <a:t>resilience</a:t>
                      </a:r>
                      <a:r>
                        <a:rPr lang="en-GB" dirty="0"/>
                        <a:t> </a:t>
                      </a:r>
                    </a:p>
                  </a:txBody>
                  <a:tcPr/>
                </a:tc>
                <a:tc>
                  <a:txBody>
                    <a:bodyPr/>
                    <a:lstStyle/>
                    <a:p>
                      <a:r>
                        <a:rPr lang="en-GB" dirty="0"/>
                        <a:t>Create and run activities to build wellbeing and resilience such as, reflecting on what it means to them, running self-are activities, and giving them goal to aim for </a:t>
                      </a:r>
                    </a:p>
                  </a:txBody>
                  <a:tcPr/>
                </a:tc>
                <a:extLst>
                  <a:ext uri="{0D108BD9-81ED-4DB2-BD59-A6C34878D82A}">
                    <a16:rowId xmlns:a16="http://schemas.microsoft.com/office/drawing/2014/main" val="2043639944"/>
                  </a:ext>
                </a:extLst>
              </a:tr>
              <a:tr h="684258">
                <a:tc>
                  <a:txBody>
                    <a:bodyPr/>
                    <a:lstStyle/>
                    <a:p>
                      <a:r>
                        <a:rPr lang="en-GB" dirty="0"/>
                        <a:t>To help LGBTQ+ young people </a:t>
                      </a:r>
                      <a:r>
                        <a:rPr lang="en-GB"/>
                        <a:t>advocate</a:t>
                      </a:r>
                      <a:r>
                        <a:rPr lang="en-GB" dirty="0"/>
                        <a:t> for their rights </a:t>
                      </a:r>
                    </a:p>
                  </a:txBody>
                  <a:tcPr/>
                </a:tc>
                <a:tc>
                  <a:txBody>
                    <a:bodyPr/>
                    <a:lstStyle/>
                    <a:p>
                      <a:r>
                        <a:rPr lang="en-GB" dirty="0"/>
                        <a:t>Educate the young people on their rights and </a:t>
                      </a:r>
                      <a:r>
                        <a:rPr lang="en-GB"/>
                        <a:t>encourage</a:t>
                      </a:r>
                      <a:r>
                        <a:rPr lang="en-GB" dirty="0"/>
                        <a:t> them to advocate for themselves and advocate with them </a:t>
                      </a:r>
                    </a:p>
                  </a:txBody>
                  <a:tcPr/>
                </a:tc>
                <a:extLst>
                  <a:ext uri="{0D108BD9-81ED-4DB2-BD59-A6C34878D82A}">
                    <a16:rowId xmlns:a16="http://schemas.microsoft.com/office/drawing/2014/main" val="2067996436"/>
                  </a:ext>
                </a:extLst>
              </a:tr>
              <a:tr h="684258">
                <a:tc>
                  <a:txBody>
                    <a:bodyPr/>
                    <a:lstStyle/>
                    <a:p>
                      <a:r>
                        <a:rPr lang="en-GB" dirty="0"/>
                        <a:t>To educate LGBTQ+ young people about sustainability </a:t>
                      </a:r>
                    </a:p>
                  </a:txBody>
                  <a:tcPr/>
                </a:tc>
                <a:tc>
                  <a:txBody>
                    <a:bodyPr/>
                    <a:lstStyle/>
                    <a:p>
                      <a:r>
                        <a:rPr lang="en-GB" dirty="0"/>
                        <a:t>To have informal conversations about </a:t>
                      </a:r>
                      <a:r>
                        <a:rPr lang="en-GB"/>
                        <a:t>sustainability</a:t>
                      </a:r>
                      <a:r>
                        <a:rPr lang="en-GB" dirty="0"/>
                        <a:t>, why it matters and how the activities we are doing help the Foundation's sustainable impact </a:t>
                      </a:r>
                    </a:p>
                  </a:txBody>
                  <a:tcPr/>
                </a:tc>
                <a:extLst>
                  <a:ext uri="{0D108BD9-81ED-4DB2-BD59-A6C34878D82A}">
                    <a16:rowId xmlns:a16="http://schemas.microsoft.com/office/drawing/2014/main" val="2821843711"/>
                  </a:ext>
                </a:extLst>
              </a:tr>
              <a:tr h="684258">
                <a:tc>
                  <a:txBody>
                    <a:bodyPr/>
                    <a:lstStyle/>
                    <a:p>
                      <a:pPr lvl="0">
                        <a:buNone/>
                      </a:pPr>
                      <a:r>
                        <a:rPr lang="en-GB" dirty="0"/>
                        <a:t>To give LGBTQ+ young people a community to rely on </a:t>
                      </a:r>
                    </a:p>
                  </a:txBody>
                  <a:tcPr/>
                </a:tc>
                <a:tc>
                  <a:txBody>
                    <a:bodyPr/>
                    <a:lstStyle/>
                    <a:p>
                      <a:pPr lvl="0">
                        <a:buNone/>
                      </a:pPr>
                      <a:r>
                        <a:rPr lang="en-GB" sz="1800" b="0" i="0" u="none" strike="noStrike" noProof="0" dirty="0">
                          <a:solidFill>
                            <a:srgbClr val="000000"/>
                          </a:solidFill>
                          <a:latin typeface="Avenir Next LT Pro"/>
                        </a:rPr>
                        <a:t>Utilise Tuckman's Stages of Group Development theory (1965) to create a group that 'performs' and is safe </a:t>
                      </a:r>
                      <a:endParaRPr lang="en-US" dirty="0"/>
                    </a:p>
                  </a:txBody>
                  <a:tcPr/>
                </a:tc>
                <a:extLst>
                  <a:ext uri="{0D108BD9-81ED-4DB2-BD59-A6C34878D82A}">
                    <a16:rowId xmlns:a16="http://schemas.microsoft.com/office/drawing/2014/main" val="2776691340"/>
                  </a:ext>
                </a:extLst>
              </a:tr>
            </a:tbl>
          </a:graphicData>
        </a:graphic>
      </p:graphicFrame>
    </p:spTree>
    <p:extLst>
      <p:ext uri="{BB962C8B-B14F-4D97-AF65-F5344CB8AC3E}">
        <p14:creationId xmlns:p14="http://schemas.microsoft.com/office/powerpoint/2010/main" val="2685873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022B-4070-7B25-1014-7C43C0618FBF}"/>
              </a:ext>
            </a:extLst>
          </p:cNvPr>
          <p:cNvSpPr>
            <a:spLocks noGrp="1"/>
          </p:cNvSpPr>
          <p:nvPr>
            <p:ph type="title"/>
          </p:nvPr>
        </p:nvSpPr>
        <p:spPr>
          <a:xfrm>
            <a:off x="494896" y="-4670"/>
            <a:ext cx="10357666" cy="598010"/>
          </a:xfrm>
        </p:spPr>
        <p:txBody>
          <a:bodyPr>
            <a:normAutofit fontScale="90000"/>
          </a:bodyPr>
          <a:lstStyle/>
          <a:p>
            <a:r>
              <a:rPr lang="en-GB" dirty="0"/>
              <a:t>Plan for sessions </a:t>
            </a:r>
          </a:p>
        </p:txBody>
      </p:sp>
      <p:pic>
        <p:nvPicPr>
          <p:cNvPr id="4" name="Content Placeholder 3" descr="A white grid with black text&#10;&#10;AI-generated content may be incorrect.">
            <a:extLst>
              <a:ext uri="{FF2B5EF4-FFF2-40B4-BE49-F238E27FC236}">
                <a16:creationId xmlns:a16="http://schemas.microsoft.com/office/drawing/2014/main" id="{EFF9D5D1-3567-04AB-798D-1CBC6B61B5C9}"/>
              </a:ext>
            </a:extLst>
          </p:cNvPr>
          <p:cNvPicPr>
            <a:picLocks noGrp="1" noChangeAspect="1"/>
          </p:cNvPicPr>
          <p:nvPr>
            <p:ph idx="1"/>
          </p:nvPr>
        </p:nvPicPr>
        <p:blipFill>
          <a:blip r:embed="rId3"/>
          <a:stretch>
            <a:fillRect/>
          </a:stretch>
        </p:blipFill>
        <p:spPr>
          <a:xfrm>
            <a:off x="344352" y="584946"/>
            <a:ext cx="11219049" cy="4114801"/>
          </a:xfrm>
          <a:prstGeom prst="rect">
            <a:avLst/>
          </a:prstGeom>
        </p:spPr>
      </p:pic>
      <p:pic>
        <p:nvPicPr>
          <p:cNvPr id="6" name="Picture 5" descr="A white rectangular box with black text&#10;&#10;AI-generated content may be incorrect.">
            <a:extLst>
              <a:ext uri="{FF2B5EF4-FFF2-40B4-BE49-F238E27FC236}">
                <a16:creationId xmlns:a16="http://schemas.microsoft.com/office/drawing/2014/main" id="{9B7AF9B9-AA7E-359F-F7E4-8D4F1F2FF051}"/>
              </a:ext>
            </a:extLst>
          </p:cNvPr>
          <p:cNvPicPr>
            <a:picLocks noChangeAspect="1"/>
          </p:cNvPicPr>
          <p:nvPr/>
        </p:nvPicPr>
        <p:blipFill>
          <a:blip r:embed="rId4"/>
          <a:stretch>
            <a:fillRect/>
          </a:stretch>
        </p:blipFill>
        <p:spPr>
          <a:xfrm>
            <a:off x="342899" y="4702968"/>
            <a:ext cx="11220451" cy="2155032"/>
          </a:xfrm>
          <a:prstGeom prst="rect">
            <a:avLst/>
          </a:prstGeom>
        </p:spPr>
      </p:pic>
    </p:spTree>
    <p:extLst>
      <p:ext uri="{BB962C8B-B14F-4D97-AF65-F5344CB8AC3E}">
        <p14:creationId xmlns:p14="http://schemas.microsoft.com/office/powerpoint/2010/main" val="2962050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9D6D29B-CE0F-43B0-AD58-007C16D88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ED8F8-91EB-B4BC-B9D9-3F03B9D38E72}"/>
              </a:ext>
            </a:extLst>
          </p:cNvPr>
          <p:cNvSpPr>
            <a:spLocks noGrp="1"/>
          </p:cNvSpPr>
          <p:nvPr>
            <p:ph type="title"/>
          </p:nvPr>
        </p:nvSpPr>
        <p:spPr>
          <a:xfrm>
            <a:off x="805542" y="365124"/>
            <a:ext cx="10278577" cy="1325563"/>
          </a:xfrm>
        </p:spPr>
        <p:txBody>
          <a:bodyPr>
            <a:normAutofit/>
          </a:bodyPr>
          <a:lstStyle/>
          <a:p>
            <a:r>
              <a:rPr lang="en-GB"/>
              <a:t>Why use youth work strategy to do this?</a:t>
            </a:r>
          </a:p>
        </p:txBody>
      </p:sp>
      <p:sp>
        <p:nvSpPr>
          <p:cNvPr id="24" name="Rectangle 23">
            <a:extLst>
              <a:ext uri="{FF2B5EF4-FFF2-40B4-BE49-F238E27FC236}">
                <a16:creationId xmlns:a16="http://schemas.microsoft.com/office/drawing/2014/main" id="{606BE796-9648-4A96-8E5C-7FDB123C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985391"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values of youth work&#10;&#10;AI-generated content may be incorrect.">
            <a:extLst>
              <a:ext uri="{FF2B5EF4-FFF2-40B4-BE49-F238E27FC236}">
                <a16:creationId xmlns:a16="http://schemas.microsoft.com/office/drawing/2014/main" id="{F10E0732-01BC-9896-DF73-01E4E7E5E9CD}"/>
              </a:ext>
            </a:extLst>
          </p:cNvPr>
          <p:cNvPicPr>
            <a:picLocks noChangeAspect="1"/>
          </p:cNvPicPr>
          <p:nvPr/>
        </p:nvPicPr>
        <p:blipFill>
          <a:blip r:embed="rId3"/>
          <a:stretch>
            <a:fillRect/>
          </a:stretch>
        </p:blipFill>
        <p:spPr>
          <a:xfrm>
            <a:off x="810187" y="1821355"/>
            <a:ext cx="4406362" cy="3810562"/>
          </a:xfrm>
          <a:prstGeom prst="rect">
            <a:avLst/>
          </a:prstGeom>
        </p:spPr>
      </p:pic>
      <p:sp>
        <p:nvSpPr>
          <p:cNvPr id="8" name="Content Placeholder 7">
            <a:extLst>
              <a:ext uri="{FF2B5EF4-FFF2-40B4-BE49-F238E27FC236}">
                <a16:creationId xmlns:a16="http://schemas.microsoft.com/office/drawing/2014/main" id="{DB891227-2A49-7D55-5AEA-B53B2CE2F82C}"/>
              </a:ext>
            </a:extLst>
          </p:cNvPr>
          <p:cNvSpPr>
            <a:spLocks noGrp="1"/>
          </p:cNvSpPr>
          <p:nvPr>
            <p:ph idx="1"/>
          </p:nvPr>
        </p:nvSpPr>
        <p:spPr>
          <a:xfrm>
            <a:off x="6096000" y="2186609"/>
            <a:ext cx="4988119" cy="3923742"/>
          </a:xfrm>
        </p:spPr>
        <p:txBody>
          <a:bodyPr vert="horz" lIns="91440" tIns="45720" rIns="91440" bIns="45720" rtlCol="0" anchor="t">
            <a:normAutofit/>
          </a:bodyPr>
          <a:lstStyle/>
          <a:p>
            <a:r>
              <a:rPr lang="en-US" dirty="0"/>
              <a:t>"The youth sector has a crucial role to play in supporting young people" (Diggle and Willard, ND) </a:t>
            </a:r>
          </a:p>
          <a:p>
            <a:r>
              <a:rPr lang="en-US" dirty="0"/>
              <a:t>"Youth Workers are ideally placed to support young people with low-level mental health issues by listening to them" (Blaenau Gwent Youth Service, ND) </a:t>
            </a:r>
          </a:p>
          <a:p>
            <a:endParaRPr lang="en-US" dirty="0"/>
          </a:p>
        </p:txBody>
      </p:sp>
      <p:sp>
        <p:nvSpPr>
          <p:cNvPr id="26" name="Freeform: Shape 25">
            <a:extLst>
              <a:ext uri="{FF2B5EF4-FFF2-40B4-BE49-F238E27FC236}">
                <a16:creationId xmlns:a16="http://schemas.microsoft.com/office/drawing/2014/main" id="{15440BF0-CCE6-42AA-8970-78523D4C1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043F236-4429-FF69-377B-3150646342C5}"/>
              </a:ext>
            </a:extLst>
          </p:cNvPr>
          <p:cNvSpPr txBox="1"/>
          <p:nvPr/>
        </p:nvSpPr>
        <p:spPr>
          <a:xfrm>
            <a:off x="1173103" y="5617047"/>
            <a:ext cx="25505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Wordpress.com (ND)</a:t>
            </a:r>
            <a:endParaRPr lang="en-GB"/>
          </a:p>
        </p:txBody>
      </p:sp>
    </p:spTree>
    <p:extLst>
      <p:ext uri="{BB962C8B-B14F-4D97-AF65-F5344CB8AC3E}">
        <p14:creationId xmlns:p14="http://schemas.microsoft.com/office/powerpoint/2010/main" val="3697300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F96AAC-1B7F-4BC0-A366-059066805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A39993-E3A8-8F95-009B-32C3D21B4A31}"/>
              </a:ext>
            </a:extLst>
          </p:cNvPr>
          <p:cNvSpPr>
            <a:spLocks noGrp="1"/>
          </p:cNvSpPr>
          <p:nvPr>
            <p:ph type="title"/>
          </p:nvPr>
        </p:nvSpPr>
        <p:spPr>
          <a:xfrm>
            <a:off x="810705" y="791851"/>
            <a:ext cx="4091233" cy="1960775"/>
          </a:xfrm>
        </p:spPr>
        <p:txBody>
          <a:bodyPr vert="horz" lIns="91440" tIns="45720" rIns="91440" bIns="45720" rtlCol="0" anchor="b">
            <a:normAutofit/>
          </a:bodyPr>
          <a:lstStyle/>
          <a:p>
            <a:pPr>
              <a:lnSpc>
                <a:spcPct val="110000"/>
              </a:lnSpc>
            </a:pPr>
            <a:r>
              <a:rPr lang="en-US" sz="2700"/>
              <a:t>Delivery strategies of the sessions </a:t>
            </a:r>
          </a:p>
        </p:txBody>
      </p:sp>
      <p:sp>
        <p:nvSpPr>
          <p:cNvPr id="5" name="TextBox 4">
            <a:extLst>
              <a:ext uri="{FF2B5EF4-FFF2-40B4-BE49-F238E27FC236}">
                <a16:creationId xmlns:a16="http://schemas.microsoft.com/office/drawing/2014/main" id="{2052A840-D452-9C3F-E1D9-949DA0C5F586}"/>
              </a:ext>
            </a:extLst>
          </p:cNvPr>
          <p:cNvSpPr txBox="1"/>
          <p:nvPr/>
        </p:nvSpPr>
        <p:spPr>
          <a:xfrm>
            <a:off x="6464967" y="6183717"/>
            <a:ext cx="4091232" cy="30425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30000"/>
              </a:lnSpc>
              <a:spcAft>
                <a:spcPts val="600"/>
              </a:spcAft>
            </a:pPr>
            <a:r>
              <a:rPr lang="en-US">
                <a:latin typeface="+mj-lt"/>
              </a:rPr>
              <a:t>Pintrest.com (ND) </a:t>
            </a:r>
          </a:p>
        </p:txBody>
      </p:sp>
      <p:sp>
        <p:nvSpPr>
          <p:cNvPr id="12" name="Rectangle 6">
            <a:extLst>
              <a:ext uri="{FF2B5EF4-FFF2-40B4-BE49-F238E27FC236}">
                <a16:creationId xmlns:a16="http://schemas.microsoft.com/office/drawing/2014/main" id="{9F77B9A0-807D-4595-AC22-A6DCC4CA1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446418" y="2940297"/>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352FE65-755A-4551-AF5F-AE64CB96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6575" y="2940297"/>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3">
              <a:alphaModFix amt="99000"/>
              <a:extLst>
                <a:ext uri="{96DAC541-7B7A-43D3-8B79-37D633B846F1}">
                  <asvg:svgBlip xmlns:asvg="http://schemas.microsoft.com/office/drawing/2016/SVG/main" r:embed="rId4"/>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clothes on a rope&#10;&#10;AI-generated content may be incorrect.">
            <a:extLst>
              <a:ext uri="{FF2B5EF4-FFF2-40B4-BE49-F238E27FC236}">
                <a16:creationId xmlns:a16="http://schemas.microsoft.com/office/drawing/2014/main" id="{9F432CC5-23BA-846B-47E1-A5E81656C9DF}"/>
              </a:ext>
            </a:extLst>
          </p:cNvPr>
          <p:cNvPicPr>
            <a:picLocks noGrp="1" noChangeAspect="1"/>
          </p:cNvPicPr>
          <p:nvPr>
            <p:ph idx="1"/>
          </p:nvPr>
        </p:nvPicPr>
        <p:blipFill>
          <a:blip r:embed="rId5"/>
          <a:srcRect l="307" r="4608"/>
          <a:stretch>
            <a:fillRect/>
          </a:stretch>
        </p:blipFill>
        <p:spPr>
          <a:xfrm>
            <a:off x="4549009" y="791852"/>
            <a:ext cx="6840437" cy="5279061"/>
          </a:xfrm>
          <a:prstGeom prst="rect">
            <a:avLst/>
          </a:prstGeom>
          <a:effectLst>
            <a:outerShdw dist="190500" dir="18900000" algn="bl" rotWithShape="0">
              <a:schemeClr val="tx1"/>
            </a:outerShdw>
          </a:effectLst>
        </p:spPr>
      </p:pic>
    </p:spTree>
    <p:extLst>
      <p:ext uri="{BB962C8B-B14F-4D97-AF65-F5344CB8AC3E}">
        <p14:creationId xmlns:p14="http://schemas.microsoft.com/office/powerpoint/2010/main" val="2471967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E15B-2626-21DC-4068-2C549C9A180A}"/>
              </a:ext>
            </a:extLst>
          </p:cNvPr>
          <p:cNvSpPr>
            <a:spLocks noGrp="1"/>
          </p:cNvSpPr>
          <p:nvPr>
            <p:ph type="title"/>
          </p:nvPr>
        </p:nvSpPr>
        <p:spPr/>
        <p:txBody>
          <a:bodyPr/>
          <a:lstStyle/>
          <a:p>
            <a:r>
              <a:rPr lang="en-GB" dirty="0"/>
              <a:t>Intended outcomes for the project </a:t>
            </a:r>
          </a:p>
        </p:txBody>
      </p:sp>
      <p:pic>
        <p:nvPicPr>
          <p:cNvPr id="4" name="Content Placeholder 3" descr="A chart of emojis&#10;&#10;AI-generated content may be incorrect.">
            <a:extLst>
              <a:ext uri="{FF2B5EF4-FFF2-40B4-BE49-F238E27FC236}">
                <a16:creationId xmlns:a16="http://schemas.microsoft.com/office/drawing/2014/main" id="{4383D9FC-DC56-0DDB-505F-1E1A9F056139}"/>
              </a:ext>
            </a:extLst>
          </p:cNvPr>
          <p:cNvPicPr>
            <a:picLocks noGrp="1" noChangeAspect="1"/>
          </p:cNvPicPr>
          <p:nvPr>
            <p:ph idx="1"/>
          </p:nvPr>
        </p:nvPicPr>
        <p:blipFill>
          <a:blip r:embed="rId3"/>
          <a:srcRect l="9320" t="4880" r="7379" b="-340"/>
          <a:stretch>
            <a:fillRect/>
          </a:stretch>
        </p:blipFill>
        <p:spPr>
          <a:xfrm>
            <a:off x="429314" y="1735326"/>
            <a:ext cx="5378112" cy="4638308"/>
          </a:xfrm>
          <a:prstGeom prst="rect">
            <a:avLst/>
          </a:prstGeom>
        </p:spPr>
      </p:pic>
      <p:sp>
        <p:nvSpPr>
          <p:cNvPr id="5" name="TextBox 4">
            <a:extLst>
              <a:ext uri="{FF2B5EF4-FFF2-40B4-BE49-F238E27FC236}">
                <a16:creationId xmlns:a16="http://schemas.microsoft.com/office/drawing/2014/main" id="{2CFF3977-407A-4E72-EE57-8D193AA798F7}"/>
              </a:ext>
            </a:extLst>
          </p:cNvPr>
          <p:cNvSpPr txBox="1"/>
          <p:nvPr/>
        </p:nvSpPr>
        <p:spPr>
          <a:xfrm>
            <a:off x="565613" y="6191270"/>
            <a:ext cx="23600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Pintrest</a:t>
            </a:r>
            <a:r>
              <a:rPr lang="en-GB"/>
              <a:t>.com (ND)</a:t>
            </a:r>
          </a:p>
        </p:txBody>
      </p:sp>
      <p:sp>
        <p:nvSpPr>
          <p:cNvPr id="6" name="TextBox 5">
            <a:extLst>
              <a:ext uri="{FF2B5EF4-FFF2-40B4-BE49-F238E27FC236}">
                <a16:creationId xmlns:a16="http://schemas.microsoft.com/office/drawing/2014/main" id="{41914288-B4D6-6BA3-300A-33518A5376E8}"/>
              </a:ext>
            </a:extLst>
          </p:cNvPr>
          <p:cNvSpPr txBox="1"/>
          <p:nvPr/>
        </p:nvSpPr>
        <p:spPr>
          <a:xfrm>
            <a:off x="6618319" y="2177750"/>
            <a:ext cx="3334680" cy="9187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CF21540C-A1E2-D0E4-B4AD-7ADB73F3032A}"/>
              </a:ext>
            </a:extLst>
          </p:cNvPr>
          <p:cNvSpPr txBox="1"/>
          <p:nvPr/>
        </p:nvSpPr>
        <p:spPr>
          <a:xfrm>
            <a:off x="6217731" y="1182031"/>
            <a:ext cx="3284690" cy="2248853"/>
          </a:xfrm>
          <a:prstGeom prst="cloud">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Build the wellbeing and resilience of LGBTQ+ </a:t>
            </a:r>
            <a:r>
              <a:rPr lang="en-GB" err="1"/>
              <a:t>youn</a:t>
            </a:r>
            <a:r>
              <a:rPr lang="en-GB"/>
              <a:t>g people </a:t>
            </a:r>
            <a:endParaRPr lang="en-US"/>
          </a:p>
        </p:txBody>
      </p:sp>
      <p:sp>
        <p:nvSpPr>
          <p:cNvPr id="8" name="TextBox 7">
            <a:extLst>
              <a:ext uri="{FF2B5EF4-FFF2-40B4-BE49-F238E27FC236}">
                <a16:creationId xmlns:a16="http://schemas.microsoft.com/office/drawing/2014/main" id="{3C24C68F-BE02-CD13-37A5-FDC967C10872}"/>
              </a:ext>
            </a:extLst>
          </p:cNvPr>
          <p:cNvSpPr txBox="1"/>
          <p:nvPr/>
        </p:nvSpPr>
        <p:spPr>
          <a:xfrm>
            <a:off x="8836340" y="2644064"/>
            <a:ext cx="2916285" cy="3245941"/>
          </a:xfrm>
          <a:prstGeom prst="ellipse">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young people having more knowledge about sustainability and using </a:t>
            </a:r>
            <a:r>
              <a:rPr lang="en-GB"/>
              <a:t>sustainable</a:t>
            </a:r>
            <a:r>
              <a:rPr lang="en-GB" dirty="0"/>
              <a:t> methods at home and school</a:t>
            </a:r>
          </a:p>
        </p:txBody>
      </p:sp>
      <p:sp>
        <p:nvSpPr>
          <p:cNvPr id="9" name="TextBox 8">
            <a:extLst>
              <a:ext uri="{FF2B5EF4-FFF2-40B4-BE49-F238E27FC236}">
                <a16:creationId xmlns:a16="http://schemas.microsoft.com/office/drawing/2014/main" id="{A6A3BCCF-152C-77FA-C105-D025E3D15AC6}"/>
              </a:ext>
            </a:extLst>
          </p:cNvPr>
          <p:cNvSpPr txBox="1"/>
          <p:nvPr/>
        </p:nvSpPr>
        <p:spPr>
          <a:xfrm>
            <a:off x="5992219" y="4824956"/>
            <a:ext cx="3075897" cy="2031325"/>
          </a:xfrm>
          <a:prstGeom prst="flowChartInputOutpu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organisation and people become a safe space for the young </a:t>
            </a:r>
            <a:r>
              <a:rPr lang="en-GB" err="1"/>
              <a:t>peop</a:t>
            </a:r>
            <a:r>
              <a:rPr lang="en-GB"/>
              <a:t>le to rely on </a:t>
            </a:r>
          </a:p>
        </p:txBody>
      </p:sp>
    </p:spTree>
    <p:extLst>
      <p:ext uri="{BB962C8B-B14F-4D97-AF65-F5344CB8AC3E}">
        <p14:creationId xmlns:p14="http://schemas.microsoft.com/office/powerpoint/2010/main" val="3159739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10" name="Freeform: Shape 9">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3" name="Rectangle 12">
            <a:extLst>
              <a:ext uri="{FF2B5EF4-FFF2-40B4-BE49-F238E27FC236}">
                <a16:creationId xmlns:a16="http://schemas.microsoft.com/office/drawing/2014/main" id="{277BCF1F-1E1C-40E7-A7B1-3F567EA7B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158B6-7881-DF22-94FD-F412C764FA5C}"/>
              </a:ext>
            </a:extLst>
          </p:cNvPr>
          <p:cNvSpPr>
            <a:spLocks noGrp="1"/>
          </p:cNvSpPr>
          <p:nvPr>
            <p:ph type="title"/>
          </p:nvPr>
        </p:nvSpPr>
        <p:spPr>
          <a:xfrm>
            <a:off x="6875316" y="1436914"/>
            <a:ext cx="4516583" cy="2939143"/>
          </a:xfrm>
        </p:spPr>
        <p:txBody>
          <a:bodyPr vert="horz" lIns="91440" tIns="45720" rIns="91440" bIns="45720" rtlCol="0" anchor="t">
            <a:normAutofit/>
          </a:bodyPr>
          <a:lstStyle/>
          <a:p>
            <a:pPr algn="r"/>
            <a:r>
              <a:rPr lang="en-US" sz="2500" spc="1300"/>
              <a:t>Success indicators and how impact will be evaluated </a:t>
            </a:r>
          </a:p>
        </p:txBody>
      </p:sp>
      <p:sp>
        <p:nvSpPr>
          <p:cNvPr id="15" name="Rectangle 6">
            <a:extLst>
              <a:ext uri="{FF2B5EF4-FFF2-40B4-BE49-F238E27FC236}">
                <a16:creationId xmlns:a16="http://schemas.microsoft.com/office/drawing/2014/main" id="{44ECD5E8-3FCB-41DC-8B77-590D5265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9529" y="3026358"/>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E001FA-02B8-4073-B3B1-6BB414E19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29" y="3026358"/>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5">
              <a:alphaModFix amt="99000"/>
              <a:extLst>
                <a:ext uri="{96DAC541-7B7A-43D3-8B79-37D633B846F1}">
                  <asvg:svgBlip xmlns:asvg="http://schemas.microsoft.com/office/drawing/2016/SVG/main" r:embed="rId6"/>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group of people with different emotions&#10;&#10;AI-generated content may be incorrect.">
            <a:extLst>
              <a:ext uri="{FF2B5EF4-FFF2-40B4-BE49-F238E27FC236}">
                <a16:creationId xmlns:a16="http://schemas.microsoft.com/office/drawing/2014/main" id="{59A9208E-C78B-8D9E-AB0B-FCC50D8E3FA5}"/>
              </a:ext>
            </a:extLst>
          </p:cNvPr>
          <p:cNvPicPr>
            <a:picLocks noGrp="1" noChangeAspect="1"/>
          </p:cNvPicPr>
          <p:nvPr>
            <p:ph idx="1"/>
          </p:nvPr>
        </p:nvPicPr>
        <p:blipFill>
          <a:blip r:embed="rId7"/>
          <a:stretch>
            <a:fillRect/>
          </a:stretch>
        </p:blipFill>
        <p:spPr>
          <a:xfrm>
            <a:off x="800101" y="1736887"/>
            <a:ext cx="5275114" cy="4391532"/>
          </a:xfrm>
          <a:prstGeom prst="rect">
            <a:avLst/>
          </a:prstGeom>
        </p:spPr>
      </p:pic>
      <p:sp>
        <p:nvSpPr>
          <p:cNvPr id="19" name="Rectangle 18">
            <a:extLst>
              <a:ext uri="{FF2B5EF4-FFF2-40B4-BE49-F238E27FC236}">
                <a16:creationId xmlns:a16="http://schemas.microsoft.com/office/drawing/2014/main" id="{4DDD66E1-3885-409E-A90C-365AFEC05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986775"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239DAA-03F1-6426-4173-7EF12E376CD2}"/>
              </a:ext>
            </a:extLst>
          </p:cNvPr>
          <p:cNvSpPr txBox="1"/>
          <p:nvPr/>
        </p:nvSpPr>
        <p:spPr>
          <a:xfrm>
            <a:off x="1173104" y="690060"/>
            <a:ext cx="37125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Impact Youth </a:t>
            </a:r>
            <a:r>
              <a:rPr lang="en-GB"/>
              <a:t>organisations + EFT </a:t>
            </a:r>
            <a:r>
              <a:rPr lang="en-GB" dirty="0"/>
              <a:t>(ND) </a:t>
            </a:r>
          </a:p>
        </p:txBody>
      </p:sp>
    </p:spTree>
    <p:extLst>
      <p:ext uri="{BB962C8B-B14F-4D97-AF65-F5344CB8AC3E}">
        <p14:creationId xmlns:p14="http://schemas.microsoft.com/office/powerpoint/2010/main" val="3382825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87E24-A4F7-965F-F651-956FC61E9106}"/>
              </a:ext>
            </a:extLst>
          </p:cNvPr>
          <p:cNvSpPr>
            <a:spLocks noGrp="1"/>
          </p:cNvSpPr>
          <p:nvPr>
            <p:ph type="title"/>
          </p:nvPr>
        </p:nvSpPr>
        <p:spPr/>
        <p:txBody>
          <a:bodyPr/>
          <a:lstStyle/>
          <a:p>
            <a:r>
              <a:rPr lang="en-GB" dirty="0"/>
              <a:t>Potential challenges to running the project </a:t>
            </a:r>
          </a:p>
        </p:txBody>
      </p:sp>
      <p:graphicFrame>
        <p:nvGraphicFramePr>
          <p:cNvPr id="4" name="Content Placeholder 3">
            <a:extLst>
              <a:ext uri="{FF2B5EF4-FFF2-40B4-BE49-F238E27FC236}">
                <a16:creationId xmlns:a16="http://schemas.microsoft.com/office/drawing/2014/main" id="{88D410A2-C611-6CF0-53B9-6334A3341868}"/>
              </a:ext>
            </a:extLst>
          </p:cNvPr>
          <p:cNvGraphicFramePr>
            <a:graphicFrameLocks noGrp="1"/>
          </p:cNvGraphicFramePr>
          <p:nvPr>
            <p:ph idx="1"/>
            <p:extLst>
              <p:ext uri="{D42A27DB-BD31-4B8C-83A1-F6EECF244321}">
                <p14:modId xmlns:p14="http://schemas.microsoft.com/office/powerpoint/2010/main" val="2833070860"/>
              </p:ext>
            </p:extLst>
          </p:nvPr>
        </p:nvGraphicFramePr>
        <p:xfrm>
          <a:off x="808038" y="2019300"/>
          <a:ext cx="10358437"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569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024122-C80E-4076-B618-426FF2225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1E307-36DE-A4B9-5FAE-38A4571F82C3}"/>
              </a:ext>
            </a:extLst>
          </p:cNvPr>
          <p:cNvSpPr>
            <a:spLocks noGrp="1"/>
          </p:cNvSpPr>
          <p:nvPr>
            <p:ph type="title"/>
          </p:nvPr>
        </p:nvSpPr>
        <p:spPr>
          <a:xfrm>
            <a:off x="1600203" y="773723"/>
            <a:ext cx="5780312" cy="1397004"/>
          </a:xfrm>
        </p:spPr>
        <p:txBody>
          <a:bodyPr anchor="b">
            <a:normAutofit/>
          </a:bodyPr>
          <a:lstStyle/>
          <a:p>
            <a:r>
              <a:rPr lang="en-GB" sz="3000"/>
              <a:t>How will the project continue?  </a:t>
            </a:r>
          </a:p>
        </p:txBody>
      </p:sp>
      <p:grpSp>
        <p:nvGrpSpPr>
          <p:cNvPr id="12" name="Group 11">
            <a:extLst>
              <a:ext uri="{FF2B5EF4-FFF2-40B4-BE49-F238E27FC236}">
                <a16:creationId xmlns:a16="http://schemas.microsoft.com/office/drawing/2014/main" id="{829DAB2C-3574-4B22-939F-BB6C5D2637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81000" cy="3664635"/>
            <a:chOff x="5006254" y="-1431285"/>
            <a:chExt cx="581000" cy="3664635"/>
          </a:xfrm>
        </p:grpSpPr>
        <p:sp>
          <p:nvSpPr>
            <p:cNvPr id="13" name="Rectangle 12">
              <a:extLst>
                <a:ext uri="{FF2B5EF4-FFF2-40B4-BE49-F238E27FC236}">
                  <a16:creationId xmlns:a16="http://schemas.microsoft.com/office/drawing/2014/main" id="{96BD37F6-BAB4-4BBF-B3E2-4395EAB8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61025" y="-788944"/>
              <a:ext cx="526229" cy="3022294"/>
            </a:xfrm>
            <a:prstGeom prst="rect">
              <a:avLst/>
            </a:pr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9809A8D-5A7C-4A05-9F64-844C66FAB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06254" y="-143128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CC4C8F9-F431-FBD2-C5CF-7B65964A5F0B}"/>
              </a:ext>
            </a:extLst>
          </p:cNvPr>
          <p:cNvSpPr>
            <a:spLocks noGrp="1"/>
          </p:cNvSpPr>
          <p:nvPr>
            <p:ph idx="1"/>
          </p:nvPr>
        </p:nvSpPr>
        <p:spPr>
          <a:xfrm>
            <a:off x="1600201" y="2411060"/>
            <a:ext cx="5780313" cy="3756660"/>
          </a:xfrm>
        </p:spPr>
        <p:txBody>
          <a:bodyPr vert="horz" lIns="91440" tIns="45720" rIns="91440" bIns="45720" rtlCol="0" anchor="t">
            <a:normAutofit/>
          </a:bodyPr>
          <a:lstStyle/>
          <a:p>
            <a:r>
              <a:rPr lang="en-GB" dirty="0"/>
              <a:t>If they would like to, and if the staff agree that they are responsible enough, the young people who have finished the project will have the chance to mentor the new young people </a:t>
            </a:r>
            <a:r>
              <a:rPr lang="en-GB"/>
              <a:t>who arrive, giving them  a chance to</a:t>
            </a:r>
            <a:r>
              <a:rPr lang="en-GB" dirty="0"/>
              <a:t> gain leadership skills and help others. </a:t>
            </a:r>
          </a:p>
        </p:txBody>
      </p:sp>
      <p:pic>
        <p:nvPicPr>
          <p:cNvPr id="7" name="Graphic 6" descr="Users">
            <a:extLst>
              <a:ext uri="{FF2B5EF4-FFF2-40B4-BE49-F238E27FC236}">
                <a16:creationId xmlns:a16="http://schemas.microsoft.com/office/drawing/2014/main" id="{72C7EE12-E3A6-DBF6-9D9C-2129FA242D5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66761" y="1950207"/>
            <a:ext cx="3074962" cy="3074962"/>
          </a:xfrm>
          <a:prstGeom prst="rect">
            <a:avLst/>
          </a:prstGeom>
        </p:spPr>
      </p:pic>
    </p:spTree>
    <p:extLst>
      <p:ext uri="{BB962C8B-B14F-4D97-AF65-F5344CB8AC3E}">
        <p14:creationId xmlns:p14="http://schemas.microsoft.com/office/powerpoint/2010/main" val="2234044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28492A-DDDF-4C12-AE60-3EA02D8D2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063DF58-06E6-4ED6-947D-1490C2F71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3891" y="-5553891"/>
            <a:ext cx="1084217" cy="12192003"/>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6A5877-9737-A89C-DF53-E697D56340D3}"/>
              </a:ext>
            </a:extLst>
          </p:cNvPr>
          <p:cNvSpPr>
            <a:spLocks noGrp="1"/>
          </p:cNvSpPr>
          <p:nvPr>
            <p:ph type="title"/>
          </p:nvPr>
        </p:nvSpPr>
        <p:spPr>
          <a:xfrm>
            <a:off x="964394" y="718512"/>
            <a:ext cx="10282725" cy="1084217"/>
          </a:xfrm>
          <a:solidFill>
            <a:schemeClr val="accent1">
              <a:lumMod val="20000"/>
              <a:lumOff val="80000"/>
            </a:schemeClr>
          </a:solidFill>
          <a:effectLst>
            <a:outerShdw dist="190500" dir="18960000" algn="tr" rotWithShape="0">
              <a:schemeClr val="tx1"/>
            </a:outerShdw>
          </a:effectLst>
        </p:spPr>
        <p:txBody>
          <a:bodyPr vert="horz" lIns="91440" tIns="45720" rIns="91440" bIns="45720" rtlCol="0" anchor="ctr">
            <a:normAutofit/>
          </a:bodyPr>
          <a:lstStyle/>
          <a:p>
            <a:r>
              <a:rPr lang="en-US" spc="1300">
                <a:solidFill>
                  <a:srgbClr val="000000"/>
                </a:solidFill>
              </a:rPr>
              <a:t>Conclusion </a:t>
            </a:r>
          </a:p>
        </p:txBody>
      </p:sp>
      <p:pic>
        <p:nvPicPr>
          <p:cNvPr id="5" name="Picture 4" descr="A collage of people carving pumpkins&#10;&#10;AI-generated content may be incorrect.">
            <a:extLst>
              <a:ext uri="{FF2B5EF4-FFF2-40B4-BE49-F238E27FC236}">
                <a16:creationId xmlns:a16="http://schemas.microsoft.com/office/drawing/2014/main" id="{D70129E3-3913-C03C-65F0-34080C65CD4D}"/>
              </a:ext>
            </a:extLst>
          </p:cNvPr>
          <p:cNvPicPr>
            <a:picLocks noChangeAspect="1"/>
          </p:cNvPicPr>
          <p:nvPr/>
        </p:nvPicPr>
        <p:blipFill>
          <a:blip r:embed="rId5"/>
          <a:stretch>
            <a:fillRect/>
          </a:stretch>
        </p:blipFill>
        <p:spPr>
          <a:xfrm>
            <a:off x="427008" y="1721368"/>
            <a:ext cx="4132047" cy="5139900"/>
          </a:xfrm>
          <a:prstGeom prst="rect">
            <a:avLst/>
          </a:prstGeom>
        </p:spPr>
      </p:pic>
      <p:pic>
        <p:nvPicPr>
          <p:cNvPr id="4" name="Content Placeholder 3" descr="A green background with a sunflower and tools&#10;&#10;AI-generated content may be incorrect.">
            <a:extLst>
              <a:ext uri="{FF2B5EF4-FFF2-40B4-BE49-F238E27FC236}">
                <a16:creationId xmlns:a16="http://schemas.microsoft.com/office/drawing/2014/main" id="{28792351-531A-5A71-EC38-E5C78B70FB5D}"/>
              </a:ext>
            </a:extLst>
          </p:cNvPr>
          <p:cNvPicPr>
            <a:picLocks noChangeAspect="1"/>
          </p:cNvPicPr>
          <p:nvPr/>
        </p:nvPicPr>
        <p:blipFill>
          <a:blip r:embed="rId6"/>
          <a:stretch>
            <a:fillRect/>
          </a:stretch>
        </p:blipFill>
        <p:spPr>
          <a:xfrm>
            <a:off x="8216184" y="1750275"/>
            <a:ext cx="3546742" cy="5111752"/>
          </a:xfrm>
          <a:prstGeom prst="rect">
            <a:avLst/>
          </a:prstGeom>
        </p:spPr>
      </p:pic>
      <p:pic>
        <p:nvPicPr>
          <p:cNvPr id="3" name="Picture 2" descr="Person wrapping basil plant">
            <a:extLst>
              <a:ext uri="{FF2B5EF4-FFF2-40B4-BE49-F238E27FC236}">
                <a16:creationId xmlns:a16="http://schemas.microsoft.com/office/drawing/2014/main" id="{D9E33CA1-A68F-6A82-5B20-C760BF452A97}"/>
              </a:ext>
            </a:extLst>
          </p:cNvPr>
          <p:cNvPicPr>
            <a:picLocks noChangeAspect="1"/>
          </p:cNvPicPr>
          <p:nvPr/>
        </p:nvPicPr>
        <p:blipFill>
          <a:blip r:embed="rId7"/>
          <a:stretch>
            <a:fillRect/>
          </a:stretch>
        </p:blipFill>
        <p:spPr>
          <a:xfrm>
            <a:off x="4330505" y="2068054"/>
            <a:ext cx="3328148" cy="2218765"/>
          </a:xfrm>
          <a:prstGeom prst="rect">
            <a:avLst/>
          </a:prstGeom>
        </p:spPr>
      </p:pic>
      <p:pic>
        <p:nvPicPr>
          <p:cNvPr id="6" name="Picture 5" descr="A person painting a leaf on a green mat&#10;&#10;AI-generated content may be incorrect.">
            <a:extLst>
              <a:ext uri="{FF2B5EF4-FFF2-40B4-BE49-F238E27FC236}">
                <a16:creationId xmlns:a16="http://schemas.microsoft.com/office/drawing/2014/main" id="{B712C1C1-32EE-2B6B-02A7-11A58AC0141E}"/>
              </a:ext>
            </a:extLst>
          </p:cNvPr>
          <p:cNvPicPr>
            <a:picLocks noChangeAspect="1"/>
          </p:cNvPicPr>
          <p:nvPr/>
        </p:nvPicPr>
        <p:blipFill>
          <a:blip r:embed="rId8"/>
          <a:stretch>
            <a:fillRect/>
          </a:stretch>
        </p:blipFill>
        <p:spPr>
          <a:xfrm>
            <a:off x="4336842" y="4472609"/>
            <a:ext cx="3330578" cy="2153479"/>
          </a:xfrm>
          <a:prstGeom prst="rect">
            <a:avLst/>
          </a:prstGeom>
        </p:spPr>
      </p:pic>
    </p:spTree>
    <p:extLst>
      <p:ext uri="{BB962C8B-B14F-4D97-AF65-F5344CB8AC3E}">
        <p14:creationId xmlns:p14="http://schemas.microsoft.com/office/powerpoint/2010/main" val="3175880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DF67-7FA5-647A-FEE8-123C9699E380}"/>
              </a:ext>
            </a:extLst>
          </p:cNvPr>
          <p:cNvSpPr>
            <a:spLocks noGrp="1"/>
          </p:cNvSpPr>
          <p:nvPr>
            <p:ph type="title"/>
          </p:nvPr>
        </p:nvSpPr>
        <p:spPr>
          <a:xfrm>
            <a:off x="332411" y="-2268"/>
            <a:ext cx="10357666" cy="608415"/>
          </a:xfrm>
        </p:spPr>
        <p:txBody>
          <a:bodyPr>
            <a:normAutofit fontScale="90000"/>
          </a:bodyPr>
          <a:lstStyle/>
          <a:p>
            <a:r>
              <a:rPr lang="en-GB" sz="2200" dirty="0"/>
              <a:t>Reference list</a:t>
            </a:r>
            <a:r>
              <a:rPr lang="en-GB" dirty="0"/>
              <a:t> </a:t>
            </a:r>
          </a:p>
        </p:txBody>
      </p:sp>
      <p:sp>
        <p:nvSpPr>
          <p:cNvPr id="3" name="Content Placeholder 2">
            <a:extLst>
              <a:ext uri="{FF2B5EF4-FFF2-40B4-BE49-F238E27FC236}">
                <a16:creationId xmlns:a16="http://schemas.microsoft.com/office/drawing/2014/main" id="{152C114E-2493-962D-8552-79525979B77A}"/>
              </a:ext>
            </a:extLst>
          </p:cNvPr>
          <p:cNvSpPr>
            <a:spLocks noGrp="1"/>
          </p:cNvSpPr>
          <p:nvPr>
            <p:ph idx="1"/>
          </p:nvPr>
        </p:nvSpPr>
        <p:spPr>
          <a:xfrm>
            <a:off x="-5365" y="-412375"/>
            <a:ext cx="12008931" cy="4260475"/>
          </a:xfrm>
        </p:spPr>
        <p:txBody>
          <a:bodyPr vert="horz" lIns="91440" tIns="45720" rIns="91440" bIns="45720" rtlCol="0" anchor="t">
            <a:noAutofit/>
          </a:bodyPr>
          <a:lstStyle/>
          <a:p>
            <a:pPr marL="285750" indent="-285750">
              <a:buFont typeface="Calibri" panose="020B0604020202020204" pitchFamily="34" charset="0"/>
              <a:buChar char="-"/>
            </a:pPr>
            <a:endParaRPr lang="en-GB" sz="1200" dirty="0">
              <a:latin typeface="Avenir Next LT Pro Light"/>
              <a:ea typeface="Calibri"/>
              <a:cs typeface="Calibri"/>
            </a:endParaRPr>
          </a:p>
          <a:p>
            <a:pPr marL="285750" indent="-285750">
              <a:buFont typeface="Calibri" panose="020B0604020202020204" pitchFamily="34" charset="0"/>
              <a:buChar char="-"/>
            </a:pPr>
            <a:endParaRPr lang="en-GB" sz="1400" dirty="0">
              <a:latin typeface="Avenir Next LT Pro Light"/>
              <a:ea typeface="Calibri"/>
              <a:cs typeface="Calibri"/>
            </a:endParaRPr>
          </a:p>
          <a:p>
            <a:pPr marL="285750" indent="-285750">
              <a:buFont typeface="Calibri" panose="020B0604020202020204" pitchFamily="34" charset="0"/>
              <a:buChar char="-"/>
            </a:pPr>
            <a:r>
              <a:rPr lang="en-GB" sz="1400" dirty="0" err="1">
                <a:latin typeface="Avenir Next LT Pro Light"/>
                <a:ea typeface="Calibri"/>
                <a:cs typeface="Calibri"/>
              </a:rPr>
              <a:t>Alartseva</a:t>
            </a:r>
            <a:r>
              <a:rPr lang="en-GB" sz="1400" dirty="0">
                <a:latin typeface="Avenir Next LT Pro Light"/>
                <a:ea typeface="Calibri"/>
                <a:cs typeface="Calibri"/>
              </a:rPr>
              <a:t>, E, and </a:t>
            </a:r>
            <a:r>
              <a:rPr lang="en-GB" sz="1400" dirty="0" err="1">
                <a:latin typeface="Avenir Next LT Pro Light"/>
                <a:ea typeface="Calibri"/>
                <a:cs typeface="Calibri"/>
              </a:rPr>
              <a:t>Barysheva</a:t>
            </a:r>
            <a:r>
              <a:rPr lang="en-GB" sz="1400" dirty="0">
                <a:latin typeface="Avenir Next LT Pro Light"/>
                <a:ea typeface="Calibri"/>
                <a:cs typeface="Calibri"/>
              </a:rPr>
              <a:t>., G ( 2015) </a:t>
            </a:r>
            <a:r>
              <a:rPr lang="en-GB" sz="1400" i="1" dirty="0">
                <a:latin typeface="Avenir Next LT Pro Light"/>
                <a:ea typeface="Calibri"/>
                <a:cs typeface="Calibri"/>
              </a:rPr>
              <a:t>Wellbeing: Subjective and Objective Aspects. </a:t>
            </a:r>
            <a:r>
              <a:rPr lang="en-GB" sz="1400" dirty="0">
                <a:latin typeface="Avenir Next LT Pro Light"/>
                <a:ea typeface="Calibri"/>
                <a:cs typeface="Calibri"/>
              </a:rPr>
              <a:t>Available at: </a:t>
            </a:r>
            <a:r>
              <a:rPr lang="en-GB" sz="1400" dirty="0">
                <a:ea typeface="+mj-lt"/>
                <a:cs typeface="+mj-lt"/>
                <a:hlinkClick r:id="rId2"/>
              </a:rPr>
              <a:t>Well-being: Subjective and Objective Aspects - ScienceDirect</a:t>
            </a:r>
            <a:r>
              <a:rPr lang="en-GB" sz="1400" dirty="0">
                <a:ea typeface="+mj-lt"/>
                <a:cs typeface="+mj-lt"/>
              </a:rPr>
              <a:t> (Accessed 5th December, 2025)</a:t>
            </a:r>
            <a:endParaRPr lang="en-GB" sz="1400" dirty="0"/>
          </a:p>
          <a:p>
            <a:pPr>
              <a:buFont typeface="Calibri" panose="020B0604020202020204" pitchFamily="34" charset="0"/>
              <a:buChar char="-"/>
            </a:pPr>
            <a:r>
              <a:rPr lang="en-GB" sz="1400" dirty="0">
                <a:solidFill>
                  <a:srgbClr val="000000"/>
                </a:solidFill>
                <a:ea typeface="+mj-lt"/>
                <a:cs typeface="+mj-lt"/>
              </a:rPr>
              <a:t>Alvord, M,K., Grados, J,J (2005)  </a:t>
            </a:r>
            <a:r>
              <a:rPr lang="en-GB" sz="1400" i="1" dirty="0">
                <a:solidFill>
                  <a:srgbClr val="000000"/>
                </a:solidFill>
                <a:ea typeface="+mj-lt"/>
                <a:cs typeface="+mj-lt"/>
              </a:rPr>
              <a:t>Enhancing resilience in children. A proactive approach.</a:t>
            </a:r>
            <a:r>
              <a:rPr lang="en-GB" sz="1400" dirty="0">
                <a:solidFill>
                  <a:srgbClr val="000000"/>
                </a:solidFill>
                <a:ea typeface="+mj-lt"/>
                <a:cs typeface="+mj-lt"/>
              </a:rPr>
              <a:t> Available at: </a:t>
            </a:r>
            <a:r>
              <a:rPr lang="en-GB" sz="1400" dirty="0">
                <a:solidFill>
                  <a:srgbClr val="000000"/>
                </a:solidFill>
                <a:ea typeface="+mj-lt"/>
                <a:cs typeface="+mj-lt"/>
                <a:hlinkClick r:id="rId3"/>
              </a:rPr>
              <a:t>Enhancing Resilience in Children: A Proactive Approach.</a:t>
            </a:r>
            <a:r>
              <a:rPr lang="en-GB" sz="1400" dirty="0">
                <a:solidFill>
                  <a:srgbClr val="000000"/>
                </a:solidFill>
                <a:ea typeface="+mj-lt"/>
                <a:cs typeface="+mj-lt"/>
              </a:rPr>
              <a:t>( Accessed 5th December, 2025) </a:t>
            </a:r>
          </a:p>
          <a:p>
            <a:pPr>
              <a:buFont typeface="Calibri" panose="020B0604020202020204" pitchFamily="34" charset="0"/>
              <a:buChar char="-"/>
            </a:pPr>
            <a:r>
              <a:rPr lang="en-GB" sz="1400" dirty="0">
                <a:solidFill>
                  <a:srgbClr val="000000"/>
                </a:solidFill>
                <a:latin typeface="Avenir Next LT Pro Light"/>
                <a:ea typeface="Open Sans"/>
                <a:cs typeface="Open Sans"/>
              </a:rPr>
              <a:t>Albert Kennedy Trust (2015).</a:t>
            </a:r>
            <a:r>
              <a:rPr lang="en-GB" sz="1400" i="1" dirty="0">
                <a:solidFill>
                  <a:srgbClr val="000000"/>
                </a:solidFill>
                <a:latin typeface="Avenir Next LT Pro Light"/>
                <a:ea typeface="Open Sans"/>
                <a:cs typeface="Open Sans"/>
              </a:rPr>
              <a:t> LGBT Youth Homelessness: A UK National Scoping of Cause, Prevalence, Response and Outcome</a:t>
            </a:r>
            <a:r>
              <a:rPr lang="en-GB" sz="1400" dirty="0">
                <a:solidFill>
                  <a:srgbClr val="000000"/>
                </a:solidFill>
                <a:latin typeface="Avenir Next LT Pro Light"/>
                <a:ea typeface="Open Sans"/>
                <a:cs typeface="Open Sans"/>
              </a:rPr>
              <a:t>. London: Albert Kennedy Trust. </a:t>
            </a:r>
            <a:endParaRPr lang="en-GB" sz="1400" dirty="0">
              <a:solidFill>
                <a:srgbClr val="000000"/>
              </a:solidFill>
              <a:latin typeface="Avenir Next LT Pro Light"/>
              <a:ea typeface="+mj-lt"/>
              <a:cs typeface="+mj-lt"/>
            </a:endParaRPr>
          </a:p>
          <a:p>
            <a:pPr>
              <a:buFont typeface="Calibri" panose="020B0604020202020204" pitchFamily="34" charset="0"/>
              <a:buChar char="-"/>
            </a:pPr>
            <a:r>
              <a:rPr lang="en-GB" sz="1400" dirty="0">
                <a:solidFill>
                  <a:srgbClr val="000000"/>
                </a:solidFill>
                <a:ea typeface="Open Sans"/>
                <a:cs typeface="Open Sans"/>
              </a:rPr>
              <a:t>BBC Food (ND) </a:t>
            </a:r>
            <a:r>
              <a:rPr lang="en-GB" sz="1400" i="1" dirty="0">
                <a:solidFill>
                  <a:srgbClr val="000000"/>
                </a:solidFill>
                <a:ea typeface="Open Sans"/>
                <a:cs typeface="Open Sans"/>
              </a:rPr>
              <a:t>Could cooking therapy help your mental health? </a:t>
            </a:r>
            <a:r>
              <a:rPr lang="en-GB" sz="1400" dirty="0">
                <a:solidFill>
                  <a:srgbClr val="000000"/>
                </a:solidFill>
                <a:ea typeface="Open Sans"/>
                <a:cs typeface="Open Sans"/>
              </a:rPr>
              <a:t>Available at: </a:t>
            </a:r>
            <a:r>
              <a:rPr lang="en-GB" sz="1400" dirty="0">
                <a:solidFill>
                  <a:srgbClr val="000000"/>
                </a:solidFill>
                <a:ea typeface="+mj-lt"/>
                <a:cs typeface="+mj-lt"/>
                <a:hlinkClick r:id="rId4"/>
              </a:rPr>
              <a:t>Could cooking therapy help your mental health? - BBC Food</a:t>
            </a:r>
            <a:r>
              <a:rPr lang="en-GB" sz="1400" dirty="0">
                <a:solidFill>
                  <a:srgbClr val="000000"/>
                </a:solidFill>
                <a:ea typeface="+mj-lt"/>
                <a:cs typeface="+mj-lt"/>
              </a:rPr>
              <a:t> (Accessed 11th December, 2025) </a:t>
            </a:r>
          </a:p>
          <a:p>
            <a:pPr>
              <a:buFont typeface="Calibri" panose="020B0604020202020204" pitchFamily="34" charset="0"/>
              <a:buChar char="-"/>
            </a:pPr>
            <a:r>
              <a:rPr lang="en-GB" sz="1400" dirty="0" err="1">
                <a:solidFill>
                  <a:srgbClr val="000000"/>
                </a:solidFill>
                <a:ea typeface="Open Sans"/>
                <a:cs typeface="Open Sans"/>
              </a:rPr>
              <a:t>Buchave</a:t>
            </a:r>
            <a:r>
              <a:rPr lang="en-GB" sz="1400" dirty="0">
                <a:solidFill>
                  <a:srgbClr val="000000"/>
                </a:solidFill>
                <a:ea typeface="Open Sans"/>
                <a:cs typeface="Open Sans"/>
              </a:rPr>
              <a:t>, E., Creek J., Linstad, A., Frandsen, T. </a:t>
            </a:r>
            <a:r>
              <a:rPr lang="en-GB" sz="1400" i="1" dirty="0">
                <a:solidFill>
                  <a:srgbClr val="000000"/>
                </a:solidFill>
                <a:ea typeface="Open Sans"/>
                <a:cs typeface="Open Sans"/>
              </a:rPr>
              <a:t>The effects of craft-based interventions on mental health and wellbeing: A systematic review.</a:t>
            </a:r>
            <a:r>
              <a:rPr lang="en-GB" sz="1400" dirty="0">
                <a:solidFill>
                  <a:srgbClr val="000000"/>
                </a:solidFill>
                <a:ea typeface="Open Sans"/>
                <a:cs typeface="Open Sans"/>
              </a:rPr>
              <a:t> Available at: </a:t>
            </a:r>
            <a:r>
              <a:rPr lang="en-GB" sz="1400" dirty="0">
                <a:solidFill>
                  <a:srgbClr val="000000"/>
                </a:solidFill>
                <a:ea typeface="+mj-lt"/>
                <a:cs typeface="+mj-lt"/>
                <a:hlinkClick r:id="rId5"/>
              </a:rPr>
              <a:t>The effects of crafts‐based interventions on mental health and well‐being: A systematic review - PMC</a:t>
            </a:r>
            <a:r>
              <a:rPr lang="en-GB" sz="1400" dirty="0">
                <a:solidFill>
                  <a:srgbClr val="000000"/>
                </a:solidFill>
                <a:ea typeface="Open Sans"/>
                <a:cs typeface="Open Sans"/>
              </a:rPr>
              <a:t> (Accessed 11th December, 2025) </a:t>
            </a:r>
          </a:p>
          <a:p>
            <a:pPr>
              <a:buFont typeface="Calibri" panose="020B0604020202020204" pitchFamily="34" charset="0"/>
              <a:buChar char="-"/>
            </a:pPr>
            <a:r>
              <a:rPr lang="en-GB" sz="1400" dirty="0">
                <a:solidFill>
                  <a:srgbClr val="000000"/>
                </a:solidFill>
                <a:ea typeface="Open Sans"/>
                <a:cs typeface="Open Sans"/>
              </a:rPr>
              <a:t>Blaenau Gwent Youth Service (ND) </a:t>
            </a:r>
            <a:r>
              <a:rPr lang="en-GB" sz="1400" i="1" dirty="0">
                <a:solidFill>
                  <a:srgbClr val="000000"/>
                </a:solidFill>
                <a:ea typeface="Open Sans"/>
                <a:cs typeface="Open Sans"/>
              </a:rPr>
              <a:t>Youth Work- Young People, Wellbeing and Resilience. </a:t>
            </a:r>
            <a:r>
              <a:rPr lang="en-GB" sz="1400" dirty="0">
                <a:solidFill>
                  <a:srgbClr val="000000"/>
                </a:solidFill>
                <a:ea typeface="Open Sans"/>
                <a:cs typeface="Open Sans"/>
              </a:rPr>
              <a:t>Available at: </a:t>
            </a:r>
            <a:r>
              <a:rPr lang="en-GB" sz="1400" dirty="0">
                <a:solidFill>
                  <a:srgbClr val="000000"/>
                </a:solidFill>
                <a:ea typeface="+mj-lt"/>
                <a:cs typeface="+mj-lt"/>
                <a:hlinkClick r:id="rId6"/>
              </a:rPr>
              <a:t>Youth Work - Young People, Wellbeing and Resilience</a:t>
            </a:r>
            <a:r>
              <a:rPr lang="en-GB" sz="1400" dirty="0">
                <a:solidFill>
                  <a:srgbClr val="000000"/>
                </a:solidFill>
                <a:ea typeface="+mj-lt"/>
                <a:cs typeface="+mj-lt"/>
              </a:rPr>
              <a:t> (Accessed 15th </a:t>
            </a:r>
            <a:r>
              <a:rPr lang="en-GB" sz="1400" dirty="0" err="1">
                <a:solidFill>
                  <a:srgbClr val="000000"/>
                </a:solidFill>
                <a:ea typeface="+mj-lt"/>
                <a:cs typeface="+mj-lt"/>
              </a:rPr>
              <a:t>Dece,ber</a:t>
            </a:r>
            <a:r>
              <a:rPr lang="en-GB" sz="1400" dirty="0">
                <a:solidFill>
                  <a:srgbClr val="000000"/>
                </a:solidFill>
                <a:ea typeface="+mj-lt"/>
                <a:cs typeface="+mj-lt"/>
              </a:rPr>
              <a:t>, 2025) </a:t>
            </a:r>
            <a:endParaRPr lang="en-GB" sz="1400" dirty="0">
              <a:solidFill>
                <a:srgbClr val="000000"/>
              </a:solidFill>
              <a:ea typeface="Open Sans"/>
              <a:cs typeface="Open Sans"/>
            </a:endParaRPr>
          </a:p>
          <a:p>
            <a:pPr>
              <a:buFont typeface="Calibri" panose="020B0604020202020204" pitchFamily="34" charset="0"/>
              <a:buChar char="-"/>
            </a:pPr>
            <a:r>
              <a:rPr lang="en-GB" sz="1400" dirty="0">
                <a:solidFill>
                  <a:srgbClr val="000000"/>
                </a:solidFill>
                <a:ea typeface="Open Sans"/>
                <a:cs typeface="Open Sans"/>
              </a:rPr>
              <a:t>Centre for the Study Of Socail Policy (2024) </a:t>
            </a:r>
            <a:r>
              <a:rPr lang="en-GB" sz="1400" i="1" dirty="0">
                <a:solidFill>
                  <a:srgbClr val="000000"/>
                </a:solidFill>
                <a:ea typeface="Open Sans"/>
                <a:cs typeface="Open Sans"/>
              </a:rPr>
              <a:t>Opportunities to Create Affirming and Supportive for LGBTQ+ Young People. </a:t>
            </a:r>
            <a:r>
              <a:rPr lang="en-GB" sz="1400" dirty="0">
                <a:solidFill>
                  <a:srgbClr val="000000"/>
                </a:solidFill>
                <a:ea typeface="Open Sans"/>
                <a:cs typeface="Open Sans"/>
              </a:rPr>
              <a:t>Available at: </a:t>
            </a:r>
            <a:r>
              <a:rPr lang="en-GB" sz="1400" dirty="0">
                <a:solidFill>
                  <a:srgbClr val="000000"/>
                </a:solidFill>
                <a:ea typeface="+mj-lt"/>
                <a:cs typeface="+mj-lt"/>
                <a:hlinkClick r:id="rId7"/>
              </a:rPr>
              <a:t>Opportunities to Create Affirming and Supportive Communities for LGBTQ+ Young People - Center for the Study of Social Policy</a:t>
            </a:r>
            <a:r>
              <a:rPr lang="en-GB" sz="1400" dirty="0">
                <a:solidFill>
                  <a:srgbClr val="000000"/>
                </a:solidFill>
                <a:ea typeface="+mj-lt"/>
                <a:cs typeface="+mj-lt"/>
              </a:rPr>
              <a:t> (Accessed 11th December, 2025</a:t>
            </a:r>
          </a:p>
          <a:p>
            <a:pPr>
              <a:buFont typeface="Calibri" panose="020B0604020202020204" pitchFamily="34" charset="0"/>
              <a:buChar char="-"/>
            </a:pPr>
            <a:r>
              <a:rPr lang="en-GB" sz="1400" dirty="0">
                <a:solidFill>
                  <a:srgbClr val="000000"/>
                </a:solidFill>
                <a:ea typeface="+mj-lt"/>
                <a:cs typeface="+mj-lt"/>
              </a:rPr>
              <a:t>Cicchetti, D., Roguish, F,A (1997).</a:t>
            </a:r>
            <a:r>
              <a:rPr lang="en-GB" sz="1400" i="1" dirty="0">
                <a:solidFill>
                  <a:srgbClr val="000000"/>
                </a:solidFill>
                <a:ea typeface="+mj-lt"/>
                <a:cs typeface="+mj-lt"/>
              </a:rPr>
              <a:t> The role of self-organisation in the promotion of resilience in maltreated children. </a:t>
            </a:r>
            <a:r>
              <a:rPr lang="en-GB" sz="1400" dirty="0">
                <a:solidFill>
                  <a:srgbClr val="000000"/>
                </a:solidFill>
                <a:ea typeface="+mj-lt"/>
                <a:cs typeface="+mj-lt"/>
              </a:rPr>
              <a:t>Available at: </a:t>
            </a:r>
            <a:r>
              <a:rPr lang="en-GB" sz="1400" dirty="0">
                <a:solidFill>
                  <a:srgbClr val="000000"/>
                </a:solidFill>
                <a:ea typeface="+mj-lt"/>
                <a:cs typeface="+mj-lt"/>
                <a:hlinkClick r:id="rId8"/>
              </a:rPr>
              <a:t>The role of self-organization in the promotion of resilience in maltreated children | Development and Psychopathology | Cambridge Core</a:t>
            </a:r>
            <a:r>
              <a:rPr lang="en-GB" sz="1400" dirty="0">
                <a:solidFill>
                  <a:srgbClr val="000000"/>
                </a:solidFill>
                <a:ea typeface="+mj-lt"/>
                <a:cs typeface="+mj-lt"/>
              </a:rPr>
              <a:t> (Accessed 5th December, 2025) </a:t>
            </a:r>
          </a:p>
          <a:p>
            <a:pPr>
              <a:buFont typeface="Calibri" panose="020B0604020202020204" pitchFamily="34" charset="0"/>
              <a:buChar char="-"/>
            </a:pPr>
            <a:endParaRPr lang="en-GB" sz="1400" dirty="0">
              <a:ea typeface="+mj-lt"/>
              <a:cs typeface="+mj-lt"/>
            </a:endParaRPr>
          </a:p>
          <a:p>
            <a:pPr>
              <a:buFont typeface="Calibri" panose="020B0604020202020204" pitchFamily="34" charset="0"/>
              <a:buChar char="-"/>
            </a:pPr>
            <a:endParaRPr lang="en-GB" sz="1400" dirty="0"/>
          </a:p>
        </p:txBody>
      </p:sp>
    </p:spTree>
    <p:extLst>
      <p:ext uri="{BB962C8B-B14F-4D97-AF65-F5344CB8AC3E}">
        <p14:creationId xmlns:p14="http://schemas.microsoft.com/office/powerpoint/2010/main" val="923227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E0919-93E3-D48C-05C4-9224034C4C07}"/>
              </a:ext>
            </a:extLst>
          </p:cNvPr>
          <p:cNvSpPr>
            <a:spLocks noGrp="1"/>
          </p:cNvSpPr>
          <p:nvPr>
            <p:ph type="title"/>
          </p:nvPr>
        </p:nvSpPr>
        <p:spPr>
          <a:xfrm>
            <a:off x="550926" y="197036"/>
            <a:ext cx="10357666" cy="654039"/>
          </a:xfrm>
        </p:spPr>
        <p:txBody>
          <a:bodyPr/>
          <a:lstStyle/>
          <a:p>
            <a:r>
              <a:rPr lang="en-GB" dirty="0"/>
              <a:t>Reference List  </a:t>
            </a:r>
          </a:p>
        </p:txBody>
      </p:sp>
      <p:sp>
        <p:nvSpPr>
          <p:cNvPr id="3" name="Content Placeholder 2">
            <a:extLst>
              <a:ext uri="{FF2B5EF4-FFF2-40B4-BE49-F238E27FC236}">
                <a16:creationId xmlns:a16="http://schemas.microsoft.com/office/drawing/2014/main" id="{6F4C49B5-64C6-3DE4-BD75-D92745D6F159}"/>
              </a:ext>
            </a:extLst>
          </p:cNvPr>
          <p:cNvSpPr>
            <a:spLocks noGrp="1"/>
          </p:cNvSpPr>
          <p:nvPr>
            <p:ph idx="1"/>
          </p:nvPr>
        </p:nvSpPr>
        <p:spPr>
          <a:xfrm>
            <a:off x="270780" y="999564"/>
            <a:ext cx="11153283" cy="5670017"/>
          </a:xfrm>
        </p:spPr>
        <p:txBody>
          <a:bodyPr vert="horz" lIns="91440" tIns="45720" rIns="91440" bIns="45720" rtlCol="0" anchor="t">
            <a:normAutofit fontScale="92500" lnSpcReduction="10000"/>
          </a:bodyPr>
          <a:lstStyle/>
          <a:p>
            <a:pPr>
              <a:buFont typeface="Calibri,Sans-Serif" panose="020B0604020202020204" pitchFamily="34" charset="0"/>
              <a:buChar char="-"/>
            </a:pPr>
            <a:r>
              <a:rPr lang="en-GB" sz="1400" dirty="0"/>
              <a:t>CLD </a:t>
            </a:r>
            <a:r>
              <a:rPr lang="en-GB" sz="1400"/>
              <a:t>Standards</a:t>
            </a:r>
            <a:r>
              <a:rPr lang="en-GB" sz="1400" dirty="0"/>
              <a:t> Council Scotland (2019) National Occupational Standards of Youth Work</a:t>
            </a:r>
          </a:p>
          <a:p>
            <a:pPr>
              <a:buFont typeface="Calibri,Sans-Serif" panose="020B0604020202020204" pitchFamily="34" charset="0"/>
              <a:buChar char="-"/>
            </a:pPr>
            <a:r>
              <a:rPr lang="en-GB" sz="1400" dirty="0"/>
              <a:t>Equality Amplified (ND) </a:t>
            </a:r>
            <a:r>
              <a:rPr lang="en-GB" sz="1400" i="1" dirty="0"/>
              <a:t>Why Pride is Still Needed and Its Importance to the LGBTQ+ community. </a:t>
            </a:r>
            <a:r>
              <a:rPr lang="en-GB" sz="1400" dirty="0"/>
              <a:t>Available at: </a:t>
            </a:r>
            <a:r>
              <a:rPr lang="en-GB" sz="1400" dirty="0">
                <a:hlinkClick r:id="rId2"/>
              </a:rPr>
              <a:t>Why Pride is Still Needed and Its Importance to the LGBTQ+ Community — Equality Amplified</a:t>
            </a:r>
            <a:r>
              <a:rPr lang="en-GB" sz="1400" dirty="0"/>
              <a:t> (Accessed 11th December, 2025) </a:t>
            </a:r>
            <a:endParaRPr lang="en-GB" sz="1200"/>
          </a:p>
          <a:p>
            <a:r>
              <a:rPr lang="en-GB" sz="1400">
                <a:ea typeface="+mj-lt"/>
                <a:cs typeface="+mj-lt"/>
              </a:rPr>
              <a:t>Futures, P. (2023) “Empowering young people to achieve their potential,” </a:t>
            </a:r>
            <a:r>
              <a:rPr lang="en-GB" sz="1400" i="1">
                <a:ea typeface="+mj-lt"/>
                <a:cs typeface="+mj-lt"/>
              </a:rPr>
              <a:t>Positive Futures</a:t>
            </a:r>
            <a:r>
              <a:rPr lang="en-GB" sz="1400">
                <a:ea typeface="+mj-lt"/>
                <a:cs typeface="+mj-lt"/>
              </a:rPr>
              <a:t>, 30 May. Available at: </a:t>
            </a:r>
            <a:r>
              <a:rPr lang="en-GB" sz="1400" dirty="0">
                <a:ea typeface="+mj-lt"/>
                <a:cs typeface="+mj-lt"/>
                <a:hlinkClick r:id="rId3"/>
              </a:rPr>
              <a:t>https://www.positivefutures.org.uk/empowering-young-people-to-achieve-their-potential/</a:t>
            </a:r>
            <a:r>
              <a:rPr lang="en-GB" sz="1400">
                <a:ea typeface="+mj-lt"/>
                <a:cs typeface="+mj-lt"/>
              </a:rPr>
              <a:t> (Accessed: December 22, 2025).</a:t>
            </a:r>
            <a:endParaRPr lang="en-GB" sz="1400" dirty="0"/>
          </a:p>
          <a:p>
            <a:r>
              <a:rPr lang="en-GB" sz="1400" dirty="0"/>
              <a:t>Impact +EFT (ND) </a:t>
            </a:r>
            <a:r>
              <a:rPr lang="en-GB" sz="1400" i="1" dirty="0"/>
              <a:t>Measuring impact: With, For and By Youth Organisations. . Impact measurement Toolkit.</a:t>
            </a:r>
            <a:r>
              <a:rPr lang="en-GB" sz="1400" dirty="0"/>
              <a:t> Available at: </a:t>
            </a:r>
            <a:r>
              <a:rPr lang="en-GB" sz="1400" dirty="0">
                <a:ea typeface="+mj-lt"/>
                <a:cs typeface="+mj-lt"/>
                <a:hlinkClick r:id="rId4"/>
              </a:rPr>
              <a:t>MIYO_EN.pdf</a:t>
            </a:r>
            <a:r>
              <a:rPr lang="en-GB" sz="1400" dirty="0">
                <a:ea typeface="+mj-lt"/>
                <a:cs typeface="+mj-lt"/>
              </a:rPr>
              <a:t> (Accessed 22nd December, 2025)</a:t>
            </a:r>
          </a:p>
          <a:p>
            <a:r>
              <a:rPr lang="en-GB" sz="1400"/>
              <a:t>-NCVO (ND) </a:t>
            </a:r>
            <a:r>
              <a:rPr lang="en-GB" sz="1400" i="1">
                <a:ea typeface="+mj-lt"/>
                <a:cs typeface="+mj-lt"/>
              </a:rPr>
              <a:t>Engaging and supporting young people to volunteer</a:t>
            </a:r>
            <a:r>
              <a:rPr lang="en-GB" sz="1400">
                <a:ea typeface="+mj-lt"/>
                <a:cs typeface="+mj-lt"/>
              </a:rPr>
              <a:t>. Available at: </a:t>
            </a:r>
            <a:r>
              <a:rPr lang="en-GB" sz="1400" dirty="0">
                <a:ea typeface="+mj-lt"/>
                <a:cs typeface="+mj-lt"/>
                <a:hlinkClick r:id="rId5"/>
              </a:rPr>
              <a:t>https://www.ncvo.org.uk/help-and-guidance/involving-volunteers/supporting-and-managing-volunteers/engaging-young-people/</a:t>
            </a:r>
            <a:r>
              <a:rPr lang="en-GB" sz="1400">
                <a:ea typeface="+mj-lt"/>
                <a:cs typeface="+mj-lt"/>
              </a:rPr>
              <a:t> (Accessed: December 22, 2025).</a:t>
            </a:r>
            <a:endParaRPr lang="en-US" sz="1500"/>
          </a:p>
          <a:p>
            <a:pPr>
              <a:buFont typeface="Calibri,Sans-Serif" panose="020B0604020202020204" pitchFamily="34" charset="0"/>
              <a:buChar char="-"/>
            </a:pPr>
            <a:r>
              <a:rPr lang="en-GB" sz="1400" dirty="0"/>
              <a:t>O’Neill T, Wakefield J (ND). Fifteen-minute consultation in the normal child: Challenges relating to sexuality and gender identity in children and young people. </a:t>
            </a:r>
            <a:r>
              <a:rPr lang="en-GB" sz="1400" i="1" dirty="0"/>
              <a:t>Archives of Disease in Childhood - Education and Practice </a:t>
            </a:r>
            <a:r>
              <a:rPr lang="en-GB" sz="1400" dirty="0"/>
              <a:t>2017;</a:t>
            </a:r>
            <a:r>
              <a:rPr lang="en-GB" sz="1400" b="1" dirty="0"/>
              <a:t>102:</a:t>
            </a:r>
            <a:r>
              <a:rPr lang="en-GB" sz="1400" dirty="0"/>
              <a:t>298-303.</a:t>
            </a:r>
          </a:p>
          <a:p>
            <a:pPr>
              <a:buFont typeface="Calibri,Sans-Serif" panose="020B0604020202020204" pitchFamily="34" charset="0"/>
              <a:buChar char="-"/>
            </a:pPr>
            <a:r>
              <a:rPr lang="en-GB" sz="1400" dirty="0"/>
              <a:t>Paradigm Trust (ND) </a:t>
            </a:r>
            <a:r>
              <a:rPr lang="en-GB" sz="1400" i="1" dirty="0"/>
              <a:t>The Value of extracurricular activities. </a:t>
            </a:r>
            <a:r>
              <a:rPr lang="en-GB" sz="1400" dirty="0"/>
              <a:t>Available at: </a:t>
            </a:r>
            <a:r>
              <a:rPr lang="en-GB" sz="1400" dirty="0">
                <a:hlinkClick r:id="rId6"/>
              </a:rPr>
              <a:t>The value of extracurricular activities | Paradigm Trust</a:t>
            </a:r>
            <a:r>
              <a:rPr lang="en-GB" sz="1400" dirty="0"/>
              <a:t> (Accessed 5th December, 2025)</a:t>
            </a:r>
          </a:p>
          <a:p>
            <a:pPr>
              <a:buFont typeface="Calibri,Sans-Serif" panose="020B0604020202020204" pitchFamily="34" charset="0"/>
              <a:buChar char="-"/>
            </a:pPr>
            <a:r>
              <a:rPr lang="en-GB" sz="1400" dirty="0"/>
              <a:t>Papyrus (ND) </a:t>
            </a:r>
            <a:r>
              <a:rPr lang="en-GB" sz="1400" i="1" dirty="0"/>
              <a:t>Why Pride month is still needed. </a:t>
            </a:r>
            <a:r>
              <a:rPr lang="en-GB" sz="1400" dirty="0"/>
              <a:t>Available at: </a:t>
            </a:r>
            <a:r>
              <a:rPr lang="en-GB" sz="1400" dirty="0">
                <a:hlinkClick r:id="rId7"/>
              </a:rPr>
              <a:t>Why Pride month is still needed | Papyrus</a:t>
            </a:r>
            <a:r>
              <a:rPr lang="en-GB" sz="1400" dirty="0"/>
              <a:t> (Accessed 11th December, 2025</a:t>
            </a:r>
          </a:p>
          <a:p>
            <a:pPr>
              <a:buFont typeface="Calibri,Sans-Serif" panose="020B0604020202020204" pitchFamily="34" charset="0"/>
              <a:buChar char="-"/>
            </a:pPr>
            <a:r>
              <a:rPr lang="en-GB" sz="1400" dirty="0"/>
              <a:t>RHS (2020) </a:t>
            </a:r>
            <a:r>
              <a:rPr lang="en-GB" sz="1400" i="1" dirty="0"/>
              <a:t>Spending time in the garden linked to better health and wellbeing. </a:t>
            </a:r>
            <a:r>
              <a:rPr lang="en-GB" sz="1400" dirty="0"/>
              <a:t>Available at: </a:t>
            </a:r>
            <a:r>
              <a:rPr lang="en-GB" sz="1400" dirty="0">
                <a:hlinkClick r:id="rId8"/>
              </a:rPr>
              <a:t>Spending time in the garden linked to better health and wellbeing / RHS Gardening</a:t>
            </a:r>
            <a:r>
              <a:rPr lang="en-GB" sz="1400" dirty="0"/>
              <a:t> (Accessed 11th December, 2025)</a:t>
            </a:r>
          </a:p>
          <a:p>
            <a:r>
              <a:rPr lang="en-GB" sz="1400" dirty="0"/>
              <a:t>-</a:t>
            </a:r>
            <a:r>
              <a:rPr lang="en-GB" sz="1400" dirty="0" err="1"/>
              <a:t>Reachout</a:t>
            </a:r>
            <a:r>
              <a:rPr lang="en-GB" sz="1400" dirty="0"/>
              <a:t> Com (2024) </a:t>
            </a:r>
            <a:r>
              <a:rPr lang="en-GB" sz="1400" i="1" dirty="0">
                <a:ea typeface="+mj-lt"/>
                <a:cs typeface="+mj-lt"/>
              </a:rPr>
              <a:t>Achievement and positive psychology</a:t>
            </a:r>
            <a:r>
              <a:rPr lang="en-GB" sz="1400" dirty="0">
                <a:ea typeface="+mj-lt"/>
                <a:cs typeface="+mj-lt"/>
              </a:rPr>
              <a:t>. Available at: </a:t>
            </a:r>
            <a:r>
              <a:rPr lang="en-GB" sz="1400" dirty="0">
                <a:ea typeface="+mj-lt"/>
                <a:cs typeface="+mj-lt"/>
                <a:hlinkClick r:id="rId9"/>
              </a:rPr>
              <a:t>https://schools.au.reachout.com/student-wellbeing/achievement-and-positive-psychology</a:t>
            </a:r>
            <a:r>
              <a:rPr lang="en-GB" sz="1400" dirty="0">
                <a:ea typeface="+mj-lt"/>
                <a:cs typeface="+mj-lt"/>
              </a:rPr>
              <a:t> (Accessed: December 22, 2025).</a:t>
            </a:r>
          </a:p>
          <a:p>
            <a:pPr>
              <a:buFont typeface="Calibri,Sans-Serif" panose="020B0604020202020204" pitchFamily="34" charset="0"/>
              <a:buChar char="-"/>
            </a:pPr>
            <a:endParaRPr lang="en-GB" sz="1500" dirty="0"/>
          </a:p>
          <a:p>
            <a:pPr>
              <a:buFont typeface="Calibri,Sans-Serif" panose="020B0604020202020204" pitchFamily="34" charset="0"/>
              <a:buChar char="-"/>
            </a:pPr>
            <a:endParaRPr lang="en-US" sz="1500" dirty="0"/>
          </a:p>
          <a:p>
            <a:pPr>
              <a:buFont typeface="Calibri,Sans-Serif" panose="020B0604020202020204" pitchFamily="34" charset="0"/>
              <a:buChar char="-"/>
            </a:pPr>
            <a:endParaRPr lang="en-GB" sz="1200" dirty="0"/>
          </a:p>
        </p:txBody>
      </p:sp>
    </p:spTree>
    <p:extLst>
      <p:ext uri="{BB962C8B-B14F-4D97-AF65-F5344CB8AC3E}">
        <p14:creationId xmlns:p14="http://schemas.microsoft.com/office/powerpoint/2010/main" val="2623404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16E5A-75EB-FF26-69BC-BB06384746CF}"/>
              </a:ext>
            </a:extLst>
          </p:cNvPr>
          <p:cNvSpPr>
            <a:spLocks noGrp="1"/>
          </p:cNvSpPr>
          <p:nvPr>
            <p:ph type="title"/>
          </p:nvPr>
        </p:nvSpPr>
        <p:spPr>
          <a:xfrm>
            <a:off x="5840" y="-2269"/>
            <a:ext cx="10357666" cy="598010"/>
          </a:xfrm>
        </p:spPr>
        <p:txBody>
          <a:bodyPr>
            <a:normAutofit fontScale="90000"/>
          </a:bodyPr>
          <a:lstStyle/>
          <a:p>
            <a:r>
              <a:rPr lang="en-GB" dirty="0"/>
              <a:t>Reference list </a:t>
            </a:r>
          </a:p>
        </p:txBody>
      </p:sp>
      <p:sp>
        <p:nvSpPr>
          <p:cNvPr id="3" name="Content Placeholder 2">
            <a:extLst>
              <a:ext uri="{FF2B5EF4-FFF2-40B4-BE49-F238E27FC236}">
                <a16:creationId xmlns:a16="http://schemas.microsoft.com/office/drawing/2014/main" id="{58FB504B-D0F5-B6B9-8A0C-EDE8EFC69848}"/>
              </a:ext>
            </a:extLst>
          </p:cNvPr>
          <p:cNvSpPr>
            <a:spLocks noGrp="1"/>
          </p:cNvSpPr>
          <p:nvPr>
            <p:ph idx="1"/>
          </p:nvPr>
        </p:nvSpPr>
        <p:spPr>
          <a:xfrm>
            <a:off x="5841" y="766642"/>
            <a:ext cx="11650344" cy="5911743"/>
          </a:xfrm>
        </p:spPr>
        <p:txBody>
          <a:bodyPr vert="horz" lIns="91440" tIns="45720" rIns="91440" bIns="45720" rtlCol="0" anchor="t">
            <a:normAutofit fontScale="92500" lnSpcReduction="20000"/>
          </a:bodyPr>
          <a:lstStyle/>
          <a:p>
            <a:pPr>
              <a:buFont typeface="Calibri" panose="020B0604020202020204" pitchFamily="34" charset="0"/>
              <a:buChar char="-"/>
            </a:pPr>
            <a:r>
              <a:rPr lang="en-GB" sz="1400" dirty="0"/>
              <a:t>Schmitz, R., Tyler K (2018). '</a:t>
            </a:r>
            <a:r>
              <a:rPr lang="en-GB" sz="1400" i="1" dirty="0"/>
              <a:t>Life has actually become more clear': An examination of resilience among LGBTQ young adults. </a:t>
            </a:r>
            <a:r>
              <a:rPr lang="en-GB" sz="1400" dirty="0"/>
              <a:t>Available at: </a:t>
            </a:r>
            <a:r>
              <a:rPr lang="en-GB" sz="1400" dirty="0">
                <a:hlinkClick r:id="rId2"/>
              </a:rPr>
              <a:t>‘Life has actually become more clear’: An examination of resilience among LGBTQ young adults - Rachel M Schmitz, Kimberly A Tyler, 2019</a:t>
            </a:r>
            <a:r>
              <a:rPr lang="en-GB" sz="1400" dirty="0"/>
              <a:t> (Accessed 5th December, 2025)</a:t>
            </a:r>
            <a:endParaRPr lang="en-US" sz="1400" dirty="0"/>
          </a:p>
          <a:p>
            <a:pPr>
              <a:buFont typeface="Calibri" panose="020B0604020202020204" pitchFamily="34" charset="0"/>
              <a:buChar char="-"/>
            </a:pPr>
            <a:r>
              <a:rPr lang="en-US" sz="1400" dirty="0"/>
              <a:t>The Aspen Institute (2016) '</a:t>
            </a:r>
            <a:r>
              <a:rPr lang="en-US" sz="1400" i="1" dirty="0"/>
              <a:t>Why Young People are Crucial to LGBTQ Advocacy. </a:t>
            </a:r>
            <a:r>
              <a:rPr lang="en-US" sz="1400" dirty="0"/>
              <a:t>Available at: </a:t>
            </a:r>
            <a:r>
              <a:rPr lang="en-US" sz="1400" dirty="0">
                <a:hlinkClick r:id="rId3"/>
              </a:rPr>
              <a:t>Why Young People Are Crucial to LGBTQ Advocacy - Aspen Institute</a:t>
            </a:r>
            <a:r>
              <a:rPr lang="en-US" sz="1400" dirty="0"/>
              <a:t> (Accessed 11th December, 2025)</a:t>
            </a:r>
            <a:endParaRPr lang="en-US" sz="1600"/>
          </a:p>
          <a:p>
            <a:pPr>
              <a:buFont typeface="Calibri" panose="020B0604020202020204" pitchFamily="34" charset="0"/>
              <a:buChar char="-"/>
            </a:pPr>
            <a:r>
              <a:rPr lang="en-US" sz="1600"/>
              <a:t>Tuckman (1965) </a:t>
            </a:r>
            <a:r>
              <a:rPr lang="en-US" sz="1600" i="1" dirty="0"/>
              <a:t>5 Stages of Group Development </a:t>
            </a:r>
            <a:endParaRPr lang="en-US"/>
          </a:p>
          <a:p>
            <a:pPr>
              <a:buFont typeface="Calibri" panose="020B0604020202020204" pitchFamily="34" charset="0"/>
              <a:buChar char="-"/>
            </a:pPr>
            <a:r>
              <a:rPr lang="en-GB" sz="1600" dirty="0"/>
              <a:t>Wike, T.L. Bouchard, L., </a:t>
            </a:r>
            <a:r>
              <a:rPr lang="en-GB" sz="1600" dirty="0" err="1"/>
              <a:t>Yabber</a:t>
            </a:r>
            <a:r>
              <a:rPr lang="en-GB" sz="1600" dirty="0"/>
              <a:t>, M. (2022) “Victimization and Resilience: Experiences of Rural LGBTQ+ Youth Across Multiple Contexts,” </a:t>
            </a:r>
            <a:r>
              <a:rPr lang="en-GB" sz="1600" i="1" dirty="0"/>
              <a:t>Journal of Interpersonal Violence</a:t>
            </a:r>
            <a:r>
              <a:rPr lang="en-GB" sz="1600" dirty="0"/>
              <a:t>, 37(19–20) Available at: </a:t>
            </a:r>
            <a:r>
              <a:rPr lang="en-GB" sz="1600" dirty="0">
                <a:hlinkClick r:id="rId4"/>
              </a:rPr>
              <a:t>https://doi.org/10.1177/08862605211043574</a:t>
            </a:r>
            <a:r>
              <a:rPr lang="en-GB" sz="1600" dirty="0"/>
              <a:t>. (Accessed 5th December, 2025) </a:t>
            </a:r>
          </a:p>
          <a:p>
            <a:pPr>
              <a:buFont typeface="Calibri" panose="020B0604020202020204" pitchFamily="34" charset="0"/>
              <a:buChar char="-"/>
            </a:pPr>
            <a:r>
              <a:rPr lang="en-GB" sz="1600" dirty="0"/>
              <a:t>Williams, J., Jones, C., </a:t>
            </a:r>
            <a:r>
              <a:rPr lang="en-GB" sz="1600" dirty="0" err="1"/>
              <a:t>Arcleus</a:t>
            </a:r>
            <a:r>
              <a:rPr lang="en-GB" sz="1600" dirty="0"/>
              <a:t>, J., Townsend, E., Lazaridou, A., Michial, M. (2021) </a:t>
            </a:r>
            <a:r>
              <a:rPr lang="en-GB" sz="1600" i="1" dirty="0">
                <a:ea typeface="+mj-lt"/>
                <a:cs typeface="+mj-lt"/>
              </a:rPr>
              <a:t>A systematic review and meta-analysis of victimisation and mental health prevalence among LGBTQ+ young people with experiences of self-harm and suicide </a:t>
            </a:r>
            <a:r>
              <a:rPr lang="en-GB" sz="1600" dirty="0">
                <a:ea typeface="+mj-lt"/>
                <a:cs typeface="+mj-lt"/>
              </a:rPr>
              <a:t>. Available at: </a:t>
            </a:r>
            <a:r>
              <a:rPr lang="en-GB" sz="1600" dirty="0">
                <a:ea typeface="+mj-lt"/>
                <a:cs typeface="+mj-lt"/>
                <a:hlinkClick r:id="rId5"/>
              </a:rPr>
              <a:t>https://journals.plos.org/plosone/article?id=10.1371/journal.pone.0245268</a:t>
            </a:r>
            <a:r>
              <a:rPr lang="en-GB" sz="1600" dirty="0">
                <a:ea typeface="+mj-lt"/>
                <a:cs typeface="+mj-lt"/>
              </a:rPr>
              <a:t> (Accessed: 5th December, 2025).</a:t>
            </a:r>
            <a:endParaRPr lang="en-GB" sz="1600" dirty="0"/>
          </a:p>
          <a:p>
            <a:pPr>
              <a:buFont typeface="Calibri" panose="020B0604020202020204" pitchFamily="34" charset="0"/>
              <a:buChar char="-"/>
            </a:pPr>
            <a:r>
              <a:rPr lang="en-GB" sz="1600" dirty="0"/>
              <a:t>Welsh Assembly Government (2007).</a:t>
            </a:r>
            <a:r>
              <a:rPr lang="en-GB" sz="1600" i="1" dirty="0"/>
              <a:t> Young People, Youth Work, Youth Service: National Youth Service Strategy for Wales. </a:t>
            </a:r>
            <a:r>
              <a:rPr lang="en-GB" sz="1600" dirty="0"/>
              <a:t>Cardiff: Welsh Assembly Government.</a:t>
            </a:r>
            <a:endParaRPr lang="en-GB" sz="1600" i="1" dirty="0"/>
          </a:p>
          <a:p>
            <a:pPr>
              <a:buFont typeface="Calibri" panose="020B0604020202020204" pitchFamily="34" charset="0"/>
              <a:buChar char="-"/>
            </a:pPr>
            <a:r>
              <a:rPr lang="en-GB" sz="1600" dirty="0"/>
              <a:t>Wallace, C (2025) </a:t>
            </a:r>
            <a:r>
              <a:rPr lang="en-GB" sz="1600" i="1" dirty="0"/>
              <a:t>Promoting a positive sense of self with children and young people. </a:t>
            </a:r>
            <a:r>
              <a:rPr lang="en-GB" sz="1600" dirty="0"/>
              <a:t>Available at: </a:t>
            </a:r>
            <a:r>
              <a:rPr lang="en-GB" sz="1600" dirty="0">
                <a:ea typeface="+mj-lt"/>
                <a:cs typeface="+mj-lt"/>
                <a:hlinkClick r:id="rId6"/>
              </a:rPr>
              <a:t>Promoting a positive sense of self with children | Research in Practice</a:t>
            </a:r>
            <a:r>
              <a:rPr lang="en-GB" sz="1600" dirty="0">
                <a:ea typeface="+mj-lt"/>
                <a:cs typeface="+mj-lt"/>
              </a:rPr>
              <a:t> (Accessed 22nd December, 2025) </a:t>
            </a:r>
          </a:p>
          <a:p>
            <a:pPr>
              <a:buFont typeface="Calibri" panose="020B0604020202020204" pitchFamily="34" charset="0"/>
              <a:buChar char="-"/>
            </a:pPr>
            <a:r>
              <a:rPr lang="en-GB" sz="1600" dirty="0"/>
              <a:t>Youth Work in Wales Review Group (2022) </a:t>
            </a:r>
            <a:r>
              <a:rPr lang="en-GB" sz="1600" i="1" dirty="0"/>
              <a:t>Youth Work in Wales: Principles and Purposes </a:t>
            </a:r>
          </a:p>
          <a:p>
            <a:pPr>
              <a:buFont typeface="Calibri" panose="020B0604020202020204" pitchFamily="34" charset="0"/>
              <a:buChar char="-"/>
            </a:pPr>
            <a:r>
              <a:rPr lang="en-GB" sz="1600" dirty="0" err="1"/>
              <a:t>Veenhoven</a:t>
            </a:r>
            <a:r>
              <a:rPr lang="en-GB" sz="1600" dirty="0"/>
              <a:t> (2007) </a:t>
            </a:r>
            <a:r>
              <a:rPr lang="en-GB" sz="1600" i="1" dirty="0"/>
              <a:t>Subjective measures of Well-being pp 214-239. </a:t>
            </a:r>
            <a:r>
              <a:rPr lang="en-GB" sz="1600" dirty="0"/>
              <a:t>Available at: </a:t>
            </a:r>
            <a:r>
              <a:rPr lang="en-GB" sz="1600" dirty="0">
                <a:hlinkClick r:id="rId7"/>
              </a:rPr>
              <a:t>Subjective Measures of Well-being | SpringerLink</a:t>
            </a:r>
            <a:r>
              <a:rPr lang="en-GB" sz="1600" dirty="0"/>
              <a:t> (Accessed 5th December, 2025)</a:t>
            </a:r>
          </a:p>
        </p:txBody>
      </p:sp>
    </p:spTree>
    <p:extLst>
      <p:ext uri="{BB962C8B-B14F-4D97-AF65-F5344CB8AC3E}">
        <p14:creationId xmlns:p14="http://schemas.microsoft.com/office/powerpoint/2010/main" val="1569010784"/>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VeniceBeachVTI</vt:lpstr>
      <vt:lpstr>Sunflower starts </vt:lpstr>
      <vt:lpstr>What is wellbeing and resilience?</vt:lpstr>
      <vt:lpstr>Why is this project needed?</vt:lpstr>
      <vt:lpstr>Aims and objectives of the project </vt:lpstr>
      <vt:lpstr>Plan for sessions </vt:lpstr>
      <vt:lpstr>Why use youth work strategy to do this?</vt:lpstr>
      <vt:lpstr>Delivery strategies of the sessions </vt:lpstr>
      <vt:lpstr>Intended outcomes for the project </vt:lpstr>
      <vt:lpstr>Success indicators and how impact will be evaluated </vt:lpstr>
      <vt:lpstr>Potential challenges to running the project </vt:lpstr>
      <vt:lpstr>How will the project continue?  </vt:lpstr>
      <vt:lpstr>Conclusion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2041</cp:revision>
  <dcterms:created xsi:type="dcterms:W3CDTF">2025-12-05T10:48:48Z</dcterms:created>
  <dcterms:modified xsi:type="dcterms:W3CDTF">2026-01-07T11:23:52Z</dcterms:modified>
</cp:coreProperties>
</file>