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84" r:id="rId3"/>
    <p:sldId id="314" r:id="rId4"/>
    <p:sldId id="315" r:id="rId5"/>
    <p:sldId id="318" r:id="rId6"/>
    <p:sldId id="313" r:id="rId7"/>
    <p:sldId id="316" r:id="rId8"/>
    <p:sldId id="317" r:id="rId9"/>
    <p:sldId id="319" r:id="rId10"/>
    <p:sldId id="320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497F7C-AC59-4A0D-A2A1-579AF8C997E9}" v="3" dt="2025-03-07T16:36:09.0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611" autoAdjust="0"/>
  </p:normalViewPr>
  <p:slideViewPr>
    <p:cSldViewPr snapToGrid="0">
      <p:cViewPr varScale="1">
        <p:scale>
          <a:sx n="84" d="100"/>
          <a:sy n="84" d="100"/>
        </p:scale>
        <p:origin x="92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E6497F7C-AC59-4A0D-A2A1-579AF8C997E9}"/>
    <pc:docChg chg="modSld">
      <pc:chgData name="Alisdair Cunningham" userId="67e8d9ba-4582-42f1-b26c-e866daa7f65b" providerId="ADAL" clId="{E6497F7C-AC59-4A0D-A2A1-579AF8C997E9}" dt="2025-03-07T16:36:48.619" v="3"/>
      <pc:docMkLst>
        <pc:docMk/>
      </pc:docMkLst>
      <pc:sldChg chg="modSp">
        <pc:chgData name="Alisdair Cunningham" userId="67e8d9ba-4582-42f1-b26c-e866daa7f65b" providerId="ADAL" clId="{E6497F7C-AC59-4A0D-A2A1-579AF8C997E9}" dt="2025-03-07T16:36:05.632" v="1"/>
        <pc:sldMkLst>
          <pc:docMk/>
          <pc:sldMk cId="3701768522" sldId="256"/>
        </pc:sldMkLst>
        <pc:spChg chg="mod">
          <ac:chgData name="Alisdair Cunningham" userId="67e8d9ba-4582-42f1-b26c-e866daa7f65b" providerId="ADAL" clId="{E6497F7C-AC59-4A0D-A2A1-579AF8C997E9}" dt="2025-03-07T16:36:05.632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3701768522" sldId="256"/>
            <ac:spMk id="39" creationId="{28BEEBE5-1649-2D3F-4E37-5E30C4D917BA}"/>
          </ac:spMkLst>
        </pc:spChg>
      </pc:sldChg>
      <pc:sldChg chg="modSp mod">
        <pc:chgData name="Alisdair Cunningham" userId="67e8d9ba-4582-42f1-b26c-e866daa7f65b" providerId="ADAL" clId="{E6497F7C-AC59-4A0D-A2A1-579AF8C997E9}" dt="2025-03-07T16:36:48.619" v="3"/>
        <pc:sldMkLst>
          <pc:docMk/>
          <pc:sldMk cId="2545193714" sldId="263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2545193714" sldId="26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E6497F7C-AC59-4A0D-A2A1-579AF8C997E9}" dt="2025-03-07T16:36:48.619" v="3"/>
          <ac:spMkLst>
            <pc:docMk/>
            <pc:sldMk cId="2545193714" sldId="263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903540832" sldId="284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903540832" sldId="284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903540832" sldId="28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3101794755" sldId="313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3101794755" sldId="313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3101794755" sldId="31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523876374" sldId="314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523876374" sldId="314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523876374" sldId="31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4247334518" sldId="315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4247334518" sldId="315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4247334518" sldId="31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4263190515" sldId="316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4263190515" sldId="316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4263190515" sldId="31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330854569" sldId="317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330854569" sldId="317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330854569" sldId="31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2832650082" sldId="318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2832650082" sldId="318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2832650082" sldId="31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1815410162" sldId="319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1815410162" sldId="319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1815410162" sldId="31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E6497F7C-AC59-4A0D-A2A1-579AF8C997E9}" dt="2025-03-07T16:36:09.024" v="2"/>
        <pc:sldMkLst>
          <pc:docMk/>
          <pc:sldMk cId="1320074954" sldId="320"/>
        </pc:sldMkLst>
        <pc:spChg chg="mod">
          <ac:chgData name="Alisdair Cunningham" userId="67e8d9ba-4582-42f1-b26c-e866daa7f65b" providerId="ADAL" clId="{E6497F7C-AC59-4A0D-A2A1-579AF8C997E9}" dt="2025-03-07T16:35:55.902" v="0"/>
          <ac:spMkLst>
            <pc:docMk/>
            <pc:sldMk cId="1320074954" sldId="320"/>
            <ac:spMk id="4" creationId="{F3F43CE5-EA3D-1DDC-C0DE-7CFCA6ED4E52}"/>
          </ac:spMkLst>
        </pc:spChg>
        <pc:spChg chg="mod">
          <ac:chgData name="Alisdair Cunningham" userId="67e8d9ba-4582-42f1-b26c-e866daa7f65b" providerId="ADAL" clId="{E6497F7C-AC59-4A0D-A2A1-579AF8C997E9}" dt="2025-03-07T16:36:09.024" v="2"/>
          <ac:spMkLst>
            <pc:docMk/>
            <pc:sldMk cId="1320074954" sldId="320"/>
            <ac:spMk id="8" creationId="{C39BE701-A67E-5BFD-B044-ECF13A621788}"/>
          </ac:spMkLst>
        </pc:spChg>
      </pc:sldChg>
    </pc:docChg>
  </pc:docChgLst>
  <pc:docChgLst>
    <pc:chgData name="Alisdair Cunningham" userId="67e8d9ba-4582-42f1-b26c-e866daa7f65b" providerId="ADAL" clId="{35FD82FA-8899-4E24-998C-C360C723875A}"/>
    <pc:docChg chg="undo redo custSel addSld delSld modSld">
      <pc:chgData name="Alisdair Cunningham" userId="67e8d9ba-4582-42f1-b26c-e866daa7f65b" providerId="ADAL" clId="{35FD82FA-8899-4E24-998C-C360C723875A}" dt="2024-04-30T09:28:42.190" v="4553" actId="1076"/>
      <pc:docMkLst>
        <pc:docMk/>
      </pc:docMkLst>
      <pc:sldChg chg="modSp mod">
        <pc:chgData name="Alisdair Cunningham" userId="67e8d9ba-4582-42f1-b26c-e866daa7f65b" providerId="ADAL" clId="{35FD82FA-8899-4E24-998C-C360C723875A}" dt="2024-04-29T19:19:48.136" v="28"/>
        <pc:sldMkLst>
          <pc:docMk/>
          <pc:sldMk cId="3701768522" sldId="256"/>
        </pc:sldMkLst>
      </pc:sldChg>
      <pc:sldChg chg="modSp mod">
        <pc:chgData name="Alisdair Cunningham" userId="67e8d9ba-4582-42f1-b26c-e866daa7f65b" providerId="ADAL" clId="{35FD82FA-8899-4E24-998C-C360C723875A}" dt="2024-04-30T09:27:41.122" v="4545" actId="1076"/>
        <pc:sldMkLst>
          <pc:docMk/>
          <pc:sldMk cId="2545193714" sldId="263"/>
        </pc:sldMkLst>
      </pc:sldChg>
      <pc:sldChg chg="addSp modSp mod">
        <pc:chgData name="Alisdair Cunningham" userId="67e8d9ba-4582-42f1-b26c-e866daa7f65b" providerId="ADAL" clId="{35FD82FA-8899-4E24-998C-C360C723875A}" dt="2024-04-30T08:44:28.606" v="2754" actId="20577"/>
        <pc:sldMkLst>
          <pc:docMk/>
          <pc:sldMk cId="903540832" sldId="284"/>
        </pc:sldMkLst>
      </pc:sldChg>
      <pc:sldChg chg="modSp del">
        <pc:chgData name="Alisdair Cunningham" userId="67e8d9ba-4582-42f1-b26c-e866daa7f65b" providerId="ADAL" clId="{35FD82FA-8899-4E24-998C-C360C723875A}" dt="2024-04-29T19:18:04.363" v="1" actId="47"/>
        <pc:sldMkLst>
          <pc:docMk/>
          <pc:sldMk cId="2447750584" sldId="306"/>
        </pc:sldMkLst>
      </pc:sldChg>
      <pc:sldChg chg="modSp del">
        <pc:chgData name="Alisdair Cunningham" userId="67e8d9ba-4582-42f1-b26c-e866daa7f65b" providerId="ADAL" clId="{35FD82FA-8899-4E24-998C-C360C723875A}" dt="2024-04-29T19:18:15.905" v="5" actId="47"/>
        <pc:sldMkLst>
          <pc:docMk/>
          <pc:sldMk cId="2100615657" sldId="308"/>
        </pc:sldMkLst>
      </pc:sldChg>
      <pc:sldChg chg="modSp del">
        <pc:chgData name="Alisdair Cunningham" userId="67e8d9ba-4582-42f1-b26c-e866daa7f65b" providerId="ADAL" clId="{35FD82FA-8899-4E24-998C-C360C723875A}" dt="2024-04-29T19:18:08.073" v="2" actId="47"/>
        <pc:sldMkLst>
          <pc:docMk/>
          <pc:sldMk cId="2609264688" sldId="309"/>
        </pc:sldMkLst>
      </pc:sldChg>
      <pc:sldChg chg="modSp del">
        <pc:chgData name="Alisdair Cunningham" userId="67e8d9ba-4582-42f1-b26c-e866daa7f65b" providerId="ADAL" clId="{35FD82FA-8899-4E24-998C-C360C723875A}" dt="2024-04-29T19:18:08.073" v="2" actId="47"/>
        <pc:sldMkLst>
          <pc:docMk/>
          <pc:sldMk cId="3936794485" sldId="310"/>
        </pc:sldMkLst>
      </pc:sldChg>
      <pc:sldChg chg="modSp del">
        <pc:chgData name="Alisdair Cunningham" userId="67e8d9ba-4582-42f1-b26c-e866daa7f65b" providerId="ADAL" clId="{35FD82FA-8899-4E24-998C-C360C723875A}" dt="2024-04-29T19:18:08.073" v="2" actId="47"/>
        <pc:sldMkLst>
          <pc:docMk/>
          <pc:sldMk cId="2996153301" sldId="311"/>
        </pc:sldMkLst>
      </pc:sldChg>
      <pc:sldChg chg="delSp modSp del mod modNotes modNotesTx">
        <pc:chgData name="Alisdair Cunningham" userId="67e8d9ba-4582-42f1-b26c-e866daa7f65b" providerId="ADAL" clId="{35FD82FA-8899-4E24-998C-C360C723875A}" dt="2024-04-29T20:41:53.919" v="1167" actId="47"/>
        <pc:sldMkLst>
          <pc:docMk/>
          <pc:sldMk cId="3692950511" sldId="312"/>
        </pc:sldMkLst>
      </pc:sldChg>
      <pc:sldChg chg="modSp del">
        <pc:chgData name="Alisdair Cunningham" userId="67e8d9ba-4582-42f1-b26c-e866daa7f65b" providerId="ADAL" clId="{35FD82FA-8899-4E24-998C-C360C723875A}" dt="2024-04-29T19:18:14.715" v="4" actId="47"/>
        <pc:sldMkLst>
          <pc:docMk/>
          <pc:sldMk cId="1335193550" sldId="313"/>
        </pc:sldMkLst>
      </pc:sldChg>
      <pc:sldChg chg="addSp delSp modSp add mod">
        <pc:chgData name="Alisdair Cunningham" userId="67e8d9ba-4582-42f1-b26c-e866daa7f65b" providerId="ADAL" clId="{35FD82FA-8899-4E24-998C-C360C723875A}" dt="2024-04-30T08:35:30.111" v="2410" actId="20577"/>
        <pc:sldMkLst>
          <pc:docMk/>
          <pc:sldMk cId="3101794755" sldId="313"/>
        </pc:sldMkLst>
      </pc:sldChg>
      <pc:sldChg chg="addSp modSp add mod">
        <pc:chgData name="Alisdair Cunningham" userId="67e8d9ba-4582-42f1-b26c-e866daa7f65b" providerId="ADAL" clId="{35FD82FA-8899-4E24-998C-C360C723875A}" dt="2024-04-30T08:44:58.648" v="2763" actId="20577"/>
        <pc:sldMkLst>
          <pc:docMk/>
          <pc:sldMk cId="523876374" sldId="314"/>
        </pc:sldMkLst>
      </pc:sldChg>
      <pc:sldChg chg="modSp del">
        <pc:chgData name="Alisdair Cunningham" userId="67e8d9ba-4582-42f1-b26c-e866daa7f65b" providerId="ADAL" clId="{35FD82FA-8899-4E24-998C-C360C723875A}" dt="2024-04-29T19:18:13.659" v="3" actId="47"/>
        <pc:sldMkLst>
          <pc:docMk/>
          <pc:sldMk cId="1302303795" sldId="314"/>
        </pc:sldMkLst>
      </pc:sldChg>
      <pc:sldChg chg="addSp delSp modSp add mod">
        <pc:chgData name="Alisdair Cunningham" userId="67e8d9ba-4582-42f1-b26c-e866daa7f65b" providerId="ADAL" clId="{35FD82FA-8899-4E24-998C-C360C723875A}" dt="2024-04-30T08:49:42.884" v="2987" actId="1076"/>
        <pc:sldMkLst>
          <pc:docMk/>
          <pc:sldMk cId="4247334518" sldId="315"/>
        </pc:sldMkLst>
      </pc:sldChg>
      <pc:sldChg chg="addSp delSp modSp add mod">
        <pc:chgData name="Alisdair Cunningham" userId="67e8d9ba-4582-42f1-b26c-e866daa7f65b" providerId="ADAL" clId="{35FD82FA-8899-4E24-998C-C360C723875A}" dt="2024-04-29T22:01:56.040" v="2340" actId="1076"/>
        <pc:sldMkLst>
          <pc:docMk/>
          <pc:sldMk cId="4263190515" sldId="316"/>
        </pc:sldMkLst>
      </pc:sldChg>
      <pc:sldChg chg="addSp delSp modSp add mod modAnim">
        <pc:chgData name="Alisdair Cunningham" userId="67e8d9ba-4582-42f1-b26c-e866daa7f65b" providerId="ADAL" clId="{35FD82FA-8899-4E24-998C-C360C723875A}" dt="2024-04-30T09:20:41.383" v="3873" actId="1076"/>
        <pc:sldMkLst>
          <pc:docMk/>
          <pc:sldMk cId="330854569" sldId="317"/>
        </pc:sldMkLst>
      </pc:sldChg>
      <pc:sldChg chg="delSp modSp add mod">
        <pc:chgData name="Alisdair Cunningham" userId="67e8d9ba-4582-42f1-b26c-e866daa7f65b" providerId="ADAL" clId="{35FD82FA-8899-4E24-998C-C360C723875A}" dt="2024-04-30T08:49:32.269" v="2985" actId="403"/>
        <pc:sldMkLst>
          <pc:docMk/>
          <pc:sldMk cId="2832650082" sldId="318"/>
        </pc:sldMkLst>
      </pc:sldChg>
      <pc:sldChg chg="addSp delSp modSp add mod delAnim">
        <pc:chgData name="Alisdair Cunningham" userId="67e8d9ba-4582-42f1-b26c-e866daa7f65b" providerId="ADAL" clId="{35FD82FA-8899-4E24-998C-C360C723875A}" dt="2024-04-30T09:20:00.112" v="3834" actId="1076"/>
        <pc:sldMkLst>
          <pc:docMk/>
          <pc:sldMk cId="1815410162" sldId="319"/>
        </pc:sldMkLst>
      </pc:sldChg>
      <pc:sldChg chg="addSp delSp modSp add mod">
        <pc:chgData name="Alisdair Cunningham" userId="67e8d9ba-4582-42f1-b26c-e866daa7f65b" providerId="ADAL" clId="{35FD82FA-8899-4E24-998C-C360C723875A}" dt="2024-04-30T09:28:42.190" v="4553" actId="1076"/>
        <pc:sldMkLst>
          <pc:docMk/>
          <pc:sldMk cId="1320074954" sldId="32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211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0041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660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0120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2319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3174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5980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1585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064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503107" y="741594"/>
            <a:ext cx="621246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ACNA5002:</a:t>
            </a:r>
            <a:endParaRPr lang="en-GB" sz="5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Circular Economy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Quiz and Recap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7" t="-17498" r="3619" b="-1273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11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2024 / 2025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29/04/2025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Quiz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250503" y="423380"/>
            <a:ext cx="88433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1) Which of these is </a:t>
            </a:r>
            <a:r>
              <a:rPr lang="en-GB" sz="2400" b="1" i="1" dirty="0">
                <a:latin typeface="Comic Sans MS" panose="030F0702030302020204" pitchFamily="66" charset="0"/>
              </a:rPr>
              <a:t>not</a:t>
            </a:r>
            <a:r>
              <a:rPr lang="en-GB" sz="2400" dirty="0">
                <a:latin typeface="Comic Sans MS" panose="030F0702030302020204" pitchFamily="66" charset="0"/>
              </a:rPr>
              <a:t> a recognised economic pathway / model?						(1 point)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2) The positive and / or negative ‘third-party’ impacts of any transaction, are called what?			(1 point)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Externalities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By-products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3) The disparity between those experiencing the benefits of mineral extraction, and those suffering the environmental impacts, is called?					(1 point)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Inequality					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Disconnect</a:t>
            </a:r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9F80F005-9ECA-4347-CA02-34E6EEEFBD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14B13B-6E63-2D0F-749E-8A6550224551}"/>
              </a:ext>
            </a:extLst>
          </p:cNvPr>
          <p:cNvSpPr txBox="1"/>
          <p:nvPr/>
        </p:nvSpPr>
        <p:spPr>
          <a:xfrm>
            <a:off x="3511984" y="1255569"/>
            <a:ext cx="6122096" cy="830997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Linear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Doughnut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Recycling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Planar</a:t>
            </a:r>
          </a:p>
        </p:txBody>
      </p:sp>
    </p:spTree>
    <p:extLst>
      <p:ext uri="{BB962C8B-B14F-4D97-AF65-F5344CB8AC3E}">
        <p14:creationId xmlns:p14="http://schemas.microsoft.com/office/powerpoint/2010/main" val="903540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Quiz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236" y="423380"/>
            <a:ext cx="903915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4) Which of these is </a:t>
            </a:r>
            <a:r>
              <a:rPr lang="en-GB" sz="2400" b="1" i="1" dirty="0">
                <a:latin typeface="Comic Sans MS" panose="030F0702030302020204" pitchFamily="66" charset="0"/>
              </a:rPr>
              <a:t>not</a:t>
            </a:r>
            <a:r>
              <a:rPr lang="en-GB" sz="2400" dirty="0">
                <a:latin typeface="Comic Sans MS" panose="030F0702030302020204" pitchFamily="66" charset="0"/>
              </a:rPr>
              <a:t> a stage in the Linear model? (1 point)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5) Wales is currently the ______ best country in the world at recycling?							(1 point)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Second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Third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Fourth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6) The potential negative feedback mechanism of recycling is known as the recycling ______ effect ?		(1 point)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Recovery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Rebound</a:t>
            </a:r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9F80F005-9ECA-4347-CA02-34E6EEEFBD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FFBEE0-136B-4672-CE11-8D052CD868F2}"/>
              </a:ext>
            </a:extLst>
          </p:cNvPr>
          <p:cNvSpPr txBox="1"/>
          <p:nvPr/>
        </p:nvSpPr>
        <p:spPr>
          <a:xfrm>
            <a:off x="4445175" y="923804"/>
            <a:ext cx="6122096" cy="830997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Take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Make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Exchange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Dispose</a:t>
            </a:r>
          </a:p>
        </p:txBody>
      </p:sp>
    </p:spTree>
    <p:extLst>
      <p:ext uri="{BB962C8B-B14F-4D97-AF65-F5344CB8AC3E}">
        <p14:creationId xmlns:p14="http://schemas.microsoft.com/office/powerpoint/2010/main" val="52387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Quiz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674307" y="633256"/>
            <a:ext cx="932880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7) Which of these is </a:t>
            </a:r>
            <a:r>
              <a:rPr lang="en-GB" sz="2400" b="1" i="1" dirty="0">
                <a:latin typeface="Comic Sans MS" panose="030F0702030302020204" pitchFamily="66" charset="0"/>
              </a:rPr>
              <a:t>not</a:t>
            </a:r>
            <a:r>
              <a:rPr lang="en-GB" sz="2400" dirty="0">
                <a:latin typeface="Comic Sans MS" panose="030F0702030302020204" pitchFamily="66" charset="0"/>
              </a:rPr>
              <a:t> an economic strategy? 	(1 point)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8) The process of separating economic growth from associated negative environmental impacts is required. What is this process called? (1 point)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Untangling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Decoupling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9) What are the missing R strategies in the diagram? (2 points)</a:t>
            </a:r>
          </a:p>
          <a:p>
            <a:pPr lvl="1"/>
            <a:r>
              <a:rPr lang="en-GB" sz="2400" dirty="0">
                <a:latin typeface="Comic Sans MS" panose="030F0702030302020204" pitchFamily="66" charset="0"/>
              </a:rPr>
              <a:t>R0:	R___________</a:t>
            </a:r>
          </a:p>
          <a:p>
            <a:pPr lvl="1"/>
            <a:r>
              <a:rPr lang="en-GB" sz="2400" dirty="0">
                <a:latin typeface="Comic Sans MS" panose="030F0702030302020204" pitchFamily="66" charset="0"/>
              </a:rPr>
              <a:t>R6:	R___________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640BE8-46E2-9C3A-4756-B35838E9B7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15" t="6889" r="14802" b="6844"/>
          <a:stretch/>
        </p:blipFill>
        <p:spPr bwMode="auto">
          <a:xfrm>
            <a:off x="-1" y="426577"/>
            <a:ext cx="2674308" cy="600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C0E50F8-A684-1AC0-4ABD-829D23BC5C0B}"/>
              </a:ext>
            </a:extLst>
          </p:cNvPr>
          <p:cNvSpPr/>
          <p:nvPr/>
        </p:nvSpPr>
        <p:spPr>
          <a:xfrm>
            <a:off x="1189973" y="626301"/>
            <a:ext cx="551145" cy="26304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90AF25-5427-DB47-4FB4-CF6162184B4D}"/>
              </a:ext>
            </a:extLst>
          </p:cNvPr>
          <p:cNvSpPr/>
          <p:nvPr/>
        </p:nvSpPr>
        <p:spPr>
          <a:xfrm>
            <a:off x="1189973" y="3822525"/>
            <a:ext cx="970767" cy="26304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8CDFE3-7EB0-F13F-9504-FCBEE00C94ED}"/>
              </a:ext>
            </a:extLst>
          </p:cNvPr>
          <p:cNvSpPr txBox="1"/>
          <p:nvPr/>
        </p:nvSpPr>
        <p:spPr>
          <a:xfrm>
            <a:off x="3480670" y="1096027"/>
            <a:ext cx="6122096" cy="830997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514350" indent="-514350">
              <a:buFont typeface="+mj-lt"/>
              <a:buAutoNum type="romanLcPeriod"/>
            </a:pPr>
            <a:r>
              <a:rPr lang="en-GB" sz="2400" dirty="0" err="1">
                <a:latin typeface="Comic Sans MS" panose="030F0702030302020204" pitchFamily="66" charset="0"/>
              </a:rPr>
              <a:t>Agrowth</a:t>
            </a:r>
            <a:endParaRPr lang="en-GB" sz="2400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400" dirty="0" err="1">
                <a:latin typeface="Comic Sans MS" panose="030F0702030302020204" pitchFamily="66" charset="0"/>
              </a:rPr>
              <a:t>Ungrowth</a:t>
            </a:r>
            <a:endParaRPr lang="en-GB" sz="2400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Green growth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Post Growth</a:t>
            </a:r>
          </a:p>
        </p:txBody>
      </p:sp>
    </p:spTree>
    <p:extLst>
      <p:ext uri="{BB962C8B-B14F-4D97-AF65-F5344CB8AC3E}">
        <p14:creationId xmlns:p14="http://schemas.microsoft.com/office/powerpoint/2010/main" val="4247334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Quiz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236" y="423380"/>
            <a:ext cx="903915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10) The term for perceived redundancy of usage / value is called? 							(1 point)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Obsolescence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 err="1">
                <a:latin typeface="Comic Sans MS" panose="030F0702030302020204" pitchFamily="66" charset="0"/>
              </a:rPr>
              <a:t>Obscurance</a:t>
            </a: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11) The economy measure GDP stands for what? 	(1 point)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Global Domestic Power 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latin typeface="Comic Sans MS" panose="030F0702030302020204" pitchFamily="66" charset="0"/>
              </a:rPr>
              <a:t>Gross Domestic Product</a:t>
            </a:r>
          </a:p>
          <a:p>
            <a:pPr marL="514350" indent="-514350">
              <a:buFont typeface="+mj-lt"/>
              <a:buAutoNum type="romanLcPeriod"/>
            </a:pP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algn="ctr"/>
            <a:r>
              <a:rPr lang="en-GB" sz="2800" dirty="0">
                <a:latin typeface="Comic Sans MS" panose="030F0702030302020204" pitchFamily="66" charset="0"/>
              </a:rPr>
              <a:t>There are 12 points available across 11 questions.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r>
              <a:rPr lang="en-GB" sz="2800" dirty="0">
                <a:latin typeface="Comic Sans MS" panose="030F0702030302020204" pitchFamily="66" charset="0"/>
              </a:rPr>
              <a:t>Good luck!</a:t>
            </a:r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9F80F005-9ECA-4347-CA02-34E6EEEFBD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650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81419" y="714195"/>
            <a:ext cx="889974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Linear Economy is composed of the following stages: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Take, Make, Use, Dispose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drive to move to a Circular Economy is linked to the recognition that a Linear Economy contributes to </a:t>
            </a:r>
            <a:r>
              <a:rPr lang="en-GB" sz="2400" b="1" dirty="0"/>
              <a:t>environmental pollution </a:t>
            </a:r>
            <a:r>
              <a:rPr lang="en-GB" sz="2400" dirty="0"/>
              <a:t>of either land, water, and soils </a:t>
            </a:r>
            <a:r>
              <a:rPr lang="en-GB" sz="2400" b="1" dirty="0"/>
              <a:t>at all stages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28CCB8-FE68-59A7-FA67-E3DA1D8043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9" t="4518" r="3745" b="7995"/>
          <a:stretch/>
        </p:blipFill>
        <p:spPr>
          <a:xfrm>
            <a:off x="7459248" y="3311273"/>
            <a:ext cx="4700767" cy="31548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A66B162-C296-8732-BE0E-45F7080985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82" t="8784" r="49608" b="7573"/>
          <a:stretch/>
        </p:blipFill>
        <p:spPr>
          <a:xfrm>
            <a:off x="9048096" y="419627"/>
            <a:ext cx="3111920" cy="315483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5666B6E-0080-57A4-61D7-394A7E0E1844}"/>
              </a:ext>
            </a:extLst>
          </p:cNvPr>
          <p:cNvSpPr txBox="1"/>
          <p:nvPr/>
        </p:nvSpPr>
        <p:spPr>
          <a:xfrm>
            <a:off x="132492" y="3429000"/>
            <a:ext cx="686329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It is also called the </a:t>
            </a:r>
            <a:r>
              <a:rPr lang="en-GB" sz="2400" b="1" dirty="0"/>
              <a:t>cradle-to-grave</a:t>
            </a:r>
            <a:r>
              <a:rPr lang="en-GB" sz="2400" dirty="0"/>
              <a:t> cycle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‘third-party’ environmental impacts that result from economic activities are called </a:t>
            </a:r>
            <a:r>
              <a:rPr lang="en-GB" sz="2400" b="1" dirty="0"/>
              <a:t>externalities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1" dirty="0"/>
              <a:t>Linear economy has negative externalities</a:t>
            </a:r>
          </a:p>
        </p:txBody>
      </p:sp>
    </p:spTree>
    <p:extLst>
      <p:ext uri="{BB962C8B-B14F-4D97-AF65-F5344CB8AC3E}">
        <p14:creationId xmlns:p14="http://schemas.microsoft.com/office/powerpoint/2010/main" val="3101794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81420" y="714195"/>
            <a:ext cx="796655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Circular principles are not new, they have been seen historically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Recycling and material reuse has been evident in times of austerity and material scarcity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Historic practices were driven by </a:t>
            </a:r>
            <a:r>
              <a:rPr lang="en-GB" sz="2400" b="1" i="1" dirty="0"/>
              <a:t>efficiency</a:t>
            </a:r>
            <a:r>
              <a:rPr lang="en-GB" sz="2400" dirty="0"/>
              <a:t> (reduced time and effort) and to avoid resource scarcity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Modern practices are driven by: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Recycle to reduce guilt of environmental burden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Aim to reduce waste going to landfill and associated contamination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Public demand opposed to commercial / industrial goals</a:t>
            </a:r>
          </a:p>
          <a:p>
            <a:endParaRPr lang="en-GB" sz="2400" dirty="0"/>
          </a:p>
        </p:txBody>
      </p:sp>
      <p:pic>
        <p:nvPicPr>
          <p:cNvPr id="7" name="Picture 2" descr="Wanted &quot;Scrap Metal&quot; to make Tanks, Shells, Guns. - Poster Museum">
            <a:extLst>
              <a:ext uri="{FF2B5EF4-FFF2-40B4-BE49-F238E27FC236}">
                <a16:creationId xmlns:a16="http://schemas.microsoft.com/office/drawing/2014/main" id="{0E4855A0-C310-84CC-F2A3-8D49BB40B5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888" y="782261"/>
            <a:ext cx="3394169" cy="495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190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236" y="714195"/>
            <a:ext cx="49007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Circular Economy is  …? </a:t>
            </a:r>
          </a:p>
          <a:p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0F4605-FC90-2045-2BD3-D1DCB7E09007}"/>
              </a:ext>
            </a:extLst>
          </p:cNvPr>
          <p:cNvSpPr txBox="1"/>
          <p:nvPr/>
        </p:nvSpPr>
        <p:spPr>
          <a:xfrm rot="283049">
            <a:off x="6929471" y="724986"/>
            <a:ext cx="51774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Question: What do you think the Circular Economy is?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321A7E-9E67-F660-5D99-F79D4186062B}"/>
              </a:ext>
            </a:extLst>
          </p:cNvPr>
          <p:cNvSpPr txBox="1"/>
          <p:nvPr/>
        </p:nvSpPr>
        <p:spPr>
          <a:xfrm>
            <a:off x="3194459" y="5048737"/>
            <a:ext cx="7966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Shift from product ownership to service economy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EBF081-1A97-238C-7624-0A40BE456CD8}"/>
              </a:ext>
            </a:extLst>
          </p:cNvPr>
          <p:cNvSpPr txBox="1"/>
          <p:nvPr/>
        </p:nvSpPr>
        <p:spPr>
          <a:xfrm>
            <a:off x="3352042" y="1799251"/>
            <a:ext cx="71883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Reduction and recycling of waste (at any stage)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8486CF-9477-2BBF-D3AA-0DBEDF6E7DAB}"/>
              </a:ext>
            </a:extLst>
          </p:cNvPr>
          <p:cNvSpPr txBox="1"/>
          <p:nvPr/>
        </p:nvSpPr>
        <p:spPr>
          <a:xfrm>
            <a:off x="3795291" y="2596480"/>
            <a:ext cx="61220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Reduced consumption (through-put)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E40811-0738-205B-E49B-68B3B595D731}"/>
              </a:ext>
            </a:extLst>
          </p:cNvPr>
          <p:cNvSpPr txBox="1"/>
          <p:nvPr/>
        </p:nvSpPr>
        <p:spPr>
          <a:xfrm>
            <a:off x="3271866" y="3393709"/>
            <a:ext cx="80173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Increased product performance, maintaining value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55E25BF-E007-FFE3-4B8F-C78B2E56E11C}"/>
              </a:ext>
            </a:extLst>
          </p:cNvPr>
          <p:cNvSpPr txBox="1"/>
          <p:nvPr/>
        </p:nvSpPr>
        <p:spPr>
          <a:xfrm>
            <a:off x="3967171" y="4220330"/>
            <a:ext cx="61220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Redesign of products and processes </a:t>
            </a:r>
          </a:p>
        </p:txBody>
      </p:sp>
      <p:pic>
        <p:nvPicPr>
          <p:cNvPr id="18" name="Picture 17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CC008AC2-5A6E-8A31-99E3-5E5804B79F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DDD4303-CE85-0D0F-8780-ECE5DBE74502}"/>
              </a:ext>
            </a:extLst>
          </p:cNvPr>
          <p:cNvSpPr txBox="1"/>
          <p:nvPr/>
        </p:nvSpPr>
        <p:spPr>
          <a:xfrm>
            <a:off x="3147236" y="5757425"/>
            <a:ext cx="7966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Reduction of raw material input</a:t>
            </a:r>
          </a:p>
        </p:txBody>
      </p:sp>
    </p:spTree>
    <p:extLst>
      <p:ext uri="{BB962C8B-B14F-4D97-AF65-F5344CB8AC3E}">
        <p14:creationId xmlns:p14="http://schemas.microsoft.com/office/powerpoint/2010/main" val="33085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3" grpId="0"/>
      <p:bldP spid="15" grpId="0"/>
      <p:bldP spid="17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17292" y="669119"/>
            <a:ext cx="56436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Strategies for achieving a more circular economy include: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Absolute Decoupling</a:t>
            </a:r>
            <a:r>
              <a:rPr lang="en-GB" sz="2400" dirty="0"/>
              <a:t> of economic growth from environmental pollution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Ensuring ‘growth’ maintains societal needs while not impacting environment (</a:t>
            </a:r>
            <a:r>
              <a:rPr lang="en-GB" sz="2400" b="1" dirty="0"/>
              <a:t>Doughnut Economics</a:t>
            </a:r>
            <a:r>
              <a:rPr lang="en-GB" sz="2400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Decreased dependency on economic ‘growth’ as a measure of success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1" dirty="0" err="1"/>
              <a:t>Agrowth</a:t>
            </a:r>
            <a:r>
              <a:rPr lang="en-GB" sz="2400" b="1" dirty="0"/>
              <a:t> / Degrowth / Post growth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107BA1-B628-B1B6-ECE2-5B8FA0212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4016" y="293495"/>
            <a:ext cx="5643604" cy="3124227"/>
          </a:xfrm>
          <a:prstGeom prst="rect">
            <a:avLst/>
          </a:prstGeom>
        </p:spPr>
      </p:pic>
      <p:pic>
        <p:nvPicPr>
          <p:cNvPr id="9" name="Picture 2" descr="undefined">
            <a:extLst>
              <a:ext uri="{FF2B5EF4-FFF2-40B4-BE49-F238E27FC236}">
                <a16:creationId xmlns:a16="http://schemas.microsoft.com/office/drawing/2014/main" id="{139D797F-BB54-5E7F-C168-51A2F9A0B7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5" t="8036" r="9471" b="5714"/>
          <a:stretch/>
        </p:blipFill>
        <p:spPr bwMode="auto">
          <a:xfrm>
            <a:off x="6155385" y="2866388"/>
            <a:ext cx="3535253" cy="359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41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17291" y="669119"/>
            <a:ext cx="887034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Mechanisms for achieving circular economies include: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National Governance: </a:t>
            </a:r>
            <a:r>
              <a:rPr lang="en-GB" sz="2400" dirty="0"/>
              <a:t>‘Top-down’ Policies and frameworks that provide national aims and objectives for achieving a circular economy e.g. Beyond Recycling in Wales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Funding and regulation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Grass-roots initiatives </a:t>
            </a:r>
            <a:r>
              <a:rPr lang="en-GB" sz="2400" dirty="0"/>
              <a:t>(bottom-up) to encourage and provide circular practices in communities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Corporate Social Responsibility </a:t>
            </a:r>
            <a:r>
              <a:rPr lang="en-GB" sz="2400" dirty="0"/>
              <a:t>or Shared Value: </a:t>
            </a:r>
            <a:r>
              <a:rPr lang="en-GB" sz="2400" b="1" dirty="0"/>
              <a:t>Private companies </a:t>
            </a:r>
            <a:r>
              <a:rPr lang="en-GB" sz="2400" dirty="0"/>
              <a:t>recognising their role in sustainable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Quantifiable Metrics</a:t>
            </a:r>
            <a:r>
              <a:rPr lang="en-GB" sz="2400" dirty="0"/>
              <a:t> for measuring the transition and monitoring progress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736923-B1D2-A3C4-2970-D804F17A0C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t="-370" r="10524" b="370"/>
          <a:stretch/>
        </p:blipFill>
        <p:spPr>
          <a:xfrm>
            <a:off x="9364179" y="369332"/>
            <a:ext cx="2134330" cy="3577377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4" descr="WRAP Cymru on X: &quot;Huw Lloyd of WRAP will be taking part in a  @_businesswales event on Tue 8 Dec, highlighting some of the beneficiaries  of WRAP Cymru's #CircularEconomyFund. If you're a">
            <a:extLst>
              <a:ext uri="{FF2B5EF4-FFF2-40B4-BE49-F238E27FC236}">
                <a16:creationId xmlns:a16="http://schemas.microsoft.com/office/drawing/2014/main" id="{452C28FE-F97A-4D4E-8889-6EADA1C3C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1600" y="4009077"/>
            <a:ext cx="2186909" cy="1093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Editorial photograph">
            <a:extLst>
              <a:ext uri="{FF2B5EF4-FFF2-40B4-BE49-F238E27FC236}">
                <a16:creationId xmlns:a16="http://schemas.microsoft.com/office/drawing/2014/main" id="{2AE8F0EF-46C6-7FB5-C3C5-765330242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8869" y="5206356"/>
            <a:ext cx="3065840" cy="102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074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31643" y="1648008"/>
            <a:ext cx="749975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Thank you for your commitment and hard work this year!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</a:t>
            </a:r>
            <a:r>
              <a:rPr lang="fr-FR" sz="1400" dirty="0"/>
              <a:t>ACNA5002_Environmental </a:t>
            </a:r>
            <a:r>
              <a:rPr lang="fr-FR" sz="1400" dirty="0" err="1"/>
              <a:t>legislation</a:t>
            </a:r>
            <a:r>
              <a:rPr lang="fr-FR" sz="1400" dirty="0"/>
              <a:t> &amp; CE_2024/25_GRP</a:t>
            </a:r>
            <a:r>
              <a:rPr lang="en-GB" sz="1400" dirty="0"/>
              <a:t>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29/04/2025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	Quiz and Recap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FF825B-8BC8-E832-4DE5-5D9CF4BDAA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20" t="-7470" r="702" b="-1302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964</Words>
  <Application>Microsoft Office PowerPoint</Application>
  <PresentationFormat>Widescreen</PresentationFormat>
  <Paragraphs>175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10</cp:revision>
  <dcterms:created xsi:type="dcterms:W3CDTF">2023-07-26T10:21:48Z</dcterms:created>
  <dcterms:modified xsi:type="dcterms:W3CDTF">2025-03-07T16:36:50Z</dcterms:modified>
</cp:coreProperties>
</file>