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8"/>
  </p:notesMasterIdLst>
  <p:sldIdLst>
    <p:sldId id="257" r:id="rId2"/>
    <p:sldId id="294" r:id="rId3"/>
    <p:sldId id="297" r:id="rId4"/>
    <p:sldId id="340" r:id="rId5"/>
    <p:sldId id="299" r:id="rId6"/>
    <p:sldId id="341" r:id="rId7"/>
    <p:sldId id="303" r:id="rId8"/>
    <p:sldId id="305" r:id="rId9"/>
    <p:sldId id="306" r:id="rId10"/>
    <p:sldId id="307" r:id="rId11"/>
    <p:sldId id="308" r:id="rId12"/>
    <p:sldId id="309" r:id="rId13"/>
    <p:sldId id="310" r:id="rId14"/>
    <p:sldId id="339" r:id="rId15"/>
    <p:sldId id="295" r:id="rId16"/>
    <p:sldId id="296"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265" autoAdjust="0"/>
    <p:restoredTop sz="94660"/>
  </p:normalViewPr>
  <p:slideViewPr>
    <p:cSldViewPr>
      <p:cViewPr varScale="1">
        <p:scale>
          <a:sx n="114" d="100"/>
          <a:sy n="114" d="100"/>
        </p:scale>
        <p:origin x="456" y="10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4EAD038-C550-42BA-9A43-7344E780C175}" type="datetimeFigureOut">
              <a:rPr lang="en-GB" smtClean="0"/>
              <a:t>14/09/20</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C0897CE-1C53-481E-BED1-17326924E3E5}" type="slidenum">
              <a:rPr lang="en-GB" smtClean="0"/>
              <a:t>‹#›</a:t>
            </a:fld>
            <a:endParaRPr lang="en-GB"/>
          </a:p>
        </p:txBody>
      </p:sp>
    </p:spTree>
    <p:extLst>
      <p:ext uri="{BB962C8B-B14F-4D97-AF65-F5344CB8AC3E}">
        <p14:creationId xmlns:p14="http://schemas.microsoft.com/office/powerpoint/2010/main" val="9381400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74117BB-56F2-4DDA-A171-CE25573F348F}" type="slidenum">
              <a:rPr lang="en-GB" smtClean="0"/>
              <a:t>2</a:t>
            </a:fld>
            <a:endParaRPr lang="en-GB"/>
          </a:p>
        </p:txBody>
      </p:sp>
    </p:spTree>
    <p:extLst>
      <p:ext uri="{BB962C8B-B14F-4D97-AF65-F5344CB8AC3E}">
        <p14:creationId xmlns:p14="http://schemas.microsoft.com/office/powerpoint/2010/main" val="38120496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Rot="1" noChangeAspect="1" noChangeArrowheads="1" noTextEdit="1"/>
          </p:cNvSpPr>
          <p:nvPr>
            <p:ph type="sldImg"/>
          </p:nvPr>
        </p:nvSpPr>
        <p:spPr>
          <a:xfrm>
            <a:off x="381000" y="685800"/>
            <a:ext cx="6096000" cy="3429000"/>
          </a:xfrm>
          <a:ln/>
        </p:spPr>
      </p:sp>
      <p:sp>
        <p:nvSpPr>
          <p:cNvPr id="419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anose="020F0502020204030204" pitchFamily="34" charset="0"/>
            </a:endParaRPr>
          </a:p>
        </p:txBody>
      </p:sp>
    </p:spTree>
    <p:extLst>
      <p:ext uri="{BB962C8B-B14F-4D97-AF65-F5344CB8AC3E}">
        <p14:creationId xmlns:p14="http://schemas.microsoft.com/office/powerpoint/2010/main" val="36796250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Rot="1" noChangeAspect="1" noChangeArrowheads="1" noTextEdit="1"/>
          </p:cNvSpPr>
          <p:nvPr>
            <p:ph type="sldImg"/>
          </p:nvPr>
        </p:nvSpPr>
        <p:spPr>
          <a:xfrm>
            <a:off x="381000" y="685800"/>
            <a:ext cx="6096000" cy="3429000"/>
          </a:xfrm>
          <a:ln/>
        </p:spPr>
      </p:sp>
      <p:sp>
        <p:nvSpPr>
          <p:cNvPr id="4301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anose="020F0502020204030204" pitchFamily="34" charset="0"/>
            </a:endParaRPr>
          </a:p>
        </p:txBody>
      </p:sp>
    </p:spTree>
    <p:extLst>
      <p:ext uri="{BB962C8B-B14F-4D97-AF65-F5344CB8AC3E}">
        <p14:creationId xmlns:p14="http://schemas.microsoft.com/office/powerpoint/2010/main" val="41510325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Rot="1" noChangeAspect="1" noChangeArrowheads="1" noTextEdit="1"/>
          </p:cNvSpPr>
          <p:nvPr>
            <p:ph type="sldImg"/>
          </p:nvPr>
        </p:nvSpPr>
        <p:spPr>
          <a:xfrm>
            <a:off x="381000" y="685800"/>
            <a:ext cx="6096000" cy="3429000"/>
          </a:xfrm>
          <a:ln/>
        </p:spPr>
      </p:sp>
      <p:sp>
        <p:nvSpPr>
          <p:cNvPr id="4403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anose="020F0502020204030204" pitchFamily="34" charset="0"/>
            </a:endParaRPr>
          </a:p>
        </p:txBody>
      </p:sp>
    </p:spTree>
    <p:extLst>
      <p:ext uri="{BB962C8B-B14F-4D97-AF65-F5344CB8AC3E}">
        <p14:creationId xmlns:p14="http://schemas.microsoft.com/office/powerpoint/2010/main" val="21192586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Rot="1" noChangeAspect="1" noChangeArrowheads="1" noTextEdit="1"/>
          </p:cNvSpPr>
          <p:nvPr>
            <p:ph type="sldImg"/>
          </p:nvPr>
        </p:nvSpPr>
        <p:spPr>
          <a:xfrm>
            <a:off x="381000" y="685800"/>
            <a:ext cx="6096000" cy="3429000"/>
          </a:xfrm>
          <a:ln/>
        </p:spPr>
      </p:sp>
      <p:sp>
        <p:nvSpPr>
          <p:cNvPr id="6041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anose="020F0502020204030204" pitchFamily="34" charset="0"/>
            </a:endParaRPr>
          </a:p>
        </p:txBody>
      </p:sp>
    </p:spTree>
    <p:extLst>
      <p:ext uri="{BB962C8B-B14F-4D97-AF65-F5344CB8AC3E}">
        <p14:creationId xmlns:p14="http://schemas.microsoft.com/office/powerpoint/2010/main" val="12437478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241F13A-777F-4705-8AF5-A8F9A402CCCB}" type="datetimeFigureOut">
              <a:rPr lang="en-GB" smtClean="0"/>
              <a:t>14/09/20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170881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241F13A-777F-4705-8AF5-A8F9A402CCCB}" type="datetimeFigureOut">
              <a:rPr lang="en-GB" smtClean="0"/>
              <a:t>14/09/20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3763575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14/09/20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205674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241F13A-777F-4705-8AF5-A8F9A402CCCB}" type="datetimeFigureOut">
              <a:rPr lang="en-GB" smtClean="0"/>
              <a:t>14/09/20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8896899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241F13A-777F-4705-8AF5-A8F9A402CCCB}" type="datetimeFigureOut">
              <a:rPr lang="en-GB" smtClean="0"/>
              <a:t>14/09/20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6137146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241F13A-777F-4705-8AF5-A8F9A402CCCB}" type="datetimeFigureOut">
              <a:rPr lang="en-GB" smtClean="0"/>
              <a:t>14/09/20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4328914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B241F13A-777F-4705-8AF5-A8F9A402CCCB}" type="datetimeFigureOut">
              <a:rPr lang="en-GB" smtClean="0"/>
              <a:t>14/09/20</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932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B241F13A-777F-4705-8AF5-A8F9A402CCCB}" type="datetimeFigureOut">
              <a:rPr lang="en-GB" smtClean="0"/>
              <a:t>14/09/20</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1DE7A57B-A53D-4DD9-89B2-BC9E914060C7}" type="slidenum">
              <a:rPr lang="en-GB" smtClean="0"/>
              <a:t>‹#›</a:t>
            </a:fld>
            <a:endParaRPr lang="en-GB"/>
          </a:p>
        </p:txBody>
      </p:sp>
    </p:spTree>
    <p:extLst>
      <p:ext uri="{BB962C8B-B14F-4D97-AF65-F5344CB8AC3E}">
        <p14:creationId xmlns:p14="http://schemas.microsoft.com/office/powerpoint/2010/main" val="11174044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14/09/20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344254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241F13A-777F-4705-8AF5-A8F9A402CCCB}" type="datetimeFigureOut">
              <a:rPr lang="en-GB" smtClean="0"/>
              <a:t>14/09/20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721274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241F13A-777F-4705-8AF5-A8F9A402CCCB}" type="datetimeFigureOut">
              <a:rPr lang="en-GB" smtClean="0"/>
              <a:t>14/09/20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42573618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B241F13A-777F-4705-8AF5-A8F9A402CCCB}" type="datetimeFigureOut">
              <a:rPr lang="en-GB" smtClean="0"/>
              <a:t>14/09/20</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1DE7A57B-A53D-4DD9-89B2-BC9E914060C7}"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81917007"/>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image" Target="../media/image6.jpeg"/><Relationship Id="rId5" Type="http://schemas.openxmlformats.org/officeDocument/2006/relationships/image" Target="../media/image5.jpg"/><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www.lancs.ac.uk/depts/celt/sldc/materials.writing/referencing.htm"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dysgu.ydds.ac.uk/login/index.php"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www.uwtsd.ac.uk/media/uwtsd-website/content-assets/documents/for-business/Intellectual-Property-Policy-Students-Final.pdf" TargetMode="External"/><Relationship Id="rId2" Type="http://schemas.openxmlformats.org/officeDocument/2006/relationships/hyperlink" Target="https://www1.essex.ac.uk/outreach/documents/plagiarism.pdf" TargetMode="External"/><Relationship Id="rId1" Type="http://schemas.openxmlformats.org/officeDocument/2006/relationships/slideLayout" Target="../slideLayouts/slideLayout2.xml"/><Relationship Id="rId4" Type="http://schemas.openxmlformats.org/officeDocument/2006/relationships/hyperlink" Target="http://www.uwtsd.ac.uk/media/uwtsd-website/content-assets/documents/academic-office/quality-handbook/University_Regulations_Undergraduate_Student_Guide_2017-18.pdf" TargetMode="External"/></Relationships>
</file>

<file path=ppt/slides/_rels/slide16.xml.rels><?xml version="1.0" encoding="UTF-8" standalone="yes"?>
<Relationships xmlns="http://schemas.openxmlformats.org/package/2006/relationships"><Relationship Id="rId2" Type="http://schemas.openxmlformats.org/officeDocument/2006/relationships/hyperlink" Target="https://pixabay.com/en/thief-burglar-robber-predator-cash-1825712/"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ECG7005Q</a:t>
            </a:r>
            <a:br>
              <a:rPr lang="en-GB" dirty="0" smtClean="0"/>
            </a:br>
            <a:r>
              <a:rPr lang="en-GB" dirty="0" smtClean="0"/>
              <a:t>Turnitin &amp; Referencing</a:t>
            </a:r>
            <a:endParaRPr lang="en-GB" dirty="0"/>
          </a:p>
        </p:txBody>
      </p:sp>
      <p:sp>
        <p:nvSpPr>
          <p:cNvPr id="12" name="Subtitle 11"/>
          <p:cNvSpPr>
            <a:spLocks noGrp="1"/>
          </p:cNvSpPr>
          <p:nvPr>
            <p:ph type="subTitle" idx="1"/>
          </p:nvPr>
        </p:nvSpPr>
        <p:spPr/>
        <p:txBody>
          <a:bodyPr/>
          <a:lstStyle/>
          <a:p>
            <a:r>
              <a:rPr lang="en-GB" dirty="0" smtClean="0"/>
              <a:t>Dr Caroline </a:t>
            </a:r>
            <a:r>
              <a:rPr lang="en-GB" dirty="0" smtClean="0"/>
              <a:t>Lohmann-Hancock</a:t>
            </a:r>
          </a:p>
          <a:p>
            <a:r>
              <a:rPr lang="en-GB" dirty="0" err="1" smtClean="0"/>
              <a:t>Sesison</a:t>
            </a:r>
            <a:r>
              <a:rPr lang="en-GB" dirty="0" smtClean="0"/>
              <a:t> 1</a:t>
            </a:r>
            <a:endParaRPr lang="en-GB" dirty="0"/>
          </a:p>
        </p:txBody>
      </p:sp>
      <p:pic>
        <p:nvPicPr>
          <p:cNvPr id="6" name="Picture 5"/>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0031942" y="5394288"/>
            <a:ext cx="1967503" cy="1305520"/>
          </a:xfrm>
          <a:prstGeom prst="rect">
            <a:avLst/>
          </a:prstGeom>
        </p:spPr>
      </p:pic>
      <p:pic>
        <p:nvPicPr>
          <p:cNvPr id="7" name="Picture 6"/>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04399" y="67275"/>
            <a:ext cx="1761693" cy="1174462"/>
          </a:xfrm>
          <a:prstGeom prst="rect">
            <a:avLst/>
          </a:prstGeom>
        </p:spPr>
      </p:pic>
      <p:pic>
        <p:nvPicPr>
          <p:cNvPr id="8" name="Picture 7"/>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0646196" y="144016"/>
            <a:ext cx="1268760" cy="1268760"/>
          </a:xfrm>
          <a:prstGeom prst="rect">
            <a:avLst/>
          </a:prstGeom>
        </p:spPr>
      </p:pic>
      <p:pic>
        <p:nvPicPr>
          <p:cNvPr id="9" name="Picture 8"/>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292039" y="5532949"/>
            <a:ext cx="1753476" cy="1166859"/>
          </a:xfrm>
          <a:prstGeom prst="rect">
            <a:avLst/>
          </a:prstGeom>
        </p:spPr>
      </p:pic>
      <p:pic>
        <p:nvPicPr>
          <p:cNvPr id="10" name="Picture 9"/>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5189129" y="4899496"/>
            <a:ext cx="2937756" cy="1958504"/>
          </a:xfrm>
          <a:prstGeom prst="rect">
            <a:avLst/>
          </a:prstGeom>
        </p:spPr>
      </p:pic>
    </p:spTree>
    <p:extLst>
      <p:ext uri="{BB962C8B-B14F-4D97-AF65-F5344CB8AC3E}">
        <p14:creationId xmlns:p14="http://schemas.microsoft.com/office/powerpoint/2010/main" val="393339241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Have You Ever had Anything Stolen?</a:t>
            </a:r>
            <a:endParaRPr lang="en-GB" dirty="0"/>
          </a:p>
        </p:txBody>
      </p:sp>
      <p:sp>
        <p:nvSpPr>
          <p:cNvPr id="5" name="Content Placeholder 4"/>
          <p:cNvSpPr>
            <a:spLocks noGrp="1"/>
          </p:cNvSpPr>
          <p:nvPr>
            <p:ph sz="half" idx="1"/>
          </p:nvPr>
        </p:nvSpPr>
        <p:spPr/>
        <p:txBody>
          <a:bodyPr/>
          <a:lstStyle/>
          <a:p>
            <a:r>
              <a:rPr lang="en-GB" smtClean="0"/>
              <a:t>Mobile phone?</a:t>
            </a:r>
          </a:p>
          <a:p>
            <a:r>
              <a:rPr lang="en-GB" smtClean="0"/>
              <a:t>Money? Identity?</a:t>
            </a:r>
          </a:p>
          <a:p>
            <a:endParaRPr lang="en-GB" smtClean="0"/>
          </a:p>
          <a:p>
            <a:endParaRPr lang="en-GB" smtClean="0"/>
          </a:p>
          <a:p>
            <a:endParaRPr lang="en-GB" dirty="0"/>
          </a:p>
        </p:txBody>
      </p:sp>
      <p:sp>
        <p:nvSpPr>
          <p:cNvPr id="8" name="Content Placeholder 7"/>
          <p:cNvSpPr>
            <a:spLocks noGrp="1"/>
          </p:cNvSpPr>
          <p:nvPr>
            <p:ph sz="half" idx="2"/>
          </p:nvPr>
        </p:nvSpPr>
        <p:spPr/>
        <p:txBody>
          <a:bodyPr/>
          <a:lstStyle/>
          <a:p>
            <a:r>
              <a:rPr lang="en-GB" smtClean="0"/>
              <a:t>What about authorship?</a:t>
            </a:r>
          </a:p>
          <a:p>
            <a:r>
              <a:rPr lang="en-GB" smtClean="0"/>
              <a:t>What about intellectual property?</a:t>
            </a:r>
          </a:p>
          <a:p>
            <a:endParaRPr lang="en-GB" dirty="0"/>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355299" y="3567931"/>
            <a:ext cx="2307937" cy="23079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9353732" y="5833459"/>
            <a:ext cx="2307937" cy="276999"/>
          </a:xfrm>
          <a:prstGeom prst="rect">
            <a:avLst/>
          </a:prstGeom>
          <a:noFill/>
        </p:spPr>
        <p:txBody>
          <a:bodyPr wrap="square" rtlCol="0">
            <a:spAutoFit/>
          </a:bodyPr>
          <a:lstStyle/>
          <a:p>
            <a:pPr algn="ctr"/>
            <a:r>
              <a:rPr lang="en-GB" sz="1200" dirty="0"/>
              <a:t>Image 1 Source: Pixabay.com</a:t>
            </a:r>
          </a:p>
        </p:txBody>
      </p:sp>
    </p:spTree>
    <p:extLst>
      <p:ext uri="{BB962C8B-B14F-4D97-AF65-F5344CB8AC3E}">
        <p14:creationId xmlns:p14="http://schemas.microsoft.com/office/powerpoint/2010/main" val="291042649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txBox="1">
            <a:spLocks/>
          </p:cNvSpPr>
          <p:nvPr/>
        </p:nvSpPr>
        <p:spPr>
          <a:xfrm>
            <a:off x="2245251" y="1268761"/>
            <a:ext cx="7878689" cy="1377423"/>
          </a:xfrm>
          <a:prstGeom prst="rect">
            <a:avLst/>
          </a:prstGeom>
        </p:spPr>
        <p:txBody>
          <a:bodyPr>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endParaRPr lang="en-GB" sz="2800" dirty="0"/>
          </a:p>
        </p:txBody>
      </p:sp>
      <p:sp>
        <p:nvSpPr>
          <p:cNvPr id="7" name="Content Placeholder 2"/>
          <p:cNvSpPr txBox="1">
            <a:spLocks/>
          </p:cNvSpPr>
          <p:nvPr/>
        </p:nvSpPr>
        <p:spPr>
          <a:xfrm>
            <a:off x="2245251" y="4293097"/>
            <a:ext cx="7878689" cy="1377423"/>
          </a:xfrm>
          <a:prstGeom prst="rect">
            <a:avLst/>
          </a:prstGeom>
        </p:spPr>
        <p:txBody>
          <a:bodyPr>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endParaRPr lang="en-GB" sz="2800" dirty="0"/>
          </a:p>
        </p:txBody>
      </p:sp>
      <p:sp>
        <p:nvSpPr>
          <p:cNvPr id="10" name="Title 9"/>
          <p:cNvSpPr>
            <a:spLocks noGrp="1"/>
          </p:cNvSpPr>
          <p:nvPr>
            <p:ph type="title"/>
          </p:nvPr>
        </p:nvSpPr>
        <p:spPr/>
        <p:txBody>
          <a:bodyPr>
            <a:normAutofit/>
          </a:bodyPr>
          <a:lstStyle/>
          <a:p>
            <a:r>
              <a:rPr lang="en-GB" dirty="0" smtClean="0"/>
              <a:t>Authorship versus Intellectual Property</a:t>
            </a:r>
            <a:endParaRPr lang="en-GB" dirty="0"/>
          </a:p>
        </p:txBody>
      </p:sp>
      <p:sp>
        <p:nvSpPr>
          <p:cNvPr id="11" name="Content Placeholder 10"/>
          <p:cNvSpPr>
            <a:spLocks noGrp="1"/>
          </p:cNvSpPr>
          <p:nvPr>
            <p:ph sz="half" idx="1"/>
          </p:nvPr>
        </p:nvSpPr>
        <p:spPr/>
        <p:txBody>
          <a:bodyPr/>
          <a:lstStyle/>
          <a:p>
            <a:r>
              <a:rPr lang="en-GB" b="1" dirty="0" smtClean="0"/>
              <a:t>What is authorship?</a:t>
            </a:r>
          </a:p>
          <a:p>
            <a:r>
              <a:rPr lang="en-GB" dirty="0" smtClean="0"/>
              <a:t>‘refers to the production and ownership of ideas and intellectual material, such as books, articles, images, etc.’     </a:t>
            </a:r>
          </a:p>
          <a:p>
            <a:r>
              <a:rPr lang="en-GB" dirty="0" smtClean="0"/>
              <a:t>(University of Essex, 2014, p: 4)</a:t>
            </a:r>
          </a:p>
          <a:p>
            <a:r>
              <a:rPr lang="en-GB" dirty="0" smtClean="0"/>
              <a:t>                                                                                                                                           </a:t>
            </a:r>
          </a:p>
          <a:p>
            <a:endParaRPr lang="en-GB" dirty="0" smtClean="0"/>
          </a:p>
          <a:p>
            <a:endParaRPr lang="en-GB" dirty="0"/>
          </a:p>
        </p:txBody>
      </p:sp>
      <p:sp>
        <p:nvSpPr>
          <p:cNvPr id="12" name="Content Placeholder 11"/>
          <p:cNvSpPr>
            <a:spLocks noGrp="1"/>
          </p:cNvSpPr>
          <p:nvPr>
            <p:ph sz="half" idx="2"/>
          </p:nvPr>
        </p:nvSpPr>
        <p:spPr/>
        <p:txBody>
          <a:bodyPr/>
          <a:lstStyle/>
          <a:p>
            <a:r>
              <a:rPr lang="en-GB" b="1" dirty="0" smtClean="0"/>
              <a:t>What is intellectual property?</a:t>
            </a:r>
          </a:p>
          <a:p>
            <a:r>
              <a:rPr lang="en-GB" dirty="0" smtClean="0"/>
              <a:t>‘Intellectual Property (IP) may broadly be defined as know-how, or knowledge and its application etc.’  </a:t>
            </a:r>
          </a:p>
          <a:p>
            <a:r>
              <a:rPr lang="en-GB" dirty="0" smtClean="0"/>
              <a:t>(UWTSD, </a:t>
            </a:r>
            <a:r>
              <a:rPr lang="en-GB" dirty="0" err="1" smtClean="0"/>
              <a:t>n.d.</a:t>
            </a:r>
            <a:r>
              <a:rPr lang="en-GB" dirty="0" smtClean="0"/>
              <a:t>, p: 4)</a:t>
            </a:r>
          </a:p>
          <a:p>
            <a:r>
              <a:rPr lang="en-GB" dirty="0" smtClean="0"/>
              <a:t>                                                                                                                                              </a:t>
            </a:r>
          </a:p>
          <a:p>
            <a:endParaRPr lang="en-GB" dirty="0"/>
          </a:p>
        </p:txBody>
      </p:sp>
    </p:spTree>
    <p:extLst>
      <p:ext uri="{BB962C8B-B14F-4D97-AF65-F5344CB8AC3E}">
        <p14:creationId xmlns:p14="http://schemas.microsoft.com/office/powerpoint/2010/main" val="2191403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nodePh="1">
                                  <p:stCondLst>
                                    <p:cond delay="0"/>
                                  </p:stCondLst>
                                  <p:endCondLst>
                                    <p:cond evt="begin" delay="0">
                                      <p:tn val="9"/>
                                    </p:cond>
                                  </p:end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txBox="1">
            <a:spLocks/>
          </p:cNvSpPr>
          <p:nvPr/>
        </p:nvSpPr>
        <p:spPr>
          <a:xfrm>
            <a:off x="1991544" y="1754834"/>
            <a:ext cx="8352928" cy="486074"/>
          </a:xfrm>
          <a:prstGeom prst="rect">
            <a:avLst/>
          </a:prstGeom>
        </p:spPr>
        <p:txBody>
          <a:bodyPr>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just">
              <a:buNone/>
            </a:pPr>
            <a:endParaRPr lang="en-GB" sz="2800" dirty="0"/>
          </a:p>
        </p:txBody>
      </p:sp>
      <p:sp>
        <p:nvSpPr>
          <p:cNvPr id="6" name="Title 5"/>
          <p:cNvSpPr>
            <a:spLocks noGrp="1"/>
          </p:cNvSpPr>
          <p:nvPr>
            <p:ph type="title"/>
          </p:nvPr>
        </p:nvSpPr>
        <p:spPr/>
        <p:txBody>
          <a:bodyPr/>
          <a:lstStyle/>
          <a:p>
            <a:r>
              <a:rPr lang="en-GB" smtClean="0"/>
              <a:t>Plagiarism</a:t>
            </a:r>
            <a:endParaRPr lang="en-GB" dirty="0"/>
          </a:p>
        </p:txBody>
      </p:sp>
      <p:sp>
        <p:nvSpPr>
          <p:cNvPr id="7" name="Content Placeholder 6"/>
          <p:cNvSpPr>
            <a:spLocks noGrp="1"/>
          </p:cNvSpPr>
          <p:nvPr>
            <p:ph idx="1"/>
          </p:nvPr>
        </p:nvSpPr>
        <p:spPr/>
        <p:txBody>
          <a:bodyPr/>
          <a:lstStyle/>
          <a:p>
            <a:r>
              <a:rPr lang="en-GB" dirty="0" smtClean="0"/>
              <a:t>Plagiarism is passing off, or attempting to pass off, another’s work as your own. It includes copying the words, ideas, images or research results of another without acknowledgement, whether those words etc. are published or unpublished. It is plagiarism, for example, to copy the work of another student, of a member of staff or a published article without crediting the author (UWTSD, 2017., p: 16).</a:t>
            </a:r>
          </a:p>
          <a:p>
            <a:endParaRPr lang="en-GB" dirty="0" smtClean="0"/>
          </a:p>
          <a:p>
            <a:endParaRPr lang="en-GB" dirty="0"/>
          </a:p>
        </p:txBody>
      </p:sp>
    </p:spTree>
    <p:extLst>
      <p:ext uri="{BB962C8B-B14F-4D97-AF65-F5344CB8AC3E}">
        <p14:creationId xmlns:p14="http://schemas.microsoft.com/office/powerpoint/2010/main" val="4191938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Plagiarism?</a:t>
            </a:r>
            <a:endParaRPr lang="en-GB" dirty="0"/>
          </a:p>
        </p:txBody>
      </p:sp>
      <p:sp>
        <p:nvSpPr>
          <p:cNvPr id="3" name="Content Placeholder 2"/>
          <p:cNvSpPr>
            <a:spLocks noGrp="1"/>
          </p:cNvSpPr>
          <p:nvPr>
            <p:ph idx="1"/>
          </p:nvPr>
        </p:nvSpPr>
        <p:spPr/>
        <p:txBody>
          <a:bodyPr>
            <a:normAutofit/>
          </a:bodyPr>
          <a:lstStyle/>
          <a:p>
            <a:r>
              <a:rPr lang="en-GB" smtClean="0"/>
              <a:t>‘Respecting authorship through good academic practice is one of the key values of higher education in the UK.’</a:t>
            </a:r>
            <a:br>
              <a:rPr lang="en-GB" smtClean="0"/>
            </a:br>
            <a:endParaRPr lang="en-GB" smtClean="0"/>
          </a:p>
          <a:p>
            <a:r>
              <a:rPr lang="en-GB" smtClean="0"/>
              <a:t>term used to describe the misuse of authorship. </a:t>
            </a:r>
          </a:p>
          <a:p>
            <a:r>
              <a:rPr lang="en-GB" smtClean="0"/>
              <a:t>a serious academic offence and is treated as such by the University of Wales Trinity Saint David.</a:t>
            </a:r>
          </a:p>
          <a:p>
            <a:r>
              <a:rPr lang="en-GB" smtClean="0"/>
              <a:t>If a student allows their own work to be copied they have also committed plagiarism (University of Essex, 2014, p:2).</a:t>
            </a:r>
          </a:p>
          <a:p>
            <a:endParaRPr lang="en-GB" dirty="0"/>
          </a:p>
        </p:txBody>
      </p:sp>
    </p:spTree>
    <p:extLst>
      <p:ext uri="{BB962C8B-B14F-4D97-AF65-F5344CB8AC3E}">
        <p14:creationId xmlns:p14="http://schemas.microsoft.com/office/powerpoint/2010/main" val="754462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Why do Students Plagiarise?</a:t>
            </a:r>
            <a:endParaRPr lang="en-GB" dirty="0"/>
          </a:p>
        </p:txBody>
      </p:sp>
      <p:sp>
        <p:nvSpPr>
          <p:cNvPr id="3" name="Content Placeholder 2"/>
          <p:cNvSpPr>
            <a:spLocks noGrp="1"/>
          </p:cNvSpPr>
          <p:nvPr>
            <p:ph sz="half" idx="1"/>
          </p:nvPr>
        </p:nvSpPr>
        <p:spPr/>
        <p:txBody>
          <a:bodyPr>
            <a:normAutofit/>
          </a:bodyPr>
          <a:lstStyle/>
          <a:p>
            <a:r>
              <a:rPr lang="en-GB" dirty="0" smtClean="0"/>
              <a:t>Being unclear about what plagiarism is</a:t>
            </a:r>
          </a:p>
          <a:p>
            <a:r>
              <a:rPr lang="en-GB" dirty="0" smtClean="0"/>
              <a:t>Poor time management skills </a:t>
            </a:r>
          </a:p>
          <a:p>
            <a:r>
              <a:rPr lang="en-GB" dirty="0" smtClean="0"/>
              <a:t>Ineffective method of note-taking – e.g. not always recording the source of information</a:t>
            </a:r>
          </a:p>
          <a:p>
            <a:r>
              <a:rPr lang="en-GB" dirty="0" smtClean="0"/>
              <a:t>Feeling under extreme pressure to pass or succeed </a:t>
            </a:r>
          </a:p>
          <a:p>
            <a:r>
              <a:rPr lang="en-GB" dirty="0" smtClean="0"/>
              <a:t>Having different cultural values / practising different academic conventions</a:t>
            </a:r>
          </a:p>
        </p:txBody>
      </p:sp>
      <p:sp>
        <p:nvSpPr>
          <p:cNvPr id="10" name="Content Placeholder 9"/>
          <p:cNvSpPr>
            <a:spLocks noGrp="1"/>
          </p:cNvSpPr>
          <p:nvPr>
            <p:ph sz="half" idx="2"/>
          </p:nvPr>
        </p:nvSpPr>
        <p:spPr/>
        <p:txBody>
          <a:bodyPr>
            <a:normAutofit/>
          </a:bodyPr>
          <a:lstStyle/>
          <a:p>
            <a:r>
              <a:rPr lang="en-GB" dirty="0"/>
              <a:t>Believing that it will not be detected</a:t>
            </a:r>
          </a:p>
          <a:p>
            <a:r>
              <a:rPr lang="en-GB" dirty="0"/>
              <a:t>Knowing that the syllabus has stayed the same each year – e.g. having access to work from previous students</a:t>
            </a:r>
          </a:p>
          <a:p>
            <a:r>
              <a:rPr lang="en-GB" dirty="0"/>
              <a:t>Lack of academic confidence</a:t>
            </a:r>
          </a:p>
          <a:p>
            <a:r>
              <a:rPr lang="en-GB" dirty="0"/>
              <a:t>Being conditioned from secondary schooling (University of Essex, 2014, p: 7).</a:t>
            </a:r>
          </a:p>
          <a:p>
            <a:endParaRPr lang="en-GB" dirty="0"/>
          </a:p>
          <a:p>
            <a:endParaRPr lang="en-GB" dirty="0"/>
          </a:p>
        </p:txBody>
      </p:sp>
    </p:spTree>
    <p:extLst>
      <p:ext uri="{BB962C8B-B14F-4D97-AF65-F5344CB8AC3E}">
        <p14:creationId xmlns:p14="http://schemas.microsoft.com/office/powerpoint/2010/main" val="1095809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What is Proper Acknowledgement?</a:t>
            </a:r>
            <a:endParaRPr lang="en-GB" dirty="0"/>
          </a:p>
        </p:txBody>
      </p:sp>
      <p:sp>
        <p:nvSpPr>
          <p:cNvPr id="3" name="Content Placeholder 2"/>
          <p:cNvSpPr>
            <a:spLocks noGrp="1"/>
          </p:cNvSpPr>
          <p:nvPr>
            <p:ph idx="1"/>
          </p:nvPr>
        </p:nvSpPr>
        <p:spPr/>
        <p:txBody>
          <a:bodyPr>
            <a:normAutofit/>
          </a:bodyPr>
          <a:lstStyle/>
          <a:p>
            <a:r>
              <a:rPr lang="en-GB" dirty="0" smtClean="0"/>
              <a:t>Paraphrase using your own words</a:t>
            </a:r>
          </a:p>
          <a:p>
            <a:r>
              <a:rPr lang="en-GB" dirty="0" smtClean="0"/>
              <a:t>When using the work of others you should either:</a:t>
            </a:r>
          </a:p>
          <a:p>
            <a:r>
              <a:rPr lang="en-GB" dirty="0" smtClean="0"/>
              <a:t>Quote directly using quotation marks, or </a:t>
            </a:r>
          </a:p>
          <a:p>
            <a:r>
              <a:rPr lang="en-GB" dirty="0" smtClean="0"/>
              <a:t>Whichever method you choose, you must always include: </a:t>
            </a:r>
          </a:p>
          <a:p>
            <a:r>
              <a:rPr lang="en-GB" dirty="0" smtClean="0"/>
              <a:t>A citation i.e. a short, in-text reference such as (Andrews, 2008, p.22) </a:t>
            </a:r>
          </a:p>
          <a:p>
            <a:r>
              <a:rPr lang="en-GB" dirty="0" smtClean="0"/>
              <a:t>A full bibliographic reference at the end of your work</a:t>
            </a:r>
          </a:p>
          <a:p>
            <a:endParaRPr lang="en-GB" dirty="0"/>
          </a:p>
        </p:txBody>
      </p:sp>
    </p:spTree>
    <p:extLst>
      <p:ext uri="{BB962C8B-B14F-4D97-AF65-F5344CB8AC3E}">
        <p14:creationId xmlns:p14="http://schemas.microsoft.com/office/powerpoint/2010/main" val="174550673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7528" y="0"/>
            <a:ext cx="8229600" cy="1143000"/>
          </a:xfrm>
        </p:spPr>
        <p:txBody>
          <a:bodyPr/>
          <a:lstStyle/>
          <a:p>
            <a:r>
              <a:rPr lang="en-GB" dirty="0"/>
              <a:t>Detecting Plagiarism</a:t>
            </a:r>
          </a:p>
        </p:txBody>
      </p:sp>
      <p:sp>
        <p:nvSpPr>
          <p:cNvPr id="5" name="TextBox 4"/>
          <p:cNvSpPr txBox="1"/>
          <p:nvPr/>
        </p:nvSpPr>
        <p:spPr>
          <a:xfrm>
            <a:off x="4629151" y="2247900"/>
            <a:ext cx="1666875" cy="369332"/>
          </a:xfrm>
          <a:prstGeom prst="rect">
            <a:avLst/>
          </a:prstGeom>
          <a:noFill/>
        </p:spPr>
        <p:txBody>
          <a:bodyPr wrap="square" rtlCol="0">
            <a:spAutoFit/>
          </a:bodyPr>
          <a:lstStyle/>
          <a:p>
            <a:endParaRPr lang="en-GB" dirty="0"/>
          </a:p>
        </p:txBody>
      </p:sp>
      <p:sp>
        <p:nvSpPr>
          <p:cNvPr id="7" name="TextBox 6"/>
          <p:cNvSpPr txBox="1"/>
          <p:nvPr/>
        </p:nvSpPr>
        <p:spPr>
          <a:xfrm>
            <a:off x="7858126" y="6304002"/>
            <a:ext cx="1910283" cy="369332"/>
          </a:xfrm>
          <a:prstGeom prst="rect">
            <a:avLst/>
          </a:prstGeom>
          <a:noFill/>
        </p:spPr>
        <p:txBody>
          <a:bodyPr wrap="square" rtlCol="0">
            <a:spAutoFit/>
          </a:bodyPr>
          <a:lstStyle/>
          <a:p>
            <a:r>
              <a:rPr lang="en-GB" dirty="0"/>
              <a:t>(</a:t>
            </a:r>
            <a:r>
              <a:rPr lang="en-GB" dirty="0" err="1"/>
              <a:t>Turnitin</a:t>
            </a:r>
            <a:r>
              <a:rPr lang="en-GB" dirty="0"/>
              <a:t>, 2015)</a:t>
            </a:r>
          </a:p>
        </p:txBody>
      </p:sp>
      <p:pic>
        <p:nvPicPr>
          <p:cNvPr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7368" y="239993"/>
            <a:ext cx="11377264" cy="6248675"/>
          </a:xfrm>
          <a:prstGeom prst="rect">
            <a:avLst/>
          </a:prstGeom>
        </p:spPr>
      </p:pic>
    </p:spTree>
    <p:extLst>
      <p:ext uri="{BB962C8B-B14F-4D97-AF65-F5344CB8AC3E}">
        <p14:creationId xmlns:p14="http://schemas.microsoft.com/office/powerpoint/2010/main" val="17850448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79576" y="19650"/>
            <a:ext cx="7053542" cy="792088"/>
          </a:xfrm>
        </p:spPr>
        <p:txBody>
          <a:bodyPr/>
          <a:lstStyle/>
          <a:p>
            <a:endParaRPr lang="en-GB" dirty="0"/>
          </a:p>
        </p:txBody>
      </p:sp>
      <p:sp>
        <p:nvSpPr>
          <p:cNvPr id="7" name="TextBox 6"/>
          <p:cNvSpPr txBox="1"/>
          <p:nvPr/>
        </p:nvSpPr>
        <p:spPr>
          <a:xfrm>
            <a:off x="6816081" y="6120368"/>
            <a:ext cx="2809875" cy="369332"/>
          </a:xfrm>
          <a:prstGeom prst="rect">
            <a:avLst/>
          </a:prstGeom>
          <a:noFill/>
        </p:spPr>
        <p:txBody>
          <a:bodyPr wrap="square" rtlCol="0">
            <a:spAutoFit/>
          </a:bodyPr>
          <a:lstStyle/>
          <a:p>
            <a:r>
              <a:rPr lang="en-GB" dirty="0"/>
              <a:t>(</a:t>
            </a:r>
            <a:r>
              <a:rPr lang="en-GB" dirty="0" err="1"/>
              <a:t>Turnitin</a:t>
            </a:r>
            <a:r>
              <a:rPr lang="en-GB" dirty="0"/>
              <a:t>, 2015)</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7368" y="318706"/>
            <a:ext cx="11593288" cy="6170994"/>
          </a:xfrm>
          <a:prstGeom prst="rect">
            <a:avLst/>
          </a:prstGeom>
        </p:spPr>
      </p:pic>
    </p:spTree>
    <p:extLst>
      <p:ext uri="{BB962C8B-B14F-4D97-AF65-F5344CB8AC3E}">
        <p14:creationId xmlns:p14="http://schemas.microsoft.com/office/powerpoint/2010/main" val="26907311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What Happens if You Commit Plagiarism?</a:t>
            </a:r>
            <a:endParaRPr lang="en-GB" dirty="0"/>
          </a:p>
        </p:txBody>
      </p:sp>
      <p:sp>
        <p:nvSpPr>
          <p:cNvPr id="4" name="Content Placeholder 3"/>
          <p:cNvSpPr>
            <a:spLocks noGrp="1"/>
          </p:cNvSpPr>
          <p:nvPr>
            <p:ph idx="1"/>
          </p:nvPr>
        </p:nvSpPr>
        <p:spPr/>
        <p:txBody>
          <a:bodyPr/>
          <a:lstStyle/>
          <a:p>
            <a:r>
              <a:rPr lang="en-GB" dirty="0" smtClean="0"/>
              <a:t>‘Plagiarism by students in coursework, other forms of continuous assessment, examinations, dissertations or theses will be dealt with according to the Unfair Practice Procedure and regulations. The same regulations apply to any other form of unfair practice. These regulations can be found in Chapter 13 of the AQH. The University applies a range of penalties, varying in severity, where unfair practice is confirmed’ (UWTSD, 2019., p: 17).</a:t>
            </a:r>
          </a:p>
          <a:p>
            <a:endParaRPr lang="en-GB" dirty="0"/>
          </a:p>
        </p:txBody>
      </p:sp>
    </p:spTree>
    <p:extLst>
      <p:ext uri="{BB962C8B-B14F-4D97-AF65-F5344CB8AC3E}">
        <p14:creationId xmlns:p14="http://schemas.microsoft.com/office/powerpoint/2010/main" val="304954947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smtClean="0"/>
              <a:t>Avoiding Plagiarism</a:t>
            </a:r>
            <a:endParaRPr lang="en-GB" dirty="0"/>
          </a:p>
        </p:txBody>
      </p:sp>
      <p:sp>
        <p:nvSpPr>
          <p:cNvPr id="5" name="Content Placeholder 4"/>
          <p:cNvSpPr>
            <a:spLocks noGrp="1"/>
          </p:cNvSpPr>
          <p:nvPr>
            <p:ph sz="half" idx="1"/>
          </p:nvPr>
        </p:nvSpPr>
        <p:spPr/>
        <p:txBody>
          <a:bodyPr>
            <a:normAutofit/>
          </a:bodyPr>
          <a:lstStyle/>
          <a:p>
            <a:r>
              <a:rPr lang="en-GB" dirty="0"/>
              <a:t>Where would you find out where to reference these?</a:t>
            </a:r>
          </a:p>
          <a:p>
            <a:pPr lvl="1"/>
            <a:r>
              <a:rPr lang="en-GB" dirty="0"/>
              <a:t>Library Harvard Referencing Guide</a:t>
            </a:r>
          </a:p>
          <a:p>
            <a:pPr lvl="1"/>
            <a:r>
              <a:rPr lang="en-GB" dirty="0"/>
              <a:t>Cite Them Right</a:t>
            </a:r>
          </a:p>
          <a:p>
            <a:endParaRPr lang="en-US" dirty="0"/>
          </a:p>
        </p:txBody>
      </p:sp>
      <p:sp>
        <p:nvSpPr>
          <p:cNvPr id="12" name="Content Placeholder 11"/>
          <p:cNvSpPr>
            <a:spLocks noGrp="1"/>
          </p:cNvSpPr>
          <p:nvPr>
            <p:ph sz="half" idx="2"/>
          </p:nvPr>
        </p:nvSpPr>
        <p:spPr/>
        <p:txBody>
          <a:bodyPr>
            <a:normAutofit/>
          </a:bodyPr>
          <a:lstStyle/>
          <a:p>
            <a:r>
              <a:rPr lang="en-GB" dirty="0" smtClean="0"/>
              <a:t>Sources </a:t>
            </a:r>
            <a:r>
              <a:rPr lang="en-GB" dirty="0"/>
              <a:t>of information:</a:t>
            </a:r>
          </a:p>
          <a:p>
            <a:pPr lvl="1"/>
            <a:r>
              <a:rPr lang="en-US" dirty="0"/>
              <a:t>Books</a:t>
            </a:r>
          </a:p>
          <a:p>
            <a:pPr lvl="1"/>
            <a:r>
              <a:rPr lang="en-US" dirty="0"/>
              <a:t>Journals</a:t>
            </a:r>
          </a:p>
          <a:p>
            <a:pPr lvl="1"/>
            <a:r>
              <a:rPr lang="en-US" dirty="0"/>
              <a:t>Government publications</a:t>
            </a:r>
          </a:p>
          <a:p>
            <a:pPr lvl="1"/>
            <a:r>
              <a:rPr lang="en-US" dirty="0"/>
              <a:t>The internet</a:t>
            </a:r>
          </a:p>
          <a:p>
            <a:pPr lvl="1"/>
            <a:r>
              <a:rPr lang="en-US" dirty="0"/>
              <a:t>E-mails</a:t>
            </a:r>
          </a:p>
          <a:p>
            <a:pPr lvl="1"/>
            <a:r>
              <a:rPr lang="en-US" dirty="0"/>
              <a:t>Reports (e.g. United Nations, Welsh Government, National Institute for Clinical Excellence)</a:t>
            </a:r>
          </a:p>
          <a:p>
            <a:pPr lvl="1"/>
            <a:r>
              <a:rPr lang="en-US" dirty="0"/>
              <a:t>T.V. </a:t>
            </a:r>
            <a:r>
              <a:rPr lang="en-US" dirty="0" err="1"/>
              <a:t>programmes</a:t>
            </a:r>
            <a:r>
              <a:rPr lang="en-US" dirty="0"/>
              <a:t>, songs, poems, social media content to a limited amount </a:t>
            </a:r>
          </a:p>
          <a:p>
            <a:endParaRPr lang="en-GB" dirty="0"/>
          </a:p>
        </p:txBody>
      </p:sp>
    </p:spTree>
    <p:extLst>
      <p:ext uri="{BB962C8B-B14F-4D97-AF65-F5344CB8AC3E}">
        <p14:creationId xmlns:p14="http://schemas.microsoft.com/office/powerpoint/2010/main" val="3741323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smtClean="0"/>
              <a:t>Avoiding Plagiarism</a:t>
            </a:r>
            <a:endParaRPr lang="en-GB" dirty="0"/>
          </a:p>
        </p:txBody>
      </p:sp>
      <p:sp>
        <p:nvSpPr>
          <p:cNvPr id="11267" name="Content Placeholder 3"/>
          <p:cNvSpPr>
            <a:spLocks noGrp="1"/>
          </p:cNvSpPr>
          <p:nvPr>
            <p:ph idx="1"/>
          </p:nvPr>
        </p:nvSpPr>
        <p:spPr/>
        <p:txBody>
          <a:bodyPr>
            <a:normAutofit/>
          </a:bodyPr>
          <a:lstStyle/>
          <a:p>
            <a:r>
              <a:rPr lang="en-US" dirty="0" smtClean="0"/>
              <a:t>Whilst preparing for an assignment</a:t>
            </a:r>
          </a:p>
          <a:p>
            <a:r>
              <a:rPr lang="en-US" dirty="0" smtClean="0"/>
              <a:t>It is important that your notes tell you;</a:t>
            </a:r>
          </a:p>
          <a:p>
            <a:r>
              <a:rPr lang="en-US" dirty="0" smtClean="0"/>
              <a:t>Who said this?</a:t>
            </a:r>
          </a:p>
          <a:p>
            <a:r>
              <a:rPr lang="en-US" dirty="0" smtClean="0"/>
              <a:t>What are they saying?</a:t>
            </a:r>
          </a:p>
          <a:p>
            <a:r>
              <a:rPr lang="en-US" dirty="0" smtClean="0"/>
              <a:t>Where have they said it?</a:t>
            </a:r>
            <a:endParaRPr lang="en-US" dirty="0"/>
          </a:p>
        </p:txBody>
      </p:sp>
    </p:spTree>
    <p:extLst>
      <p:ext uri="{BB962C8B-B14F-4D97-AF65-F5344CB8AC3E}">
        <p14:creationId xmlns:p14="http://schemas.microsoft.com/office/powerpoint/2010/main" val="2075199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26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26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Avoiding Plagiarism</a:t>
            </a:r>
            <a:endParaRPr lang="en-GB" dirty="0"/>
          </a:p>
        </p:txBody>
      </p:sp>
      <p:sp>
        <p:nvSpPr>
          <p:cNvPr id="12291" name="Content Placeholder 8"/>
          <p:cNvSpPr>
            <a:spLocks noGrp="1"/>
          </p:cNvSpPr>
          <p:nvPr>
            <p:ph idx="1"/>
          </p:nvPr>
        </p:nvSpPr>
        <p:spPr/>
        <p:txBody>
          <a:bodyPr/>
          <a:lstStyle/>
          <a:p>
            <a:r>
              <a:rPr lang="en-US" altLang="en-US" smtClean="0"/>
              <a:t>Always reference your work</a:t>
            </a:r>
          </a:p>
          <a:p>
            <a:r>
              <a:rPr lang="en-US" altLang="en-US" smtClean="0"/>
              <a:t>Remember to reference everything you have used in your work</a:t>
            </a:r>
          </a:p>
          <a:p>
            <a:r>
              <a:rPr lang="en-US" altLang="en-US" smtClean="0"/>
              <a:t>Use ORIGINAL ideas and your own words</a:t>
            </a:r>
          </a:p>
          <a:p>
            <a:r>
              <a:rPr lang="en-US" altLang="en-US" smtClean="0"/>
              <a:t>Use Turnitin to check your draft version</a:t>
            </a:r>
            <a:endParaRPr lang="en-US" altLang="en-US" dirty="0"/>
          </a:p>
        </p:txBody>
      </p:sp>
    </p:spTree>
    <p:extLst>
      <p:ext uri="{BB962C8B-B14F-4D97-AF65-F5344CB8AC3E}">
        <p14:creationId xmlns:p14="http://schemas.microsoft.com/office/powerpoint/2010/main" val="1556549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References</a:t>
            </a:r>
            <a:endParaRPr lang="en-US" dirty="0"/>
          </a:p>
        </p:txBody>
      </p:sp>
      <p:sp>
        <p:nvSpPr>
          <p:cNvPr id="3" name="Content Placeholder 2"/>
          <p:cNvSpPr>
            <a:spLocks noGrp="1"/>
          </p:cNvSpPr>
          <p:nvPr>
            <p:ph idx="1"/>
          </p:nvPr>
        </p:nvSpPr>
        <p:spPr/>
        <p:txBody>
          <a:bodyPr>
            <a:normAutofit/>
          </a:bodyPr>
          <a:lstStyle/>
          <a:p>
            <a:r>
              <a:rPr lang="en-US" dirty="0" smtClean="0"/>
              <a:t>Crème, P &amp; </a:t>
            </a:r>
            <a:r>
              <a:rPr lang="en-US" dirty="0" err="1" smtClean="0"/>
              <a:t>Lea,R</a:t>
            </a:r>
            <a:r>
              <a:rPr lang="en-US" dirty="0" smtClean="0"/>
              <a:t> ( 2003) Writing at University – a Guide for Students. Maidenhead: Open University Press.</a:t>
            </a:r>
          </a:p>
          <a:p>
            <a:r>
              <a:rPr lang="en-US" dirty="0" smtClean="0"/>
              <a:t>Lancashire University (2008) Referencing: Effective Learning. Available at </a:t>
            </a:r>
            <a:r>
              <a:rPr lang="en-US" dirty="0" smtClean="0">
                <a:hlinkClick r:id="rId3"/>
              </a:rPr>
              <a:t>http://www.lancs.ac.uk/depts/celt/sldc/materials.writing/referencing.htm</a:t>
            </a:r>
            <a:r>
              <a:rPr lang="en-US" dirty="0" smtClean="0"/>
              <a:t>  [</a:t>
            </a:r>
            <a:r>
              <a:rPr lang="en-US" dirty="0" err="1" smtClean="0"/>
              <a:t>gwelwyd</a:t>
            </a:r>
            <a:r>
              <a:rPr lang="en-US" dirty="0" smtClean="0"/>
              <a:t> 12/9/08]</a:t>
            </a:r>
          </a:p>
          <a:p>
            <a:r>
              <a:rPr lang="en-US" dirty="0" err="1" smtClean="0"/>
              <a:t>Neville,C</a:t>
            </a:r>
            <a:r>
              <a:rPr lang="en-US" dirty="0" smtClean="0"/>
              <a:t> (2007)  The Complete Guide to Referencing and Avoiding Plagiarism. Maidenhead: Open University Press.</a:t>
            </a:r>
          </a:p>
          <a:p>
            <a:r>
              <a:rPr lang="en-GB" dirty="0" smtClean="0"/>
              <a:t>Turnitin, 2015, student submissions </a:t>
            </a:r>
            <a:r>
              <a:rPr lang="en-GB" dirty="0" smtClean="0">
                <a:hlinkClick r:id="rId4"/>
              </a:rPr>
              <a:t>https://dysgu.ydds.ac.uk/login/index.php</a:t>
            </a:r>
            <a:r>
              <a:rPr lang="en-GB" dirty="0" smtClean="0"/>
              <a:t> (accessed on 09.09.2015)</a:t>
            </a:r>
          </a:p>
          <a:p>
            <a:endParaRPr lang="en-US" dirty="0" smtClean="0"/>
          </a:p>
          <a:p>
            <a:endParaRPr lang="en-US" dirty="0"/>
          </a:p>
        </p:txBody>
      </p:sp>
    </p:spTree>
    <p:extLst>
      <p:ext uri="{BB962C8B-B14F-4D97-AF65-F5344CB8AC3E}">
        <p14:creationId xmlns:p14="http://schemas.microsoft.com/office/powerpoint/2010/main" val="31700936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Reference List</a:t>
            </a:r>
            <a:endParaRPr lang="en-GB" dirty="0"/>
          </a:p>
        </p:txBody>
      </p:sp>
      <p:sp>
        <p:nvSpPr>
          <p:cNvPr id="3" name="Content Placeholder 2"/>
          <p:cNvSpPr>
            <a:spLocks noGrp="1"/>
          </p:cNvSpPr>
          <p:nvPr>
            <p:ph idx="1"/>
          </p:nvPr>
        </p:nvSpPr>
        <p:spPr/>
        <p:txBody>
          <a:bodyPr>
            <a:normAutofit fontScale="92500" lnSpcReduction="20000"/>
          </a:bodyPr>
          <a:lstStyle/>
          <a:p>
            <a:endParaRPr lang="en-GB" smtClean="0"/>
          </a:p>
          <a:p>
            <a:r>
              <a:rPr lang="en-GB" smtClean="0"/>
              <a:t>Wyse, D (2006) The Good Writing Guide for Education Students. London: Sage Publications Ltd</a:t>
            </a:r>
          </a:p>
          <a:p>
            <a:r>
              <a:rPr lang="en-GB" smtClean="0"/>
              <a:t>University of Essex (No Date) Plagiarism and how to avoid it</a:t>
            </a:r>
          </a:p>
          <a:p>
            <a:r>
              <a:rPr lang="en-GB" smtClean="0"/>
              <a:t> </a:t>
            </a:r>
            <a:r>
              <a:rPr lang="en-GB" smtClean="0">
                <a:hlinkClick r:id="rId2"/>
              </a:rPr>
              <a:t>https://www1.essex.ac.uk/outreach/documents/plagiarism.pdf</a:t>
            </a:r>
            <a:r>
              <a:rPr lang="en-GB" smtClean="0"/>
              <a:t> </a:t>
            </a:r>
          </a:p>
          <a:p>
            <a:r>
              <a:rPr lang="en-GB" smtClean="0"/>
              <a:t>(accessed: 17.10.2017)</a:t>
            </a:r>
          </a:p>
          <a:p>
            <a:r>
              <a:rPr lang="en-GB" smtClean="0"/>
              <a:t>University of Wales Trinity Saint David (No Date) Intellectual Property Rights: Students </a:t>
            </a:r>
            <a:r>
              <a:rPr lang="en-GB" smtClean="0">
                <a:hlinkClick r:id="rId3"/>
              </a:rPr>
              <a:t>http://www.uwtsd.ac.uk/media/uwtsd-website/content-assets/documents/for-business/Intellectual-Property-Policy-Students-Final.pdf</a:t>
            </a:r>
            <a:r>
              <a:rPr lang="en-GB" smtClean="0"/>
              <a:t> (Accessed 17.10.2017)</a:t>
            </a:r>
          </a:p>
          <a:p>
            <a:r>
              <a:rPr lang="en-GB" smtClean="0"/>
              <a:t>University of Wales Trinity Saint David (2017) University Regulations: Student Guide</a:t>
            </a:r>
          </a:p>
          <a:p>
            <a:r>
              <a:rPr lang="en-GB" smtClean="0"/>
              <a:t> </a:t>
            </a:r>
            <a:r>
              <a:rPr lang="en-GB" smtClean="0">
                <a:hlinkClick r:id="rId4"/>
              </a:rPr>
              <a:t>http://www.uwtsd.ac.uk/media/uwtsd-website/content-assets/documents/academic-office/quality-handbook/University_Regulations_Undergraduate_Student_Guide_2017-18.pdf</a:t>
            </a:r>
            <a:r>
              <a:rPr lang="en-GB" smtClean="0"/>
              <a:t> (accessed on 17.10.2017)</a:t>
            </a:r>
          </a:p>
          <a:p>
            <a:endParaRPr lang="en-GB" smtClean="0"/>
          </a:p>
          <a:p>
            <a:endParaRPr lang="en-GB" smtClean="0"/>
          </a:p>
          <a:p>
            <a:endParaRPr lang="en-GB" smtClean="0"/>
          </a:p>
          <a:p>
            <a:endParaRPr lang="en-GB" dirty="0"/>
          </a:p>
        </p:txBody>
      </p:sp>
    </p:spTree>
    <p:extLst>
      <p:ext uri="{BB962C8B-B14F-4D97-AF65-F5344CB8AC3E}">
        <p14:creationId xmlns:p14="http://schemas.microsoft.com/office/powerpoint/2010/main" val="2301250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Picture References</a:t>
            </a:r>
            <a:endParaRPr lang="en-GB" dirty="0"/>
          </a:p>
        </p:txBody>
      </p:sp>
      <p:sp>
        <p:nvSpPr>
          <p:cNvPr id="4" name="Content Placeholder 3"/>
          <p:cNvSpPr>
            <a:spLocks noGrp="1"/>
          </p:cNvSpPr>
          <p:nvPr>
            <p:ph idx="1"/>
          </p:nvPr>
        </p:nvSpPr>
        <p:spPr/>
        <p:txBody>
          <a:bodyPr/>
          <a:lstStyle/>
          <a:p>
            <a:r>
              <a:rPr lang="en-GB" dirty="0" smtClean="0"/>
              <a:t>Image 1: Source: Pixabay.com  URL </a:t>
            </a:r>
            <a:r>
              <a:rPr lang="en-GB" dirty="0" smtClean="0">
                <a:hlinkClick r:id="rId2"/>
              </a:rPr>
              <a:t>https://pixabay.com/en/thief-burglar-robber-predator-cash-1825712/</a:t>
            </a:r>
            <a:r>
              <a:rPr lang="en-GB" dirty="0" smtClean="0"/>
              <a:t> (Accessed 17.10.2017)</a:t>
            </a:r>
          </a:p>
          <a:p>
            <a:endParaRPr lang="en-GB" dirty="0"/>
          </a:p>
        </p:txBody>
      </p:sp>
    </p:spTree>
    <p:extLst>
      <p:ext uri="{BB962C8B-B14F-4D97-AF65-F5344CB8AC3E}">
        <p14:creationId xmlns:p14="http://schemas.microsoft.com/office/powerpoint/2010/main" val="540188219"/>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Retrospect</Template>
  <TotalTime>1233</TotalTime>
  <Words>837</Words>
  <Application>Microsoft Office PowerPoint</Application>
  <PresentationFormat>Widescreen</PresentationFormat>
  <Paragraphs>90</Paragraphs>
  <Slides>16</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Calibri Light</vt:lpstr>
      <vt:lpstr>Retrospect</vt:lpstr>
      <vt:lpstr>ECG7005Q Turnitin &amp; Referencing</vt:lpstr>
      <vt:lpstr>Have You Ever had Anything Stolen?</vt:lpstr>
      <vt:lpstr>Authorship versus Intellectual Property</vt:lpstr>
      <vt:lpstr>Plagiarism</vt:lpstr>
      <vt:lpstr>What is Plagiarism?</vt:lpstr>
      <vt:lpstr>Why do Students Plagiarise?</vt:lpstr>
      <vt:lpstr>What is Proper Acknowledgement?</vt:lpstr>
      <vt:lpstr>Detecting Plagiarism</vt:lpstr>
      <vt:lpstr>PowerPoint Presentation</vt:lpstr>
      <vt:lpstr>What Happens if You Commit Plagiarism?</vt:lpstr>
      <vt:lpstr>Avoiding Plagiarism</vt:lpstr>
      <vt:lpstr>Avoiding Plagiarism</vt:lpstr>
      <vt:lpstr>Avoiding Plagiarism</vt:lpstr>
      <vt:lpstr>References</vt:lpstr>
      <vt:lpstr>Reference List</vt:lpstr>
      <vt:lpstr>Picture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ECGE4001Q – Academic Study Skills</dc:title>
  <dc:creator>Ken Dicks</dc:creator>
  <cp:lastModifiedBy>Caroline Lohmann-Hancock</cp:lastModifiedBy>
  <cp:revision>89</cp:revision>
  <dcterms:created xsi:type="dcterms:W3CDTF">2017-09-29T08:10:58Z</dcterms:created>
  <dcterms:modified xsi:type="dcterms:W3CDTF">2020-09-14T12:58:41Z</dcterms:modified>
</cp:coreProperties>
</file>