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E65788-B51B-41CC-96BC-ADAD7052A375}" v="167" dt="2020-10-14T14:59:43.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4978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4742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380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4790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36863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5780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98941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46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759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85910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3/16/2021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604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3/16/2021</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21724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944B8ED-D199-45E4-9180-C764620AFA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2349FF-7742-42ED-ADF3-238B5DDD17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6" y="1589743"/>
            <a:ext cx="6619874" cy="4201456"/>
          </a:xfrm>
        </p:spPr>
        <p:txBody>
          <a:bodyPr>
            <a:normAutofit/>
          </a:bodyPr>
          <a:lstStyle/>
          <a:p>
            <a:r>
              <a:rPr lang="en-GB" sz="4000" dirty="0">
                <a:solidFill>
                  <a:srgbClr val="FFFFFF"/>
                </a:solidFill>
              </a:rPr>
              <a:t>Tutorial – the police as a public authority</a:t>
            </a:r>
          </a:p>
        </p:txBody>
      </p:sp>
      <p:sp>
        <p:nvSpPr>
          <p:cNvPr id="3" name="Subtitle 2"/>
          <p:cNvSpPr>
            <a:spLocks noGrp="1"/>
          </p:cNvSpPr>
          <p:nvPr>
            <p:ph type="subTitle" idx="1"/>
          </p:nvPr>
        </p:nvSpPr>
        <p:spPr>
          <a:xfrm>
            <a:off x="746316" y="555816"/>
            <a:ext cx="5768784" cy="510984"/>
          </a:xfrm>
        </p:spPr>
        <p:txBody>
          <a:bodyPr anchor="b">
            <a:normAutofit/>
          </a:bodyPr>
          <a:lstStyle/>
          <a:p>
            <a:endParaRPr lang="en-GB" sz="1800">
              <a:solidFill>
                <a:srgbClr val="FFFFFF"/>
              </a:solidFill>
            </a:endParaRPr>
          </a:p>
        </p:txBody>
      </p:sp>
      <p:cxnSp>
        <p:nvCxnSpPr>
          <p:cNvPr id="15" name="Straight Connector 14">
            <a:extLst>
              <a:ext uri="{FF2B5EF4-FFF2-40B4-BE49-F238E27FC236}">
                <a16:creationId xmlns:a16="http://schemas.microsoft.com/office/drawing/2014/main" id="{095C64CB-DCB0-424A-8DFE-F09CBEE9261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328271"/>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04019-5B64-4885-88D7-0513687BB904}"/>
              </a:ext>
            </a:extLst>
          </p:cNvPr>
          <p:cNvSpPr>
            <a:spLocks noGrp="1"/>
          </p:cNvSpPr>
          <p:nvPr>
            <p:ph type="title"/>
          </p:nvPr>
        </p:nvSpPr>
        <p:spPr>
          <a:xfrm>
            <a:off x="700635" y="922096"/>
            <a:ext cx="10691265" cy="978124"/>
          </a:xfrm>
        </p:spPr>
        <p:txBody>
          <a:bodyPr/>
          <a:lstStyle/>
          <a:p>
            <a:r>
              <a:rPr lang="en-GB" dirty="0"/>
              <a:t>Case study</a:t>
            </a:r>
          </a:p>
        </p:txBody>
      </p:sp>
      <p:sp>
        <p:nvSpPr>
          <p:cNvPr id="3" name="Content Placeholder 2">
            <a:extLst>
              <a:ext uri="{FF2B5EF4-FFF2-40B4-BE49-F238E27FC236}">
                <a16:creationId xmlns:a16="http://schemas.microsoft.com/office/drawing/2014/main" id="{58438EC8-51E0-4C13-B10A-B0C029FD04BA}"/>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Whilst on patrol, PCs Clinton and Trump are informed of a report of a disturbance and asked to investigate.  </a:t>
            </a:r>
            <a:endParaRPr lang="en-US"/>
          </a:p>
          <a:p>
            <a:r>
              <a:rPr lang="en-GB" sz="2400" b="1" dirty="0">
                <a:ea typeface="+mn-lt"/>
                <a:cs typeface="+mn-lt"/>
              </a:rPr>
              <a:t>The area in which the disturbance has allegedly taken place is known to be where a local gang of youths (the Azul gang) hang out with some minor crimes having taken place in recent weeks, including a report of an attempted stabbing.</a:t>
            </a:r>
            <a:endParaRPr lang="en-GB"/>
          </a:p>
        </p:txBody>
      </p:sp>
    </p:spTree>
    <p:extLst>
      <p:ext uri="{BB962C8B-B14F-4D97-AF65-F5344CB8AC3E}">
        <p14:creationId xmlns:p14="http://schemas.microsoft.com/office/powerpoint/2010/main" val="105577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1EA6D-95D8-468F-9674-CE529DF6C043}"/>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21E3B159-E4DE-4348-9AE3-30AA69AFE0A0}"/>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Upon the approach PCs Clinton and Trump see a group of people gathering around what appears to be someone lying in the road; in seeing the PCs the gang start to disperse running in different directions.  </a:t>
            </a:r>
            <a:endParaRPr lang="en-US"/>
          </a:p>
          <a:p>
            <a:r>
              <a:rPr lang="en-GB" sz="2400" b="1" dirty="0">
                <a:ea typeface="+mn-lt"/>
                <a:cs typeface="+mn-lt"/>
              </a:rPr>
              <a:t>PC Clinton pursues a couple of individuals while PC Trump attends to the victim, who appears to have been stabbed, and who PC Trump recognises immediately as JB, a member of (The Crew) a rival gang.</a:t>
            </a:r>
            <a:endParaRPr lang="en-GB"/>
          </a:p>
        </p:txBody>
      </p:sp>
    </p:spTree>
    <p:extLst>
      <p:ext uri="{BB962C8B-B14F-4D97-AF65-F5344CB8AC3E}">
        <p14:creationId xmlns:p14="http://schemas.microsoft.com/office/powerpoint/2010/main" val="392653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82F45-24AB-4693-B64F-EAA2E3C9D0B6}"/>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7FA4F978-9F6C-4A4B-9FE0-B9F2820757A8}"/>
              </a:ext>
            </a:extLst>
          </p:cNvPr>
          <p:cNvSpPr>
            <a:spLocks noGrp="1"/>
          </p:cNvSpPr>
          <p:nvPr>
            <p:ph idx="1"/>
          </p:nvPr>
        </p:nvSpPr>
        <p:spPr/>
        <p:txBody>
          <a:bodyPr vert="horz" lIns="91440" tIns="45720" rIns="91440" bIns="45720" rtlCol="0" anchor="t">
            <a:normAutofit fontScale="92500" lnSpcReduction="20000"/>
          </a:bodyPr>
          <a:lstStyle/>
          <a:p>
            <a:r>
              <a:rPr lang="en-GB" sz="2400" b="1" dirty="0">
                <a:ea typeface="+mn-lt"/>
                <a:cs typeface="+mn-lt"/>
              </a:rPr>
              <a:t>PC Clinton returns a few moments later as the ambulance is taking JB to the hospital to be tended to.  At that, the PCs see Jezza, who is also known to them as a member of the Azul gang.  </a:t>
            </a:r>
            <a:endParaRPr lang="en-US"/>
          </a:p>
          <a:p>
            <a:r>
              <a:rPr lang="en-GB" sz="2400" b="1" dirty="0">
                <a:ea typeface="+mn-lt"/>
                <a:cs typeface="+mn-lt"/>
              </a:rPr>
              <a:t>They approach him and ask him to turn out his pockets; Jezza refuses and PC Clinton uses force to restrain him, while PC Trump feels inside his pockets, socks and shoes.  </a:t>
            </a:r>
            <a:endParaRPr lang="en-GB">
              <a:ea typeface="+mn-lt"/>
              <a:cs typeface="+mn-lt"/>
            </a:endParaRPr>
          </a:p>
          <a:p>
            <a:r>
              <a:rPr lang="en-GB" sz="2400" b="1" dirty="0">
                <a:ea typeface="+mn-lt"/>
                <a:cs typeface="+mn-lt"/>
              </a:rPr>
              <a:t>He then asks Jezza to take off his coat, saying “</a:t>
            </a:r>
            <a:r>
              <a:rPr lang="en-GB" sz="2400" b="1" i="1" dirty="0">
                <a:ea typeface="+mn-lt"/>
                <a:cs typeface="+mn-lt"/>
              </a:rPr>
              <a:t>come on Jez, you know this will be easier if you just to what we say”</a:t>
            </a:r>
            <a:r>
              <a:rPr lang="en-GB" sz="2400" b="1" dirty="0">
                <a:ea typeface="+mn-lt"/>
                <a:cs typeface="+mn-lt"/>
              </a:rPr>
              <a:t>; the PCs find a small flick-knife in Jezza’s pocket and arrest him.</a:t>
            </a:r>
            <a:endParaRPr lang="en-GB"/>
          </a:p>
        </p:txBody>
      </p:sp>
    </p:spTree>
    <p:extLst>
      <p:ext uri="{BB962C8B-B14F-4D97-AF65-F5344CB8AC3E}">
        <p14:creationId xmlns:p14="http://schemas.microsoft.com/office/powerpoint/2010/main" val="149164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D0404-9CD3-4550-AC75-68E57B0C4822}"/>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5E79F2FF-79D1-4DF1-A525-46C0568BEBCF}"/>
              </a:ext>
            </a:extLst>
          </p:cNvPr>
          <p:cNvSpPr>
            <a:spLocks noGrp="1"/>
          </p:cNvSpPr>
          <p:nvPr>
            <p:ph idx="1"/>
          </p:nvPr>
        </p:nvSpPr>
        <p:spPr/>
        <p:txBody>
          <a:bodyPr vert="horz" lIns="91440" tIns="45720" rIns="91440" bIns="45720" rtlCol="0" anchor="t">
            <a:normAutofit fontScale="85000" lnSpcReduction="20000"/>
          </a:bodyPr>
          <a:lstStyle/>
          <a:p>
            <a:r>
              <a:rPr lang="en-GB" sz="2400" b="1" dirty="0">
                <a:ea typeface="+mn-lt"/>
                <a:cs typeface="+mn-lt"/>
              </a:rPr>
              <a:t>A couple of hours later, PCs Clayton and Trump are conducting inquiries when they see around 20 members of the ‘The Crew’ arrive on the scene looking for the Azul gang.  </a:t>
            </a:r>
            <a:endParaRPr lang="en-US" dirty="0"/>
          </a:p>
          <a:p>
            <a:r>
              <a:rPr lang="en-GB" sz="2400" b="1" dirty="0">
                <a:ea typeface="+mn-lt"/>
                <a:cs typeface="+mn-lt"/>
              </a:rPr>
              <a:t>A few members of the gang are shouting and threatening to pay the Azul’s back for what they have done.  On seeing the PCs they run but the leader of the Crew, Nige, shouts back “</a:t>
            </a:r>
            <a:r>
              <a:rPr lang="en-GB" sz="2400" b="1" i="1" dirty="0">
                <a:ea typeface="+mn-lt"/>
                <a:cs typeface="+mn-lt"/>
              </a:rPr>
              <a:t>you can’t be here all the time…we’ll be back and we’ll get the Azul’s for this!”</a:t>
            </a:r>
            <a:r>
              <a:rPr lang="en-GB" sz="2400" b="1" dirty="0">
                <a:ea typeface="+mn-lt"/>
                <a:cs typeface="+mn-lt"/>
              </a:rPr>
              <a:t>.  </a:t>
            </a:r>
            <a:endParaRPr lang="en-GB" dirty="0">
              <a:ea typeface="+mn-lt"/>
              <a:cs typeface="+mn-lt"/>
            </a:endParaRPr>
          </a:p>
          <a:p>
            <a:r>
              <a:rPr lang="en-GB" sz="2400" b="1" dirty="0">
                <a:ea typeface="+mn-lt"/>
                <a:cs typeface="+mn-lt"/>
              </a:rPr>
              <a:t>Fearing this might lead to further offences, the Superintendent decides to put an order in place allowing stop and searches in the area for the next 24 </a:t>
            </a:r>
            <a:r>
              <a:rPr lang="en-GB" sz="2400" b="1" dirty="0" smtClean="0">
                <a:ea typeface="+mn-lt"/>
                <a:cs typeface="+mn-lt"/>
              </a:rPr>
              <a:t>hours (Section 60 of PACE)</a:t>
            </a:r>
          </a:p>
          <a:p>
            <a:endParaRPr lang="en-GB" sz="2400" b="1" dirty="0">
              <a:ea typeface="+mn-lt"/>
              <a:cs typeface="+mn-lt"/>
            </a:endParaRPr>
          </a:p>
          <a:p>
            <a:pPr marL="0" indent="0">
              <a:buNone/>
            </a:pPr>
            <a:r>
              <a:rPr lang="en-GB" dirty="0"/>
              <a:t>https://assets.publishing.service.gov.uk/government/uploads/system/uploads/attachment_data/file/384122/PaceCodeAWeb.pdf</a:t>
            </a:r>
            <a:endParaRPr lang="en-GB" dirty="0"/>
          </a:p>
        </p:txBody>
      </p:sp>
    </p:spTree>
    <p:extLst>
      <p:ext uri="{BB962C8B-B14F-4D97-AF65-F5344CB8AC3E}">
        <p14:creationId xmlns:p14="http://schemas.microsoft.com/office/powerpoint/2010/main" val="1472765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770D-3A51-41B1-BCF5-5DF629E2414D}"/>
              </a:ext>
            </a:extLst>
          </p:cNvPr>
          <p:cNvSpPr>
            <a:spLocks noGrp="1"/>
          </p:cNvSpPr>
          <p:nvPr>
            <p:ph type="title"/>
          </p:nvPr>
        </p:nvSpPr>
        <p:spPr/>
        <p:txBody>
          <a:bodyPr/>
          <a:lstStyle/>
          <a:p>
            <a:r>
              <a:rPr lang="en-GB" dirty="0"/>
              <a:t>Reflective question</a:t>
            </a:r>
          </a:p>
        </p:txBody>
      </p:sp>
      <p:sp>
        <p:nvSpPr>
          <p:cNvPr id="3" name="Content Placeholder 2">
            <a:extLst>
              <a:ext uri="{FF2B5EF4-FFF2-40B4-BE49-F238E27FC236}">
                <a16:creationId xmlns:a16="http://schemas.microsoft.com/office/drawing/2014/main" id="{7E7790D0-01B3-40ED-A959-59C5EDC7790D}"/>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Discuss the </a:t>
            </a:r>
            <a:r>
              <a:rPr lang="en-GB" sz="2400" b="1" dirty="0" smtClean="0">
                <a:ea typeface="+mn-lt"/>
                <a:cs typeface="+mn-lt"/>
              </a:rPr>
              <a:t>social </a:t>
            </a:r>
            <a:r>
              <a:rPr lang="en-GB" sz="2400" b="1" dirty="0">
                <a:ea typeface="+mn-lt"/>
                <a:cs typeface="+mn-lt"/>
              </a:rPr>
              <a:t>issues arising from the scenario above</a:t>
            </a:r>
            <a:r>
              <a:rPr lang="en-GB" sz="2400" b="1" dirty="0" smtClean="0">
                <a:ea typeface="+mn-lt"/>
                <a:cs typeface="+mn-lt"/>
              </a:rPr>
              <a:t>.</a:t>
            </a:r>
          </a:p>
          <a:p>
            <a:endParaRPr lang="en-GB" sz="2400" b="1" dirty="0">
              <a:ea typeface="+mn-lt"/>
              <a:cs typeface="+mn-lt"/>
            </a:endParaRPr>
          </a:p>
          <a:p>
            <a:r>
              <a:rPr lang="en-GB" sz="2400" b="1" dirty="0" smtClean="0">
                <a:ea typeface="+mn-lt"/>
                <a:cs typeface="+mn-lt"/>
              </a:rPr>
              <a:t>What are the legal issues?</a:t>
            </a:r>
            <a:endParaRPr lang="en-GB" sz="2400" b="1" dirty="0">
              <a:ea typeface="+mn-lt"/>
              <a:cs typeface="+mn-lt"/>
            </a:endParaRPr>
          </a:p>
        </p:txBody>
      </p:sp>
    </p:spTree>
    <p:extLst>
      <p:ext uri="{BB962C8B-B14F-4D97-AF65-F5344CB8AC3E}">
        <p14:creationId xmlns:p14="http://schemas.microsoft.com/office/powerpoint/2010/main" val="69462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ChronicleVTI">
  <a:themeElements>
    <a:clrScheme name="AnalogousFromDarkSeedLeftStep">
      <a:dk1>
        <a:srgbClr val="000000"/>
      </a:dk1>
      <a:lt1>
        <a:srgbClr val="FFFFFF"/>
      </a:lt1>
      <a:dk2>
        <a:srgbClr val="392B20"/>
      </a:dk2>
      <a:lt2>
        <a:srgbClr val="E6E2E8"/>
      </a:lt2>
      <a:accent1>
        <a:srgbClr val="4EB722"/>
      </a:accent1>
      <a:accent2>
        <a:srgbClr val="84B014"/>
      </a:accent2>
      <a:accent3>
        <a:srgbClr val="B4A021"/>
      </a:accent3>
      <a:accent4>
        <a:srgbClr val="D46D18"/>
      </a:accent4>
      <a:accent5>
        <a:srgbClr val="E6312A"/>
      </a:accent5>
      <a:accent6>
        <a:srgbClr val="D41860"/>
      </a:accent6>
      <a:hlink>
        <a:srgbClr val="BF593F"/>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6</TotalTime>
  <Words>121</Words>
  <Application>Microsoft Office PowerPoint</Application>
  <PresentationFormat>Widescreen</PresentationFormat>
  <Paragraphs>21</Paragraphs>
  <Slides>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Calisto MT</vt:lpstr>
      <vt:lpstr>Univers Condensed</vt:lpstr>
      <vt:lpstr>ChronicleVTI</vt:lpstr>
      <vt:lpstr>Tutorial – the police as a public authority</vt:lpstr>
      <vt:lpstr>Case study</vt:lpstr>
      <vt:lpstr>Case study</vt:lpstr>
      <vt:lpstr>Case study</vt:lpstr>
      <vt:lpstr>Case study</vt:lpstr>
      <vt:lpstr>Reflective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Doyle</dc:creator>
  <cp:lastModifiedBy>Peter Doyle</cp:lastModifiedBy>
  <cp:revision>53</cp:revision>
  <dcterms:created xsi:type="dcterms:W3CDTF">2020-10-14T14:52:33Z</dcterms:created>
  <dcterms:modified xsi:type="dcterms:W3CDTF">2021-03-16T11:30:50Z</dcterms:modified>
</cp:coreProperties>
</file>