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</p:sldIdLst>
  <p:sldSz cy="5143500" cx="9144000"/>
  <p:notesSz cx="6858000" cy="9144000"/>
  <p:embeddedFontLst>
    <p:embeddedFont>
      <p:font typeface="Nunito"/>
      <p:regular r:id="rId38"/>
      <p:bold r:id="rId39"/>
      <p:italic r:id="rId40"/>
      <p:boldItalic r:id="rId41"/>
    </p:embeddedFont>
    <p:embeddedFont>
      <p:font typeface="Oswald"/>
      <p:regular r:id="rId42"/>
      <p:bold r:id="rId4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Nunito-italic.fntdata"/><Relationship Id="rId20" Type="http://schemas.openxmlformats.org/officeDocument/2006/relationships/slide" Target="slides/slide16.xml"/><Relationship Id="rId42" Type="http://schemas.openxmlformats.org/officeDocument/2006/relationships/font" Target="fonts/Oswald-regular.fntdata"/><Relationship Id="rId41" Type="http://schemas.openxmlformats.org/officeDocument/2006/relationships/font" Target="fonts/Nunito-boldItalic.fntdata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43" Type="http://schemas.openxmlformats.org/officeDocument/2006/relationships/font" Target="fonts/Oswald-bold.fntdata"/><Relationship Id="rId24" Type="http://schemas.openxmlformats.org/officeDocument/2006/relationships/slide" Target="slides/slide20.xml"/><Relationship Id="rId23" Type="http://schemas.openxmlformats.org/officeDocument/2006/relationships/slide" Target="slides/slide1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25" Type="http://schemas.openxmlformats.org/officeDocument/2006/relationships/slide" Target="slides/slide21.xml"/><Relationship Id="rId28" Type="http://schemas.openxmlformats.org/officeDocument/2006/relationships/slide" Target="slides/slide24.xml"/><Relationship Id="rId27" Type="http://schemas.openxmlformats.org/officeDocument/2006/relationships/slide" Target="slides/slide2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29" Type="http://schemas.openxmlformats.org/officeDocument/2006/relationships/slide" Target="slides/slide25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1" Type="http://schemas.openxmlformats.org/officeDocument/2006/relationships/slide" Target="slides/slide27.xml"/><Relationship Id="rId30" Type="http://schemas.openxmlformats.org/officeDocument/2006/relationships/slide" Target="slides/slide26.xml"/><Relationship Id="rId11" Type="http://schemas.openxmlformats.org/officeDocument/2006/relationships/slide" Target="slides/slide7.xml"/><Relationship Id="rId33" Type="http://schemas.openxmlformats.org/officeDocument/2006/relationships/slide" Target="slides/slide29.xml"/><Relationship Id="rId10" Type="http://schemas.openxmlformats.org/officeDocument/2006/relationships/slide" Target="slides/slide6.xml"/><Relationship Id="rId32" Type="http://schemas.openxmlformats.org/officeDocument/2006/relationships/slide" Target="slides/slide28.xml"/><Relationship Id="rId13" Type="http://schemas.openxmlformats.org/officeDocument/2006/relationships/slide" Target="slides/slide9.xml"/><Relationship Id="rId35" Type="http://schemas.openxmlformats.org/officeDocument/2006/relationships/slide" Target="slides/slide31.xml"/><Relationship Id="rId12" Type="http://schemas.openxmlformats.org/officeDocument/2006/relationships/slide" Target="slides/slide8.xml"/><Relationship Id="rId34" Type="http://schemas.openxmlformats.org/officeDocument/2006/relationships/slide" Target="slides/slide30.xml"/><Relationship Id="rId15" Type="http://schemas.openxmlformats.org/officeDocument/2006/relationships/slide" Target="slides/slide11.xml"/><Relationship Id="rId37" Type="http://schemas.openxmlformats.org/officeDocument/2006/relationships/slide" Target="slides/slide33.xml"/><Relationship Id="rId14" Type="http://schemas.openxmlformats.org/officeDocument/2006/relationships/slide" Target="slides/slide10.xml"/><Relationship Id="rId36" Type="http://schemas.openxmlformats.org/officeDocument/2006/relationships/slide" Target="slides/slide32.xml"/><Relationship Id="rId17" Type="http://schemas.openxmlformats.org/officeDocument/2006/relationships/slide" Target="slides/slide13.xml"/><Relationship Id="rId39" Type="http://schemas.openxmlformats.org/officeDocument/2006/relationships/font" Target="fonts/Nunito-bold.fntdata"/><Relationship Id="rId16" Type="http://schemas.openxmlformats.org/officeDocument/2006/relationships/slide" Target="slides/slide12.xml"/><Relationship Id="rId38" Type="http://schemas.openxmlformats.org/officeDocument/2006/relationships/font" Target="fonts/Nunito-regular.fntdata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www.forbes.com/advisor/business/software/website-statistics/" TargetMode="Externa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29324ff0ea_0_1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29324ff0ea_0_1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gbd4ad72a7d_0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" name="Google Shape;149;gbd4ad72a7d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NEXT: </a:t>
            </a:r>
            <a:r>
              <a:rPr lang="en-GB"/>
              <a:t>Number</a:t>
            </a:r>
            <a:r>
              <a:rPr lang="en-GB"/>
              <a:t> of websites in the world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29324ff0ea_0_1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29324ff0ea_0_1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*indexable sites only</a:t>
            </a:r>
            <a:br>
              <a:rPr lang="en-GB"/>
            </a:br>
            <a:r>
              <a:rPr lang="en-GB" u="sng">
                <a:solidFill>
                  <a:schemeClr val="hlink"/>
                </a:solidFill>
                <a:hlinkClick r:id="rId2"/>
              </a:rPr>
              <a:t>https://www.forbes.com/advisor/business/software/website-statistics/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NEXT: Number of actively maintained websites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1b64e8a5fd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1b64e8a5fd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NEXT: Number of new sites created every second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291faca533c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291faca533c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10,800/hr, 259,200/day, 94M/yr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bd4ad72a7d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bd4ad72a7d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bd4ad72a7d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bd4ad72a7d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3268a47c982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g3268a47c982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29324ff0ea_0_1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29324ff0ea_0_1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87226faf57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387226faf57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bd4ad72a7d_0_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bd4ad72a7d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3268a47c982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" name="Google Shape;214;g3268a47c982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3268a47c982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Google Shape;220;g3268a47c982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29324ff0ea_0_1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29324ff0ea_0_1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g387226faf57_0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4" name="Google Shape;234;g387226faf57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gbd4ad72a7d_0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1" name="Google Shape;241;gbd4ad72a7d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g337a488bc39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8" name="Google Shape;248;g337a488bc3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114a95804c2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5" name="Google Shape;255;g114a95804c2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387226faf5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387226faf5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g2fe899faf86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Google Shape;270;g2fe899faf86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NEXT: Percentage of people who won’t wait more than 2 secs to load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g387226faf57_0_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6" name="Google Shape;276;g387226faf57_0_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NEXT: Average time spent reading content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2fe899faf86_0_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2fe899faf86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NEXT: Percentage of users who won’t return after a bad experience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2fe899faf86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" name="Google Shape;288;g2fe899faf86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gbd4ad72a7d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4" name="Google Shape;294;gbd4ad72a7d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gbd4ad72a7d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" name="Google Shape;299;gbd4ad72a7d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38a190a11d1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" name="Google Shape;314;g38a190a11d1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gbd6c1c1926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0" name="Google Shape;320;gbd6c1c1926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4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2fe899faf86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2fe899faf86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114a95804c2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114a95804c2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6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gbd4ad72a7d_0_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8" name="Google Shape;338;gbd4ad72a7d_0_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2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gbd4ad72a7d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4" name="Google Shape;344;gbd4ad72a7d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8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gbd4ad72a7d_0_1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0" name="Google Shape;350;gbd4ad72a7d_0_1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Google Shape;47;p3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Google Shape;48;p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" name="Google Shape;54;p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11150" lvl="1" marL="914400">
              <a:spcBef>
                <a:spcPts val="1600"/>
              </a:spcBef>
              <a:spcAft>
                <a:spcPts val="0"/>
              </a:spcAft>
              <a:buSzPts val="1300"/>
              <a:buChar char="○"/>
              <a:defRPr sz="1300"/>
            </a:lvl2pPr>
            <a:lvl3pPr indent="-311150" lvl="2" marL="1371600">
              <a:spcBef>
                <a:spcPts val="1600"/>
              </a:spcBef>
              <a:spcAft>
                <a:spcPts val="0"/>
              </a:spcAft>
              <a:buSzPts val="1300"/>
              <a:buChar char="■"/>
              <a:defRPr sz="1300"/>
            </a:lvl3pPr>
            <a:lvl4pPr indent="-311150" lvl="3" marL="1828800">
              <a:spcBef>
                <a:spcPts val="1600"/>
              </a:spcBef>
              <a:spcAft>
                <a:spcPts val="0"/>
              </a:spcAft>
              <a:buSzPts val="1300"/>
              <a:buChar char="●"/>
              <a:defRPr sz="1300"/>
            </a:lvl4pPr>
            <a:lvl5pPr indent="-311150" lvl="4" marL="2286000">
              <a:spcBef>
                <a:spcPts val="1600"/>
              </a:spcBef>
              <a:spcAft>
                <a:spcPts val="0"/>
              </a:spcAft>
              <a:buSzPts val="1300"/>
              <a:buChar char="○"/>
              <a:defRPr sz="1300"/>
            </a:lvl5pPr>
            <a:lvl6pPr indent="-311150" lvl="5" marL="2743200">
              <a:spcBef>
                <a:spcPts val="1600"/>
              </a:spcBef>
              <a:spcAft>
                <a:spcPts val="0"/>
              </a:spcAft>
              <a:buSzPts val="1300"/>
              <a:buChar char="■"/>
              <a:defRPr sz="1300"/>
            </a:lvl6pPr>
            <a:lvl7pPr indent="-311150" lvl="6" marL="3200400">
              <a:spcBef>
                <a:spcPts val="1600"/>
              </a:spcBef>
              <a:spcAft>
                <a:spcPts val="0"/>
              </a:spcAft>
              <a:buSzPts val="1300"/>
              <a:buChar char="●"/>
              <a:defRPr sz="1300"/>
            </a:lvl7pPr>
            <a:lvl8pPr indent="-311150" lvl="7" marL="3657600">
              <a:spcBef>
                <a:spcPts val="1600"/>
              </a:spcBef>
              <a:spcAft>
                <a:spcPts val="0"/>
              </a:spcAft>
              <a:buSzPts val="1300"/>
              <a:buChar char="○"/>
              <a:defRPr sz="1300"/>
            </a:lvl8pPr>
            <a:lvl9pPr indent="-323850" lvl="8" marL="4114800"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1" name="Google Shape;61;p5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62" name="Google Shape;62;p5"/>
          <p:cNvSpPr txBox="1"/>
          <p:nvPr>
            <p:ph idx="1" type="body"/>
          </p:nvPr>
        </p:nvSpPr>
        <p:spPr>
          <a:xfrm>
            <a:off x="8191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23850" lvl="1" marL="9144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idx="2" type="body"/>
          </p:nvPr>
        </p:nvSpPr>
        <p:spPr>
          <a:xfrm>
            <a:off x="46387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23850" lvl="1" marL="9144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9" name="Google Shape;69;p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7"/>
          <p:cNvSpPr txBox="1"/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" name="Google Shape;75;p7"/>
          <p:cNvSpPr txBox="1"/>
          <p:nvPr>
            <p:ph idx="1" type="body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23850" lvl="1" marL="9144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76" name="Google Shape;76;p7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Google Shape;93;p8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94" name="Google Shape;94;p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0" name="Google Shape;100;p9"/>
          <p:cNvSpPr txBox="1"/>
          <p:nvPr>
            <p:ph idx="1" type="subTitle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Google Shape;101;p9"/>
          <p:cNvSpPr txBox="1"/>
          <p:nvPr>
            <p:ph idx="2" type="body"/>
          </p:nvPr>
        </p:nvSpPr>
        <p:spPr>
          <a:xfrm>
            <a:off x="819150" y="2318400"/>
            <a:ext cx="5859900" cy="212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23850" lvl="1" marL="9144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02" name="Google Shape;102;p9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with description">
  <p:cSld name="SECTION_TITLE_AND_DESCRIPTION_1">
    <p:bg>
      <p:bgPr>
        <a:solidFill>
          <a:schemeClr val="dk2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8" name="Google Shape;108;p10"/>
          <p:cNvSpPr txBox="1"/>
          <p:nvPr>
            <p:ph idx="1" type="subTitle"/>
          </p:nvPr>
        </p:nvSpPr>
        <p:spPr>
          <a:xfrm>
            <a:off x="819150" y="1550700"/>
            <a:ext cx="36864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9" name="Google Shape;109;p10"/>
          <p:cNvSpPr txBox="1"/>
          <p:nvPr>
            <p:ph idx="2" type="body"/>
          </p:nvPr>
        </p:nvSpPr>
        <p:spPr>
          <a:xfrm>
            <a:off x="819150" y="2318400"/>
            <a:ext cx="3686400" cy="212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23850" lvl="1" marL="9144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10" name="Google Shape;110;p10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1" name="Google Shape;111;p10"/>
          <p:cNvSpPr txBox="1"/>
          <p:nvPr>
            <p:ph idx="3" type="subTitle"/>
          </p:nvPr>
        </p:nvSpPr>
        <p:spPr>
          <a:xfrm>
            <a:off x="4704325" y="1550700"/>
            <a:ext cx="36864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b="1"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12" name="Google Shape;112;p10"/>
          <p:cNvSpPr txBox="1"/>
          <p:nvPr>
            <p:ph idx="4" type="body"/>
          </p:nvPr>
        </p:nvSpPr>
        <p:spPr>
          <a:xfrm>
            <a:off x="4704325" y="2318400"/>
            <a:ext cx="3686400" cy="212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23850" lvl="1" marL="914400" rtl="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rtl="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rtl="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rtl="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rtl="0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rtl="0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rtl="0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rtl="0"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chemeClr val="accent1"/>
        </a:solidFill>
      </p:bgPr>
    </p:bg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1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11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" name="Google Shape;116;p11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11"/>
          <p:cNvSpPr txBox="1"/>
          <p:nvPr>
            <p:ph idx="1" type="body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</a:lstStyle>
          <a:p/>
        </p:txBody>
      </p:sp>
      <p:sp>
        <p:nvSpPr>
          <p:cNvPr id="118" name="Google Shape;118;p1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3"/>
        </a:solidFill>
      </p:bgPr>
    </p:bg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2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21" name="Google Shape;121;p12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22" name="Google Shape;122;p1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1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5" name="Google Shape;125;p12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26" name="Google Shape;126;p1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" name="Google Shape;127;p1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" name="Google Shape;128;p1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9" name="Google Shape;129;p12"/>
          <p:cNvSpPr txBox="1"/>
          <p:nvPr>
            <p:ph hasCustomPrompt="1"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0" name="Google Shape;130;p12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23850" lvl="1" marL="914400" algn="ctr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ctr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ctr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ctr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ctr">
              <a:spcBef>
                <a:spcPts val="160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ctr">
              <a:spcBef>
                <a:spcPts val="160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ctr">
              <a:spcBef>
                <a:spcPts val="160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ctr">
              <a:spcBef>
                <a:spcPts val="1600"/>
              </a:spcBef>
              <a:spcAft>
                <a:spcPts val="160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31" name="Google Shape;131;p1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Calibri"/>
              <a:buChar char="●"/>
              <a:defRPr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2385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○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2385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■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2385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●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2385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○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2385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■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2385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●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2385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○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2385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500"/>
              <a:buFont typeface="Calibri"/>
              <a:buChar char="■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ifttt.com/" TargetMode="External"/><Relationship Id="rId4" Type="http://schemas.openxmlformats.org/officeDocument/2006/relationships/hyperlink" Target="http://www.wheatonslaw.com/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instagram.com/" TargetMode="External"/><Relationship Id="rId4" Type="http://schemas.openxmlformats.org/officeDocument/2006/relationships/hyperlink" Target="https://www.facebook.com/" TargetMode="External"/><Relationship Id="rId9" Type="http://schemas.openxmlformats.org/officeDocument/2006/relationships/hyperlink" Target="https://joinmastodon.org/" TargetMode="External"/><Relationship Id="rId5" Type="http://schemas.openxmlformats.org/officeDocument/2006/relationships/hyperlink" Target="https://www.youtube.com/" TargetMode="External"/><Relationship Id="rId6" Type="http://schemas.openxmlformats.org/officeDocument/2006/relationships/hyperlink" Target="https://pixelfed.org/" TargetMode="External"/><Relationship Id="rId7" Type="http://schemas.openxmlformats.org/officeDocument/2006/relationships/hyperlink" Target="https://diasporafoundation.org/" TargetMode="External"/><Relationship Id="rId8" Type="http://schemas.openxmlformats.org/officeDocument/2006/relationships/hyperlink" Target="https://bsky.app/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www.blogger.com/" TargetMode="External"/><Relationship Id="rId4" Type="http://schemas.openxmlformats.org/officeDocument/2006/relationships/hyperlink" Target="https://www.tumblr.com/" TargetMode="External"/><Relationship Id="rId5" Type="http://schemas.openxmlformats.org/officeDocument/2006/relationships/hyperlink" Target="http://wordpress.com" TargetMode="External"/></Relationships>
</file>

<file path=ppt/slides/_rels/slide14.xml.rels><?xml version="1.0" encoding="UTF-8" standalone="yes"?><Relationships xmlns="http://schemas.openxmlformats.org/package/2006/relationships"><Relationship Id="rId10" Type="http://schemas.openxmlformats.org/officeDocument/2006/relationships/hyperlink" Target="https://cgsociety.org/" TargetMode="External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www.behance.net/" TargetMode="External"/><Relationship Id="rId4" Type="http://schemas.openxmlformats.org/officeDocument/2006/relationships/hyperlink" Target="https://portfolio.adobe.com/" TargetMode="External"/><Relationship Id="rId9" Type="http://schemas.openxmlformats.org/officeDocument/2006/relationships/hyperlink" Target="https://soundcloud.com/" TargetMode="External"/><Relationship Id="rId5" Type="http://schemas.openxmlformats.org/officeDocument/2006/relationships/hyperlink" Target="https://carbonmade.com/" TargetMode="External"/><Relationship Id="rId6" Type="http://schemas.openxmlformats.org/officeDocument/2006/relationships/hyperlink" Target="https://500px.com/" TargetMode="External"/><Relationship Id="rId7" Type="http://schemas.openxmlformats.org/officeDocument/2006/relationships/hyperlink" Target="https://gurushots.com/" TargetMode="External"/><Relationship Id="rId8" Type="http://schemas.openxmlformats.org/officeDocument/2006/relationships/hyperlink" Target="https://youpic.com/" TargetMode="Externa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5.xml"/><Relationship Id="rId3" Type="http://schemas.openxmlformats.org/officeDocument/2006/relationships/hyperlink" Target="https://www.wix.com/" TargetMode="External"/><Relationship Id="rId4" Type="http://schemas.openxmlformats.org/officeDocument/2006/relationships/hyperlink" Target="https://www.canva.com/" TargetMode="External"/><Relationship Id="rId5" Type="http://schemas.openxmlformats.org/officeDocument/2006/relationships/hyperlink" Target="https://carrd.co/" TargetMode="External"/><Relationship Id="rId6" Type="http://schemas.openxmlformats.org/officeDocument/2006/relationships/hyperlink" Target="https://tilda.cc" TargetMode="External"/><Relationship Id="rId7" Type="http://schemas.openxmlformats.org/officeDocument/2006/relationships/hyperlink" Target="https://webflow.com" TargetMode="External"/><Relationship Id="rId8" Type="http://schemas.openxmlformats.org/officeDocument/2006/relationships/hyperlink" Target="https://wordpress.com/" TargetMode="Externa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Relationship Id="rId3" Type="http://schemas.openxmlformats.org/officeDocument/2006/relationships/hyperlink" Target="https://www.squarespace.com/websites-start/" TargetMode="External"/><Relationship Id="rId4" Type="http://schemas.openxmlformats.org/officeDocument/2006/relationships/hyperlink" Target="https://cargo.site/" TargetMode="External"/><Relationship Id="rId5" Type="http://schemas.openxmlformats.org/officeDocument/2006/relationships/hyperlink" Target="https://www.godaddy.com/en-uk" TargetMode="External"/><Relationship Id="rId6" Type="http://schemas.openxmlformats.org/officeDocument/2006/relationships/hyperlink" Target="https://www.hostinger.com/uk/1" TargetMode="External"/><Relationship Id="rId7" Type="http://schemas.openxmlformats.org/officeDocument/2006/relationships/hyperlink" Target="https://www.ionos.co.uk/" TargetMode="Externa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Relationship Id="rId3" Type="http://schemas.openxmlformats.org/officeDocument/2006/relationships/hyperlink" Target="https://www.pcmatic.com/blog/it-pays-to-read-license-agreements-7-years-later/" TargetMode="Externa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hyperlink" Target="http://wordpress.org" TargetMode="External"/><Relationship Id="rId4" Type="http://schemas.openxmlformats.org/officeDocument/2006/relationships/hyperlink" Target="https://www.joomla.org/" TargetMode="External"/><Relationship Id="rId5" Type="http://schemas.openxmlformats.org/officeDocument/2006/relationships/hyperlink" Target="https://new.drupal.org/home" TargetMode="Externa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Relationship Id="rId3" Type="http://schemas.openxmlformats.org/officeDocument/2006/relationships/hyperlink" Target="https://authenticstyle.co.uk/how-much-does-a-website-cost-uk/" TargetMode="Externa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s://who.is/" TargetMode="Externa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0.xml"/><Relationship Id="rId3" Type="http://schemas.openxmlformats.org/officeDocument/2006/relationships/hyperlink" Target="https://colibriwp.com/blog/website-outline/" TargetMode="External"/><Relationship Id="rId4" Type="http://schemas.openxmlformats.org/officeDocument/2006/relationships/hyperlink" Target="https://www.awwwards.com/websites/portfolio/" TargetMode="External"/><Relationship Id="rId5" Type="http://schemas.openxmlformats.org/officeDocument/2006/relationships/hyperlink" Target="https://blog.hubspot.com/website/design-patterns" TargetMode="External"/><Relationship Id="rId6" Type="http://schemas.openxmlformats.org/officeDocument/2006/relationships/hyperlink" Target="https://sensible.com/dont-make-me-think/" TargetMode="External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2.xml"/><Relationship Id="rId3" Type="http://schemas.openxmlformats.org/officeDocument/2006/relationships/hyperlink" Target="https://www.youtube.com/" TargetMode="External"/><Relationship Id="rId4" Type="http://schemas.openxmlformats.org/officeDocument/2006/relationships/hyperlink" Target="https://vimeo.com/" TargetMode="External"/><Relationship Id="rId5" Type="http://schemas.openxmlformats.org/officeDocument/2006/relationships/hyperlink" Target="http://www.soundcloud.com" TargetMode="Externa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4"/>
          <p:cNvSpPr txBox="1"/>
          <p:nvPr>
            <p:ph type="ctrTitle"/>
          </p:nvPr>
        </p:nvSpPr>
        <p:spPr>
          <a:xfrm>
            <a:off x="2612875" y="1822825"/>
            <a:ext cx="38532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Building a Web Portfolio</a:t>
            </a:r>
            <a:endParaRPr/>
          </a:p>
        </p:txBody>
      </p:sp>
      <p:sp>
        <p:nvSpPr>
          <p:cNvPr id="139" name="Google Shape;139;p14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Topics</a:t>
            </a:r>
            <a:endParaRPr/>
          </a:p>
        </p:txBody>
      </p:sp>
      <p:sp>
        <p:nvSpPr>
          <p:cNvPr id="145" name="Google Shape;145;p15"/>
          <p:cNvSpPr txBox="1"/>
          <p:nvPr>
            <p:ph idx="1" type="body"/>
          </p:nvPr>
        </p:nvSpPr>
        <p:spPr>
          <a:xfrm>
            <a:off x="8191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Web Presence</a:t>
            </a:r>
            <a:endParaRPr/>
          </a:p>
          <a:p>
            <a:pPr indent="-330200" lvl="0" marL="457200" rtl="0" algn="l">
              <a:lnSpc>
                <a:spcPct val="2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Your digital footprint</a:t>
            </a:r>
            <a:endParaRPr/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Types of website</a:t>
            </a:r>
            <a:endParaRPr/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Domain names</a:t>
            </a:r>
            <a:endParaRPr/>
          </a:p>
        </p:txBody>
      </p:sp>
      <p:sp>
        <p:nvSpPr>
          <p:cNvPr id="146" name="Google Shape;146;p15"/>
          <p:cNvSpPr txBox="1"/>
          <p:nvPr>
            <p:ph idx="2" type="body"/>
          </p:nvPr>
        </p:nvSpPr>
        <p:spPr>
          <a:xfrm>
            <a:off x="46387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General Tips</a:t>
            </a:r>
            <a:endParaRPr b="1" sz="1800"/>
          </a:p>
          <a:p>
            <a:pPr indent="-330200" lvl="0" marL="457200" rtl="0" algn="l">
              <a:lnSpc>
                <a:spcPct val="2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Web design</a:t>
            </a:r>
            <a:endParaRPr/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Using media</a:t>
            </a:r>
            <a:endParaRPr/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Search engines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6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Web Presence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7"/>
          <p:cNvSpPr txBox="1"/>
          <p:nvPr>
            <p:ph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&gt;1.09 billion</a:t>
            </a:r>
            <a:endParaRPr/>
          </a:p>
        </p:txBody>
      </p:sp>
      <p:sp>
        <p:nvSpPr>
          <p:cNvPr id="157" name="Google Shape;157;p17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400"/>
              <a:t>Total number of websites in the world*</a:t>
            </a:r>
            <a:endParaRPr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8"/>
          <p:cNvSpPr txBox="1"/>
          <p:nvPr>
            <p:ph type="title"/>
          </p:nvPr>
        </p:nvSpPr>
        <p:spPr>
          <a:xfrm>
            <a:off x="640475" y="1383850"/>
            <a:ext cx="78630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≈200 million</a:t>
            </a:r>
            <a:endParaRPr/>
          </a:p>
        </p:txBody>
      </p:sp>
      <p:sp>
        <p:nvSpPr>
          <p:cNvPr id="163" name="Google Shape;163;p18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400"/>
              <a:t>Actually active websites</a:t>
            </a:r>
            <a:endParaRPr sz="2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9"/>
          <p:cNvSpPr txBox="1"/>
          <p:nvPr>
            <p:ph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5640"/>
              <a:t>3 new sites/second</a:t>
            </a:r>
            <a:endParaRPr sz="5640"/>
          </a:p>
        </p:txBody>
      </p:sp>
      <p:sp>
        <p:nvSpPr>
          <p:cNvPr id="169" name="Google Shape;169;p19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0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Digital footprint</a:t>
            </a:r>
            <a:endParaRPr/>
          </a:p>
        </p:txBody>
      </p:sp>
      <p:sp>
        <p:nvSpPr>
          <p:cNvPr id="175" name="Google Shape;175;p20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Your mark on the web - good and bad!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Cast a wide net, but manage it well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Be careful to only expose the information you want.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Remember, IT’S THERE FOREVER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en-GB">
                <a:solidFill>
                  <a:schemeClr val="lt1"/>
                </a:solidFill>
              </a:rPr>
              <a:t>Look yourself up on Google - what have you got out in public?</a:t>
            </a:r>
            <a:endParaRPr b="1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1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Leaving a positive footprint</a:t>
            </a:r>
            <a:endParaRPr/>
          </a:p>
        </p:txBody>
      </p:sp>
      <p:sp>
        <p:nvSpPr>
          <p:cNvPr id="181" name="Google Shape;181;p21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Choose relevant types of sites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Organise work sensibly across platforms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Curate them &amp; link them together (</a:t>
            </a:r>
            <a:r>
              <a:rPr lang="en-GB" u="sng">
                <a:solidFill>
                  <a:schemeClr val="hlink"/>
                </a:solidFill>
                <a:hlinkClick r:id="rId3"/>
              </a:rPr>
              <a:t>*</a:t>
            </a:r>
            <a:r>
              <a:rPr lang="en-GB"/>
              <a:t>)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Put your private life behind privacy settings!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Be active &amp; contribute regularly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Remember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Wheaton’s Law</a:t>
            </a:r>
            <a:r>
              <a:rPr lang="en-GB"/>
              <a:t>!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2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Contact Info</a:t>
            </a:r>
            <a:endParaRPr/>
          </a:p>
        </p:txBody>
      </p:sp>
      <p:sp>
        <p:nvSpPr>
          <p:cNvPr id="187" name="Google Shape;187;p22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  <a:solidFill>
            <a:schemeClr val="dk1"/>
          </a:solidFill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  <a:effectLst>
            <a:outerShdw blurRad="85725" rotWithShape="0" algn="bl">
              <a:srgbClr val="000000">
                <a:alpha val="50000"/>
              </a:srgbClr>
            </a:outerShdw>
          </a:effectLst>
        </p:spPr>
        <p:txBody>
          <a:bodyPr anchorCtr="0" anchor="ctr" bIns="180000" lIns="180000" spcFirstLastPara="1" rIns="180000" wrap="square" tIns="1800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Be smart about what personal contact details you leave on the open web.</a:t>
            </a:r>
            <a:endParaRPr sz="18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800"/>
              <a:t>Use dedicated email accounts where needed.</a:t>
            </a:r>
            <a:endParaRPr sz="18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800"/>
              <a:t>Better still, add a contact form on your website.</a:t>
            </a:r>
            <a:endParaRPr sz="18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-GB" sz="1800" u="sng">
                <a:solidFill>
                  <a:schemeClr val="lt1"/>
                </a:solidFill>
              </a:rPr>
              <a:t>NEVER PUBLISH YOUR PERSONAL PHONE NUMBERS AND ADDRESSES!</a:t>
            </a:r>
            <a:endParaRPr b="1" sz="1800" u="sng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3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Portfolio options</a:t>
            </a:r>
            <a:endParaRPr/>
          </a:p>
        </p:txBody>
      </p:sp>
      <p:sp>
        <p:nvSpPr>
          <p:cNvPr id="193" name="Google Shape;193;p23"/>
          <p:cNvSpPr txBox="1"/>
          <p:nvPr>
            <p:ph idx="1" type="body"/>
          </p:nvPr>
        </p:nvSpPr>
        <p:spPr>
          <a:xfrm>
            <a:off x="8191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Social media platforms</a:t>
            </a:r>
            <a:endParaRPr/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Hosted portfolio sites</a:t>
            </a:r>
            <a:endParaRPr/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Website building services</a:t>
            </a:r>
            <a:endParaRPr/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Self-hosted web platforms</a:t>
            </a:r>
            <a:endParaRPr/>
          </a:p>
          <a:p>
            <a:pPr indent="-3302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Bespoke site</a:t>
            </a:r>
            <a:endParaRPr/>
          </a:p>
        </p:txBody>
      </p:sp>
      <p:sp>
        <p:nvSpPr>
          <p:cNvPr id="194" name="Google Shape;194;p23"/>
          <p:cNvSpPr/>
          <p:nvPr/>
        </p:nvSpPr>
        <p:spPr>
          <a:xfrm rot="5400000">
            <a:off x="4007475" y="3017925"/>
            <a:ext cx="2448000" cy="393600"/>
          </a:xfrm>
          <a:prstGeom prst="rightArrow">
            <a:avLst>
              <a:gd fmla="val 50000" name="adj1"/>
              <a:gd fmla="val 50000" name="adj2"/>
            </a:avLst>
          </a:prstGeom>
          <a:gradFill>
            <a:gsLst>
              <a:gs pos="0">
                <a:srgbClr val="5673F8"/>
              </a:gs>
              <a:gs pos="100000">
                <a:srgbClr val="102EBB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23"/>
          <p:cNvSpPr/>
          <p:nvPr/>
        </p:nvSpPr>
        <p:spPr>
          <a:xfrm rot="5400000">
            <a:off x="5297550" y="3017925"/>
            <a:ext cx="2448000" cy="393600"/>
          </a:xfrm>
          <a:prstGeom prst="rightArrow">
            <a:avLst>
              <a:gd fmla="val 50000" name="adj1"/>
              <a:gd fmla="val 50000" name="adj2"/>
            </a:avLst>
          </a:prstGeom>
          <a:gradFill>
            <a:gsLst>
              <a:gs pos="0">
                <a:srgbClr val="54F8B3"/>
              </a:gs>
              <a:gs pos="100000">
                <a:srgbClr val="10B972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23"/>
          <p:cNvSpPr/>
          <p:nvPr/>
        </p:nvSpPr>
        <p:spPr>
          <a:xfrm rot="5400000">
            <a:off x="6587625" y="3017925"/>
            <a:ext cx="2448000" cy="393600"/>
          </a:xfrm>
          <a:prstGeom prst="rightArrow">
            <a:avLst>
              <a:gd fmla="val 50000" name="adj1"/>
              <a:gd fmla="val 50000" name="adj2"/>
            </a:avLst>
          </a:prstGeom>
          <a:gradFill>
            <a:gsLst>
              <a:gs pos="0">
                <a:srgbClr val="E48776"/>
              </a:gs>
              <a:gs pos="100000">
                <a:srgbClr val="AC3F2B"/>
              </a:gs>
            </a:gsLst>
            <a:path path="circle">
              <a:fillToRect b="50%" l="50%" r="50%" t="50%"/>
            </a:path>
            <a:tileRect/>
          </a:gra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23"/>
          <p:cNvSpPr txBox="1"/>
          <p:nvPr/>
        </p:nvSpPr>
        <p:spPr>
          <a:xfrm>
            <a:off x="4509675" y="1590513"/>
            <a:ext cx="1443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Creativity</a:t>
            </a:r>
            <a:endParaRPr b="1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Google Shape;198;p23"/>
          <p:cNvSpPr txBox="1"/>
          <p:nvPr/>
        </p:nvSpPr>
        <p:spPr>
          <a:xfrm>
            <a:off x="5799750" y="1590513"/>
            <a:ext cx="1443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Freedoms</a:t>
            </a:r>
            <a:endParaRPr b="1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23"/>
          <p:cNvSpPr txBox="1"/>
          <p:nvPr/>
        </p:nvSpPr>
        <p:spPr>
          <a:xfrm>
            <a:off x="7089825" y="1590525"/>
            <a:ext cx="1443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Complexity</a:t>
            </a:r>
            <a:endParaRPr b="1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4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4000"/>
              <a:t>If something is free,</a:t>
            </a:r>
            <a:br>
              <a:rPr b="1" lang="en-GB" sz="4000"/>
            </a:br>
            <a:r>
              <a:rPr b="1" lang="en-GB" sz="4000"/>
              <a:t>you are the product.</a:t>
            </a:r>
            <a:endParaRPr b="1" sz="4000"/>
          </a:p>
          <a:p>
            <a:pPr indent="-381000" lvl="0" marL="457200" rtl="0" algn="ctr">
              <a:spcBef>
                <a:spcPts val="1000"/>
              </a:spcBef>
              <a:spcAft>
                <a:spcPts val="0"/>
              </a:spcAft>
              <a:buSzPts val="2400"/>
              <a:buChar char="-"/>
            </a:pPr>
            <a:r>
              <a:rPr lang="en-GB" sz="2400"/>
              <a:t>Richard Serra (1973)</a:t>
            </a:r>
            <a:endParaRPr sz="24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Social platforms</a:t>
            </a:r>
            <a:endParaRPr/>
          </a:p>
        </p:txBody>
      </p:sp>
      <p:sp>
        <p:nvSpPr>
          <p:cNvPr id="210" name="Google Shape;210;p25"/>
          <p:cNvSpPr txBox="1"/>
          <p:nvPr>
            <p:ph idx="1" type="body"/>
          </p:nvPr>
        </p:nvSpPr>
        <p:spPr>
          <a:xfrm>
            <a:off x="8191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The ‘Established’ Ones</a:t>
            </a:r>
            <a:endParaRPr/>
          </a:p>
          <a:p>
            <a:pPr indent="-330200" lvl="0" marL="457200" rtl="0" algn="l">
              <a:spcBef>
                <a:spcPts val="160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3"/>
              </a:rPr>
              <a:t>Instagram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4"/>
              </a:rPr>
              <a:t>Facebook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trike="sngStrike"/>
              <a:t>Twitter</a:t>
            </a:r>
            <a:r>
              <a:rPr lang="en-GB"/>
              <a:t> </a:t>
            </a:r>
            <a:r>
              <a:rPr lang="en-GB" strike="sngStrike"/>
              <a:t>X</a:t>
            </a:r>
            <a:r>
              <a:rPr lang="en-GB"/>
              <a:t> 🤨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5"/>
              </a:rPr>
              <a:t>YouTube</a:t>
            </a:r>
            <a:endParaRPr strike="sngStrike"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trike="sngStrike"/>
              <a:t>TikTok</a:t>
            </a:r>
            <a:r>
              <a:rPr lang="en-GB"/>
              <a:t> 🤮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etc.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211" name="Google Shape;211;p25"/>
          <p:cNvSpPr txBox="1"/>
          <p:nvPr>
            <p:ph idx="2" type="body"/>
          </p:nvPr>
        </p:nvSpPr>
        <p:spPr>
          <a:xfrm>
            <a:off x="46387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The Alternatives</a:t>
            </a:r>
            <a:endParaRPr b="1" sz="1800"/>
          </a:p>
          <a:p>
            <a:pPr indent="-330200" lvl="0" marL="457200" rtl="0" algn="l">
              <a:spcBef>
                <a:spcPts val="160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6"/>
              </a:rPr>
              <a:t>Pixelfed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7"/>
              </a:rPr>
              <a:t>diaspora*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8"/>
              </a:rPr>
              <a:t>Bluesky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9"/>
              </a:rPr>
              <a:t>Mastodon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etc.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Blogging</a:t>
            </a:r>
            <a:endParaRPr/>
          </a:p>
        </p:txBody>
      </p:sp>
      <p:sp>
        <p:nvSpPr>
          <p:cNvPr id="217" name="Google Shape;217;p26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Yeah it’s still a thing.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Though less popular today, blogs are a good way to present information linearly.</a:t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i="1" lang="en-GB"/>
              <a:t>E.g. project progress, </a:t>
            </a:r>
            <a:r>
              <a:rPr i="1" lang="en-GB"/>
              <a:t>exhibition</a:t>
            </a:r>
            <a:r>
              <a:rPr i="1" lang="en-GB"/>
              <a:t> planning</a:t>
            </a:r>
            <a:endParaRPr i="1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Sites like </a:t>
            </a:r>
            <a:r>
              <a:rPr lang="en-GB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Blogger</a:t>
            </a:r>
            <a:r>
              <a:rPr lang="en-GB"/>
              <a:t>,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Tumblr</a:t>
            </a:r>
            <a:r>
              <a:rPr lang="en-GB"/>
              <a:t> and </a:t>
            </a:r>
            <a:r>
              <a:rPr lang="en-GB" u="sng">
                <a:solidFill>
                  <a:schemeClr val="hlink"/>
                </a:solidFill>
                <a:hlinkClick r:id="rId5"/>
              </a:rPr>
              <a:t>Wordpress.com</a:t>
            </a:r>
            <a:r>
              <a:rPr lang="en-GB"/>
              <a:t> offer free blogging tools.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27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Hosted Portfolio Sites</a:t>
            </a:r>
            <a:endParaRPr/>
          </a:p>
        </p:txBody>
      </p:sp>
      <p:sp>
        <p:nvSpPr>
          <p:cNvPr id="223" name="Google Shape;223;p27"/>
          <p:cNvSpPr txBox="1"/>
          <p:nvPr>
            <p:ph idx="1" type="body"/>
          </p:nvPr>
        </p:nvSpPr>
        <p:spPr>
          <a:xfrm>
            <a:off x="8191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Generalist</a:t>
            </a:r>
            <a:endParaRPr/>
          </a:p>
          <a:p>
            <a:pPr indent="-330200" lvl="0" marL="457200" rtl="0" algn="l">
              <a:spcBef>
                <a:spcPts val="160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Behance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Adobe Portfolio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Carbonmade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etc.</a:t>
            </a:r>
            <a:endParaRPr/>
          </a:p>
        </p:txBody>
      </p:sp>
      <p:sp>
        <p:nvSpPr>
          <p:cNvPr id="224" name="Google Shape;224;p27"/>
          <p:cNvSpPr txBox="1"/>
          <p:nvPr>
            <p:ph idx="2" type="body"/>
          </p:nvPr>
        </p:nvSpPr>
        <p:spPr>
          <a:xfrm>
            <a:off x="46387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Specialist</a:t>
            </a:r>
            <a:endParaRPr/>
          </a:p>
          <a:p>
            <a:pPr indent="-330200" lvl="0" marL="457200" rtl="0" algn="l">
              <a:spcBef>
                <a:spcPts val="160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Photos: </a:t>
            </a:r>
            <a:r>
              <a:rPr lang="en-GB" u="sng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500px</a:t>
            </a:r>
            <a:r>
              <a:rPr lang="en-GB"/>
              <a:t>, </a:t>
            </a:r>
            <a:r>
              <a:rPr lang="en-GB" u="sng">
                <a:solidFill>
                  <a:schemeClr val="accent5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GuruShots</a:t>
            </a:r>
            <a:r>
              <a:rPr lang="en-GB"/>
              <a:t>, </a:t>
            </a:r>
            <a:r>
              <a:rPr lang="en-GB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YouPic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Music: </a:t>
            </a:r>
            <a:r>
              <a:rPr lang="en-GB" u="sng">
                <a:solidFill>
                  <a:schemeClr val="accent5"/>
                </a:solid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SoundCloud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3D/VFX: </a:t>
            </a:r>
            <a:r>
              <a:rPr lang="en-GB" u="sng">
                <a:solidFill>
                  <a:schemeClr val="accent5"/>
                </a:solidFill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CGSociety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1600"/>
              </a:spcAft>
              <a:buSzPts val="1600"/>
              <a:buChar char="●"/>
            </a:pPr>
            <a:r>
              <a:rPr lang="en-GB"/>
              <a:t>etc.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28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‘Free’ page builders</a:t>
            </a:r>
            <a:endParaRPr/>
          </a:p>
        </p:txBody>
      </p:sp>
      <p:sp>
        <p:nvSpPr>
          <p:cNvPr id="230" name="Google Shape;230;p28"/>
          <p:cNvSpPr txBox="1"/>
          <p:nvPr>
            <p:ph idx="1" type="body"/>
          </p:nvPr>
        </p:nvSpPr>
        <p:spPr>
          <a:xfrm>
            <a:off x="819150" y="2070000"/>
            <a:ext cx="27822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Wix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4"/>
              </a:rPr>
              <a:t>Canva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5"/>
              </a:rPr>
              <a:t>Carrd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Tilda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accent5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Webflow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Wordpress.com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others…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231" name="Google Shape;231;p28"/>
          <p:cNvSpPr txBox="1"/>
          <p:nvPr>
            <p:ph idx="2" type="body"/>
          </p:nvPr>
        </p:nvSpPr>
        <p:spPr>
          <a:xfrm>
            <a:off x="3694625" y="2070000"/>
            <a:ext cx="46305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➔"/>
            </a:pPr>
            <a:r>
              <a:rPr lang="en-GB"/>
              <a:t>Convenient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➔"/>
            </a:pPr>
            <a:r>
              <a:rPr lang="en-GB"/>
              <a:t>Accessible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➔"/>
            </a:pPr>
            <a:r>
              <a:rPr lang="en-GB"/>
              <a:t>Customisation options vary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➔"/>
            </a:pPr>
            <a:r>
              <a:rPr lang="en-GB"/>
              <a:t>Full features gonna cost</a:t>
            </a:r>
            <a:r>
              <a:rPr lang="en-GB" sz="2800"/>
              <a:t>💰</a:t>
            </a:r>
            <a:endParaRPr sz="28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9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Commercial page builders</a:t>
            </a:r>
            <a:endParaRPr/>
          </a:p>
        </p:txBody>
      </p:sp>
      <p:sp>
        <p:nvSpPr>
          <p:cNvPr id="237" name="Google Shape;237;p29"/>
          <p:cNvSpPr txBox="1"/>
          <p:nvPr>
            <p:ph idx="1" type="body"/>
          </p:nvPr>
        </p:nvSpPr>
        <p:spPr>
          <a:xfrm>
            <a:off x="819150" y="2070000"/>
            <a:ext cx="27822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3"/>
              </a:rPr>
              <a:t>Squarespace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4"/>
              </a:rPr>
              <a:t>Cargo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5"/>
              </a:rPr>
              <a:t>GoDaddy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6"/>
              </a:rPr>
              <a:t>Hostinger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7"/>
              </a:rPr>
              <a:t>IONOS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others…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sp>
        <p:nvSpPr>
          <p:cNvPr id="238" name="Google Shape;238;p29"/>
          <p:cNvSpPr txBox="1"/>
          <p:nvPr>
            <p:ph idx="2" type="body"/>
          </p:nvPr>
        </p:nvSpPr>
        <p:spPr>
          <a:xfrm>
            <a:off x="3694625" y="2070000"/>
            <a:ext cx="46305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➔"/>
            </a:pPr>
            <a:r>
              <a:rPr lang="en-GB"/>
              <a:t>No free </a:t>
            </a:r>
            <a:r>
              <a:rPr lang="en-GB"/>
              <a:t>tiers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➔"/>
            </a:pPr>
            <a:r>
              <a:rPr lang="en-GB"/>
              <a:t>Usually better template choices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➔"/>
            </a:pPr>
            <a:r>
              <a:rPr lang="en-GB"/>
              <a:t>Better support but still with vendor lock-in!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➔"/>
            </a:pPr>
            <a:r>
              <a:rPr lang="en-GB"/>
              <a:t>Are often hosting companies as well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0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Do your research</a:t>
            </a:r>
            <a:endParaRPr/>
          </a:p>
        </p:txBody>
      </p:sp>
      <p:sp>
        <p:nvSpPr>
          <p:cNvPr id="244" name="Google Shape;244;p30"/>
          <p:cNvSpPr txBox="1"/>
          <p:nvPr>
            <p:ph idx="1" type="body"/>
          </p:nvPr>
        </p:nvSpPr>
        <p:spPr>
          <a:xfrm>
            <a:off x="819150" y="2070000"/>
            <a:ext cx="20166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Which communities and services are best suited to your work?</a:t>
            </a:r>
            <a:endParaRPr b="1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b="1" lang="en-GB"/>
              <a:t>Read the terms &amp; conditions on the sites you use… </a:t>
            </a:r>
            <a:r>
              <a:rPr b="1" lang="en-GB">
                <a:solidFill>
                  <a:schemeClr val="hlink"/>
                </a:solidFill>
                <a:uFill>
                  <a:noFill/>
                </a:uFill>
                <a:hlinkClick r:id="rId3"/>
              </a:rPr>
              <a:t>(🏅)</a:t>
            </a:r>
            <a:endParaRPr b="1"/>
          </a:p>
        </p:txBody>
      </p:sp>
      <p:sp>
        <p:nvSpPr>
          <p:cNvPr id="245" name="Google Shape;245;p30"/>
          <p:cNvSpPr txBox="1"/>
          <p:nvPr>
            <p:ph idx="2" type="body"/>
          </p:nvPr>
        </p:nvSpPr>
        <p:spPr>
          <a:xfrm>
            <a:off x="3104725" y="2070000"/>
            <a:ext cx="5220600" cy="2368800"/>
          </a:xfrm>
          <a:prstGeom prst="rect">
            <a:avLst/>
          </a:prstGeom>
          <a:solidFill>
            <a:schemeClr val="dk1"/>
          </a:solidFill>
          <a:ln cap="flat" cmpd="sng" w="19050">
            <a:solidFill>
              <a:schemeClr val="dk2"/>
            </a:solidFill>
            <a:prstDash val="dot"/>
            <a:round/>
            <a:headEnd len="sm" w="sm" type="none"/>
            <a:tailEnd len="sm" w="sm" type="none"/>
          </a:ln>
        </p:spPr>
        <p:txBody>
          <a:bodyPr anchorCtr="0" anchor="t" bIns="180000" lIns="91425" spcFirstLastPara="1" rIns="91425" wrap="square" tIns="180000">
            <a:noAutofit/>
          </a:bodyPr>
          <a:lstStyle/>
          <a:p>
            <a:pPr indent="-330200" lvl="0" marL="457200" rtl="0" algn="l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Who owns the uploaded work?</a:t>
            </a:r>
            <a:endParaRPr/>
          </a:p>
          <a:p>
            <a:pPr indent="-330200" lvl="0" marL="457200" rtl="0" algn="l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What can the host do with your IP? What sorts of content are permitted/disallowed?</a:t>
            </a:r>
            <a:endParaRPr/>
          </a:p>
          <a:p>
            <a:pPr indent="-330200" lvl="0" marL="457200" rtl="0" algn="l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Can you opt out of (e.g.) AI training?</a:t>
            </a:r>
            <a:endParaRPr/>
          </a:p>
          <a:p>
            <a:pPr indent="-330200" lvl="0" marL="457200" rtl="0" algn="l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How easy is it to go elsewhere?</a:t>
            </a:r>
            <a:endParaRPr/>
          </a:p>
          <a:p>
            <a:pPr indent="-330200" lvl="0" marL="457200" rtl="0" algn="l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What happens to your content if the site disappears?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31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Self-hosted platforms</a:t>
            </a:r>
            <a:endParaRPr/>
          </a:p>
        </p:txBody>
      </p:sp>
      <p:sp>
        <p:nvSpPr>
          <p:cNvPr id="251" name="Google Shape;251;p31"/>
          <p:cNvSpPr txBox="1"/>
          <p:nvPr>
            <p:ph idx="1" type="body"/>
          </p:nvPr>
        </p:nvSpPr>
        <p:spPr>
          <a:xfrm>
            <a:off x="8191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Wordpress.org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4"/>
              </a:rPr>
              <a:t>Joomla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hlink"/>
                </a:solidFill>
                <a:hlinkClick r:id="rId5"/>
              </a:rPr>
              <a:t>Drupal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Others…</a:t>
            </a:r>
            <a:endParaRPr/>
          </a:p>
        </p:txBody>
      </p:sp>
      <p:sp>
        <p:nvSpPr>
          <p:cNvPr id="252" name="Google Shape;252;p31"/>
          <p:cNvSpPr txBox="1"/>
          <p:nvPr>
            <p:ph idx="2" type="body"/>
          </p:nvPr>
        </p:nvSpPr>
        <p:spPr>
          <a:xfrm>
            <a:off x="46387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Bridge the gap between hosted and self-built sites.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Different skills needed but usable at </a:t>
            </a:r>
            <a:r>
              <a:rPr lang="en-GB"/>
              <a:t>different</a:t>
            </a:r>
            <a:r>
              <a:rPr lang="en-GB"/>
              <a:t> technical levels</a:t>
            </a: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2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Bespoke web design</a:t>
            </a:r>
            <a:endParaRPr/>
          </a:p>
        </p:txBody>
      </p:sp>
      <p:sp>
        <p:nvSpPr>
          <p:cNvPr id="258" name="Google Shape;258;p32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Complete control &amp; freedom to do what you want.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Future-proof and transferable.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Built on </a:t>
            </a:r>
            <a:r>
              <a:rPr lang="en-GB"/>
              <a:t>underlying</a:t>
            </a:r>
            <a:r>
              <a:rPr lang="en-GB"/>
              <a:t> technologies: </a:t>
            </a:r>
            <a:r>
              <a:rPr i="1" lang="en-GB"/>
              <a:t>HTML</a:t>
            </a:r>
            <a:r>
              <a:rPr lang="en-GB"/>
              <a:t>, </a:t>
            </a:r>
            <a:r>
              <a:rPr i="1" lang="en-GB"/>
              <a:t>CSS</a:t>
            </a:r>
            <a:r>
              <a:rPr lang="en-GB"/>
              <a:t>, </a:t>
            </a:r>
            <a:r>
              <a:rPr i="1" lang="en-GB"/>
              <a:t>JavaScript</a:t>
            </a:r>
            <a:r>
              <a:rPr lang="en-GB"/>
              <a:t>, </a:t>
            </a:r>
            <a:r>
              <a:rPr i="1" lang="en-GB"/>
              <a:t>PHP</a:t>
            </a:r>
            <a:r>
              <a:rPr lang="en-GB"/>
              <a:t>, </a:t>
            </a:r>
            <a:r>
              <a:rPr i="1" lang="en-GB"/>
              <a:t>SQL</a:t>
            </a:r>
            <a:r>
              <a:rPr lang="en-GB"/>
              <a:t> etc.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By far the most technical approach - web design is a high-end, multifaceted skill.</a:t>
            </a:r>
            <a:endParaRPr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3"/>
              </a:rPr>
              <a:t>If you can’t do it yourself it’s going to cost money!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3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Cost</a:t>
            </a:r>
            <a:r>
              <a:rPr lang="en-GB"/>
              <a:t>s</a:t>
            </a:r>
            <a:endParaRPr/>
          </a:p>
        </p:txBody>
      </p:sp>
      <p:sp>
        <p:nvSpPr>
          <p:cNvPr id="264" name="Google Shape;264;p33"/>
          <p:cNvSpPr txBox="1"/>
          <p:nvPr>
            <p:ph idx="2" type="body"/>
          </p:nvPr>
        </p:nvSpPr>
        <p:spPr>
          <a:xfrm>
            <a:off x="819150" y="2318400"/>
            <a:ext cx="3686400" cy="212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Free with limitations…</a:t>
            </a:r>
            <a:endParaRPr/>
          </a:p>
          <a:p>
            <a:pPr indent="-330200" lvl="0" marL="457200" rtl="0" algn="l">
              <a:spcBef>
                <a:spcPts val="160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Subscription costs for full features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Some features charged separately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Domain name</a:t>
            </a:r>
            <a:endParaRPr/>
          </a:p>
        </p:txBody>
      </p:sp>
      <p:sp>
        <p:nvSpPr>
          <p:cNvPr id="265" name="Google Shape;265;p33"/>
          <p:cNvSpPr txBox="1"/>
          <p:nvPr>
            <p:ph idx="4" type="body"/>
          </p:nvPr>
        </p:nvSpPr>
        <p:spPr>
          <a:xfrm>
            <a:off x="4704325" y="2318400"/>
            <a:ext cx="3686400" cy="212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Web hosting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Themes/</a:t>
            </a:r>
            <a:r>
              <a:rPr lang="en-GB"/>
              <a:t>plugins</a:t>
            </a:r>
            <a:r>
              <a:rPr lang="en-GB"/>
              <a:t> if needed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Domain name</a:t>
            </a:r>
            <a:endParaRPr/>
          </a:p>
        </p:txBody>
      </p:sp>
      <p:sp>
        <p:nvSpPr>
          <p:cNvPr id="266" name="Google Shape;266;p33"/>
          <p:cNvSpPr txBox="1"/>
          <p:nvPr>
            <p:ph idx="1" type="subTitle"/>
          </p:nvPr>
        </p:nvSpPr>
        <p:spPr>
          <a:xfrm>
            <a:off x="819150" y="1550700"/>
            <a:ext cx="36864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Hosted Services</a:t>
            </a:r>
            <a:endParaRPr/>
          </a:p>
        </p:txBody>
      </p:sp>
      <p:sp>
        <p:nvSpPr>
          <p:cNvPr id="267" name="Google Shape;267;p33"/>
          <p:cNvSpPr txBox="1"/>
          <p:nvPr>
            <p:ph idx="3" type="subTitle"/>
          </p:nvPr>
        </p:nvSpPr>
        <p:spPr>
          <a:xfrm>
            <a:off x="4704325" y="1550700"/>
            <a:ext cx="36864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Self-Hosted</a:t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4"/>
          <p:cNvSpPr txBox="1"/>
          <p:nvPr>
            <p:ph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200"/>
              <a:t>0.05 seconds</a:t>
            </a:r>
            <a:endParaRPr sz="7200"/>
          </a:p>
        </p:txBody>
      </p:sp>
      <p:sp>
        <p:nvSpPr>
          <p:cNvPr id="273" name="Google Shape;273;p34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3000"/>
              <a:t>Average time to form an opinion</a:t>
            </a:r>
            <a:endParaRPr sz="30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5"/>
          <p:cNvSpPr txBox="1"/>
          <p:nvPr>
            <p:ph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47%</a:t>
            </a:r>
            <a:endParaRPr/>
          </a:p>
        </p:txBody>
      </p:sp>
      <p:sp>
        <p:nvSpPr>
          <p:cNvPr id="279" name="Google Shape;279;p35"/>
          <p:cNvSpPr txBox="1"/>
          <p:nvPr>
            <p:ph idx="1" type="body"/>
          </p:nvPr>
        </p:nvSpPr>
        <p:spPr>
          <a:xfrm>
            <a:off x="530775" y="2863850"/>
            <a:ext cx="80826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3000"/>
              <a:t>Users lost after </a:t>
            </a:r>
            <a:r>
              <a:rPr b="1" lang="en-GB" sz="3000"/>
              <a:t>2 seconds</a:t>
            </a:r>
            <a:r>
              <a:rPr lang="en-GB" sz="3000"/>
              <a:t> of page loading</a:t>
            </a:r>
            <a:endParaRPr sz="30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6"/>
          <p:cNvSpPr txBox="1"/>
          <p:nvPr>
            <p:ph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200"/>
              <a:t>5.59 seconds</a:t>
            </a:r>
            <a:endParaRPr sz="7200"/>
          </a:p>
        </p:txBody>
      </p:sp>
      <p:sp>
        <p:nvSpPr>
          <p:cNvPr id="285" name="Google Shape;285;p36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400"/>
              <a:t>Average time spent reading content</a:t>
            </a:r>
            <a:endParaRPr sz="24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37"/>
          <p:cNvSpPr txBox="1"/>
          <p:nvPr>
            <p:ph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88%</a:t>
            </a:r>
            <a:endParaRPr/>
          </a:p>
        </p:txBody>
      </p:sp>
      <p:sp>
        <p:nvSpPr>
          <p:cNvPr id="291" name="Google Shape;291;p37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400"/>
              <a:t>Users who won’t return after a bad experience</a:t>
            </a:r>
            <a:endParaRPr sz="24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8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Domain Names</a:t>
            </a: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39"/>
          <p:cNvSpPr/>
          <p:nvPr/>
        </p:nvSpPr>
        <p:spPr>
          <a:xfrm>
            <a:off x="2090000" y="2908825"/>
            <a:ext cx="5526000" cy="375000"/>
          </a:xfrm>
          <a:prstGeom prst="leftArrow">
            <a:avLst>
              <a:gd fmla="val 50000" name="adj1"/>
              <a:gd fmla="val 50000" name="adj2"/>
            </a:avLst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2" name="Google Shape;302;p39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Domain Names</a:t>
            </a:r>
            <a:endParaRPr/>
          </a:p>
        </p:txBody>
      </p:sp>
      <p:grpSp>
        <p:nvGrpSpPr>
          <p:cNvPr id="303" name="Google Shape;303;p39"/>
          <p:cNvGrpSpPr/>
          <p:nvPr/>
        </p:nvGrpSpPr>
        <p:grpSpPr>
          <a:xfrm>
            <a:off x="2569343" y="1573550"/>
            <a:ext cx="4005300" cy="1590800"/>
            <a:chOff x="2575493" y="2342750"/>
            <a:chExt cx="4005300" cy="1590800"/>
          </a:xfrm>
        </p:grpSpPr>
        <p:sp>
          <p:nvSpPr>
            <p:cNvPr id="304" name="Google Shape;304;p39"/>
            <p:cNvSpPr/>
            <p:nvPr/>
          </p:nvSpPr>
          <p:spPr>
            <a:xfrm rot="-5400000">
              <a:off x="5979775" y="3255450"/>
              <a:ext cx="87900" cy="305700"/>
            </a:xfrm>
            <a:prstGeom prst="leftBracket">
              <a:avLst>
                <a:gd fmla="val 8333" name="adj"/>
              </a:avLst>
            </a:prstGeom>
            <a:noFill/>
            <a:ln cap="flat" cmpd="sng" w="19050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" name="Google Shape;305;p39"/>
            <p:cNvSpPr/>
            <p:nvPr/>
          </p:nvSpPr>
          <p:spPr>
            <a:xfrm rot="-5400000">
              <a:off x="4045850" y="3039750"/>
              <a:ext cx="87900" cy="737100"/>
            </a:xfrm>
            <a:prstGeom prst="leftBracket">
              <a:avLst>
                <a:gd fmla="val 8333" name="adj"/>
              </a:avLst>
            </a:prstGeom>
            <a:noFill/>
            <a:ln cap="flat" cmpd="sng" w="19050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" name="Google Shape;306;p39"/>
            <p:cNvSpPr/>
            <p:nvPr/>
          </p:nvSpPr>
          <p:spPr>
            <a:xfrm rot="5400000">
              <a:off x="4901425" y="2402425"/>
              <a:ext cx="87900" cy="974100"/>
            </a:xfrm>
            <a:prstGeom prst="leftBracket">
              <a:avLst>
                <a:gd fmla="val 8333" name="adj"/>
              </a:avLst>
            </a:prstGeom>
            <a:noFill/>
            <a:ln cap="flat" cmpd="sng" w="19050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" name="Google Shape;307;p39"/>
            <p:cNvSpPr/>
            <p:nvPr/>
          </p:nvSpPr>
          <p:spPr>
            <a:xfrm>
              <a:off x="3892100" y="3538150"/>
              <a:ext cx="395400" cy="395400"/>
            </a:xfrm>
            <a:prstGeom prst="ellipse">
              <a:avLst/>
            </a:prstGeom>
            <a:solidFill>
              <a:schemeClr val="lt2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800">
                  <a:latin typeface="Oswald"/>
                  <a:ea typeface="Oswald"/>
                  <a:cs typeface="Oswald"/>
                  <a:sym typeface="Oswald"/>
                </a:rPr>
                <a:t>3</a:t>
              </a:r>
              <a:endParaRPr b="1" sz="1800"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308" name="Google Shape;308;p39"/>
            <p:cNvSpPr/>
            <p:nvPr/>
          </p:nvSpPr>
          <p:spPr>
            <a:xfrm>
              <a:off x="4747675" y="2342750"/>
              <a:ext cx="395400" cy="395400"/>
            </a:xfrm>
            <a:prstGeom prst="ellipse">
              <a:avLst/>
            </a:prstGeom>
            <a:solidFill>
              <a:schemeClr val="lt2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800">
                  <a:latin typeface="Oswald"/>
                  <a:ea typeface="Oswald"/>
                  <a:cs typeface="Oswald"/>
                  <a:sym typeface="Oswald"/>
                </a:rPr>
                <a:t>2</a:t>
              </a:r>
              <a:endParaRPr b="1" sz="1800"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309" name="Google Shape;309;p39"/>
            <p:cNvSpPr/>
            <p:nvPr/>
          </p:nvSpPr>
          <p:spPr>
            <a:xfrm>
              <a:off x="5826025" y="3538150"/>
              <a:ext cx="395400" cy="395400"/>
            </a:xfrm>
            <a:prstGeom prst="ellipse">
              <a:avLst/>
            </a:prstGeom>
            <a:solidFill>
              <a:schemeClr val="lt2"/>
            </a:solidFill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800">
                  <a:latin typeface="Oswald"/>
                  <a:ea typeface="Oswald"/>
                  <a:cs typeface="Oswald"/>
                  <a:sym typeface="Oswald"/>
                </a:rPr>
                <a:t>1</a:t>
              </a:r>
              <a:endParaRPr b="1" sz="1800"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310" name="Google Shape;310;p39"/>
            <p:cNvSpPr txBox="1"/>
            <p:nvPr/>
          </p:nvSpPr>
          <p:spPr>
            <a:xfrm>
              <a:off x="2575493" y="2823643"/>
              <a:ext cx="40053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None/>
              </a:pPr>
              <a:r>
                <a:rPr lang="en-GB" sz="2600">
                  <a:solidFill>
                    <a:srgbClr val="999999"/>
                  </a:solidFill>
                  <a:latin typeface="Calibri"/>
                  <a:ea typeface="Calibri"/>
                  <a:cs typeface="Calibri"/>
                  <a:sym typeface="Calibri"/>
                </a:rPr>
                <a:t>https://</a:t>
              </a:r>
              <a:r>
                <a:rPr lang="en-GB" sz="2600">
                  <a:latin typeface="Calibri"/>
                  <a:ea typeface="Calibri"/>
                  <a:cs typeface="Calibri"/>
                  <a:sym typeface="Calibri"/>
                </a:rPr>
                <a:t>www.</a:t>
              </a:r>
              <a:r>
                <a:rPr b="1" lang="en-GB" sz="2600">
                  <a:latin typeface="Calibri"/>
                  <a:ea typeface="Calibri"/>
                  <a:cs typeface="Calibri"/>
                  <a:sym typeface="Calibri"/>
                </a:rPr>
                <a:t>mysite</a:t>
              </a:r>
              <a:r>
                <a:rPr lang="en-GB" sz="2600">
                  <a:latin typeface="Calibri"/>
                  <a:ea typeface="Calibri"/>
                  <a:cs typeface="Calibri"/>
                  <a:sym typeface="Calibri"/>
                </a:rPr>
                <a:t>.co.uk</a:t>
              </a:r>
              <a:r>
                <a:rPr lang="en-GB" sz="2600">
                  <a:solidFill>
                    <a:srgbClr val="999999"/>
                  </a:solidFill>
                  <a:latin typeface="Calibri"/>
                  <a:ea typeface="Calibri"/>
                  <a:cs typeface="Calibri"/>
                  <a:sym typeface="Calibri"/>
                </a:rPr>
                <a:t>/</a:t>
              </a:r>
              <a:endParaRPr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11" name="Google Shape;311;p39"/>
          <p:cNvSpPr txBox="1"/>
          <p:nvPr>
            <p:ph idx="1" type="body"/>
          </p:nvPr>
        </p:nvSpPr>
        <p:spPr>
          <a:xfrm>
            <a:off x="819150" y="34841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-GB"/>
              <a:t>Top-level Domain (TLD)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-GB"/>
              <a:t>‘Domain name’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-GB"/>
              <a:t>Sub-domain</a:t>
            </a:r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40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have a domain name?</a:t>
            </a:r>
            <a:endParaRPr/>
          </a:p>
        </p:txBody>
      </p:sp>
      <p:sp>
        <p:nvSpPr>
          <p:cNvPr id="317" name="Google Shape;317;p40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Part of your online identity - uniquely yours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Makes you as easy to get to as any major website</a:t>
            </a:r>
            <a:endParaRPr/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More than just a website address!</a:t>
            </a:r>
            <a:endParaRPr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Char char="○"/>
            </a:pPr>
            <a:r>
              <a:rPr lang="en-GB"/>
              <a:t>Have multiple, custom email addresses</a:t>
            </a:r>
            <a:endParaRPr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Char char="○"/>
            </a:pPr>
            <a:r>
              <a:rPr lang="en-GB"/>
              <a:t>Connect it to social platforms for a common identity</a:t>
            </a:r>
            <a:endParaRPr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Char char="○"/>
            </a:pPr>
            <a:r>
              <a:rPr lang="en-GB"/>
              <a:t>Link it to other services/apps for your own personalised namespace</a:t>
            </a:r>
            <a:endParaRPr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Char char="○"/>
            </a:pPr>
            <a:r>
              <a:rPr lang="en-GB"/>
              <a:t>Have multiple websites under one roof (great for working with clients!)</a:t>
            </a:r>
            <a:endParaRPr/>
          </a:p>
          <a:p>
            <a:pPr indent="-311150" lvl="1" marL="914400" rtl="0" algn="l">
              <a:spcBef>
                <a:spcPts val="0"/>
              </a:spcBef>
              <a:spcAft>
                <a:spcPts val="0"/>
              </a:spcAft>
              <a:buSzPts val="1300"/>
              <a:buChar char="○"/>
            </a:pPr>
            <a:r>
              <a:rPr lang="en-GB"/>
              <a:t>Use it as a personal brand, marketing tool, proof of identity, secure home networking, more…</a:t>
            </a:r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41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Buying a domain name</a:t>
            </a:r>
            <a:endParaRPr/>
          </a:p>
        </p:txBody>
      </p:sp>
      <p:sp>
        <p:nvSpPr>
          <p:cNvPr id="323" name="Google Shape;323;p41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Most of the original TLDs have already been claimed.</a:t>
            </a:r>
            <a:endParaRPr/>
          </a:p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The occasional invented/foreign language name may still be available.</a:t>
            </a:r>
            <a:endParaRPr/>
          </a:p>
          <a:p>
            <a:pPr indent="-360000" lvl="0" marL="3600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Look at the extended range of TLDs to see what is available.</a:t>
            </a:r>
            <a:endParaRPr/>
          </a:p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e.g. .name, .me, .art, .design etc.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Use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WHOIS</a:t>
            </a:r>
            <a:r>
              <a:rPr lang="en-GB"/>
              <a:t> to see if a name is already registered.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Avoid overly long names or names you’ll have to spell out every time.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None/>
            </a:pPr>
            <a:r>
              <a:rPr lang="en-GB"/>
              <a:t>Buy from a </a:t>
            </a:r>
            <a:r>
              <a:rPr i="1" lang="en-GB"/>
              <a:t>‘domain registrar’</a:t>
            </a:r>
            <a:r>
              <a:rPr lang="en-GB"/>
              <a:t>. Shop around for deals - may be free with hosting!</a:t>
            </a:r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42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General Tips</a:t>
            </a:r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43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Effective Web Design</a:t>
            </a:r>
            <a:endParaRPr/>
          </a:p>
        </p:txBody>
      </p:sp>
      <p:sp>
        <p:nvSpPr>
          <p:cNvPr id="334" name="Google Shape;334;p43"/>
          <p:cNvSpPr txBox="1"/>
          <p:nvPr>
            <p:ph idx="1" type="body"/>
          </p:nvPr>
        </p:nvSpPr>
        <p:spPr>
          <a:xfrm>
            <a:off x="8191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b="1" lang="en-GB" u="sng">
                <a:solidFill>
                  <a:schemeClr val="hlink"/>
                </a:solidFill>
                <a:hlinkClick r:id="rId3"/>
              </a:rPr>
              <a:t>Planning Prevents Pain</a:t>
            </a:r>
            <a:endParaRPr b="1"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Look at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examples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Use </a:t>
            </a:r>
            <a:r>
              <a:rPr lang="en-GB" u="sng">
                <a:solidFill>
                  <a:schemeClr val="hlink"/>
                </a:solidFill>
                <a:hlinkClick r:id="rId5"/>
              </a:rPr>
              <a:t>patterns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Don’t clutter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Use colour and layout effectively</a:t>
            </a:r>
            <a:endParaRPr/>
          </a:p>
        </p:txBody>
      </p:sp>
      <p:sp>
        <p:nvSpPr>
          <p:cNvPr id="335" name="Google Shape;335;p43"/>
          <p:cNvSpPr txBox="1"/>
          <p:nvPr>
            <p:ph idx="2" type="body"/>
          </p:nvPr>
        </p:nvSpPr>
        <p:spPr>
          <a:xfrm>
            <a:off x="4638750" y="2070000"/>
            <a:ext cx="3686400" cy="236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Don’t fight the template!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Be accessible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Be efficient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u="sng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Don’t Make Me Think!</a:t>
            </a:r>
            <a:endParaRPr/>
          </a:p>
          <a:p>
            <a:pPr indent="-330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Test everywhere</a:t>
            </a:r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4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Images</a:t>
            </a:r>
            <a:endParaRPr/>
          </a:p>
        </p:txBody>
      </p:sp>
      <p:sp>
        <p:nvSpPr>
          <p:cNvPr id="341" name="Google Shape;341;p4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SzPts val="1600"/>
              <a:buAutoNum type="arabicPeriod"/>
            </a:pPr>
            <a:r>
              <a:rPr lang="en-GB"/>
              <a:t>Always work from the highest quality images you have.</a:t>
            </a:r>
            <a:endParaRPr/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AutoNum type="arabicPeriod"/>
            </a:pPr>
            <a:r>
              <a:rPr lang="en-GB"/>
              <a:t>Never upscale!</a:t>
            </a:r>
            <a:endParaRPr/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AutoNum type="arabicPeriod"/>
            </a:pPr>
            <a:r>
              <a:rPr lang="en-GB"/>
              <a:t>Upload the largest viewing-suitable size to curated platforms.</a:t>
            </a:r>
            <a:endParaRPr/>
          </a:p>
          <a:p>
            <a:pPr indent="-330200" lvl="0" marL="457200" rtl="0" algn="l">
              <a:spcBef>
                <a:spcPts val="1000"/>
              </a:spcBef>
              <a:spcAft>
                <a:spcPts val="0"/>
              </a:spcAft>
              <a:buSzPts val="1600"/>
              <a:buAutoNum type="arabicPeriod"/>
            </a:pPr>
            <a:r>
              <a:rPr lang="en-GB"/>
              <a:t>You may need multiple sizes ready for elsewhere.</a:t>
            </a:r>
            <a:endParaRPr/>
          </a:p>
          <a:p>
            <a:pPr indent="-330200" lvl="0" marL="457200" rtl="0" algn="l">
              <a:spcBef>
                <a:spcPts val="1000"/>
              </a:spcBef>
              <a:spcAft>
                <a:spcPts val="1000"/>
              </a:spcAft>
              <a:buSzPts val="1600"/>
              <a:buAutoNum type="arabicPeriod"/>
            </a:pPr>
            <a:r>
              <a:rPr lang="en-GB"/>
              <a:t>JPEGs (high quality) for photos, PNGs for graphics. NOTHING ELSE. sRGB colour space.</a:t>
            </a:r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5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p4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Audio/Video</a:t>
            </a:r>
            <a:endParaRPr/>
          </a:p>
        </p:txBody>
      </p:sp>
      <p:sp>
        <p:nvSpPr>
          <p:cNvPr id="347" name="Google Shape;347;p45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Make the most of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YouTube</a:t>
            </a:r>
            <a:r>
              <a:rPr lang="en-GB"/>
              <a:t>,</a:t>
            </a:r>
            <a:r>
              <a:rPr lang="en-GB"/>
              <a:t>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Vimeo</a:t>
            </a:r>
            <a:r>
              <a:rPr lang="en-GB"/>
              <a:t>, </a:t>
            </a:r>
            <a:r>
              <a:rPr lang="en-GB" u="sng">
                <a:solidFill>
                  <a:schemeClr val="hlink"/>
                </a:solidFill>
                <a:hlinkClick r:id="rId5"/>
              </a:rPr>
              <a:t>SoundCloud</a:t>
            </a:r>
            <a:r>
              <a:rPr lang="en-GB"/>
              <a:t> etc</a:t>
            </a:r>
            <a:r>
              <a:rPr lang="en-GB"/>
              <a:t>. Don’t try hosting your own!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Many hosted platforms offer direct integration of media into your pages (for a fee!).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Use the embed code to add media to other sites.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Videos should be uploaded as high-quality MP4 files.</a:t>
            </a:r>
            <a:endParaRPr/>
          </a:p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Use either the H.264 or H.265 (aka HEVC) codecs.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Audio usually MP3 or AAC files.</a:t>
            </a:r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4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Search Engines</a:t>
            </a:r>
            <a:endParaRPr/>
          </a:p>
        </p:txBody>
      </p:sp>
      <p:sp>
        <p:nvSpPr>
          <p:cNvPr id="353" name="Google Shape;353;p46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Google and other search engines will crawl through your site frequently.</a:t>
            </a:r>
            <a:endParaRPr/>
          </a:p>
          <a:p>
            <a:pPr indent="-330200" lvl="0" marL="45720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Home pages get indexed most often.</a:t>
            </a:r>
            <a:endParaRPr/>
          </a:p>
          <a:p>
            <a:pPr indent="-3302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/>
              <a:t>Social media/hosted portfolio content is ‘less important’.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&gt; </a:t>
            </a:r>
            <a:r>
              <a:rPr b="1" lang="en-GB"/>
              <a:t>90%</a:t>
            </a:r>
            <a:r>
              <a:rPr lang="en-GB"/>
              <a:t> of traffic comes via Google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SEO is a 4-letter word!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Good search placement requires quality, well-linked content.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