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4660"/>
  </p:normalViewPr>
  <p:slideViewPr>
    <p:cSldViewPr snapToGrid="0">
      <p:cViewPr varScale="1">
        <p:scale>
          <a:sx n="111" d="100"/>
          <a:sy n="111" d="100"/>
        </p:scale>
        <p:origin x="46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3B04E-AC60-A40D-F4EF-8702634344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536C361-63F3-D04E-F2AF-5C676E8D95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14BBC8-B488-388A-A6D2-72327ABD352F}"/>
              </a:ext>
            </a:extLst>
          </p:cNvPr>
          <p:cNvSpPr>
            <a:spLocks noGrp="1"/>
          </p:cNvSpPr>
          <p:nvPr>
            <p:ph type="dt" sz="half" idx="10"/>
          </p:nvPr>
        </p:nvSpPr>
        <p:spPr/>
        <p:txBody>
          <a:bodyPr/>
          <a:lstStyle/>
          <a:p>
            <a:fld id="{2665DEAB-EA24-4708-865D-5A31694CD219}" type="datetimeFigureOut">
              <a:rPr lang="en-GB" smtClean="0"/>
              <a:t>21/10/2024</a:t>
            </a:fld>
            <a:endParaRPr lang="en-GB"/>
          </a:p>
        </p:txBody>
      </p:sp>
      <p:sp>
        <p:nvSpPr>
          <p:cNvPr id="5" name="Footer Placeholder 4">
            <a:extLst>
              <a:ext uri="{FF2B5EF4-FFF2-40B4-BE49-F238E27FC236}">
                <a16:creationId xmlns:a16="http://schemas.microsoft.com/office/drawing/2014/main" id="{BB79A37C-85D4-D493-BD6B-0EDB4A4B2A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4A1D8-1597-1AE0-2AA3-B501D267F596}"/>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1106836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6E99A-2D79-8635-4760-974D97329C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4BA148-B1E4-CD16-23A1-07C2C54DA3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4D8239-193F-1492-5347-4B86B332A046}"/>
              </a:ext>
            </a:extLst>
          </p:cNvPr>
          <p:cNvSpPr>
            <a:spLocks noGrp="1"/>
          </p:cNvSpPr>
          <p:nvPr>
            <p:ph type="dt" sz="half" idx="10"/>
          </p:nvPr>
        </p:nvSpPr>
        <p:spPr/>
        <p:txBody>
          <a:bodyPr/>
          <a:lstStyle/>
          <a:p>
            <a:fld id="{2665DEAB-EA24-4708-865D-5A31694CD219}" type="datetimeFigureOut">
              <a:rPr lang="en-GB" smtClean="0"/>
              <a:t>21/10/2024</a:t>
            </a:fld>
            <a:endParaRPr lang="en-GB"/>
          </a:p>
        </p:txBody>
      </p:sp>
      <p:sp>
        <p:nvSpPr>
          <p:cNvPr id="5" name="Footer Placeholder 4">
            <a:extLst>
              <a:ext uri="{FF2B5EF4-FFF2-40B4-BE49-F238E27FC236}">
                <a16:creationId xmlns:a16="http://schemas.microsoft.com/office/drawing/2014/main" id="{27F0F04B-F7EA-5FC7-B937-42E0C64B22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9AC6DF-8B47-EC20-9D70-1DD1EA446C21}"/>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29186419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47594-650E-B29B-0FAF-C46FE41AE8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2AF681-3BAE-73E8-2414-F978EF71DD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E71C36-424B-B50E-941C-FC653C32B327}"/>
              </a:ext>
            </a:extLst>
          </p:cNvPr>
          <p:cNvSpPr>
            <a:spLocks noGrp="1"/>
          </p:cNvSpPr>
          <p:nvPr>
            <p:ph type="dt" sz="half" idx="10"/>
          </p:nvPr>
        </p:nvSpPr>
        <p:spPr/>
        <p:txBody>
          <a:bodyPr/>
          <a:lstStyle/>
          <a:p>
            <a:fld id="{2665DEAB-EA24-4708-865D-5A31694CD219}" type="datetimeFigureOut">
              <a:rPr lang="en-GB" smtClean="0"/>
              <a:t>21/10/2024</a:t>
            </a:fld>
            <a:endParaRPr lang="en-GB"/>
          </a:p>
        </p:txBody>
      </p:sp>
      <p:sp>
        <p:nvSpPr>
          <p:cNvPr id="5" name="Footer Placeholder 4">
            <a:extLst>
              <a:ext uri="{FF2B5EF4-FFF2-40B4-BE49-F238E27FC236}">
                <a16:creationId xmlns:a16="http://schemas.microsoft.com/office/drawing/2014/main" id="{28B809F6-B97B-CD5F-8CF1-53306977D8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060B23-7CDA-CB31-5594-75BF31E61762}"/>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2384097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8E75C-FDD8-D66F-9409-9286E489D9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557243-123D-9329-DBB4-B50962233E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2E73EE-464D-8B22-5ACB-89DA9B5D40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AB4968-3A94-84DD-CDCF-9AECDB3A5859}"/>
              </a:ext>
            </a:extLst>
          </p:cNvPr>
          <p:cNvSpPr>
            <a:spLocks noGrp="1"/>
          </p:cNvSpPr>
          <p:nvPr>
            <p:ph type="dt" sz="half" idx="10"/>
          </p:nvPr>
        </p:nvSpPr>
        <p:spPr/>
        <p:txBody>
          <a:bodyPr/>
          <a:lstStyle/>
          <a:p>
            <a:fld id="{2665DEAB-EA24-4708-865D-5A31694CD219}" type="datetimeFigureOut">
              <a:rPr lang="en-GB" smtClean="0"/>
              <a:t>21/10/2024</a:t>
            </a:fld>
            <a:endParaRPr lang="en-GB"/>
          </a:p>
        </p:txBody>
      </p:sp>
      <p:sp>
        <p:nvSpPr>
          <p:cNvPr id="6" name="Footer Placeholder 5">
            <a:extLst>
              <a:ext uri="{FF2B5EF4-FFF2-40B4-BE49-F238E27FC236}">
                <a16:creationId xmlns:a16="http://schemas.microsoft.com/office/drawing/2014/main" id="{CF7D6343-3751-0CA8-989E-F489E5190C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0113F2-20EF-F89C-10B4-4C85B6C0A87C}"/>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2340514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436A6-2CD7-4CA9-E98D-82221F15EF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3B5D21-48CC-6F01-4003-D65DC479B3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B62B30-CB48-0CF5-DDB4-FAF574540B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512ABE-AD8F-18A6-FAC6-3850AD565B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66219F-0222-54EB-7D07-EA69191569E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88382E-79C1-17B0-285B-73684B0C3CE4}"/>
              </a:ext>
            </a:extLst>
          </p:cNvPr>
          <p:cNvSpPr>
            <a:spLocks noGrp="1"/>
          </p:cNvSpPr>
          <p:nvPr>
            <p:ph type="dt" sz="half" idx="10"/>
          </p:nvPr>
        </p:nvSpPr>
        <p:spPr/>
        <p:txBody>
          <a:bodyPr/>
          <a:lstStyle/>
          <a:p>
            <a:fld id="{2665DEAB-EA24-4708-865D-5A31694CD219}" type="datetimeFigureOut">
              <a:rPr lang="en-GB" smtClean="0"/>
              <a:t>21/10/2024</a:t>
            </a:fld>
            <a:endParaRPr lang="en-GB"/>
          </a:p>
        </p:txBody>
      </p:sp>
      <p:sp>
        <p:nvSpPr>
          <p:cNvPr id="8" name="Footer Placeholder 7">
            <a:extLst>
              <a:ext uri="{FF2B5EF4-FFF2-40B4-BE49-F238E27FC236}">
                <a16:creationId xmlns:a16="http://schemas.microsoft.com/office/drawing/2014/main" id="{3B48F33E-B44A-A223-3953-87CEDD34A0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C69B6A-6034-4630-9132-376A669A354D}"/>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3147801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8AAB-09F3-312D-D0FB-A02AEC9FF9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3DE629-C7E7-262C-9A06-FF8AFA01999C}"/>
              </a:ext>
            </a:extLst>
          </p:cNvPr>
          <p:cNvSpPr>
            <a:spLocks noGrp="1"/>
          </p:cNvSpPr>
          <p:nvPr>
            <p:ph type="dt" sz="half" idx="10"/>
          </p:nvPr>
        </p:nvSpPr>
        <p:spPr/>
        <p:txBody>
          <a:bodyPr/>
          <a:lstStyle/>
          <a:p>
            <a:fld id="{2665DEAB-EA24-4708-865D-5A31694CD219}" type="datetimeFigureOut">
              <a:rPr lang="en-GB" smtClean="0"/>
              <a:t>21/10/2024</a:t>
            </a:fld>
            <a:endParaRPr lang="en-GB"/>
          </a:p>
        </p:txBody>
      </p:sp>
      <p:sp>
        <p:nvSpPr>
          <p:cNvPr id="4" name="Footer Placeholder 3">
            <a:extLst>
              <a:ext uri="{FF2B5EF4-FFF2-40B4-BE49-F238E27FC236}">
                <a16:creationId xmlns:a16="http://schemas.microsoft.com/office/drawing/2014/main" id="{3C42BB20-EABA-063A-4B4F-9589FCFCF4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F2E0776-C2B7-FA56-B81D-DFE70241C7C5}"/>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3074871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968F13-F7F6-FF49-602C-6BA477DB6A3D}"/>
              </a:ext>
            </a:extLst>
          </p:cNvPr>
          <p:cNvSpPr>
            <a:spLocks noGrp="1"/>
          </p:cNvSpPr>
          <p:nvPr>
            <p:ph type="dt" sz="half" idx="10"/>
          </p:nvPr>
        </p:nvSpPr>
        <p:spPr/>
        <p:txBody>
          <a:bodyPr/>
          <a:lstStyle/>
          <a:p>
            <a:fld id="{2665DEAB-EA24-4708-865D-5A31694CD219}" type="datetimeFigureOut">
              <a:rPr lang="en-GB" smtClean="0"/>
              <a:t>21/10/2024</a:t>
            </a:fld>
            <a:endParaRPr lang="en-GB"/>
          </a:p>
        </p:txBody>
      </p:sp>
      <p:sp>
        <p:nvSpPr>
          <p:cNvPr id="3" name="Footer Placeholder 2">
            <a:extLst>
              <a:ext uri="{FF2B5EF4-FFF2-40B4-BE49-F238E27FC236}">
                <a16:creationId xmlns:a16="http://schemas.microsoft.com/office/drawing/2014/main" id="{E1B9E61A-2B96-4D1D-FB69-C63199855E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77F2EC-ACF7-DB08-8BDA-3B06C8F5C82B}"/>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687687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1839D-B47D-CA6C-4E91-0D2A389026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D67DC7-1D29-7C07-B1E2-3FB7B48CA3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B9D827-617B-4B30-1A41-4474674002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CAA5A9-82EE-331B-31C0-B25A29C593C4}"/>
              </a:ext>
            </a:extLst>
          </p:cNvPr>
          <p:cNvSpPr>
            <a:spLocks noGrp="1"/>
          </p:cNvSpPr>
          <p:nvPr>
            <p:ph type="dt" sz="half" idx="10"/>
          </p:nvPr>
        </p:nvSpPr>
        <p:spPr/>
        <p:txBody>
          <a:bodyPr/>
          <a:lstStyle/>
          <a:p>
            <a:fld id="{2665DEAB-EA24-4708-865D-5A31694CD219}" type="datetimeFigureOut">
              <a:rPr lang="en-GB" smtClean="0"/>
              <a:t>21/10/2024</a:t>
            </a:fld>
            <a:endParaRPr lang="en-GB"/>
          </a:p>
        </p:txBody>
      </p:sp>
      <p:sp>
        <p:nvSpPr>
          <p:cNvPr id="6" name="Footer Placeholder 5">
            <a:extLst>
              <a:ext uri="{FF2B5EF4-FFF2-40B4-BE49-F238E27FC236}">
                <a16:creationId xmlns:a16="http://schemas.microsoft.com/office/drawing/2014/main" id="{E50F6847-DDF8-7D3C-EAA7-1D2C606CFB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581BEC-A6AD-C479-6852-D1480612B6BE}"/>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235755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2184D-D072-7E0C-AC4A-3E681FBB2F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6A210E-332E-1E15-3664-26DECD4297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2F4CB4-7466-FADC-CCFA-547C022BAB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321138-BBF7-BF10-52CA-585E182F46CF}"/>
              </a:ext>
            </a:extLst>
          </p:cNvPr>
          <p:cNvSpPr>
            <a:spLocks noGrp="1"/>
          </p:cNvSpPr>
          <p:nvPr>
            <p:ph type="dt" sz="half" idx="10"/>
          </p:nvPr>
        </p:nvSpPr>
        <p:spPr/>
        <p:txBody>
          <a:bodyPr/>
          <a:lstStyle/>
          <a:p>
            <a:fld id="{2665DEAB-EA24-4708-865D-5A31694CD219}" type="datetimeFigureOut">
              <a:rPr lang="en-GB" smtClean="0"/>
              <a:t>21/10/2024</a:t>
            </a:fld>
            <a:endParaRPr lang="en-GB"/>
          </a:p>
        </p:txBody>
      </p:sp>
      <p:sp>
        <p:nvSpPr>
          <p:cNvPr id="6" name="Footer Placeholder 5">
            <a:extLst>
              <a:ext uri="{FF2B5EF4-FFF2-40B4-BE49-F238E27FC236}">
                <a16:creationId xmlns:a16="http://schemas.microsoft.com/office/drawing/2014/main" id="{884CBED5-FE8D-CFCD-341D-9C8377F4AA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726776-12CC-03C8-F165-B3BDA191BF08}"/>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2090471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FDC19-F17F-E250-305A-F503E5F0B6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1092F6-881B-494E-55F1-C55C20DEFC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902A52-8B16-962F-7171-A3A2A05518A5}"/>
              </a:ext>
            </a:extLst>
          </p:cNvPr>
          <p:cNvSpPr>
            <a:spLocks noGrp="1"/>
          </p:cNvSpPr>
          <p:nvPr>
            <p:ph type="dt" sz="half" idx="10"/>
          </p:nvPr>
        </p:nvSpPr>
        <p:spPr/>
        <p:txBody>
          <a:bodyPr/>
          <a:lstStyle/>
          <a:p>
            <a:fld id="{2665DEAB-EA24-4708-865D-5A31694CD219}" type="datetimeFigureOut">
              <a:rPr lang="en-GB" smtClean="0"/>
              <a:t>21/10/2024</a:t>
            </a:fld>
            <a:endParaRPr lang="en-GB"/>
          </a:p>
        </p:txBody>
      </p:sp>
      <p:sp>
        <p:nvSpPr>
          <p:cNvPr id="5" name="Footer Placeholder 4">
            <a:extLst>
              <a:ext uri="{FF2B5EF4-FFF2-40B4-BE49-F238E27FC236}">
                <a16:creationId xmlns:a16="http://schemas.microsoft.com/office/drawing/2014/main" id="{BBE5B9B2-EC29-CC54-7CFC-A9F6DA9A33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C7F718-8C95-2F93-EDA1-F47BDE05B01A}"/>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477013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94ADE4-5A5B-AEF4-538C-100ACFB3FA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A03157-E4FC-71CE-701A-BA0820FACA7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198211-7689-9599-9167-9CB73C39C472}"/>
              </a:ext>
            </a:extLst>
          </p:cNvPr>
          <p:cNvSpPr>
            <a:spLocks noGrp="1"/>
          </p:cNvSpPr>
          <p:nvPr>
            <p:ph type="dt" sz="half" idx="10"/>
          </p:nvPr>
        </p:nvSpPr>
        <p:spPr/>
        <p:txBody>
          <a:bodyPr/>
          <a:lstStyle/>
          <a:p>
            <a:fld id="{2665DEAB-EA24-4708-865D-5A31694CD219}" type="datetimeFigureOut">
              <a:rPr lang="en-GB" smtClean="0"/>
              <a:t>21/10/2024</a:t>
            </a:fld>
            <a:endParaRPr lang="en-GB"/>
          </a:p>
        </p:txBody>
      </p:sp>
      <p:sp>
        <p:nvSpPr>
          <p:cNvPr id="5" name="Footer Placeholder 4">
            <a:extLst>
              <a:ext uri="{FF2B5EF4-FFF2-40B4-BE49-F238E27FC236}">
                <a16:creationId xmlns:a16="http://schemas.microsoft.com/office/drawing/2014/main" id="{FF35F4F6-70BB-78A3-FA14-0115385ED9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9D85DD-21AC-B42E-4B7C-8855B52096DB}"/>
              </a:ext>
            </a:extLst>
          </p:cNvPr>
          <p:cNvSpPr>
            <a:spLocks noGrp="1"/>
          </p:cNvSpPr>
          <p:nvPr>
            <p:ph type="sldNum" sz="quarter" idx="12"/>
          </p:nvPr>
        </p:nvSpPr>
        <p:spPr/>
        <p:txBody>
          <a:bodyPr/>
          <a:lstStyle/>
          <a:p>
            <a:fld id="{13F10200-F49F-4CB4-9B6C-3ADBAA08D8D2}" type="slidenum">
              <a:rPr lang="en-GB" smtClean="0"/>
              <a:t>‹#›</a:t>
            </a:fld>
            <a:endParaRPr lang="en-GB"/>
          </a:p>
        </p:txBody>
      </p:sp>
    </p:spTree>
    <p:extLst>
      <p:ext uri="{BB962C8B-B14F-4D97-AF65-F5344CB8AC3E}">
        <p14:creationId xmlns:p14="http://schemas.microsoft.com/office/powerpoint/2010/main" val="652648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C386A4-5EA4-D424-D486-BB1156CF4D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968CE7-5927-D447-30F4-1D91618E95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49ADDF-5C69-11C8-1EA9-4A1896FE99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65DEAB-EA24-4708-865D-5A31694CD219}" type="datetimeFigureOut">
              <a:rPr lang="en-GB" smtClean="0"/>
              <a:t>21/10/2024</a:t>
            </a:fld>
            <a:endParaRPr lang="en-GB"/>
          </a:p>
        </p:txBody>
      </p:sp>
      <p:sp>
        <p:nvSpPr>
          <p:cNvPr id="5" name="Footer Placeholder 4">
            <a:extLst>
              <a:ext uri="{FF2B5EF4-FFF2-40B4-BE49-F238E27FC236}">
                <a16:creationId xmlns:a16="http://schemas.microsoft.com/office/drawing/2014/main" id="{CB8C2472-87E5-D69C-CC91-C8551F057D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183349-3A9F-00CB-3783-D183D1A2B2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F10200-F49F-4CB4-9B6C-3ADBAA08D8D2}" type="slidenum">
              <a:rPr lang="en-GB" smtClean="0"/>
              <a:t>‹#›</a:t>
            </a:fld>
            <a:endParaRPr lang="en-GB"/>
          </a:p>
        </p:txBody>
      </p:sp>
    </p:spTree>
    <p:extLst>
      <p:ext uri="{BB962C8B-B14F-4D97-AF65-F5344CB8AC3E}">
        <p14:creationId xmlns:p14="http://schemas.microsoft.com/office/powerpoint/2010/main" val="1892679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E76EB3C-CB4D-2D67-4C3D-6ACFFCA0200E}"/>
              </a:ext>
            </a:extLst>
          </p:cNvPr>
          <p:cNvPicPr>
            <a:picLocks noChangeAspect="1"/>
          </p:cNvPicPr>
          <p:nvPr/>
        </p:nvPicPr>
        <p:blipFill rotWithShape="1">
          <a:blip r:embed="rId2">
            <a:alphaModFix amt="50000"/>
          </a:blip>
          <a:srcRect b="4661"/>
          <a:stretch/>
        </p:blipFill>
        <p:spPr>
          <a:xfrm>
            <a:off x="20" y="1"/>
            <a:ext cx="12191980" cy="6857999"/>
          </a:xfrm>
          <a:prstGeom prst="rect">
            <a:avLst/>
          </a:prstGeom>
        </p:spPr>
      </p:pic>
      <p:sp>
        <p:nvSpPr>
          <p:cNvPr id="2" name="Title 1">
            <a:extLst>
              <a:ext uri="{FF2B5EF4-FFF2-40B4-BE49-F238E27FC236}">
                <a16:creationId xmlns:a16="http://schemas.microsoft.com/office/drawing/2014/main" id="{123A03C1-0B4F-5C89-8D1D-6BD62A56150D}"/>
              </a:ext>
            </a:extLst>
          </p:cNvPr>
          <p:cNvSpPr>
            <a:spLocks noGrp="1"/>
          </p:cNvSpPr>
          <p:nvPr>
            <p:ph type="ctrTitle"/>
          </p:nvPr>
        </p:nvSpPr>
        <p:spPr>
          <a:xfrm>
            <a:off x="1524000" y="1122362"/>
            <a:ext cx="9144000" cy="2900518"/>
          </a:xfrm>
        </p:spPr>
        <p:txBody>
          <a:bodyPr>
            <a:normAutofit/>
          </a:bodyPr>
          <a:lstStyle/>
          <a:p>
            <a:r>
              <a:rPr lang="en-GB" sz="5600" b="1" dirty="0">
                <a:solidFill>
                  <a:srgbClr val="FFFFFF"/>
                </a:solidFill>
              </a:rPr>
              <a:t>Rome Transformed: The World of Late Antiquity</a:t>
            </a:r>
          </a:p>
        </p:txBody>
      </p:sp>
      <p:sp>
        <p:nvSpPr>
          <p:cNvPr id="3" name="Subtitle 2">
            <a:extLst>
              <a:ext uri="{FF2B5EF4-FFF2-40B4-BE49-F238E27FC236}">
                <a16:creationId xmlns:a16="http://schemas.microsoft.com/office/drawing/2014/main" id="{3ADEF6F4-CB87-5C36-7601-17A34B41A8F3}"/>
              </a:ext>
            </a:extLst>
          </p:cNvPr>
          <p:cNvSpPr>
            <a:spLocks noGrp="1"/>
          </p:cNvSpPr>
          <p:nvPr>
            <p:ph type="subTitle" idx="1"/>
          </p:nvPr>
        </p:nvSpPr>
        <p:spPr>
          <a:xfrm>
            <a:off x="1524000" y="4637243"/>
            <a:ext cx="9144000" cy="1098395"/>
          </a:xfrm>
        </p:spPr>
        <p:txBody>
          <a:bodyPr>
            <a:normAutofit/>
          </a:bodyPr>
          <a:lstStyle/>
          <a:p>
            <a:r>
              <a:rPr lang="en-GB" sz="4800" b="1" dirty="0">
                <a:solidFill>
                  <a:srgbClr val="FFFFFF"/>
                </a:solidFill>
              </a:rPr>
              <a:t>The “triumph” of </a:t>
            </a:r>
            <a:r>
              <a:rPr lang="en-GB" sz="4800" b="1" dirty="0" err="1">
                <a:solidFill>
                  <a:srgbClr val="FFFFFF"/>
                </a:solidFill>
              </a:rPr>
              <a:t>Christianit</a:t>
            </a:r>
            <a:r>
              <a:rPr lang="en-GB" sz="4800" b="1" dirty="0">
                <a:solidFill>
                  <a:srgbClr val="FFFFFF"/>
                </a:solidFill>
              </a:rPr>
              <a:t>(</a:t>
            </a:r>
            <a:r>
              <a:rPr lang="en-GB" sz="4800" b="1" dirty="0" err="1">
                <a:solidFill>
                  <a:srgbClr val="FFFFFF"/>
                </a:solidFill>
              </a:rPr>
              <a:t>ies</a:t>
            </a:r>
            <a:r>
              <a:rPr lang="en-GB" sz="4800" b="1" dirty="0">
                <a:solidFill>
                  <a:srgbClr val="FFFFFF"/>
                </a:solidFill>
              </a:rPr>
              <a:t>)</a:t>
            </a:r>
          </a:p>
          <a:p>
            <a:endParaRPr lang="en-GB" dirty="0">
              <a:solidFill>
                <a:srgbClr val="FFFFFF"/>
              </a:solidFill>
            </a:endParaRPr>
          </a:p>
        </p:txBody>
      </p:sp>
      <p:sp>
        <p:nvSpPr>
          <p:cNvPr id="5" name="Subtitle 2">
            <a:extLst>
              <a:ext uri="{FF2B5EF4-FFF2-40B4-BE49-F238E27FC236}">
                <a16:creationId xmlns:a16="http://schemas.microsoft.com/office/drawing/2014/main" id="{A912A8BE-1204-4CDA-0AF0-CC6B3E40F47B}"/>
              </a:ext>
            </a:extLst>
          </p:cNvPr>
          <p:cNvSpPr txBox="1">
            <a:spLocks/>
          </p:cNvSpPr>
          <p:nvPr/>
        </p:nvSpPr>
        <p:spPr>
          <a:xfrm>
            <a:off x="1524000" y="6016486"/>
            <a:ext cx="9144000" cy="63610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solidFill>
                  <a:srgbClr val="FFFFFF"/>
                </a:solidFill>
              </a:rPr>
              <a:t>HPAH5079/6079</a:t>
            </a:r>
          </a:p>
          <a:p>
            <a:endParaRPr lang="en-GB" dirty="0">
              <a:solidFill>
                <a:srgbClr val="FFFFFF"/>
              </a:solidFill>
            </a:endParaRPr>
          </a:p>
        </p:txBody>
      </p:sp>
    </p:spTree>
    <p:extLst>
      <p:ext uri="{BB962C8B-B14F-4D97-AF65-F5344CB8AC3E}">
        <p14:creationId xmlns:p14="http://schemas.microsoft.com/office/powerpoint/2010/main" val="246105206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A9D6EEA4-51EF-4796-BE5B-F3EB11F23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B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3B3AF32-D115-F6A4-A76D-2358EE887288}"/>
              </a:ext>
            </a:extLst>
          </p:cNvPr>
          <p:cNvPicPr>
            <a:picLocks noChangeAspect="1"/>
          </p:cNvPicPr>
          <p:nvPr/>
        </p:nvPicPr>
        <p:blipFill rotWithShape="1">
          <a:blip r:embed="rId2">
            <a:alphaModFix amt="25000"/>
          </a:blip>
          <a:srcRect t="5355" b="11312"/>
          <a:stretch/>
        </p:blipFill>
        <p:spPr>
          <a:xfrm>
            <a:off x="20" y="-1"/>
            <a:ext cx="12191980" cy="6858001"/>
          </a:xfrm>
          <a:prstGeom prst="rect">
            <a:avLst/>
          </a:prstGeom>
        </p:spPr>
      </p:pic>
      <p:sp>
        <p:nvSpPr>
          <p:cNvPr id="3" name="Content Placeholder 2">
            <a:extLst>
              <a:ext uri="{FF2B5EF4-FFF2-40B4-BE49-F238E27FC236}">
                <a16:creationId xmlns:a16="http://schemas.microsoft.com/office/drawing/2014/main" id="{A3802D0E-8184-A8ED-20E2-0F7A74ED38C6}"/>
              </a:ext>
            </a:extLst>
          </p:cNvPr>
          <p:cNvSpPr>
            <a:spLocks noGrp="1"/>
          </p:cNvSpPr>
          <p:nvPr>
            <p:ph idx="1"/>
          </p:nvPr>
        </p:nvSpPr>
        <p:spPr>
          <a:xfrm>
            <a:off x="185530" y="318053"/>
            <a:ext cx="11728174" cy="6539948"/>
          </a:xfrm>
        </p:spPr>
        <p:txBody>
          <a:bodyPr>
            <a:normAutofit/>
          </a:bodyPr>
          <a:lstStyle/>
          <a:p>
            <a:r>
              <a:rPr lang="en-GB" sz="3200" dirty="0">
                <a:solidFill>
                  <a:srgbClr val="FFFFFF"/>
                </a:solidFill>
              </a:rPr>
              <a:t>No exact way estimating the size of the Christian population (or populations) of the Empire at different period.</a:t>
            </a:r>
          </a:p>
          <a:p>
            <a:pPr lvl="1"/>
            <a:r>
              <a:rPr lang="en-GB" sz="3200" dirty="0">
                <a:solidFill>
                  <a:srgbClr val="FFFFFF"/>
                </a:solidFill>
              </a:rPr>
              <a:t>But “major” persecutions from the mid-third century suggests it must have become sufficiently notable.</a:t>
            </a:r>
          </a:p>
          <a:p>
            <a:pPr lvl="1"/>
            <a:endParaRPr lang="en-GB" sz="900" dirty="0">
              <a:solidFill>
                <a:srgbClr val="FFFFFF"/>
              </a:solidFill>
            </a:endParaRPr>
          </a:p>
          <a:p>
            <a:pPr marL="0" indent="0">
              <a:buNone/>
            </a:pPr>
            <a:r>
              <a:rPr lang="en-GB" sz="3200" b="1" dirty="0">
                <a:solidFill>
                  <a:srgbClr val="FFFFFF"/>
                </a:solidFill>
              </a:rPr>
              <a:t>Mixed “pagan” responses to the reign of Constantine:</a:t>
            </a:r>
          </a:p>
          <a:p>
            <a:pPr marL="0" indent="0">
              <a:buNone/>
            </a:pPr>
            <a:r>
              <a:rPr lang="en-GB" sz="3200" dirty="0">
                <a:solidFill>
                  <a:srgbClr val="FFFFFF"/>
                </a:solidFill>
              </a:rPr>
              <a:t>“Surely we are dead and only seem to live, we Hellenes, having fallen into misfortune, pretending that a dream is in fact a way of life. Or are we alive while our way of life is dead?” – </a:t>
            </a:r>
            <a:r>
              <a:rPr lang="en-GB" sz="3200" b="1" dirty="0" err="1">
                <a:solidFill>
                  <a:srgbClr val="FFFFFF"/>
                </a:solidFill>
              </a:rPr>
              <a:t>Palladas</a:t>
            </a:r>
            <a:r>
              <a:rPr lang="en-GB" sz="3200" b="1" dirty="0">
                <a:solidFill>
                  <a:srgbClr val="FFFFFF"/>
                </a:solidFill>
              </a:rPr>
              <a:t> </a:t>
            </a:r>
            <a:r>
              <a:rPr lang="en-GB" sz="3200" b="1" i="1" dirty="0" err="1">
                <a:solidFill>
                  <a:srgbClr val="FFFFFF"/>
                </a:solidFill>
              </a:rPr>
              <a:t>Anthologia</a:t>
            </a:r>
            <a:r>
              <a:rPr lang="en-GB" sz="3200" b="1" i="1" dirty="0">
                <a:solidFill>
                  <a:srgbClr val="FFFFFF"/>
                </a:solidFill>
              </a:rPr>
              <a:t> </a:t>
            </a:r>
            <a:r>
              <a:rPr lang="en-GB" sz="3200" b="1" i="1" dirty="0" err="1">
                <a:solidFill>
                  <a:srgbClr val="FFFFFF"/>
                </a:solidFill>
              </a:rPr>
              <a:t>Palatina</a:t>
            </a:r>
            <a:r>
              <a:rPr lang="en-GB" sz="3200" b="1" i="1" dirty="0">
                <a:solidFill>
                  <a:srgbClr val="FFFFFF"/>
                </a:solidFill>
              </a:rPr>
              <a:t> </a:t>
            </a:r>
            <a:r>
              <a:rPr lang="en-GB" sz="3200" b="1" dirty="0">
                <a:solidFill>
                  <a:srgbClr val="FFFFFF"/>
                </a:solidFill>
              </a:rPr>
              <a:t>10.82</a:t>
            </a:r>
            <a:r>
              <a:rPr lang="en-GB" sz="3200" dirty="0">
                <a:solidFill>
                  <a:srgbClr val="FFFFFF"/>
                </a:solidFill>
              </a:rPr>
              <a:t>. [originally thought to be late 4th century, but more recently re-dated to reign of Constantine]</a:t>
            </a:r>
          </a:p>
          <a:p>
            <a:pPr marL="0" indent="0">
              <a:buNone/>
            </a:pPr>
            <a:r>
              <a:rPr lang="en-GB" sz="3200" dirty="0">
                <a:solidFill>
                  <a:srgbClr val="FFFFFF"/>
                </a:solidFill>
              </a:rPr>
              <a:t>“gave thanks to the gods and to the most pious emperor Constantine” -  graffito on the tomb of Pharaoh Rameses VI by an Athenian grandee, </a:t>
            </a:r>
            <a:r>
              <a:rPr lang="en-GB" sz="3200" dirty="0" err="1">
                <a:solidFill>
                  <a:srgbClr val="FFFFFF"/>
                </a:solidFill>
              </a:rPr>
              <a:t>Nicagoras</a:t>
            </a:r>
            <a:r>
              <a:rPr lang="en-GB" sz="3200" dirty="0">
                <a:solidFill>
                  <a:srgbClr val="FFFFFF"/>
                </a:solidFill>
              </a:rPr>
              <a:t> (also an Eleusinian initiate). </a:t>
            </a:r>
          </a:p>
        </p:txBody>
      </p:sp>
    </p:spTree>
    <p:extLst>
      <p:ext uri="{BB962C8B-B14F-4D97-AF65-F5344CB8AC3E}">
        <p14:creationId xmlns:p14="http://schemas.microsoft.com/office/powerpoint/2010/main" val="220919535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0" dur="500"/>
                                        <p:tgtEl>
                                          <p:spTgt spid="3">
                                            <p:txEl>
                                              <p:pRg st="4" end="4"/>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Effect transition="in" filter="randombar(horizontal)">
                                      <p:cBhvr>
                                        <p:cTn id="13"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2646C-FE75-1E2C-F617-EAD1FC426D42}"/>
              </a:ext>
            </a:extLst>
          </p:cNvPr>
          <p:cNvSpPr>
            <a:spLocks noGrp="1"/>
          </p:cNvSpPr>
          <p:nvPr>
            <p:ph type="title"/>
          </p:nvPr>
        </p:nvSpPr>
        <p:spPr>
          <a:xfrm>
            <a:off x="4797287" y="278296"/>
            <a:ext cx="7209183" cy="1637132"/>
          </a:xfrm>
        </p:spPr>
        <p:txBody>
          <a:bodyPr anchor="b">
            <a:normAutofit/>
          </a:bodyPr>
          <a:lstStyle/>
          <a:p>
            <a:r>
              <a:rPr lang="en-GB" sz="5400" b="1" dirty="0"/>
              <a:t>Theodosian Code (</a:t>
            </a:r>
            <a:r>
              <a:rPr lang="en-GB" sz="5400" b="1" i="1" dirty="0"/>
              <a:t>Codex </a:t>
            </a:r>
            <a:r>
              <a:rPr lang="en-GB" sz="5400" b="1" i="1" dirty="0" err="1"/>
              <a:t>Theodosianus</a:t>
            </a:r>
            <a:r>
              <a:rPr lang="en-GB" sz="5400" b="1" dirty="0"/>
              <a:t>)</a:t>
            </a:r>
          </a:p>
        </p:txBody>
      </p:sp>
      <p:sp>
        <p:nvSpPr>
          <p:cNvPr id="3" name="Content Placeholder 2">
            <a:extLst>
              <a:ext uri="{FF2B5EF4-FFF2-40B4-BE49-F238E27FC236}">
                <a16:creationId xmlns:a16="http://schemas.microsoft.com/office/drawing/2014/main" id="{2578C8BB-7ABE-169B-4338-414C0A0FE326}"/>
              </a:ext>
            </a:extLst>
          </p:cNvPr>
          <p:cNvSpPr>
            <a:spLocks noGrp="1"/>
          </p:cNvSpPr>
          <p:nvPr>
            <p:ph idx="1"/>
          </p:nvPr>
        </p:nvSpPr>
        <p:spPr>
          <a:xfrm>
            <a:off x="4797287" y="2213113"/>
            <a:ext cx="7209183" cy="4644887"/>
          </a:xfrm>
        </p:spPr>
        <p:txBody>
          <a:bodyPr>
            <a:normAutofit fontScale="92500"/>
          </a:bodyPr>
          <a:lstStyle/>
          <a:p>
            <a:pPr marL="0" marR="0" lvl="0" indent="0" defTabSz="914400" rtl="0" eaLnBrk="1" fontAlgn="auto" latinLnBrk="0" hangingPunct="1">
              <a:spcBef>
                <a:spcPts val="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effectLst/>
                <a:uLnTx/>
                <a:uFillTx/>
                <a:latin typeface="Calibri" panose="020F0502020204030204"/>
                <a:ea typeface="+mn-ea"/>
                <a:cs typeface="+mn-cs"/>
              </a:rPr>
              <a:t>A compilation of imperial law initiated under Theodosius II between AD 427 and 438.</a:t>
            </a:r>
          </a:p>
          <a:p>
            <a:pPr marR="0" lvl="0" defTabSz="914400" rtl="0" eaLnBrk="1" fontAlgn="auto" latinLnBrk="0" hangingPunct="1">
              <a:spcBef>
                <a:spcPts val="0"/>
              </a:spcBef>
              <a:spcAft>
                <a:spcPts val="0"/>
              </a:spcAft>
              <a:buClrTx/>
              <a:buSzTx/>
              <a:tabLst/>
              <a:defRPr/>
            </a:pPr>
            <a:r>
              <a:rPr kumimoji="0" lang="en-GB" sz="2400" b="0" i="0" u="none" strike="noStrike" kern="1200" cap="none" spc="0" normalizeH="0" baseline="0" noProof="0" dirty="0">
                <a:ln>
                  <a:noFill/>
                </a:ln>
                <a:effectLst/>
                <a:uLnTx/>
                <a:uFillTx/>
                <a:latin typeface="Calibri" panose="020F0502020204030204"/>
                <a:ea typeface="+mn-ea"/>
                <a:cs typeface="+mn-cs"/>
              </a:rPr>
              <a:t>Including a collection of anti-pagan laws (primarily in book 16) that were during the 4th and early 5</a:t>
            </a:r>
            <a:r>
              <a:rPr kumimoji="0" lang="en-GB" sz="2400" b="0" i="0" u="none" strike="noStrike" kern="1200" cap="none" spc="0" normalizeH="0" noProof="0" dirty="0">
                <a:ln>
                  <a:noFill/>
                </a:ln>
                <a:effectLst/>
                <a:uLnTx/>
                <a:uFillTx/>
                <a:latin typeface="Calibri" panose="020F0502020204030204"/>
                <a:ea typeface="+mn-ea"/>
                <a:cs typeface="+mn-cs"/>
              </a:rPr>
              <a:t>th</a:t>
            </a:r>
            <a:r>
              <a:rPr kumimoji="0" lang="en-GB" sz="2400" b="0" i="0" u="none" strike="noStrike" kern="1200" cap="none" spc="0" normalizeH="0" baseline="0" noProof="0" dirty="0">
                <a:ln>
                  <a:noFill/>
                </a:ln>
                <a:effectLst/>
                <a:uLnTx/>
                <a:uFillTx/>
                <a:latin typeface="Calibri" panose="020F0502020204030204"/>
                <a:ea typeface="+mn-ea"/>
                <a:cs typeface="+mn-cs"/>
              </a:rPr>
              <a:t> centuries. </a:t>
            </a:r>
          </a:p>
          <a:p>
            <a:pPr marR="0" lvl="1" defTabSz="914400" rtl="0" eaLnBrk="1" fontAlgn="auto" latinLnBrk="0" hangingPunct="1">
              <a:spcBef>
                <a:spcPts val="0"/>
              </a:spcBef>
              <a:spcAft>
                <a:spcPts val="0"/>
              </a:spcAft>
              <a:buClrTx/>
              <a:buSzTx/>
              <a:tabLst/>
              <a:defRPr/>
            </a:pPr>
            <a:r>
              <a:rPr kumimoji="0" lang="en-GB" b="0" i="0" u="none" strike="noStrike" kern="1200" cap="none" spc="0" normalizeH="0" baseline="0" noProof="0" dirty="0">
                <a:ln>
                  <a:noFill/>
                </a:ln>
                <a:effectLst/>
                <a:uLnTx/>
                <a:uFillTx/>
                <a:latin typeface="Calibri" panose="020F0502020204030204"/>
                <a:ea typeface="+mn-ea"/>
                <a:cs typeface="+mn-cs"/>
              </a:rPr>
              <a:t>Legally by AD 392, pagan cult activity became equated with “treason (</a:t>
            </a:r>
            <a:r>
              <a:rPr kumimoji="0" lang="en-GB" b="0" i="1" u="none" strike="noStrike" kern="1200" cap="none" spc="0" normalizeH="0" baseline="0" noProof="0" dirty="0" err="1">
                <a:ln>
                  <a:noFill/>
                </a:ln>
                <a:effectLst/>
                <a:uLnTx/>
                <a:uFillTx/>
                <a:latin typeface="Calibri" panose="020F0502020204030204"/>
                <a:ea typeface="+mn-ea"/>
                <a:cs typeface="+mn-cs"/>
              </a:rPr>
              <a:t>maiestas</a:t>
            </a:r>
            <a:r>
              <a:rPr kumimoji="0" lang="en-GB" b="0" i="0" u="none" strike="noStrike" kern="1200" cap="none" spc="0" normalizeH="0" baseline="0" noProof="0" dirty="0">
                <a:ln>
                  <a:noFill/>
                </a:ln>
                <a:effectLst/>
                <a:uLnTx/>
                <a:uFillTx/>
                <a:latin typeface="Calibri" panose="020F0502020204030204"/>
                <a:ea typeface="+mn-ea"/>
                <a:cs typeface="+mn-cs"/>
              </a:rPr>
              <a:t>) – </a:t>
            </a:r>
            <a:r>
              <a:rPr kumimoji="0" lang="en-GB" b="1" i="1" u="none" strike="noStrike" kern="1200" cap="none" spc="0" normalizeH="0" baseline="0" noProof="0" dirty="0">
                <a:ln>
                  <a:noFill/>
                </a:ln>
                <a:effectLst/>
                <a:uLnTx/>
                <a:uFillTx/>
                <a:latin typeface="Calibri" panose="020F0502020204030204"/>
                <a:ea typeface="+mn-ea"/>
                <a:cs typeface="+mn-cs"/>
              </a:rPr>
              <a:t>Cod. </a:t>
            </a:r>
            <a:r>
              <a:rPr kumimoji="0" lang="en-GB" b="1" i="1" u="none" strike="noStrike" kern="1200" cap="none" spc="0" normalizeH="0" baseline="0" noProof="0" dirty="0" err="1">
                <a:ln>
                  <a:noFill/>
                </a:ln>
                <a:effectLst/>
                <a:uLnTx/>
                <a:uFillTx/>
                <a:latin typeface="Calibri" panose="020F0502020204030204"/>
                <a:ea typeface="+mn-ea"/>
                <a:cs typeface="+mn-cs"/>
              </a:rPr>
              <a:t>Theod</a:t>
            </a:r>
            <a:r>
              <a:rPr kumimoji="0" lang="en-GB" b="1" i="0" u="none" strike="noStrike" kern="1200" cap="none" spc="0" normalizeH="0" baseline="0" noProof="0" dirty="0">
                <a:ln>
                  <a:noFill/>
                </a:ln>
                <a:effectLst/>
                <a:uLnTx/>
                <a:uFillTx/>
                <a:latin typeface="Calibri" panose="020F0502020204030204"/>
                <a:ea typeface="+mn-ea"/>
                <a:cs typeface="+mn-cs"/>
              </a:rPr>
              <a:t>. 16.10.12.1</a:t>
            </a:r>
            <a:r>
              <a:rPr kumimoji="0" lang="en-GB" b="0" i="0" u="none" strike="noStrike" kern="1200" cap="none" spc="0" normalizeH="0" baseline="0" noProof="0" dirty="0">
                <a:ln>
                  <a:noFill/>
                </a:ln>
                <a:effectLst/>
                <a:uLnTx/>
                <a:uFillTx/>
                <a:latin typeface="Calibri" panose="020F0502020204030204"/>
                <a:ea typeface="+mn-ea"/>
                <a:cs typeface="+mn-cs"/>
              </a:rPr>
              <a:t>.</a:t>
            </a:r>
          </a:p>
          <a:p>
            <a:pPr marR="0" lvl="1" defTabSz="914400" rtl="0" eaLnBrk="1" fontAlgn="auto" latinLnBrk="0" hangingPunct="1">
              <a:spcBef>
                <a:spcPts val="0"/>
              </a:spcBef>
              <a:spcAft>
                <a:spcPts val="0"/>
              </a:spcAft>
              <a:buClrTx/>
              <a:buSzTx/>
              <a:tabLst/>
              <a:defRPr/>
            </a:pPr>
            <a:r>
              <a:rPr kumimoji="0" lang="en-GB" b="0" i="0" u="none" strike="noStrike" kern="1200" cap="none" spc="0" normalizeH="0" baseline="0" noProof="0" dirty="0">
                <a:ln>
                  <a:noFill/>
                </a:ln>
                <a:effectLst/>
                <a:uLnTx/>
                <a:uFillTx/>
                <a:latin typeface="Calibri" panose="020F0502020204030204"/>
                <a:ea typeface="+mn-ea"/>
                <a:cs typeface="+mn-cs"/>
              </a:rPr>
              <a:t>14th of November AD 435, a law issued calling for the destruction of temples and the defacing of cult images with the sign of the Cross – </a:t>
            </a:r>
            <a:r>
              <a:rPr kumimoji="0" lang="en-GB" b="1" i="1" u="none" strike="noStrike" kern="1200" cap="none" spc="0" normalizeH="0" baseline="0" noProof="0" dirty="0">
                <a:ln>
                  <a:noFill/>
                </a:ln>
                <a:effectLst/>
                <a:uLnTx/>
                <a:uFillTx/>
                <a:latin typeface="Calibri" panose="020F0502020204030204"/>
                <a:ea typeface="+mn-ea"/>
                <a:cs typeface="+mn-cs"/>
              </a:rPr>
              <a:t>Cod. </a:t>
            </a:r>
            <a:r>
              <a:rPr kumimoji="0" lang="en-GB" b="1" i="1" u="none" strike="noStrike" kern="1200" cap="none" spc="0" normalizeH="0" baseline="0" noProof="0" dirty="0" err="1">
                <a:ln>
                  <a:noFill/>
                </a:ln>
                <a:effectLst/>
                <a:uLnTx/>
                <a:uFillTx/>
                <a:latin typeface="Calibri" panose="020F0502020204030204"/>
                <a:ea typeface="+mn-ea"/>
                <a:cs typeface="+mn-cs"/>
              </a:rPr>
              <a:t>Theod</a:t>
            </a:r>
            <a:r>
              <a:rPr kumimoji="0" lang="en-GB" b="1" i="1" u="none" strike="noStrike" kern="1200" cap="none" spc="0" normalizeH="0" baseline="0" noProof="0" dirty="0">
                <a:ln>
                  <a:noFill/>
                </a:ln>
                <a:effectLst/>
                <a:uLnTx/>
                <a:uFillTx/>
                <a:latin typeface="Calibri" panose="020F0502020204030204"/>
                <a:ea typeface="+mn-ea"/>
                <a:cs typeface="+mn-cs"/>
              </a:rPr>
              <a:t>. </a:t>
            </a:r>
            <a:r>
              <a:rPr kumimoji="0" lang="en-GB" b="1" i="0" u="none" strike="noStrike" kern="1200" cap="none" spc="0" normalizeH="0" baseline="0" noProof="0" dirty="0">
                <a:ln>
                  <a:noFill/>
                </a:ln>
                <a:effectLst/>
                <a:uLnTx/>
                <a:uFillTx/>
                <a:latin typeface="Calibri" panose="020F0502020204030204"/>
                <a:ea typeface="+mn-ea"/>
                <a:cs typeface="+mn-cs"/>
              </a:rPr>
              <a:t>16.10.25.</a:t>
            </a:r>
          </a:p>
          <a:p>
            <a:pPr marL="457200" marR="0" lvl="1" indent="0" defTabSz="914400" rtl="0" eaLnBrk="1" fontAlgn="auto" latinLnBrk="0" hangingPunct="1">
              <a:spcBef>
                <a:spcPts val="0"/>
              </a:spcBef>
              <a:spcAft>
                <a:spcPts val="0"/>
              </a:spcAft>
              <a:buClrTx/>
              <a:buSzTx/>
              <a:buFontTx/>
              <a:buNone/>
              <a:tabLst/>
              <a:defRPr/>
            </a:pPr>
            <a:endParaRPr kumimoji="0" lang="en-GB" sz="1000" b="1" i="0" u="none" strike="noStrike" kern="1200" cap="none" spc="0" normalizeH="0" baseline="0" noProof="0" dirty="0">
              <a:ln>
                <a:noFill/>
              </a:ln>
              <a:effectLst/>
              <a:uLnTx/>
              <a:uFillTx/>
              <a:latin typeface="Calibri" panose="020F050202020403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GB" sz="3000" b="1" i="0" u="none" strike="noStrike" kern="1200" cap="none" spc="0" normalizeH="0" baseline="0" noProof="0" dirty="0">
                <a:ln>
                  <a:noFill/>
                </a:ln>
                <a:effectLst/>
                <a:uLnTx/>
                <a:uFillTx/>
                <a:latin typeface="Calibri" panose="020F0502020204030204"/>
                <a:ea typeface="+mn-ea"/>
                <a:cs typeface="+mn-cs"/>
              </a:rPr>
              <a:t>Despite legal pronouncements, it is very difficult to detail the exact circumstances in which temples across the Empire were abandoned and cult activity ceased. </a:t>
            </a:r>
          </a:p>
          <a:p>
            <a:endParaRPr lang="en-GB" sz="1700" dirty="0"/>
          </a:p>
        </p:txBody>
      </p:sp>
      <p:pic>
        <p:nvPicPr>
          <p:cNvPr id="4" name="Picture 3" descr="A statue of a person&#10;&#10;Description automatically generated with low confidence">
            <a:extLst>
              <a:ext uri="{FF2B5EF4-FFF2-40B4-BE49-F238E27FC236}">
                <a16:creationId xmlns:a16="http://schemas.microsoft.com/office/drawing/2014/main" id="{D26A2066-FE80-EBD7-C24E-45B069015E0E}"/>
              </a:ext>
            </a:extLst>
          </p:cNvPr>
          <p:cNvPicPr>
            <a:picLocks noChangeAspect="1"/>
          </p:cNvPicPr>
          <p:nvPr/>
        </p:nvPicPr>
        <p:blipFill rotWithShape="1">
          <a:blip r:embed="rId2"/>
          <a:srcRect l="2938" r="13268"/>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49872"/>
            </a:solidFill>
          </a:ln>
        </p:spPr>
        <p:style>
          <a:lnRef idx="1">
            <a:schemeClr val="accent1"/>
          </a:lnRef>
          <a:fillRef idx="0">
            <a:schemeClr val="accent1"/>
          </a:fillRef>
          <a:effectRef idx="0">
            <a:schemeClr val="accent1"/>
          </a:effectRef>
          <a:fontRef idx="minor">
            <a:schemeClr val="tx1"/>
          </a:fontRef>
        </p:style>
      </p:cxnSp>
      <p:sp>
        <p:nvSpPr>
          <p:cNvPr id="5" name="Content Placeholder 2">
            <a:extLst>
              <a:ext uri="{FF2B5EF4-FFF2-40B4-BE49-F238E27FC236}">
                <a16:creationId xmlns:a16="http://schemas.microsoft.com/office/drawing/2014/main" id="{885B7EC8-73D2-14E2-8987-F0C92AA2063B}"/>
              </a:ext>
            </a:extLst>
          </p:cNvPr>
          <p:cNvSpPr txBox="1">
            <a:spLocks/>
          </p:cNvSpPr>
          <p:nvPr/>
        </p:nvSpPr>
        <p:spPr>
          <a:xfrm>
            <a:off x="185530" y="106251"/>
            <a:ext cx="11820940" cy="6645498"/>
          </a:xfrm>
          <a:prstGeom prst="rect">
            <a:avLst/>
          </a:prstGeom>
          <a:solidFill>
            <a:schemeClr val="accent4">
              <a:lumMod val="60000"/>
              <a:lumOff val="40000"/>
            </a:schemeClr>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600" dirty="0"/>
              <a:t>“The empire being thus divided, </a:t>
            </a:r>
            <a:r>
              <a:rPr lang="en-GB" sz="3600" dirty="0" err="1"/>
              <a:t>Valentinian</a:t>
            </a:r>
            <a:r>
              <a:rPr lang="en-GB" sz="3600" dirty="0"/>
              <a:t> [I; r. 364-375] began to govern more rigorously, correcting the faults of the magistrates… Resolving likewise to institute some new laws he began by prohibiting the nocturnal sacrifices, intending by that measure to restrain and prevent vicious actions. However when </a:t>
            </a:r>
            <a:r>
              <a:rPr lang="en-GB" sz="3600" b="1" dirty="0" err="1"/>
              <a:t>Praetextatus</a:t>
            </a:r>
            <a:r>
              <a:rPr lang="en-GB" sz="3600" b="1" dirty="0"/>
              <a:t>, the proconsul of Greece, a person endowed with great virtues</a:t>
            </a:r>
            <a:r>
              <a:rPr lang="en-GB" sz="3600" dirty="0"/>
              <a:t>, represented to him that the Greeks could not subsist under such a law, by which they were withheld from the performance of those </a:t>
            </a:r>
            <a:r>
              <a:rPr lang="en-GB" sz="3600" b="1" dirty="0"/>
              <a:t>sacred mysteries</a:t>
            </a:r>
            <a:r>
              <a:rPr lang="en-GB" sz="3600" dirty="0"/>
              <a:t>, which were to them the great bond of society, </a:t>
            </a:r>
            <a:r>
              <a:rPr lang="en-GB" sz="3600" b="1" dirty="0"/>
              <a:t>he allowed them to be celebrated in the usual manner</a:t>
            </a:r>
            <a:r>
              <a:rPr lang="en-GB" sz="3600" dirty="0"/>
              <a:t>, without regard to his own edict, and look care that everything should be performed according to the ancient custom of the country.” – </a:t>
            </a:r>
            <a:r>
              <a:rPr lang="en-GB" sz="3600" b="1" dirty="0" err="1"/>
              <a:t>Zosimus</a:t>
            </a:r>
            <a:r>
              <a:rPr lang="en-GB" sz="3600" b="1" dirty="0"/>
              <a:t> </a:t>
            </a:r>
            <a:r>
              <a:rPr lang="en-GB" sz="3600" b="1" i="1" dirty="0"/>
              <a:t>New History </a:t>
            </a:r>
            <a:r>
              <a:rPr lang="en-GB" sz="3600" b="1" dirty="0"/>
              <a:t>4.3.2-3</a:t>
            </a:r>
            <a:r>
              <a:rPr lang="en-GB" sz="3600" dirty="0"/>
              <a:t>.</a:t>
            </a:r>
          </a:p>
          <a:p>
            <a:pPr marL="0" indent="0">
              <a:buFont typeface="Arial" panose="020B0604020202020204" pitchFamily="34" charset="0"/>
              <a:buNone/>
            </a:pPr>
            <a:endParaRPr lang="en-GB" dirty="0"/>
          </a:p>
        </p:txBody>
      </p:sp>
      <p:sp>
        <p:nvSpPr>
          <p:cNvPr id="6" name="Content Placeholder 2">
            <a:extLst>
              <a:ext uri="{FF2B5EF4-FFF2-40B4-BE49-F238E27FC236}">
                <a16:creationId xmlns:a16="http://schemas.microsoft.com/office/drawing/2014/main" id="{B9DDED99-9508-26C5-C420-13B9EFDF5BD8}"/>
              </a:ext>
            </a:extLst>
          </p:cNvPr>
          <p:cNvSpPr txBox="1">
            <a:spLocks/>
          </p:cNvSpPr>
          <p:nvPr/>
        </p:nvSpPr>
        <p:spPr>
          <a:xfrm>
            <a:off x="1361134" y="278295"/>
            <a:ext cx="9802166" cy="6301407"/>
          </a:xfrm>
          <a:prstGeom prst="rect">
            <a:avLst/>
          </a:prstGeom>
          <a:solidFill>
            <a:schemeClr val="bg2">
              <a:lumMod val="9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4000" dirty="0"/>
              <a:t>“Although all superstition must be utterly rooted out, we nevertheless decree that temple buildings located outside city walls should remain intact and unviolated. For since some plays, circus spectacles, and athletic contests originate from these temples, it is not expedient to tear down places where traditional amusements of the Roman people are celebrated.” – </a:t>
            </a:r>
            <a:r>
              <a:rPr lang="en-GB" sz="4000" b="1" i="1" dirty="0"/>
              <a:t>Cod. </a:t>
            </a:r>
            <a:r>
              <a:rPr lang="en-GB" sz="4000" b="1" i="1" dirty="0" err="1"/>
              <a:t>Theod</a:t>
            </a:r>
            <a:r>
              <a:rPr lang="en-GB" sz="4000" b="1" dirty="0"/>
              <a:t>. 16.10.3</a:t>
            </a:r>
            <a:r>
              <a:rPr lang="en-GB" sz="4000" dirty="0"/>
              <a:t>. [A directive from the emperor </a:t>
            </a:r>
            <a:r>
              <a:rPr lang="en-GB" sz="4000" dirty="0" err="1"/>
              <a:t>Constans</a:t>
            </a:r>
            <a:r>
              <a:rPr lang="en-GB" sz="4000" dirty="0"/>
              <a:t> in AD 342 to </a:t>
            </a:r>
            <a:r>
              <a:rPr lang="en-GB" sz="4000" dirty="0" err="1"/>
              <a:t>Catullinus</a:t>
            </a:r>
            <a:r>
              <a:rPr lang="en-GB" sz="4000" dirty="0"/>
              <a:t>, Prefect of Rome]</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3754629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down)">
                                      <p:cBhvr>
                                        <p:cTn id="15" dur="580">
                                          <p:stCondLst>
                                            <p:cond delay="0"/>
                                          </p:stCondLst>
                                        </p:cTn>
                                        <p:tgtEl>
                                          <p:spTgt spid="6"/>
                                        </p:tgtEl>
                                      </p:cBhvr>
                                    </p:animEffect>
                                    <p:anim calcmode="lin" valueType="num">
                                      <p:cBhvr>
                                        <p:cTn id="16"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1" dur="26">
                                          <p:stCondLst>
                                            <p:cond delay="650"/>
                                          </p:stCondLst>
                                        </p:cTn>
                                        <p:tgtEl>
                                          <p:spTgt spid="6"/>
                                        </p:tgtEl>
                                      </p:cBhvr>
                                      <p:to x="100000" y="60000"/>
                                    </p:animScale>
                                    <p:animScale>
                                      <p:cBhvr>
                                        <p:cTn id="22" dur="166" decel="50000">
                                          <p:stCondLst>
                                            <p:cond delay="676"/>
                                          </p:stCondLst>
                                        </p:cTn>
                                        <p:tgtEl>
                                          <p:spTgt spid="6"/>
                                        </p:tgtEl>
                                      </p:cBhvr>
                                      <p:to x="100000" y="100000"/>
                                    </p:animScale>
                                    <p:animScale>
                                      <p:cBhvr>
                                        <p:cTn id="23" dur="26">
                                          <p:stCondLst>
                                            <p:cond delay="1312"/>
                                          </p:stCondLst>
                                        </p:cTn>
                                        <p:tgtEl>
                                          <p:spTgt spid="6"/>
                                        </p:tgtEl>
                                      </p:cBhvr>
                                      <p:to x="100000" y="80000"/>
                                    </p:animScale>
                                    <p:animScale>
                                      <p:cBhvr>
                                        <p:cTn id="24" dur="166" decel="50000">
                                          <p:stCondLst>
                                            <p:cond delay="1338"/>
                                          </p:stCondLst>
                                        </p:cTn>
                                        <p:tgtEl>
                                          <p:spTgt spid="6"/>
                                        </p:tgtEl>
                                      </p:cBhvr>
                                      <p:to x="100000" y="100000"/>
                                    </p:animScale>
                                    <p:animScale>
                                      <p:cBhvr>
                                        <p:cTn id="25" dur="26">
                                          <p:stCondLst>
                                            <p:cond delay="1642"/>
                                          </p:stCondLst>
                                        </p:cTn>
                                        <p:tgtEl>
                                          <p:spTgt spid="6"/>
                                        </p:tgtEl>
                                      </p:cBhvr>
                                      <p:to x="100000" y="90000"/>
                                    </p:animScale>
                                    <p:animScale>
                                      <p:cBhvr>
                                        <p:cTn id="26" dur="166" decel="50000">
                                          <p:stCondLst>
                                            <p:cond delay="1668"/>
                                          </p:stCondLst>
                                        </p:cTn>
                                        <p:tgtEl>
                                          <p:spTgt spid="6"/>
                                        </p:tgtEl>
                                      </p:cBhvr>
                                      <p:to x="100000" y="100000"/>
                                    </p:animScale>
                                    <p:animScale>
                                      <p:cBhvr>
                                        <p:cTn id="27" dur="26">
                                          <p:stCondLst>
                                            <p:cond delay="1808"/>
                                          </p:stCondLst>
                                        </p:cTn>
                                        <p:tgtEl>
                                          <p:spTgt spid="6"/>
                                        </p:tgtEl>
                                      </p:cBhvr>
                                      <p:to x="100000" y="95000"/>
                                    </p:animScale>
                                    <p:animScale>
                                      <p:cBhvr>
                                        <p:cTn id="28"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EBD17-2EC9-B818-0AD3-4EF2769D9775}"/>
              </a:ext>
            </a:extLst>
          </p:cNvPr>
          <p:cNvSpPr>
            <a:spLocks noGrp="1"/>
          </p:cNvSpPr>
          <p:nvPr>
            <p:ph type="title"/>
          </p:nvPr>
        </p:nvSpPr>
        <p:spPr>
          <a:xfrm>
            <a:off x="838200" y="365125"/>
            <a:ext cx="10515600" cy="1325563"/>
          </a:xfrm>
        </p:spPr>
        <p:txBody>
          <a:bodyPr>
            <a:normAutofit/>
          </a:bodyPr>
          <a:lstStyle/>
          <a:p>
            <a:r>
              <a:rPr lang="en-GB" sz="5400" b="1"/>
              <a:t>The development of “heresy”</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A78BFD-4404-126C-B023-6739AE6F439A}"/>
              </a:ext>
            </a:extLst>
          </p:cNvPr>
          <p:cNvSpPr>
            <a:spLocks noGrp="1"/>
          </p:cNvSpPr>
          <p:nvPr>
            <p:ph idx="1"/>
          </p:nvPr>
        </p:nvSpPr>
        <p:spPr>
          <a:xfrm>
            <a:off x="152400" y="1929384"/>
            <a:ext cx="11868150" cy="4910328"/>
          </a:xfrm>
        </p:spPr>
        <p:txBody>
          <a:bodyPr>
            <a:normAutofit lnSpcReduction="10000"/>
          </a:bodyPr>
          <a:lstStyle/>
          <a:p>
            <a:r>
              <a:rPr lang="en-GB" sz="3200" dirty="0"/>
              <a:t>Inter-Christian conflict – who is considered schismatic or heretical.</a:t>
            </a:r>
          </a:p>
          <a:p>
            <a:pPr lvl="1"/>
            <a:r>
              <a:rPr lang="en-GB" sz="2800" dirty="0"/>
              <a:t>Nicaean creed vs. </a:t>
            </a:r>
            <a:r>
              <a:rPr lang="en-GB" sz="2800" dirty="0" err="1"/>
              <a:t>Arrianism</a:t>
            </a:r>
            <a:r>
              <a:rPr lang="en-GB" sz="2800" dirty="0"/>
              <a:t> (also Monophysite vs. </a:t>
            </a:r>
            <a:r>
              <a:rPr lang="en-GB" sz="2800" dirty="0" err="1"/>
              <a:t>dyophysite</a:t>
            </a:r>
            <a:r>
              <a:rPr lang="en-GB" sz="2800" dirty="0"/>
              <a:t> views of Christ).</a:t>
            </a:r>
          </a:p>
          <a:p>
            <a:pPr lvl="1"/>
            <a:endParaRPr lang="en-GB" sz="400" dirty="0"/>
          </a:p>
          <a:p>
            <a:r>
              <a:rPr lang="en-GB" sz="3200" dirty="0" err="1"/>
              <a:t>Constantius</a:t>
            </a:r>
            <a:r>
              <a:rPr lang="en-GB" sz="3200" dirty="0"/>
              <a:t> II (AD 337-61), follower of </a:t>
            </a:r>
            <a:r>
              <a:rPr lang="en-GB" sz="3200" dirty="0" err="1"/>
              <a:t>Arrianism</a:t>
            </a:r>
            <a:r>
              <a:rPr lang="en-GB" sz="3200" dirty="0"/>
              <a:t>. </a:t>
            </a:r>
          </a:p>
          <a:p>
            <a:pPr marL="457200" lvl="1" indent="0">
              <a:buNone/>
            </a:pPr>
            <a:endParaRPr lang="en-GB" sz="400" dirty="0"/>
          </a:p>
          <a:p>
            <a:r>
              <a:rPr lang="en-GB" sz="3200" dirty="0"/>
              <a:t>Bishop Ambrose of Milan (AD 378) urges Gratian to crush Arian heresy if he wanted God’s help in his struggle against the Goths (</a:t>
            </a:r>
            <a:r>
              <a:rPr lang="en-GB" sz="3200" i="1" dirty="0"/>
              <a:t>de Fide</a:t>
            </a:r>
            <a:r>
              <a:rPr lang="en-GB" sz="3200" dirty="0"/>
              <a:t> 1-2).</a:t>
            </a:r>
          </a:p>
          <a:p>
            <a:endParaRPr lang="en-GB" sz="400" dirty="0"/>
          </a:p>
          <a:p>
            <a:r>
              <a:rPr lang="en-GB" sz="3200" dirty="0"/>
              <a:t>Theodosius I (AD 379-395) ordered a Christian mob from </a:t>
            </a:r>
            <a:r>
              <a:rPr lang="en-GB" sz="3200" dirty="0" err="1"/>
              <a:t>Callinicum</a:t>
            </a:r>
            <a:r>
              <a:rPr lang="en-GB" sz="3200" dirty="0"/>
              <a:t> (Syria) to pay compensation for a destroyed local synagogue.</a:t>
            </a:r>
          </a:p>
          <a:p>
            <a:pPr lvl="1"/>
            <a:r>
              <a:rPr lang="en-GB" sz="2800" dirty="0"/>
              <a:t>Denounced by Ambrose (</a:t>
            </a:r>
            <a:r>
              <a:rPr lang="en-GB" sz="2800" i="1" dirty="0"/>
              <a:t>Letter</a:t>
            </a:r>
            <a:r>
              <a:rPr lang="en-GB" sz="2800" dirty="0"/>
              <a:t> 74 </a:t>
            </a:r>
            <a:r>
              <a:rPr lang="en-GB" sz="2800" dirty="0" err="1"/>
              <a:t>Zelzer</a:t>
            </a:r>
            <a:r>
              <a:rPr lang="en-GB" sz="2800" dirty="0"/>
              <a:t>). Civic harmony vs. religious zeal.</a:t>
            </a:r>
          </a:p>
          <a:p>
            <a:endParaRPr lang="en-GB" sz="1700" dirty="0"/>
          </a:p>
        </p:txBody>
      </p:sp>
    </p:spTree>
    <p:extLst>
      <p:ext uri="{BB962C8B-B14F-4D97-AF65-F5344CB8AC3E}">
        <p14:creationId xmlns:p14="http://schemas.microsoft.com/office/powerpoint/2010/main" val="2734446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7" dur="500"/>
                                        <p:tgtEl>
                                          <p:spTgt spid="3">
                                            <p:txEl>
                                              <p:pRg st="5" end="5"/>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randombar(horizontal)">
                                      <p:cBhvr>
                                        <p:cTn id="10" dur="500"/>
                                        <p:tgtEl>
                                          <p:spTgt spid="3">
                                            <p:txEl>
                                              <p:pRg st="7" end="7"/>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Effect transition="in" filter="randombar(horizontal)">
                                      <p:cBhvr>
                                        <p:cTn id="1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agram, engineering drawing&#10;&#10;Description automatically generated">
            <a:extLst>
              <a:ext uri="{FF2B5EF4-FFF2-40B4-BE49-F238E27FC236}">
                <a16:creationId xmlns:a16="http://schemas.microsoft.com/office/drawing/2014/main" id="{66CF6F72-C134-C811-A499-E96DDFD284A6}"/>
              </a:ext>
            </a:extLst>
          </p:cNvPr>
          <p:cNvPicPr>
            <a:picLocks noChangeAspect="1"/>
          </p:cNvPicPr>
          <p:nvPr/>
        </p:nvPicPr>
        <p:blipFill rotWithShape="1">
          <a:blip r:embed="rId2">
            <a:alphaModFix amt="50000"/>
          </a:blip>
          <a:srcRect t="11590" b="14640"/>
          <a:stretch/>
        </p:blipFill>
        <p:spPr>
          <a:xfrm>
            <a:off x="20" y="1"/>
            <a:ext cx="12191980" cy="6857999"/>
          </a:xfrm>
          <a:prstGeom prst="rect">
            <a:avLst/>
          </a:prstGeom>
        </p:spPr>
      </p:pic>
      <p:sp>
        <p:nvSpPr>
          <p:cNvPr id="4" name="Title 3">
            <a:extLst>
              <a:ext uri="{FF2B5EF4-FFF2-40B4-BE49-F238E27FC236}">
                <a16:creationId xmlns:a16="http://schemas.microsoft.com/office/drawing/2014/main" id="{7863D833-752F-F01A-9FE7-0B576AD4BB5D}"/>
              </a:ext>
            </a:extLst>
          </p:cNvPr>
          <p:cNvSpPr>
            <a:spLocks noGrp="1"/>
          </p:cNvSpPr>
          <p:nvPr>
            <p:ph type="title"/>
          </p:nvPr>
        </p:nvSpPr>
        <p:spPr>
          <a:xfrm>
            <a:off x="1104900" y="1122362"/>
            <a:ext cx="10248900" cy="2900518"/>
          </a:xfrm>
        </p:spPr>
        <p:txBody>
          <a:bodyPr vert="horz" lIns="91440" tIns="45720" rIns="91440" bIns="45720" rtlCol="0" anchor="b">
            <a:normAutofit/>
          </a:bodyPr>
          <a:lstStyle/>
          <a:p>
            <a:pPr algn="ctr"/>
            <a:r>
              <a:rPr lang="en-US" sz="7200" b="1" dirty="0">
                <a:solidFill>
                  <a:srgbClr val="FFFFFF"/>
                </a:solidFill>
              </a:rPr>
              <a:t>Civic Religious Structures</a:t>
            </a:r>
            <a:endParaRPr lang="en-US" sz="7200" dirty="0">
              <a:solidFill>
                <a:srgbClr val="FFFFFF"/>
              </a:solidFill>
            </a:endParaRPr>
          </a:p>
        </p:txBody>
      </p:sp>
    </p:spTree>
    <p:extLst>
      <p:ext uri="{BB962C8B-B14F-4D97-AF65-F5344CB8AC3E}">
        <p14:creationId xmlns:p14="http://schemas.microsoft.com/office/powerpoint/2010/main" val="8485293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14B3F1-8CC5-4623-94B0-4445E3775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BBA0805E-E9CE-36B0-5A67-8FCCA23C742D}"/>
              </a:ext>
            </a:extLst>
          </p:cNvPr>
          <p:cNvSpPr>
            <a:spLocks noGrp="1"/>
          </p:cNvSpPr>
          <p:nvPr>
            <p:ph type="title"/>
          </p:nvPr>
        </p:nvSpPr>
        <p:spPr>
          <a:xfrm>
            <a:off x="331307" y="145774"/>
            <a:ext cx="5966934" cy="1271546"/>
          </a:xfrm>
        </p:spPr>
        <p:txBody>
          <a:bodyPr anchor="b">
            <a:normAutofit/>
          </a:bodyPr>
          <a:lstStyle/>
          <a:p>
            <a:r>
              <a:rPr lang="en-GB" sz="4000" b="1" dirty="0"/>
              <a:t>Monumentalising religious space</a:t>
            </a:r>
          </a:p>
        </p:txBody>
      </p:sp>
      <p:sp>
        <p:nvSpPr>
          <p:cNvPr id="3" name="Content Placeholder 2">
            <a:extLst>
              <a:ext uri="{FF2B5EF4-FFF2-40B4-BE49-F238E27FC236}">
                <a16:creationId xmlns:a16="http://schemas.microsoft.com/office/drawing/2014/main" id="{1E60D19D-D5E1-DC68-E41B-DF0E8903478A}"/>
              </a:ext>
            </a:extLst>
          </p:cNvPr>
          <p:cNvSpPr>
            <a:spLocks noGrp="1"/>
          </p:cNvSpPr>
          <p:nvPr>
            <p:ph idx="1"/>
          </p:nvPr>
        </p:nvSpPr>
        <p:spPr>
          <a:xfrm>
            <a:off x="92766" y="1683025"/>
            <a:ext cx="6226995" cy="5174973"/>
          </a:xfrm>
        </p:spPr>
        <p:txBody>
          <a:bodyP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From the 4th century AD, increasing numbers of large community structures, mainly Christian (some Jewish), became part of the fabric of cities across the Empire.</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effectLst/>
                <a:uLnTx/>
                <a:uFillTx/>
                <a:latin typeface="Calibri" panose="020F0502020204030204"/>
                <a:ea typeface="+mn-ea"/>
                <a:cs typeface="+mn-cs"/>
              </a:rPr>
              <a:t>Purpose built churches only really start to appear from the 4th century.</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Churches starting to become a centre for worship.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Church building and decorations became a new focus for civic benefaction.</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1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Churches often </a:t>
            </a:r>
            <a:r>
              <a:rPr lang="en-GB" sz="2400" dirty="0">
                <a:latin typeface="Calibri" panose="020F0502020204030204"/>
              </a:rPr>
              <a:t>modest </a:t>
            </a:r>
            <a:r>
              <a:rPr kumimoji="0" lang="en-GB" sz="2400" b="0" i="0" u="none" strike="noStrike" kern="1200" cap="none" spc="0" normalizeH="0" baseline="0" noProof="0" dirty="0">
                <a:ln>
                  <a:noFill/>
                </a:ln>
                <a:effectLst/>
                <a:uLnTx/>
                <a:uFillTx/>
                <a:latin typeface="Calibri" panose="020F0502020204030204"/>
                <a:ea typeface="+mn-ea"/>
                <a:cs typeface="+mn-cs"/>
              </a:rPr>
              <a:t>(people standing?; 100 odd in “typical” congregation.</a:t>
            </a:r>
          </a:p>
          <a:p>
            <a:endParaRPr lang="en-GB" sz="1400" dirty="0"/>
          </a:p>
        </p:txBody>
      </p:sp>
      <p:cxnSp>
        <p:nvCxnSpPr>
          <p:cNvPr id="12" name="Straight Connector 11">
            <a:extLst>
              <a:ext uri="{FF2B5EF4-FFF2-40B4-BE49-F238E27FC236}">
                <a16:creationId xmlns:a16="http://schemas.microsoft.com/office/drawing/2014/main" id="{B8EC0F70-6AFD-45BE-8F70-52888FC304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9763"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Diagram, engineering drawing&#10;&#10;Description automatically generated">
            <a:extLst>
              <a:ext uri="{FF2B5EF4-FFF2-40B4-BE49-F238E27FC236}">
                <a16:creationId xmlns:a16="http://schemas.microsoft.com/office/drawing/2014/main" id="{B3533246-D7B1-0ADF-4CD3-4C7A5C4CE46E}"/>
              </a:ext>
            </a:extLst>
          </p:cNvPr>
          <p:cNvPicPr>
            <a:picLocks noChangeAspect="1"/>
          </p:cNvPicPr>
          <p:nvPr/>
        </p:nvPicPr>
        <p:blipFill rotWithShape="1">
          <a:blip r:embed="rId2"/>
          <a:srcRect t="4943" r="-2" b="15518"/>
          <a:stretch/>
        </p:blipFill>
        <p:spPr>
          <a:xfrm>
            <a:off x="6818278" y="343454"/>
            <a:ext cx="4853685" cy="2934000"/>
          </a:xfrm>
          <a:prstGeom prst="rect">
            <a:avLst/>
          </a:prstGeom>
        </p:spPr>
      </p:pic>
      <p:pic>
        <p:nvPicPr>
          <p:cNvPr id="4" name="Picture 3">
            <a:extLst>
              <a:ext uri="{FF2B5EF4-FFF2-40B4-BE49-F238E27FC236}">
                <a16:creationId xmlns:a16="http://schemas.microsoft.com/office/drawing/2014/main" id="{193DA026-F3CA-D8DC-798A-3E807376739E}"/>
              </a:ext>
            </a:extLst>
          </p:cNvPr>
          <p:cNvPicPr>
            <a:picLocks noChangeAspect="1"/>
          </p:cNvPicPr>
          <p:nvPr/>
        </p:nvPicPr>
        <p:blipFill rotWithShape="1">
          <a:blip r:embed="rId3"/>
          <a:srcRect t="11966" r="-2" b="-2"/>
          <a:stretch/>
        </p:blipFill>
        <p:spPr>
          <a:xfrm>
            <a:off x="6818278" y="3597883"/>
            <a:ext cx="4853685" cy="2936699"/>
          </a:xfrm>
          <a:prstGeom prst="rect">
            <a:avLst/>
          </a:prstGeom>
        </p:spPr>
      </p:pic>
      <p:sp>
        <p:nvSpPr>
          <p:cNvPr id="6" name="TextBox 5">
            <a:extLst>
              <a:ext uri="{FF2B5EF4-FFF2-40B4-BE49-F238E27FC236}">
                <a16:creationId xmlns:a16="http://schemas.microsoft.com/office/drawing/2014/main" id="{CBA4DD49-E3A3-E12C-1212-2D71C14CB911}"/>
              </a:ext>
            </a:extLst>
          </p:cNvPr>
          <p:cNvSpPr txBox="1"/>
          <p:nvPr/>
        </p:nvSpPr>
        <p:spPr>
          <a:xfrm>
            <a:off x="7220552" y="6349916"/>
            <a:ext cx="4077572" cy="369332"/>
          </a:xfrm>
          <a:prstGeom prst="rect">
            <a:avLst/>
          </a:prstGeom>
          <a:solidFill>
            <a:schemeClr val="accent3">
              <a:lumMod val="20000"/>
              <a:lumOff val="80000"/>
            </a:schemeClr>
          </a:solidFill>
        </p:spPr>
        <p:txBody>
          <a:bodyPr wrap="square" rtlCol="0">
            <a:spAutoFit/>
          </a:bodyPr>
          <a:lstStyle/>
          <a:p>
            <a:r>
              <a:rPr lang="en-GB" dirty="0">
                <a:solidFill>
                  <a:schemeClr val="bg1"/>
                </a:solidFill>
              </a:rPr>
              <a:t>Trier Basilica, originally built 4th century.</a:t>
            </a:r>
          </a:p>
        </p:txBody>
      </p:sp>
      <p:sp>
        <p:nvSpPr>
          <p:cNvPr id="7" name="Rectangle 6">
            <a:extLst>
              <a:ext uri="{FF2B5EF4-FFF2-40B4-BE49-F238E27FC236}">
                <a16:creationId xmlns:a16="http://schemas.microsoft.com/office/drawing/2014/main" id="{8C491C95-AE38-FF1C-06AA-B4449474E133}"/>
              </a:ext>
            </a:extLst>
          </p:cNvPr>
          <p:cNvSpPr/>
          <p:nvPr/>
        </p:nvSpPr>
        <p:spPr>
          <a:xfrm>
            <a:off x="10111409" y="145774"/>
            <a:ext cx="2014887" cy="1200329"/>
          </a:xfrm>
          <a:prstGeom prst="rect">
            <a:avLst/>
          </a:prstGeom>
          <a:solidFill>
            <a:schemeClr val="accent3">
              <a:lumMod val="20000"/>
              <a:lumOff val="80000"/>
            </a:schemeClr>
          </a:solidFill>
        </p:spPr>
        <p:txBody>
          <a:bodyPr wrap="square">
            <a:spAutoFit/>
          </a:bodyPr>
          <a:lstStyle/>
          <a:p>
            <a:r>
              <a:rPr lang="en-GB" dirty="0">
                <a:solidFill>
                  <a:schemeClr val="bg1"/>
                </a:solidFill>
              </a:rPr>
              <a:t>St. John in the Lateran. The church was 333 1/3 Roman feet long.</a:t>
            </a:r>
          </a:p>
        </p:txBody>
      </p:sp>
    </p:spTree>
    <p:extLst>
      <p:ext uri="{BB962C8B-B14F-4D97-AF65-F5344CB8AC3E}">
        <p14:creationId xmlns:p14="http://schemas.microsoft.com/office/powerpoint/2010/main" val="40828767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8A40B-6DD6-300F-B67A-E5FDB4663BCF}"/>
              </a:ext>
            </a:extLst>
          </p:cNvPr>
          <p:cNvSpPr>
            <a:spLocks noGrp="1"/>
          </p:cNvSpPr>
          <p:nvPr>
            <p:ph type="title"/>
          </p:nvPr>
        </p:nvSpPr>
        <p:spPr>
          <a:xfrm>
            <a:off x="6053667" y="280810"/>
            <a:ext cx="5314536" cy="1325563"/>
          </a:xfrm>
        </p:spPr>
        <p:txBody>
          <a:bodyPr>
            <a:normAutofit/>
          </a:bodyPr>
          <a:lstStyle/>
          <a:p>
            <a:r>
              <a:rPr lang="en-GB" b="1" dirty="0"/>
              <a:t>Church structures across the Empire</a:t>
            </a:r>
          </a:p>
        </p:txBody>
      </p:sp>
      <p:sp>
        <p:nvSpPr>
          <p:cNvPr id="11" name="Freeform: Shape 10">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Diagram&#10;&#10;Description automatically generated">
            <a:extLst>
              <a:ext uri="{FF2B5EF4-FFF2-40B4-BE49-F238E27FC236}">
                <a16:creationId xmlns:a16="http://schemas.microsoft.com/office/drawing/2014/main" id="{725641D1-CE79-BD65-2617-A6CD11091CC8}"/>
              </a:ext>
            </a:extLst>
          </p:cNvPr>
          <p:cNvPicPr>
            <a:picLocks noChangeAspect="1"/>
          </p:cNvPicPr>
          <p:nvPr/>
        </p:nvPicPr>
        <p:blipFill>
          <a:blip r:embed="rId2"/>
          <a:stretch>
            <a:fillRect/>
          </a:stretch>
        </p:blipFill>
        <p:spPr>
          <a:xfrm>
            <a:off x="104282" y="1335314"/>
            <a:ext cx="4939198" cy="2307772"/>
          </a:xfrm>
          <a:prstGeom prst="rect">
            <a:avLst/>
          </a:prstGeom>
        </p:spPr>
      </p:pic>
      <p:sp>
        <p:nvSpPr>
          <p:cNvPr id="3" name="Content Placeholder 2">
            <a:extLst>
              <a:ext uri="{FF2B5EF4-FFF2-40B4-BE49-F238E27FC236}">
                <a16:creationId xmlns:a16="http://schemas.microsoft.com/office/drawing/2014/main" id="{70DFA3BD-96F1-DAC4-D294-FC812DEFCAAD}"/>
              </a:ext>
            </a:extLst>
          </p:cNvPr>
          <p:cNvSpPr>
            <a:spLocks noGrp="1"/>
          </p:cNvSpPr>
          <p:nvPr>
            <p:ph idx="1"/>
          </p:nvPr>
        </p:nvSpPr>
        <p:spPr>
          <a:xfrm>
            <a:off x="5543111" y="1785257"/>
            <a:ext cx="6544607" cy="5072743"/>
          </a:xfrm>
        </p:spPr>
        <p:txBody>
          <a:bodyPr anchor="t">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Various form of ecclesiastical structures from region to region.</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3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effectLst/>
                <a:uLnTx/>
                <a:uFillTx/>
                <a:latin typeface="Calibri" panose="020F0502020204030204"/>
                <a:ea typeface="+mn-ea"/>
                <a:cs typeface="+mn-cs"/>
              </a:rPr>
              <a:t>However, there are some notable features: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Adaptation of style of civic basilicas, private apsidal halls, and centralised tomb buildings.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But often appeared distinct from houses, civic structures and “pagan” religious structures.</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endParaRPr kumimoji="0" lang="en-GB" sz="300" b="0" i="0" u="none" strike="noStrike" kern="1200" cap="none" spc="0" normalizeH="0" baseline="0" noProof="0" dirty="0">
              <a:ln>
                <a:noFill/>
              </a:ln>
              <a:effectLst/>
              <a:uLnTx/>
              <a:uFillTx/>
              <a:latin typeface="Calibri" panose="020F0502020204030204"/>
              <a:ea typeface="+mn-ea"/>
              <a:cs typeface="+mn-cs"/>
            </a:endParaRPr>
          </a:p>
          <a:p>
            <a:r>
              <a:rPr lang="en-GB" sz="2400" dirty="0"/>
              <a:t>By 5th to 6th centuries many churches often of the basilica hall or centralised building type:</a:t>
            </a:r>
          </a:p>
          <a:p>
            <a:pPr lvl="1"/>
            <a:r>
              <a:rPr lang="en-GB" dirty="0"/>
              <a:t>Circular, cross-shaped or octagonal. </a:t>
            </a:r>
          </a:p>
          <a:p>
            <a:pPr lvl="1"/>
            <a:endParaRPr lang="en-GB" sz="300" dirty="0"/>
          </a:p>
          <a:p>
            <a:r>
              <a:rPr lang="en-GB" sz="2400" dirty="0"/>
              <a:t>Many large churches served as martyria.</a:t>
            </a:r>
          </a:p>
          <a:p>
            <a:endParaRPr lang="en-GB" sz="1300" dirty="0"/>
          </a:p>
        </p:txBody>
      </p:sp>
      <p:sp>
        <p:nvSpPr>
          <p:cNvPr id="7" name="Content Placeholder 3">
            <a:extLst>
              <a:ext uri="{FF2B5EF4-FFF2-40B4-BE49-F238E27FC236}">
                <a16:creationId xmlns:a16="http://schemas.microsoft.com/office/drawing/2014/main" id="{10030AEE-71B1-C702-2925-F7E345A33DE5}"/>
              </a:ext>
            </a:extLst>
          </p:cNvPr>
          <p:cNvSpPr txBox="1">
            <a:spLocks/>
          </p:cNvSpPr>
          <p:nvPr/>
        </p:nvSpPr>
        <p:spPr>
          <a:xfrm>
            <a:off x="246538" y="3966978"/>
            <a:ext cx="4262907" cy="561479"/>
          </a:xfrm>
          <a:prstGeom prst="rect">
            <a:avLst/>
          </a:prstGeom>
          <a:solidFill>
            <a:srgbClr val="4472C4">
              <a:lumMod val="20000"/>
              <a:lumOff val="80000"/>
            </a:srgbClr>
          </a:solidFill>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Plan of Holy Sepulchre, Jerusalem</a:t>
            </a:r>
          </a:p>
        </p:txBody>
      </p:sp>
    </p:spTree>
    <p:extLst>
      <p:ext uri="{BB962C8B-B14F-4D97-AF65-F5344CB8AC3E}">
        <p14:creationId xmlns:p14="http://schemas.microsoft.com/office/powerpoint/2010/main" val="28920062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7" dur="500"/>
                                        <p:tgtEl>
                                          <p:spTgt spid="3">
                                            <p:txEl>
                                              <p:pRg st="6" end="6"/>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randombar(horizontal)">
                                      <p:cBhvr>
                                        <p:cTn id="10" dur="500"/>
                                        <p:tgtEl>
                                          <p:spTgt spid="3">
                                            <p:txEl>
                                              <p:pRg st="7" end="7"/>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9" end="9"/>
                                            </p:txEl>
                                          </p:spTgt>
                                        </p:tgtEl>
                                        <p:attrNameLst>
                                          <p:attrName>style.visibility</p:attrName>
                                        </p:attrNameLst>
                                      </p:cBhvr>
                                      <p:to>
                                        <p:strVal val="visible"/>
                                      </p:to>
                                    </p:set>
                                    <p:animEffect transition="in" filter="randombar(horizontal)">
                                      <p:cBhvr>
                                        <p:cTn id="1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647B9-2F65-F382-244B-7786C98C4C95}"/>
              </a:ext>
            </a:extLst>
          </p:cNvPr>
          <p:cNvSpPr>
            <a:spLocks noGrp="1"/>
          </p:cNvSpPr>
          <p:nvPr>
            <p:ph type="title"/>
          </p:nvPr>
        </p:nvSpPr>
        <p:spPr>
          <a:xfrm>
            <a:off x="469793" y="269854"/>
            <a:ext cx="6387102" cy="1325563"/>
          </a:xfrm>
        </p:spPr>
        <p:txBody>
          <a:bodyPr>
            <a:normAutofit/>
          </a:bodyPr>
          <a:lstStyle/>
          <a:p>
            <a:r>
              <a:rPr lang="en-GB" b="1" dirty="0"/>
              <a:t>Symbolism and structural elements</a:t>
            </a:r>
            <a:endParaRPr lang="en-GB" dirty="0"/>
          </a:p>
        </p:txBody>
      </p:sp>
      <p:sp>
        <p:nvSpPr>
          <p:cNvPr id="3" name="Content Placeholder 2">
            <a:extLst>
              <a:ext uri="{FF2B5EF4-FFF2-40B4-BE49-F238E27FC236}">
                <a16:creationId xmlns:a16="http://schemas.microsoft.com/office/drawing/2014/main" id="{1889605F-141D-29B3-6D4F-85A7B8139C87}"/>
              </a:ext>
            </a:extLst>
          </p:cNvPr>
          <p:cNvSpPr>
            <a:spLocks noGrp="1"/>
          </p:cNvSpPr>
          <p:nvPr>
            <p:ph idx="1"/>
          </p:nvPr>
        </p:nvSpPr>
        <p:spPr>
          <a:xfrm>
            <a:off x="238539" y="1855304"/>
            <a:ext cx="7553739" cy="4837044"/>
          </a:xfrm>
        </p:spPr>
        <p:txBody>
          <a:bodyPr anchor="t">
            <a:normAutofit/>
          </a:bodyPr>
          <a:lstStyle/>
          <a:p>
            <a:r>
              <a:rPr lang="en-GB" dirty="0"/>
              <a:t>Fountains became a common feature (both aesthetic appeals and purification associations).</a:t>
            </a:r>
          </a:p>
          <a:p>
            <a:endParaRPr lang="en-GB" sz="400" dirty="0"/>
          </a:p>
          <a:p>
            <a:r>
              <a:rPr lang="en-GB" dirty="0"/>
              <a:t>Use of marble revetments and glass mosaics used for radiant transmission of light from their reflective / polished surfaces. </a:t>
            </a:r>
          </a:p>
          <a:p>
            <a:endParaRPr lang="en-GB" sz="400" dirty="0"/>
          </a:p>
          <a:p>
            <a:r>
              <a:rPr lang="en-GB" dirty="0"/>
              <a:t>Use of multiple windows to allow light to flood into the nave, façade and apse walls.</a:t>
            </a:r>
          </a:p>
          <a:p>
            <a:endParaRPr lang="en-GB" sz="400" dirty="0"/>
          </a:p>
          <a:p>
            <a:r>
              <a:rPr lang="en-GB" dirty="0"/>
              <a:t>Mosaic scenes to emphasise the abundance of terrestrial and celestial life. </a:t>
            </a:r>
          </a:p>
          <a:p>
            <a:endParaRPr lang="en-GB" sz="1800" dirty="0"/>
          </a:p>
        </p:txBody>
      </p:sp>
      <p:sp>
        <p:nvSpPr>
          <p:cNvPr id="10" name="Freeform: Shape 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A32B0AD-A405-CDC7-6A22-2D6EF71D85F8}"/>
              </a:ext>
            </a:extLst>
          </p:cNvPr>
          <p:cNvPicPr>
            <a:picLocks noChangeAspect="1"/>
          </p:cNvPicPr>
          <p:nvPr/>
        </p:nvPicPr>
        <p:blipFill rotWithShape="1">
          <a:blip r:embed="rId2"/>
          <a:srcRect l="2402" r="-4" b="-4"/>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2" name="Freeform: Shape 11">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wall with paintings on it&#10;&#10;Description automatically generated with low confidence">
            <a:extLst>
              <a:ext uri="{FF2B5EF4-FFF2-40B4-BE49-F238E27FC236}">
                <a16:creationId xmlns:a16="http://schemas.microsoft.com/office/drawing/2014/main" id="{BF876EED-0B8B-9CE5-E4BD-649270D820FD}"/>
              </a:ext>
            </a:extLst>
          </p:cNvPr>
          <p:cNvPicPr>
            <a:picLocks noChangeAspect="1"/>
          </p:cNvPicPr>
          <p:nvPr/>
        </p:nvPicPr>
        <p:blipFill rotWithShape="1">
          <a:blip r:embed="rId3"/>
          <a:srcRect l="17315" r="623" b="2"/>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6" name="Content Placeholder 3">
            <a:extLst>
              <a:ext uri="{FF2B5EF4-FFF2-40B4-BE49-F238E27FC236}">
                <a16:creationId xmlns:a16="http://schemas.microsoft.com/office/drawing/2014/main" id="{70A4F49E-E963-9109-B8DC-572595DF1022}"/>
              </a:ext>
            </a:extLst>
          </p:cNvPr>
          <p:cNvSpPr txBox="1">
            <a:spLocks/>
          </p:cNvSpPr>
          <p:nvPr/>
        </p:nvSpPr>
        <p:spPr>
          <a:xfrm>
            <a:off x="8213035" y="3100425"/>
            <a:ext cx="3740426" cy="347793"/>
          </a:xfrm>
          <a:prstGeom prst="rect">
            <a:avLst/>
          </a:prstGeom>
          <a:solidFill>
            <a:srgbClr val="A5A5A5">
              <a:lumMod val="20000"/>
              <a:lumOff val="80000"/>
            </a:srgbClr>
          </a:solidFill>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Mushabbak</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Basilica, Syria (c. AD 460).</a:t>
            </a:r>
          </a:p>
        </p:txBody>
      </p:sp>
      <p:sp>
        <p:nvSpPr>
          <p:cNvPr id="7" name="Content Placeholder 3">
            <a:extLst>
              <a:ext uri="{FF2B5EF4-FFF2-40B4-BE49-F238E27FC236}">
                <a16:creationId xmlns:a16="http://schemas.microsoft.com/office/drawing/2014/main" id="{4D69F452-27AA-AAC9-A6F6-754D80F308AB}"/>
              </a:ext>
            </a:extLst>
          </p:cNvPr>
          <p:cNvSpPr txBox="1">
            <a:spLocks/>
          </p:cNvSpPr>
          <p:nvPr/>
        </p:nvSpPr>
        <p:spPr>
          <a:xfrm>
            <a:off x="8282864" y="3612308"/>
            <a:ext cx="3670597" cy="634552"/>
          </a:xfrm>
          <a:prstGeom prst="rect">
            <a:avLst/>
          </a:prstGeom>
          <a:solidFill>
            <a:srgbClr val="A5A5A5">
              <a:lumMod val="20000"/>
              <a:lumOff val="80000"/>
            </a:srgb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Chapel of the Priest John, attached to a church near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Nount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Nebo (Jordan).</a:t>
            </a:r>
          </a:p>
        </p:txBody>
      </p:sp>
    </p:spTree>
    <p:extLst>
      <p:ext uri="{BB962C8B-B14F-4D97-AF65-F5344CB8AC3E}">
        <p14:creationId xmlns:p14="http://schemas.microsoft.com/office/powerpoint/2010/main" val="65838093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68E3FE-5B01-BE83-61D3-27777AC6575A}"/>
              </a:ext>
            </a:extLst>
          </p:cNvPr>
          <p:cNvPicPr>
            <a:picLocks noChangeAspect="1"/>
          </p:cNvPicPr>
          <p:nvPr/>
        </p:nvPicPr>
        <p:blipFill rotWithShape="1">
          <a:blip r:embed="rId2">
            <a:alphaModFix amt="35000"/>
          </a:blip>
          <a:srcRect t="11753" b="4292"/>
          <a:stretch/>
        </p:blipFill>
        <p:spPr>
          <a:xfrm>
            <a:off x="20" y="10"/>
            <a:ext cx="12191980" cy="6857990"/>
          </a:xfrm>
          <a:prstGeom prst="rect">
            <a:avLst/>
          </a:prstGeom>
        </p:spPr>
      </p:pic>
      <p:sp>
        <p:nvSpPr>
          <p:cNvPr id="2" name="Title 1">
            <a:extLst>
              <a:ext uri="{FF2B5EF4-FFF2-40B4-BE49-F238E27FC236}">
                <a16:creationId xmlns:a16="http://schemas.microsoft.com/office/drawing/2014/main" id="{C9222E5A-BD9E-6E60-BC99-BCFD02229ECF}"/>
              </a:ext>
            </a:extLst>
          </p:cNvPr>
          <p:cNvSpPr>
            <a:spLocks noGrp="1"/>
          </p:cNvSpPr>
          <p:nvPr>
            <p:ph type="title"/>
          </p:nvPr>
        </p:nvSpPr>
        <p:spPr>
          <a:xfrm>
            <a:off x="838200" y="250036"/>
            <a:ext cx="10515600" cy="1325563"/>
          </a:xfrm>
        </p:spPr>
        <p:txBody>
          <a:bodyPr>
            <a:normAutofit/>
          </a:bodyPr>
          <a:lstStyle/>
          <a:p>
            <a:r>
              <a:rPr lang="en-GB" sz="5400" b="1" dirty="0">
                <a:solidFill>
                  <a:srgbClr val="FFFFFF"/>
                </a:solidFill>
              </a:rPr>
              <a:t>Ritual and Authority </a:t>
            </a:r>
          </a:p>
        </p:txBody>
      </p:sp>
      <p:sp>
        <p:nvSpPr>
          <p:cNvPr id="3" name="Content Placeholder 2">
            <a:extLst>
              <a:ext uri="{FF2B5EF4-FFF2-40B4-BE49-F238E27FC236}">
                <a16:creationId xmlns:a16="http://schemas.microsoft.com/office/drawing/2014/main" id="{37B12126-5561-B912-F4DB-B033AD9177E3}"/>
              </a:ext>
            </a:extLst>
          </p:cNvPr>
          <p:cNvSpPr>
            <a:spLocks noGrp="1"/>
          </p:cNvSpPr>
          <p:nvPr>
            <p:ph idx="1"/>
          </p:nvPr>
        </p:nvSpPr>
        <p:spPr>
          <a:xfrm>
            <a:off x="348343" y="1825625"/>
            <a:ext cx="11669486" cy="4894489"/>
          </a:xfrm>
        </p:spPr>
        <p:txBody>
          <a:bodyPr>
            <a:normAutofit/>
          </a:bodyPr>
          <a:lstStyle/>
          <a:p>
            <a:r>
              <a:rPr lang="en-GB" sz="3200" dirty="0">
                <a:solidFill>
                  <a:srgbClr val="FFFFFF"/>
                </a:solidFill>
              </a:rPr>
              <a:t>Altar often the focal point of “sanctity” (heavily decorated).</a:t>
            </a:r>
          </a:p>
          <a:p>
            <a:pPr lvl="1"/>
            <a:r>
              <a:rPr lang="en-GB" sz="3200" dirty="0">
                <a:solidFill>
                  <a:srgbClr val="FFFFFF"/>
                </a:solidFill>
              </a:rPr>
              <a:t>Liturgical and processional activity. </a:t>
            </a:r>
          </a:p>
          <a:p>
            <a:pPr lvl="1"/>
            <a:endParaRPr lang="en-GB" sz="700" dirty="0">
              <a:solidFill>
                <a:srgbClr val="FFFFFF"/>
              </a:solidFill>
            </a:endParaRPr>
          </a:p>
          <a:p>
            <a:r>
              <a:rPr lang="en-GB" sz="3200" dirty="0">
                <a:solidFill>
                  <a:srgbClr val="FFFFFF"/>
                </a:solidFill>
              </a:rPr>
              <a:t>Procession of clergy then congregations (holding up the gospels) –Prayer of Entry – clergy sitting on tiers of benches (</a:t>
            </a:r>
            <a:r>
              <a:rPr lang="en-GB" sz="3200" i="1" dirty="0" err="1">
                <a:solidFill>
                  <a:srgbClr val="FFFFFF"/>
                </a:solidFill>
              </a:rPr>
              <a:t>synthronon</a:t>
            </a:r>
            <a:r>
              <a:rPr lang="en-GB" sz="3200" dirty="0">
                <a:solidFill>
                  <a:srgbClr val="FFFFFF"/>
                </a:solidFill>
              </a:rPr>
              <a:t>) built against an apse – principal celebrant seated on a </a:t>
            </a:r>
            <a:r>
              <a:rPr lang="en-GB" sz="3200" i="1" dirty="0">
                <a:solidFill>
                  <a:srgbClr val="FFFFFF"/>
                </a:solidFill>
              </a:rPr>
              <a:t>cathedra</a:t>
            </a:r>
            <a:r>
              <a:rPr lang="en-GB" sz="3200" dirty="0">
                <a:solidFill>
                  <a:srgbClr val="FFFFFF"/>
                </a:solidFill>
              </a:rPr>
              <a:t>. </a:t>
            </a:r>
          </a:p>
          <a:p>
            <a:endParaRPr lang="en-GB" sz="700" dirty="0">
              <a:solidFill>
                <a:srgbClr val="FFFFFF"/>
              </a:solidFill>
            </a:endParaRPr>
          </a:p>
          <a:p>
            <a:r>
              <a:rPr lang="en-GB" sz="3200" dirty="0">
                <a:solidFill>
                  <a:srgbClr val="FFFFFF"/>
                </a:solidFill>
              </a:rPr>
              <a:t>Deacon reading off the ambo (raised platform), delivering the scriptural readings of the service.</a:t>
            </a:r>
          </a:p>
          <a:p>
            <a:endParaRPr lang="en-GB" sz="1500" dirty="0">
              <a:solidFill>
                <a:srgbClr val="FFFFFF"/>
              </a:solidFill>
            </a:endParaRPr>
          </a:p>
        </p:txBody>
      </p:sp>
      <p:pic>
        <p:nvPicPr>
          <p:cNvPr id="5" name="Picture 4">
            <a:extLst>
              <a:ext uri="{FF2B5EF4-FFF2-40B4-BE49-F238E27FC236}">
                <a16:creationId xmlns:a16="http://schemas.microsoft.com/office/drawing/2014/main" id="{EA90C2E3-3D8E-42CC-4776-B701FE38F7D1}"/>
              </a:ext>
            </a:extLst>
          </p:cNvPr>
          <p:cNvPicPr>
            <a:picLocks noChangeAspect="1"/>
          </p:cNvPicPr>
          <p:nvPr/>
        </p:nvPicPr>
        <p:blipFill>
          <a:blip r:embed="rId3"/>
          <a:stretch>
            <a:fillRect/>
          </a:stretch>
        </p:blipFill>
        <p:spPr>
          <a:xfrm>
            <a:off x="1038746" y="484930"/>
            <a:ext cx="9144000" cy="5294828"/>
          </a:xfrm>
          <a:prstGeom prst="rect">
            <a:avLst/>
          </a:prstGeom>
        </p:spPr>
      </p:pic>
      <p:sp>
        <p:nvSpPr>
          <p:cNvPr id="6" name="Donut 11">
            <a:extLst>
              <a:ext uri="{FF2B5EF4-FFF2-40B4-BE49-F238E27FC236}">
                <a16:creationId xmlns:a16="http://schemas.microsoft.com/office/drawing/2014/main" id="{AD49D83C-E211-C5B2-E668-C08A8527C57B}"/>
              </a:ext>
            </a:extLst>
          </p:cNvPr>
          <p:cNvSpPr/>
          <p:nvPr/>
        </p:nvSpPr>
        <p:spPr>
          <a:xfrm>
            <a:off x="3125336" y="2702257"/>
            <a:ext cx="614151" cy="1187355"/>
          </a:xfrm>
          <a:prstGeom prst="donut">
            <a:avLst>
              <a:gd name="adj" fmla="val 3000"/>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Content Placeholder 2">
            <a:extLst>
              <a:ext uri="{FF2B5EF4-FFF2-40B4-BE49-F238E27FC236}">
                <a16:creationId xmlns:a16="http://schemas.microsoft.com/office/drawing/2014/main" id="{99588672-0F2B-F8AF-3D12-8F847F83F5BC}"/>
              </a:ext>
            </a:extLst>
          </p:cNvPr>
          <p:cNvSpPr txBox="1">
            <a:spLocks/>
          </p:cNvSpPr>
          <p:nvPr/>
        </p:nvSpPr>
        <p:spPr>
          <a:xfrm>
            <a:off x="1135337" y="5708441"/>
            <a:ext cx="8950817" cy="1046364"/>
          </a:xfrm>
          <a:prstGeom prst="rect">
            <a:avLst/>
          </a:prstGeom>
          <a:solidFill>
            <a:schemeClr val="accent2">
              <a:lumMod val="60000"/>
              <a:lumOff val="40000"/>
            </a:schemeClr>
          </a:solidFill>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chemeClr val="bg1"/>
                </a:solidFill>
              </a:rPr>
              <a:t>Figure second from left represents Bishop </a:t>
            </a:r>
            <a:r>
              <a:rPr lang="en-GB" dirty="0" err="1">
                <a:solidFill>
                  <a:schemeClr val="bg1"/>
                </a:solidFill>
              </a:rPr>
              <a:t>Eufrasius</a:t>
            </a:r>
            <a:r>
              <a:rPr lang="en-GB" dirty="0">
                <a:solidFill>
                  <a:schemeClr val="bg1"/>
                </a:solidFill>
              </a:rPr>
              <a:t> who is holding a model of the church. His generosity is praised in a monumental inscription which runs the width of the apse above the windows.</a:t>
            </a:r>
          </a:p>
        </p:txBody>
      </p:sp>
      <p:cxnSp>
        <p:nvCxnSpPr>
          <p:cNvPr id="8" name="Straight Arrow Connector 7">
            <a:extLst>
              <a:ext uri="{FF2B5EF4-FFF2-40B4-BE49-F238E27FC236}">
                <a16:creationId xmlns:a16="http://schemas.microsoft.com/office/drawing/2014/main" id="{57D0D9C2-88EC-AD3E-5759-CA70EBAD0FC6}"/>
              </a:ext>
            </a:extLst>
          </p:cNvPr>
          <p:cNvCxnSpPr>
            <a:cxnSpLocks/>
            <a:endCxn id="6" idx="3"/>
          </p:cNvCxnSpPr>
          <p:nvPr/>
        </p:nvCxnSpPr>
        <p:spPr>
          <a:xfrm flipV="1">
            <a:off x="2105846" y="3715728"/>
            <a:ext cx="1109430" cy="2073899"/>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08920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22" presetClass="entr" presetSubtype="4"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wipe(down)">
                                      <p:cBhvr>
                                        <p:cTn id="10" dur="500"/>
                                        <p:tgtEl>
                                          <p:spTgt spid="8"/>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7">
                                            <p:bg/>
                                          </p:spTgt>
                                        </p:tgtEl>
                                        <p:attrNameLst>
                                          <p:attrName>style.visibility</p:attrName>
                                        </p:attrNameLst>
                                      </p:cBhvr>
                                      <p:to>
                                        <p:strVal val="visible"/>
                                      </p:to>
                                    </p:set>
                                    <p:animEffect transition="in" filter="wipe(down)">
                                      <p:cBhvr>
                                        <p:cTn id="16" dur="500"/>
                                        <p:tgtEl>
                                          <p:spTgt spid="7">
                                            <p:bg/>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animEffect transition="in" filter="wipe(down)">
                                      <p:cBhvr>
                                        <p:cTn id="21"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557A916-FDD1-44A1-A7A1-70009FD6B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0CE2D-7123-A30C-9CE8-8BF178465459}"/>
              </a:ext>
            </a:extLst>
          </p:cNvPr>
          <p:cNvSpPr>
            <a:spLocks noGrp="1"/>
          </p:cNvSpPr>
          <p:nvPr>
            <p:ph type="title"/>
          </p:nvPr>
        </p:nvSpPr>
        <p:spPr>
          <a:xfrm>
            <a:off x="7808687" y="145144"/>
            <a:ext cx="3886490" cy="943427"/>
          </a:xfrm>
        </p:spPr>
        <p:txBody>
          <a:bodyPr anchor="b">
            <a:normAutofit/>
          </a:bodyPr>
          <a:lstStyle/>
          <a:p>
            <a:r>
              <a:rPr lang="en-GB" sz="4800" b="1" dirty="0"/>
              <a:t>Synagogues</a:t>
            </a:r>
            <a:endParaRPr lang="en-GB" sz="4800" dirty="0"/>
          </a:p>
        </p:txBody>
      </p:sp>
      <p:pic>
        <p:nvPicPr>
          <p:cNvPr id="5" name="Picture 4" descr="A model of a building&#10;&#10;Description automatically generated with low confidence">
            <a:extLst>
              <a:ext uri="{FF2B5EF4-FFF2-40B4-BE49-F238E27FC236}">
                <a16:creationId xmlns:a16="http://schemas.microsoft.com/office/drawing/2014/main" id="{630F04A7-0CD2-7522-F4A4-DEEA78F4E1B6}"/>
              </a:ext>
            </a:extLst>
          </p:cNvPr>
          <p:cNvPicPr>
            <a:picLocks noChangeAspect="1"/>
          </p:cNvPicPr>
          <p:nvPr/>
        </p:nvPicPr>
        <p:blipFill rotWithShape="1">
          <a:blip r:embed="rId2"/>
          <a:srcRect r="-3" b="7149"/>
          <a:stretch/>
        </p:blipFill>
        <p:spPr>
          <a:xfrm>
            <a:off x="5355120" y="1519571"/>
            <a:ext cx="2294762" cy="2009922"/>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p:spPr>
      </p:pic>
      <p:pic>
        <p:nvPicPr>
          <p:cNvPr id="4" name="Content Placeholder 5">
            <a:extLst>
              <a:ext uri="{FF2B5EF4-FFF2-40B4-BE49-F238E27FC236}">
                <a16:creationId xmlns:a16="http://schemas.microsoft.com/office/drawing/2014/main" id="{1A4A5FC8-39F5-CFE7-63AA-E4E5800DB23C}"/>
              </a:ext>
            </a:extLst>
          </p:cNvPr>
          <p:cNvPicPr>
            <a:picLocks noChangeAspect="1"/>
          </p:cNvPicPr>
          <p:nvPr/>
        </p:nvPicPr>
        <p:blipFill rotWithShape="1">
          <a:blip r:embed="rId3"/>
          <a:srcRect t="15143" r="-1" b="30128"/>
          <a:stretch/>
        </p:blipFill>
        <p:spPr>
          <a:xfrm>
            <a:off x="20" y="1"/>
            <a:ext cx="6770047"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p:spPr>
      </p:pic>
      <p:pic>
        <p:nvPicPr>
          <p:cNvPr id="6" name="Picture 5" descr="Diagram&#10;&#10;Description automatically generated">
            <a:extLst>
              <a:ext uri="{FF2B5EF4-FFF2-40B4-BE49-F238E27FC236}">
                <a16:creationId xmlns:a16="http://schemas.microsoft.com/office/drawing/2014/main" id="{17295EAF-2458-AF5E-4113-A06AFBC8063C}"/>
              </a:ext>
            </a:extLst>
          </p:cNvPr>
          <p:cNvPicPr>
            <a:picLocks noChangeAspect="1"/>
          </p:cNvPicPr>
          <p:nvPr/>
        </p:nvPicPr>
        <p:blipFill rotWithShape="1">
          <a:blip r:embed="rId4"/>
          <a:srcRect t="19901" r="-1" b="4734"/>
          <a:stretch/>
        </p:blipFill>
        <p:spPr>
          <a:xfrm>
            <a:off x="20" y="2619612"/>
            <a:ext cx="7498453"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EE692E8-726C-7A39-36AD-A5D500D3B99E}"/>
              </a:ext>
            </a:extLst>
          </p:cNvPr>
          <p:cNvSpPr>
            <a:spLocks noGrp="1"/>
          </p:cNvSpPr>
          <p:nvPr>
            <p:ph idx="1"/>
          </p:nvPr>
        </p:nvSpPr>
        <p:spPr>
          <a:xfrm>
            <a:off x="7498473" y="1378857"/>
            <a:ext cx="4626693" cy="5479143"/>
          </a:xfrm>
        </p:spPr>
        <p:txBody>
          <a:bodyPr>
            <a:normAutofit/>
          </a:bodyPr>
          <a:lstStyle/>
          <a:p>
            <a:r>
              <a:rPr lang="en-GB" dirty="0"/>
              <a:t>Locations for prayer, lecturers by rabbis and liturgical prayer.</a:t>
            </a:r>
          </a:p>
          <a:p>
            <a:pPr lvl="1"/>
            <a:r>
              <a:rPr lang="en-GB" sz="2600" dirty="0"/>
              <a:t>No sacrifices or sacred rites.</a:t>
            </a:r>
          </a:p>
          <a:p>
            <a:pPr lvl="1"/>
            <a:endParaRPr lang="en-GB" sz="100" dirty="0"/>
          </a:p>
          <a:p>
            <a:r>
              <a:rPr lang="en-GB" dirty="0"/>
              <a:t>Some adopted similar basilica designs (common with churches), but with an apse serving as a Torah shrine. </a:t>
            </a:r>
          </a:p>
          <a:p>
            <a:endParaRPr lang="en-GB" sz="100" dirty="0"/>
          </a:p>
          <a:p>
            <a:r>
              <a:rPr lang="en-GB" dirty="0"/>
              <a:t>Potential mix of Jewish, aniconic and “non-Jewish” imagery.</a:t>
            </a:r>
          </a:p>
          <a:p>
            <a:endParaRPr lang="en-GB" sz="1100" dirty="0"/>
          </a:p>
        </p:txBody>
      </p:sp>
      <p:sp>
        <p:nvSpPr>
          <p:cNvPr id="7" name="TextBox 6">
            <a:extLst>
              <a:ext uri="{FF2B5EF4-FFF2-40B4-BE49-F238E27FC236}">
                <a16:creationId xmlns:a16="http://schemas.microsoft.com/office/drawing/2014/main" id="{ED778B4E-2863-8AD5-7B09-AF4513270EE9}"/>
              </a:ext>
            </a:extLst>
          </p:cNvPr>
          <p:cNvSpPr txBox="1"/>
          <p:nvPr/>
        </p:nvSpPr>
        <p:spPr>
          <a:xfrm>
            <a:off x="5608585" y="616857"/>
            <a:ext cx="1636423" cy="923330"/>
          </a:xfrm>
          <a:prstGeom prst="rect">
            <a:avLst/>
          </a:prstGeom>
          <a:solidFill>
            <a:schemeClr val="accent4">
              <a:lumMod val="40000"/>
              <a:lumOff val="60000"/>
            </a:schemeClr>
          </a:solidFill>
        </p:spPr>
        <p:txBody>
          <a:bodyPr wrap="square" rtlCol="0">
            <a:spAutoFit/>
          </a:bodyPr>
          <a:lstStyle/>
          <a:p>
            <a:r>
              <a:rPr lang="en-GB" dirty="0"/>
              <a:t>Synagogue in Sardis (late 3</a:t>
            </a:r>
            <a:r>
              <a:rPr lang="en-GB" baseline="30000" dirty="0"/>
              <a:t>rd</a:t>
            </a:r>
            <a:r>
              <a:rPr lang="en-GB" dirty="0"/>
              <a:t> century).</a:t>
            </a:r>
          </a:p>
        </p:txBody>
      </p:sp>
      <p:sp>
        <p:nvSpPr>
          <p:cNvPr id="8" name="TextBox 7">
            <a:extLst>
              <a:ext uri="{FF2B5EF4-FFF2-40B4-BE49-F238E27FC236}">
                <a16:creationId xmlns:a16="http://schemas.microsoft.com/office/drawing/2014/main" id="{78939CCA-C87D-C01F-AFA3-D88BBD6E7A3F}"/>
              </a:ext>
            </a:extLst>
          </p:cNvPr>
          <p:cNvSpPr txBox="1"/>
          <p:nvPr/>
        </p:nvSpPr>
        <p:spPr>
          <a:xfrm>
            <a:off x="0" y="5657670"/>
            <a:ext cx="2017486" cy="1200329"/>
          </a:xfrm>
          <a:prstGeom prst="rect">
            <a:avLst/>
          </a:prstGeom>
          <a:solidFill>
            <a:srgbClr val="A5A5A5">
              <a:lumMod val="20000"/>
              <a:lumOff val="80000"/>
            </a:srgb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rPr>
              <a:t>Zodiac panel mosaic, Synagogue in </a:t>
            </a:r>
            <a:r>
              <a:rPr kumimoji="0" lang="en-GB" sz="1800" b="0" i="0" u="none" strike="noStrike" kern="0" cap="none" spc="0" normalizeH="0" baseline="0" noProof="0" dirty="0" err="1">
                <a:ln>
                  <a:noFill/>
                </a:ln>
                <a:solidFill>
                  <a:prstClr val="black"/>
                </a:solidFill>
                <a:effectLst/>
                <a:uLnTx/>
                <a:uFillTx/>
              </a:rPr>
              <a:t>Hammat</a:t>
            </a:r>
            <a:r>
              <a:rPr kumimoji="0" lang="en-GB" sz="1800" b="0" i="0" u="none" strike="noStrike" kern="0" cap="none" spc="0" normalizeH="0" baseline="0" noProof="0" dirty="0">
                <a:ln>
                  <a:noFill/>
                </a:ln>
                <a:solidFill>
                  <a:prstClr val="black"/>
                </a:solidFill>
                <a:effectLst/>
                <a:uLnTx/>
                <a:uFillTx/>
              </a:rPr>
              <a:t> (</a:t>
            </a:r>
            <a:r>
              <a:rPr kumimoji="0" lang="en-GB" sz="1800" b="0" i="0" u="none" strike="noStrike" kern="0" cap="none" spc="0" normalizeH="0" baseline="0" noProof="0" dirty="0" err="1">
                <a:ln>
                  <a:noFill/>
                </a:ln>
                <a:solidFill>
                  <a:prstClr val="black"/>
                </a:solidFill>
                <a:effectLst/>
                <a:uLnTx/>
                <a:uFillTx/>
              </a:rPr>
              <a:t>Isreal</a:t>
            </a:r>
            <a:r>
              <a:rPr kumimoji="0" lang="en-GB" sz="1800" b="0" i="0" u="none" strike="noStrike" kern="0" cap="none" spc="0" normalizeH="0" baseline="0" noProof="0" dirty="0">
                <a:ln>
                  <a:noFill/>
                </a:ln>
                <a:solidFill>
                  <a:prstClr val="black"/>
                </a:solidFill>
                <a:effectLst/>
                <a:uLnTx/>
                <a:uFillTx/>
              </a:rPr>
              <a:t>), 4</a:t>
            </a:r>
            <a:r>
              <a:rPr kumimoji="0" lang="en-GB" sz="1800" b="0" i="0" u="none" strike="noStrike" kern="0" cap="none" spc="0" normalizeH="0" baseline="30000" noProof="0" dirty="0">
                <a:ln>
                  <a:noFill/>
                </a:ln>
                <a:solidFill>
                  <a:prstClr val="black"/>
                </a:solidFill>
                <a:effectLst/>
                <a:uLnTx/>
                <a:uFillTx/>
              </a:rPr>
              <a:t>th</a:t>
            </a:r>
            <a:r>
              <a:rPr kumimoji="0" lang="en-GB" sz="1800" b="0" i="0" u="none" strike="noStrike" kern="0" cap="none" spc="0" normalizeH="0" baseline="0" noProof="0" dirty="0">
                <a:ln>
                  <a:noFill/>
                </a:ln>
                <a:solidFill>
                  <a:prstClr val="black"/>
                </a:solidFill>
                <a:effectLst/>
                <a:uLnTx/>
                <a:uFillTx/>
              </a:rPr>
              <a:t> century AD.</a:t>
            </a:r>
          </a:p>
        </p:txBody>
      </p:sp>
      <p:pic>
        <p:nvPicPr>
          <p:cNvPr id="9" name="Picture 8">
            <a:extLst>
              <a:ext uri="{FF2B5EF4-FFF2-40B4-BE49-F238E27FC236}">
                <a16:creationId xmlns:a16="http://schemas.microsoft.com/office/drawing/2014/main" id="{6E7A6B2E-7E08-DF63-9D50-3D22D427DF9C}"/>
              </a:ext>
            </a:extLst>
          </p:cNvPr>
          <p:cNvPicPr>
            <a:picLocks noChangeAspect="1"/>
          </p:cNvPicPr>
          <p:nvPr/>
        </p:nvPicPr>
        <p:blipFill rotWithShape="1">
          <a:blip r:embed="rId5"/>
          <a:srcRect b="4640"/>
          <a:stretch/>
        </p:blipFill>
        <p:spPr>
          <a:xfrm>
            <a:off x="295839" y="183100"/>
            <a:ext cx="6770047" cy="4705191"/>
          </a:xfrm>
          <a:prstGeom prst="rect">
            <a:avLst/>
          </a:prstGeom>
        </p:spPr>
      </p:pic>
      <p:sp>
        <p:nvSpPr>
          <p:cNvPr id="10" name="TextBox 9">
            <a:extLst>
              <a:ext uri="{FF2B5EF4-FFF2-40B4-BE49-F238E27FC236}">
                <a16:creationId xmlns:a16="http://schemas.microsoft.com/office/drawing/2014/main" id="{FA23C83E-AE50-ED6D-C768-72CD80D58580}"/>
              </a:ext>
            </a:extLst>
          </p:cNvPr>
          <p:cNvSpPr txBox="1"/>
          <p:nvPr/>
        </p:nvSpPr>
        <p:spPr>
          <a:xfrm>
            <a:off x="525702" y="4721347"/>
            <a:ext cx="6244365" cy="1200329"/>
          </a:xfrm>
          <a:prstGeom prst="rect">
            <a:avLst/>
          </a:prstGeom>
          <a:solidFill>
            <a:schemeClr val="accent2">
              <a:lumMod val="60000"/>
              <a:lumOff val="40000"/>
            </a:schemeClr>
          </a:solidFill>
        </p:spPr>
        <p:txBody>
          <a:bodyPr wrap="square" rtlCol="0">
            <a:spAutoFit/>
          </a:bodyPr>
          <a:lstStyle/>
          <a:p>
            <a:r>
              <a:rPr lang="en-GB" sz="2400" dirty="0"/>
              <a:t>Mural from synagogue in Dura </a:t>
            </a:r>
            <a:r>
              <a:rPr lang="en-GB" sz="2400" dirty="0" err="1"/>
              <a:t>Europos</a:t>
            </a:r>
            <a:r>
              <a:rPr lang="en-GB" sz="2400" dirty="0"/>
              <a:t>, c. 245. Representation of Arch of the Covenant and the fall of the dragon idol.</a:t>
            </a:r>
          </a:p>
        </p:txBody>
      </p:sp>
    </p:spTree>
    <p:extLst>
      <p:ext uri="{BB962C8B-B14F-4D97-AF65-F5344CB8AC3E}">
        <p14:creationId xmlns:p14="http://schemas.microsoft.com/office/powerpoint/2010/main" val="2815907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wheel(1)">
                                      <p:cBhvr>
                                        <p:cTn id="7" dur="2000"/>
                                        <p:tgtEl>
                                          <p:spTgt spid="3">
                                            <p:txEl>
                                              <p:pRg st="5" end="5"/>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500"/>
                                        <p:tgtEl>
                                          <p:spTgt spid="9"/>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randombar(horizontal)">
                                      <p:cBhvr>
                                        <p:cTn id="1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7205E-EF7E-35FC-3BC4-5DC5422BDA45}"/>
              </a:ext>
            </a:extLst>
          </p:cNvPr>
          <p:cNvSpPr>
            <a:spLocks noGrp="1"/>
          </p:cNvSpPr>
          <p:nvPr>
            <p:ph type="title"/>
          </p:nvPr>
        </p:nvSpPr>
        <p:spPr>
          <a:xfrm>
            <a:off x="4965430" y="629268"/>
            <a:ext cx="6586491" cy="1286160"/>
          </a:xfrm>
        </p:spPr>
        <p:txBody>
          <a:bodyPr anchor="b">
            <a:normAutofit/>
          </a:bodyPr>
          <a:lstStyle/>
          <a:p>
            <a:r>
              <a:rPr lang="en-GB" sz="4100" b="1"/>
              <a:t>Pagan and Manichaean public spaces</a:t>
            </a:r>
          </a:p>
        </p:txBody>
      </p:sp>
      <p:sp>
        <p:nvSpPr>
          <p:cNvPr id="3" name="Content Placeholder 2">
            <a:extLst>
              <a:ext uri="{FF2B5EF4-FFF2-40B4-BE49-F238E27FC236}">
                <a16:creationId xmlns:a16="http://schemas.microsoft.com/office/drawing/2014/main" id="{9D666914-1FA4-FA79-0338-D44C7110B5FD}"/>
              </a:ext>
            </a:extLst>
          </p:cNvPr>
          <p:cNvSpPr>
            <a:spLocks noGrp="1"/>
          </p:cNvSpPr>
          <p:nvPr>
            <p:ph idx="1"/>
          </p:nvPr>
        </p:nvSpPr>
        <p:spPr>
          <a:xfrm>
            <a:off x="4761781" y="2234248"/>
            <a:ext cx="7332453" cy="4623752"/>
          </a:xfrm>
        </p:spPr>
        <p:txBody>
          <a:bodyPr>
            <a:normAutofit/>
          </a:bodyPr>
          <a:lstStyle/>
          <a:p>
            <a:r>
              <a:rPr lang="en-GB" sz="3200" dirty="0"/>
              <a:t>Gradational undermining of Pagan public spaces.</a:t>
            </a:r>
          </a:p>
          <a:p>
            <a:pPr lvl="1"/>
            <a:r>
              <a:rPr lang="en-GB" sz="2600" dirty="0"/>
              <a:t>Assets stripped (new funds of Churches).  </a:t>
            </a:r>
          </a:p>
          <a:p>
            <a:pPr lvl="1"/>
            <a:r>
              <a:rPr lang="en-GB" sz="2600" dirty="0"/>
              <a:t>Decline in benefaction.</a:t>
            </a:r>
          </a:p>
          <a:p>
            <a:pPr lvl="1"/>
            <a:r>
              <a:rPr lang="en-GB" sz="2600" dirty="0"/>
              <a:t>Eventual ban on “pagan” sacrifice and rituals. </a:t>
            </a:r>
          </a:p>
          <a:p>
            <a:pPr lvl="1"/>
            <a:r>
              <a:rPr lang="en-GB" sz="2600" i="1" dirty="0"/>
              <a:t>Spolia</a:t>
            </a:r>
            <a:r>
              <a:rPr lang="en-GB" sz="2600" dirty="0"/>
              <a:t> and repurposing of structures.</a:t>
            </a:r>
          </a:p>
          <a:p>
            <a:pPr lvl="1"/>
            <a:endParaRPr lang="en-GB" sz="200" dirty="0"/>
          </a:p>
          <a:p>
            <a:r>
              <a:rPr lang="en-GB" sz="3200" dirty="0"/>
              <a:t>State authorised persecution of Manichaeans, under Tetrarchy and in later 4th century (e.g., under Theodosius). </a:t>
            </a:r>
          </a:p>
          <a:p>
            <a:endParaRPr lang="en-GB" sz="2000" dirty="0"/>
          </a:p>
        </p:txBody>
      </p:sp>
      <p:pic>
        <p:nvPicPr>
          <p:cNvPr id="4" name="Content Placeholder 5">
            <a:extLst>
              <a:ext uri="{FF2B5EF4-FFF2-40B4-BE49-F238E27FC236}">
                <a16:creationId xmlns:a16="http://schemas.microsoft.com/office/drawing/2014/main" id="{846ECFBC-62BC-96AA-0417-E649E827FB5A}"/>
              </a:ext>
            </a:extLst>
          </p:cNvPr>
          <p:cNvPicPr>
            <a:picLocks noChangeAspect="1"/>
          </p:cNvPicPr>
          <p:nvPr/>
        </p:nvPicPr>
        <p:blipFill rotWithShape="1">
          <a:blip r:embed="rId2"/>
          <a:srcRect l="13357"/>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6FF13"/>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B77F813-0184-2EBD-0032-42C8E7F01A98}"/>
              </a:ext>
            </a:extLst>
          </p:cNvPr>
          <p:cNvSpPr txBox="1"/>
          <p:nvPr/>
        </p:nvSpPr>
        <p:spPr>
          <a:xfrm>
            <a:off x="19" y="5447726"/>
            <a:ext cx="4635572" cy="1446550"/>
          </a:xfrm>
          <a:prstGeom prst="rect">
            <a:avLst/>
          </a:prstGeom>
          <a:solidFill>
            <a:srgbClr val="4472C4">
              <a:lumMod val="20000"/>
              <a:lumOff val="80000"/>
            </a:srgbClr>
          </a:solid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200" b="0" i="0" u="none" strike="noStrike" kern="0" cap="none" spc="0" normalizeH="0" baseline="0" noProof="0" dirty="0">
                <a:ln>
                  <a:noFill/>
                </a:ln>
                <a:solidFill>
                  <a:prstClr val="black"/>
                </a:solidFill>
                <a:effectLst/>
                <a:uLnTx/>
                <a:uFillTx/>
              </a:rPr>
              <a:t>Originally the temple of </a:t>
            </a:r>
            <a:r>
              <a:rPr kumimoji="0" lang="en-GB" sz="2200" b="0" i="0" u="none" strike="noStrike" kern="0" cap="none" spc="0" normalizeH="0" baseline="0" noProof="0" dirty="0" err="1">
                <a:ln>
                  <a:noFill/>
                </a:ln>
                <a:solidFill>
                  <a:prstClr val="black"/>
                </a:solidFill>
                <a:effectLst/>
                <a:uLnTx/>
                <a:uFillTx/>
              </a:rPr>
              <a:t>Antoninus</a:t>
            </a:r>
            <a:r>
              <a:rPr kumimoji="0" lang="en-GB" sz="2200" b="0" i="0" u="none" strike="noStrike" kern="0" cap="none" spc="0" normalizeH="0" baseline="0" noProof="0" dirty="0">
                <a:ln>
                  <a:noFill/>
                </a:ln>
                <a:solidFill>
                  <a:prstClr val="black"/>
                </a:solidFill>
                <a:effectLst/>
                <a:uLnTx/>
                <a:uFillTx/>
              </a:rPr>
              <a:t> and Faustina, converted to the </a:t>
            </a:r>
            <a:r>
              <a:rPr kumimoji="0" lang="it-IT" sz="2200" b="0" i="0" u="none" strike="noStrike" kern="0" cap="none" spc="0" normalizeH="0" baseline="0" noProof="0" dirty="0">
                <a:ln>
                  <a:noFill/>
                </a:ln>
                <a:solidFill>
                  <a:prstClr val="black"/>
                </a:solidFill>
                <a:effectLst/>
                <a:uLnTx/>
                <a:uFillTx/>
              </a:rPr>
              <a:t>Chiesa di San Lorenzo in Miranda ca. 7th century.</a:t>
            </a:r>
            <a:endParaRPr kumimoji="0" lang="en-GB" sz="2200" b="0" i="0" u="none" strike="noStrike" kern="0" cap="none" spc="0" normalizeH="0" baseline="0" noProof="0" dirty="0">
              <a:ln>
                <a:noFill/>
              </a:ln>
              <a:solidFill>
                <a:prstClr val="black"/>
              </a:solidFill>
              <a:effectLst/>
              <a:uLnTx/>
              <a:uFillTx/>
            </a:endParaRPr>
          </a:p>
        </p:txBody>
      </p:sp>
    </p:spTree>
    <p:extLst>
      <p:ext uri="{BB962C8B-B14F-4D97-AF65-F5344CB8AC3E}">
        <p14:creationId xmlns:p14="http://schemas.microsoft.com/office/powerpoint/2010/main" val="600836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wheel(1)">
                                      <p:cBhvr>
                                        <p:cTn id="7"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784AF-7DA0-C543-0CC3-C6F4365637D9}"/>
              </a:ext>
            </a:extLst>
          </p:cNvPr>
          <p:cNvSpPr>
            <a:spLocks noGrp="1"/>
          </p:cNvSpPr>
          <p:nvPr>
            <p:ph type="title"/>
          </p:nvPr>
        </p:nvSpPr>
        <p:spPr>
          <a:xfrm>
            <a:off x="251661" y="264159"/>
            <a:ext cx="4683321" cy="2148841"/>
          </a:xfrm>
        </p:spPr>
        <p:txBody>
          <a:bodyPr anchor="t">
            <a:normAutofit/>
          </a:bodyPr>
          <a:lstStyle/>
          <a:p>
            <a:r>
              <a:rPr lang="en-GB" b="1" dirty="0"/>
              <a:t>The Conversion of “pagan” temples</a:t>
            </a:r>
          </a:p>
        </p:txBody>
      </p:sp>
      <p:pic>
        <p:nvPicPr>
          <p:cNvPr id="4" name="Picture 3" descr="A large white building with columns&#10;&#10;Description automatically generated with low confidence">
            <a:extLst>
              <a:ext uri="{FF2B5EF4-FFF2-40B4-BE49-F238E27FC236}">
                <a16:creationId xmlns:a16="http://schemas.microsoft.com/office/drawing/2014/main" id="{F4C35066-B7A8-A5D5-163D-8153310DA372}"/>
              </a:ext>
            </a:extLst>
          </p:cNvPr>
          <p:cNvPicPr>
            <a:picLocks noChangeAspect="1"/>
          </p:cNvPicPr>
          <p:nvPr/>
        </p:nvPicPr>
        <p:blipFill rotWithShape="1">
          <a:blip r:embed="rId2"/>
          <a:srcRect l="2587" r="758"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3627CD8D-D2B8-2B07-E648-11C67D1E6D1A}"/>
              </a:ext>
            </a:extLst>
          </p:cNvPr>
          <p:cNvSpPr>
            <a:spLocks noGrp="1"/>
          </p:cNvSpPr>
          <p:nvPr>
            <p:ph idx="1"/>
          </p:nvPr>
        </p:nvSpPr>
        <p:spPr>
          <a:xfrm>
            <a:off x="6448425" y="264160"/>
            <a:ext cx="5491914" cy="6455954"/>
          </a:xfrm>
        </p:spPr>
        <p:txBody>
          <a:bodyPr anchor="t">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Ideological triumphalism or pragmatic reuse?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400" b="0" i="0" u="none" strike="noStrike" kern="1200" cap="none" spc="0" normalizeH="0" baseline="0" noProof="0" dirty="0">
              <a:ln>
                <a:noFill/>
              </a:ln>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Conversion of “civic” temples a fairly “late” phenomenon (ca. 7th century onwards).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Focus on building major basilicas. </a:t>
            </a:r>
          </a:p>
          <a:p>
            <a:pPr marL="685800" marR="0" lvl="1" indent="-228600" defTabSz="914400" rtl="0" eaLnBrk="1" fontAlgn="auto" latinLnBrk="0" hangingPunct="1">
              <a:spcBef>
                <a:spcPts val="5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effectLst/>
                <a:uLnTx/>
                <a:uFillTx/>
                <a:latin typeface="Calibri" panose="020F0502020204030204"/>
                <a:ea typeface="+mn-ea"/>
                <a:cs typeface="+mn-cs"/>
              </a:rPr>
              <a:t>By contrast notable destruction of Mithraea, (e.g. in Rome, Santa Prisca (ca. AD 400), San Clemente (410), and </a:t>
            </a:r>
            <a:r>
              <a:rPr kumimoji="0" lang="en-GB" sz="3200" b="0" i="0" u="none" strike="noStrike" kern="1200" cap="none" spc="0" normalizeH="0" baseline="0" noProof="0" dirty="0" err="1">
                <a:ln>
                  <a:noFill/>
                </a:ln>
                <a:effectLst/>
                <a:uLnTx/>
                <a:uFillTx/>
                <a:latin typeface="Calibri" panose="020F0502020204030204"/>
                <a:ea typeface="+mn-ea"/>
                <a:cs typeface="+mn-cs"/>
              </a:rPr>
              <a:t>Steffano</a:t>
            </a:r>
            <a:r>
              <a:rPr kumimoji="0" lang="en-GB" sz="3200" b="0" i="0" u="none" strike="noStrike" kern="1200" cap="none" spc="0" normalizeH="0" baseline="0" noProof="0" dirty="0">
                <a:ln>
                  <a:noFill/>
                </a:ln>
                <a:effectLst/>
                <a:uLnTx/>
                <a:uFillTx/>
                <a:latin typeface="Calibri" panose="020F0502020204030204"/>
                <a:ea typeface="+mn-ea"/>
                <a:cs typeface="+mn-cs"/>
              </a:rPr>
              <a:t> </a:t>
            </a:r>
            <a:r>
              <a:rPr kumimoji="0" lang="en-GB" sz="3200" b="0" i="0" u="none" strike="noStrike" kern="1200" cap="none" spc="0" normalizeH="0" baseline="0" noProof="0" dirty="0" err="1">
                <a:ln>
                  <a:noFill/>
                </a:ln>
                <a:effectLst/>
                <a:uLnTx/>
                <a:uFillTx/>
                <a:latin typeface="Calibri" panose="020F0502020204030204"/>
                <a:ea typeface="+mn-ea"/>
                <a:cs typeface="+mn-cs"/>
              </a:rPr>
              <a:t>Rotondo</a:t>
            </a:r>
            <a:r>
              <a:rPr kumimoji="0" lang="en-GB" sz="3200" b="0" i="0" u="none" strike="noStrike" kern="1200" cap="none" spc="0" normalizeH="0" baseline="0" noProof="0" dirty="0">
                <a:ln>
                  <a:noFill/>
                </a:ln>
                <a:effectLst/>
                <a:uLnTx/>
                <a:uFillTx/>
                <a:latin typeface="Calibri" panose="020F0502020204030204"/>
                <a:ea typeface="+mn-ea"/>
                <a:cs typeface="+mn-cs"/>
              </a:rPr>
              <a:t> (450)).</a:t>
            </a:r>
          </a:p>
          <a:p>
            <a:endParaRPr lang="en-GB" sz="2000" dirty="0"/>
          </a:p>
        </p:txBody>
      </p:sp>
      <p:sp>
        <p:nvSpPr>
          <p:cNvPr id="5" name="Rectangle 4">
            <a:extLst>
              <a:ext uri="{FF2B5EF4-FFF2-40B4-BE49-F238E27FC236}">
                <a16:creationId xmlns:a16="http://schemas.microsoft.com/office/drawing/2014/main" id="{CBCF23A1-2052-310B-E5DD-86B067B5EA56}"/>
              </a:ext>
            </a:extLst>
          </p:cNvPr>
          <p:cNvSpPr/>
          <p:nvPr/>
        </p:nvSpPr>
        <p:spPr>
          <a:xfrm>
            <a:off x="21054" y="1881913"/>
            <a:ext cx="6421868" cy="1446550"/>
          </a:xfrm>
          <a:prstGeom prst="rect">
            <a:avLst/>
          </a:prstGeom>
          <a:solidFill>
            <a:srgbClr val="44546A">
              <a:lumMod val="40000"/>
              <a:lumOff val="60000"/>
            </a:srgbClr>
          </a:solidFill>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2200" b="0" i="0" u="none" strike="noStrike" kern="0" cap="none" spc="0" normalizeH="0" baseline="0" noProof="0" dirty="0">
                <a:ln>
                  <a:noFill/>
                </a:ln>
                <a:solidFill>
                  <a:prstClr val="black"/>
                </a:solidFill>
                <a:effectLst/>
                <a:uLnTx/>
                <a:uFillTx/>
              </a:rPr>
              <a:t>Classical style Roman temple in Gaul - </a:t>
            </a:r>
            <a:r>
              <a:rPr kumimoji="0" lang="en-GB" sz="2200" b="0" i="0" u="none" strike="noStrike" kern="0" cap="none" spc="0" normalizeH="0" baseline="0" noProof="0" dirty="0" err="1">
                <a:ln>
                  <a:noFill/>
                </a:ln>
                <a:solidFill>
                  <a:prstClr val="black"/>
                </a:solidFill>
                <a:effectLst/>
                <a:uLnTx/>
                <a:uFillTx/>
              </a:rPr>
              <a:t>Maison-Carrée</a:t>
            </a:r>
            <a:r>
              <a:rPr kumimoji="0" lang="en-GB" sz="2200" b="0" i="0" u="none" strike="noStrike" kern="0" cap="none" spc="0" normalizeH="0" baseline="0" noProof="0" dirty="0">
                <a:ln>
                  <a:noFill/>
                </a:ln>
                <a:solidFill>
                  <a:prstClr val="black"/>
                </a:solidFill>
                <a:effectLst/>
                <a:uLnTx/>
                <a:uFillTx/>
              </a:rPr>
              <a:t> in Nimes. This was originally dedicated to Gaius and Lucius Caesar, but was used as a Church among other things from the medieval period onwards.</a:t>
            </a:r>
          </a:p>
        </p:txBody>
      </p:sp>
    </p:spTree>
    <p:extLst>
      <p:ext uri="{BB962C8B-B14F-4D97-AF65-F5344CB8AC3E}">
        <p14:creationId xmlns:p14="http://schemas.microsoft.com/office/powerpoint/2010/main" val="14490208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254</TotalTime>
  <Words>1328</Words>
  <Application>Microsoft Office PowerPoint</Application>
  <PresentationFormat>Widescreen</PresentationFormat>
  <Paragraphs>96</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Tw Cen MT</vt:lpstr>
      <vt:lpstr>Office Theme</vt:lpstr>
      <vt:lpstr>Rome Transformed: The World of Late Antiquity</vt:lpstr>
      <vt:lpstr>PowerPoint Presentation</vt:lpstr>
      <vt:lpstr>Theodosian Code (Codex Theodosianus)</vt:lpstr>
      <vt:lpstr>The development of “heresy”</vt:lpstr>
      <vt:lpstr>Civic Religious Structures</vt:lpstr>
      <vt:lpstr>Monumentalising religious space</vt:lpstr>
      <vt:lpstr>Church structures across the Empire</vt:lpstr>
      <vt:lpstr>Symbolism and structural elements</vt:lpstr>
      <vt:lpstr>Ritual and Authority </vt:lpstr>
      <vt:lpstr>Synagogues</vt:lpstr>
      <vt:lpstr>Pagan and Manichaean public spaces</vt:lpstr>
      <vt:lpstr>The Conversion of “pagan” temples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37</cp:revision>
  <dcterms:created xsi:type="dcterms:W3CDTF">2022-12-10T10:56:54Z</dcterms:created>
  <dcterms:modified xsi:type="dcterms:W3CDTF">2024-10-21T12:31:28Z</dcterms:modified>
</cp:coreProperties>
</file>