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44"/>
  </p:notesMasterIdLst>
  <p:handoutMasterIdLst>
    <p:handoutMasterId r:id="rId45"/>
  </p:handoutMasterIdLst>
  <p:sldIdLst>
    <p:sldId id="256" r:id="rId2"/>
    <p:sldId id="311" r:id="rId3"/>
    <p:sldId id="1197" r:id="rId4"/>
    <p:sldId id="1200" r:id="rId5"/>
    <p:sldId id="1201" r:id="rId6"/>
    <p:sldId id="1202" r:id="rId7"/>
    <p:sldId id="1203" r:id="rId8"/>
    <p:sldId id="1204" r:id="rId9"/>
    <p:sldId id="1211" r:id="rId10"/>
    <p:sldId id="1209" r:id="rId11"/>
    <p:sldId id="1234" r:id="rId12"/>
    <p:sldId id="1235" r:id="rId13"/>
    <p:sldId id="1236" r:id="rId14"/>
    <p:sldId id="1237" r:id="rId15"/>
    <p:sldId id="1210" r:id="rId16"/>
    <p:sldId id="1205" r:id="rId17"/>
    <p:sldId id="1206" r:id="rId18"/>
    <p:sldId id="1207" r:id="rId19"/>
    <p:sldId id="1208" r:id="rId20"/>
    <p:sldId id="362" r:id="rId21"/>
    <p:sldId id="1199" r:id="rId22"/>
    <p:sldId id="1216" r:id="rId23"/>
    <p:sldId id="1217" r:id="rId24"/>
    <p:sldId id="1218" r:id="rId25"/>
    <p:sldId id="1219" r:id="rId26"/>
    <p:sldId id="1220" r:id="rId27"/>
    <p:sldId id="1221" r:id="rId28"/>
    <p:sldId id="1222" r:id="rId29"/>
    <p:sldId id="1223" r:id="rId30"/>
    <p:sldId id="1224" r:id="rId31"/>
    <p:sldId id="1225" r:id="rId32"/>
    <p:sldId id="1226" r:id="rId33"/>
    <p:sldId id="1227" r:id="rId34"/>
    <p:sldId id="1228" r:id="rId35"/>
    <p:sldId id="1229" r:id="rId36"/>
    <p:sldId id="1230" r:id="rId37"/>
    <p:sldId id="1231" r:id="rId38"/>
    <p:sldId id="1232" r:id="rId39"/>
    <p:sldId id="1238" r:id="rId40"/>
    <p:sldId id="1233" r:id="rId41"/>
    <p:sldId id="282" r:id="rId42"/>
    <p:sldId id="310" r:id="rId43"/>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102" d="100"/>
          <a:sy n="102" d="100"/>
        </p:scale>
        <p:origin x="2046"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Ethical hacking there are too important areas: Vulnerability Assessment and Penetration Testing</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2548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Stack memory includes five types of registers:</a:t>
            </a:r>
          </a:p>
          <a:p>
            <a:r>
              <a:rPr lang="en-US" dirty="0"/>
              <a:t>EBP: Extended Base Pointer (EBP), also known as </a:t>
            </a:r>
            <a:r>
              <a:rPr lang="en-US" dirty="0" err="1"/>
              <a:t>StackBase</a:t>
            </a:r>
            <a:r>
              <a:rPr lang="en-US" dirty="0"/>
              <a:t>, stores the address of the first data element stored onto the stack</a:t>
            </a:r>
          </a:p>
          <a:p>
            <a:r>
              <a:rPr lang="en-US" dirty="0"/>
              <a:t>ESP: Extended Stack Pointer (ESP) stores the address of the next data element to be stored onto the stack</a:t>
            </a:r>
          </a:p>
          <a:p>
            <a:r>
              <a:rPr lang="en-US" dirty="0"/>
              <a:t>EIP: Extended Instruction Pointer (EIP) stores the address of the next instruction to be executed</a:t>
            </a:r>
          </a:p>
          <a:p>
            <a:r>
              <a:rPr lang="en-US" dirty="0"/>
              <a:t>ESI: Extended Source Index (ESI) maintains the source index for various string operations</a:t>
            </a:r>
          </a:p>
          <a:p>
            <a:r>
              <a:rPr lang="en-US" dirty="0"/>
              <a:t>EDI: Extended Destination Index (EDI) maintains the destination index for various string operations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387048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1994826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Spiking allows attackers to send crafted TCP or UDP packets to the vulnerable server in order to make it crash</a:t>
            </a:r>
          </a:p>
          <a:p>
            <a:r>
              <a:rPr lang="en-US" dirty="0"/>
              <a:t>Spiking helps attackers to identify buffer overflow vulnerabilities in the target applications</a:t>
            </a:r>
          </a:p>
          <a:p>
            <a:endParaRPr lang="en-GB" dirty="0"/>
          </a:p>
          <a:p>
            <a:r>
              <a:rPr lang="en-US" dirty="0"/>
              <a:t>Attackers use fuzzing to send a large amount of data to the target server so that it experiences buffer overflow and overwrites the EIP register</a:t>
            </a:r>
          </a:p>
          <a:p>
            <a:r>
              <a:rPr lang="en-US" dirty="0"/>
              <a:t>• Fuzzing helps in identifying the number of bytes required to crash the target server</a:t>
            </a:r>
          </a:p>
          <a:p>
            <a:r>
              <a:rPr lang="en-US" dirty="0"/>
              <a:t>• This information helps in determining the exact location of the EIP register, which further helps in injecting malicious shellcode</a:t>
            </a:r>
          </a:p>
          <a:p>
            <a:endParaRPr lang="en-US" dirty="0"/>
          </a:p>
          <a:p>
            <a:r>
              <a:rPr lang="en-US" dirty="0"/>
              <a:t>Attackers use the Metasploit framework </a:t>
            </a:r>
            <a:r>
              <a:rPr lang="en-US" dirty="0" err="1"/>
              <a:t>pattern_create</a:t>
            </a:r>
            <a:r>
              <a:rPr lang="en-US" dirty="0"/>
              <a:t> and </a:t>
            </a:r>
            <a:r>
              <a:rPr lang="en-US" dirty="0" err="1"/>
              <a:t>pattern_offset</a:t>
            </a:r>
            <a:r>
              <a:rPr lang="en-US" dirty="0"/>
              <a:t> ruby tools to identify the offset and exact location where the EIP register is being overwritten</a:t>
            </a:r>
          </a:p>
          <a:p>
            <a:r>
              <a:rPr lang="en-US" dirty="0"/>
              <a:t>Overwriting the EIP register allows attackers to identify whether the EIP register can be controlled and can be overwritten with malicious shellcode</a:t>
            </a:r>
          </a:p>
          <a:p>
            <a:r>
              <a:rPr lang="en-US" dirty="0"/>
              <a:t>Before injecting the shellcode into the EIP register, attackers identify bad characters that may cause issues in the shellcode</a:t>
            </a:r>
          </a:p>
          <a:p>
            <a:r>
              <a:rPr lang="en-US" dirty="0"/>
              <a:t>You can obtain the </a:t>
            </a:r>
            <a:r>
              <a:rPr lang="en-US" dirty="0" err="1"/>
              <a:t>badchars</a:t>
            </a:r>
            <a:r>
              <a:rPr lang="en-US" dirty="0"/>
              <a:t> through a Google search. Characters such as no byte, i.e., “\x00”, are </a:t>
            </a:r>
            <a:r>
              <a:rPr lang="en-US" dirty="0" err="1"/>
              <a:t>badchars</a:t>
            </a:r>
            <a:endParaRPr lang="en-US" dirty="0"/>
          </a:p>
          <a:p>
            <a:endParaRPr lang="en-US" dirty="0"/>
          </a:p>
          <a:p>
            <a:r>
              <a:rPr lang="en-US" dirty="0"/>
              <a:t>Attackers use the </a:t>
            </a:r>
            <a:r>
              <a:rPr lang="en-US" dirty="0" err="1"/>
              <a:t>msfvenom</a:t>
            </a:r>
            <a:r>
              <a:rPr lang="en-US" dirty="0"/>
              <a:t> command to generate the shellcode and inject it into the EIP register to gain shell access to the target vulnerable server</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1122635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Different Privilege Escalation Techniques to Gain Administrative Privileges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3529189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Different Techniques to Hide Malicious Programs and Maintain Remote Access to the System</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3609626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Attackers use tools such as Metasploit to launch persistent keylogging</a:t>
            </a:r>
          </a:p>
          <a:p>
            <a:r>
              <a:rPr lang="en-US" dirty="0"/>
              <a:t>• Use the </a:t>
            </a:r>
            <a:r>
              <a:rPr lang="en-US" dirty="0" err="1"/>
              <a:t>Keyscan_start</a:t>
            </a:r>
            <a:r>
              <a:rPr lang="en-US" dirty="0"/>
              <a:t> command to initiate the actual keylogging process on the target system</a:t>
            </a:r>
          </a:p>
          <a:p>
            <a:r>
              <a:rPr lang="en-US" dirty="0"/>
              <a:t>• Use the </a:t>
            </a:r>
            <a:r>
              <a:rPr lang="en-US" dirty="0" err="1"/>
              <a:t>Keyscan_dump</a:t>
            </a:r>
            <a:r>
              <a:rPr lang="en-US" dirty="0"/>
              <a:t> command to sniff the keystrokes of the user on the target machine</a:t>
            </a:r>
          </a:p>
          <a:p>
            <a:r>
              <a:rPr lang="en-US" dirty="0"/>
              <a:t>Attackers can also automate the entire sniffing and data dumping process using the Metasploit </a:t>
            </a:r>
            <a:r>
              <a:rPr lang="en-US" dirty="0" err="1"/>
              <a:t>lockout_keylogger</a:t>
            </a:r>
            <a:r>
              <a:rPr lang="en-US" dirty="0"/>
              <a:t> exploit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1482176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Demonstrate Techniques to Hide the Evidence of Compromise </a:t>
            </a:r>
          </a:p>
          <a:p>
            <a:r>
              <a:rPr lang="en-US" dirty="0"/>
              <a:t>Intruders disable auditing immediately after gaining administrator privileges</a:t>
            </a:r>
          </a:p>
          <a:p>
            <a:r>
              <a:rPr lang="en-US" dirty="0"/>
              <a:t>Toward the end of their stay, the intruders simply turn on auditing again using auditpol.exe</a:t>
            </a:r>
          </a:p>
          <a:p>
            <a:endParaRPr lang="en-US" dirty="0"/>
          </a:p>
          <a:p>
            <a:r>
              <a:rPr lang="en-US" dirty="0"/>
              <a:t>The attacker uses the Clear_Event_Viewer_Logs.bat utility to clear the security, system, and application logs</a:t>
            </a:r>
          </a:p>
          <a:p>
            <a:r>
              <a:rPr lang="en-US" dirty="0"/>
              <a:t>If the system is exploited with Metasploit, the attacker uses </a:t>
            </a:r>
            <a:r>
              <a:rPr lang="en-US" dirty="0" err="1"/>
              <a:t>meterpreter</a:t>
            </a:r>
            <a:r>
              <a:rPr lang="en-US" dirty="0"/>
              <a:t> shell to wipe out all the logs from a Windows system</a:t>
            </a:r>
          </a:p>
          <a:p>
            <a:r>
              <a:rPr lang="en-US" dirty="0"/>
              <a:t>The attacker uses the Clear-</a:t>
            </a:r>
            <a:r>
              <a:rPr lang="en-US" dirty="0" err="1"/>
              <a:t>EventLog</a:t>
            </a:r>
            <a:r>
              <a:rPr lang="en-US" dirty="0"/>
              <a:t> command to clear all the PowerShell event logs from local or remote computers</a:t>
            </a:r>
          </a:p>
          <a:p>
            <a:r>
              <a:rPr lang="en-US" dirty="0"/>
              <a:t>The attacker uses the </a:t>
            </a:r>
            <a:r>
              <a:rPr lang="en-US" dirty="0" err="1"/>
              <a:t>wevtutil</a:t>
            </a:r>
            <a:r>
              <a:rPr lang="en-US" dirty="0"/>
              <a:t> utility to clear event logs related to the system, application, and security</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34</a:t>
            </a:fld>
            <a:endParaRPr lang="en-GB" altLang="en-US"/>
          </a:p>
        </p:txBody>
      </p:sp>
    </p:spTree>
    <p:extLst>
      <p:ext uri="{BB962C8B-B14F-4D97-AF65-F5344CB8AC3E}">
        <p14:creationId xmlns:p14="http://schemas.microsoft.com/office/powerpoint/2010/main" val="2515987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Most Recently Used (MRU), delete cookies, clear the cache, turn off AutoComplete, and clear the Toolbar data from the browsers</a:t>
            </a:r>
          </a:p>
          <a:p>
            <a:endParaRPr lang="en-GB" dirty="0"/>
          </a:p>
          <a:p>
            <a:pPr marL="0" indent="0">
              <a:buNone/>
            </a:pPr>
            <a:r>
              <a:rPr lang="en-US" dirty="0"/>
              <a:t>From the Privacy Settings in Windows 11</a:t>
            </a:r>
          </a:p>
          <a:p>
            <a:r>
              <a:rPr lang="en-US" dirty="0"/>
              <a:t>Right-click on the Start button, choose Settings, and click on “Personalization”</a:t>
            </a:r>
          </a:p>
          <a:p>
            <a:r>
              <a:rPr lang="en-US" dirty="0"/>
              <a:t> In Personalization, click Start from the left pane</a:t>
            </a:r>
          </a:p>
          <a:p>
            <a:r>
              <a:rPr lang="en-US" dirty="0"/>
              <a:t>and Turn Off both “Show most used apps” and “Show recently opened items in Start, Jump Lists, and File Explorer”</a:t>
            </a:r>
          </a:p>
          <a:p>
            <a:endParaRPr lang="en-GB" dirty="0"/>
          </a:p>
          <a:p>
            <a:pPr marL="0" indent="0">
              <a:buNone/>
            </a:pPr>
            <a:r>
              <a:rPr lang="en-US" dirty="0"/>
              <a:t>From the Registry in Windows 11</a:t>
            </a:r>
          </a:p>
          <a:p>
            <a:r>
              <a:rPr lang="en-US" dirty="0"/>
              <a:t>Open the Registry Editor and navigate to HKEY_LOCAL_MACHINE\SOFTWARE\ Microsoft\Windows\CurrentVersion\ Explorer and then remove the key for</a:t>
            </a:r>
          </a:p>
          <a:p>
            <a:r>
              <a:rPr lang="en-US" dirty="0"/>
              <a:t>“</a:t>
            </a:r>
            <a:r>
              <a:rPr lang="en-US" dirty="0" err="1"/>
              <a:t>RecentDocs</a:t>
            </a:r>
            <a:r>
              <a:rPr lang="en-US" dirty="0"/>
              <a:t>”</a:t>
            </a:r>
          </a:p>
          <a:p>
            <a:r>
              <a:rPr lang="en-US" dirty="0"/>
              <a:t> Delete all the values except "(Default)"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35</a:t>
            </a:fld>
            <a:endParaRPr lang="en-GB" altLang="en-US"/>
          </a:p>
        </p:txBody>
      </p:sp>
    </p:spTree>
    <p:extLst>
      <p:ext uri="{BB962C8B-B14F-4D97-AF65-F5344CB8AC3E}">
        <p14:creationId xmlns:p14="http://schemas.microsoft.com/office/powerpoint/2010/main" val="2713496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38</a:t>
            </a:fld>
            <a:endParaRPr lang="en-GB" altLang="en-US"/>
          </a:p>
        </p:txBody>
      </p:sp>
    </p:spTree>
    <p:extLst>
      <p:ext uri="{BB962C8B-B14F-4D97-AF65-F5344CB8AC3E}">
        <p14:creationId xmlns:p14="http://schemas.microsoft.com/office/powerpoint/2010/main" val="2688700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attack.mitre.org/"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ceh.vn/"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533400" y="1819171"/>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9-10</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a:xfrm>
            <a:off x="537839" y="152400"/>
            <a:ext cx="8229600" cy="762000"/>
          </a:xfrm>
        </p:spPr>
        <p:txBody>
          <a:bodyPr/>
          <a:lstStyle/>
          <a:p>
            <a:r>
              <a:rPr lang="en-GB" dirty="0"/>
              <a:t>This lecture will look at:</a:t>
            </a:r>
            <a:br>
              <a:rPr lang="en-GB" dirty="0"/>
            </a:br>
            <a:endParaRPr lang="en-GB" dirty="0"/>
          </a:p>
        </p:txBody>
      </p:sp>
      <p:sp>
        <p:nvSpPr>
          <p:cNvPr id="8" name="Content Placeholder 7">
            <a:extLst>
              <a:ext uri="{FF2B5EF4-FFF2-40B4-BE49-F238E27FC236}">
                <a16:creationId xmlns:a16="http://schemas.microsoft.com/office/drawing/2014/main" id="{AED2532A-D96D-70D2-F897-679A73EAA137}"/>
              </a:ext>
            </a:extLst>
          </p:cNvPr>
          <p:cNvSpPr>
            <a:spLocks noGrp="1"/>
          </p:cNvSpPr>
          <p:nvPr>
            <p:ph idx="1"/>
          </p:nvPr>
        </p:nvSpPr>
        <p:spPr>
          <a:xfrm>
            <a:off x="304800" y="1600200"/>
            <a:ext cx="8534400" cy="3276600"/>
          </a:xfrm>
        </p:spPr>
        <p:txBody>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System Hacking</a:t>
            </a:r>
          </a:p>
          <a:p>
            <a:pPr algn="just"/>
            <a:r>
              <a:rPr lang="en-US" dirty="0">
                <a:latin typeface="Calibri" panose="020F0502020204030204" pitchFamily="34" charset="0"/>
                <a:ea typeface="Calibri" panose="020F0502020204030204" pitchFamily="34" charset="0"/>
                <a:cs typeface="Calibri" panose="020F0502020204030204" pitchFamily="34" charset="0"/>
              </a:rPr>
              <a:t>Password Cracking and Vulnerability Exploitation Techniques to Gain Access to the System</a:t>
            </a:r>
          </a:p>
          <a:p>
            <a:pPr algn="just"/>
            <a:r>
              <a:rPr lang="en-US" dirty="0">
                <a:latin typeface="Calibri" panose="020F0502020204030204" pitchFamily="34" charset="0"/>
                <a:ea typeface="Calibri" panose="020F0502020204030204" pitchFamily="34" charset="0"/>
                <a:cs typeface="Calibri" panose="020F0502020204030204" pitchFamily="34" charset="0"/>
              </a:rPr>
              <a:t>Privilege Escalation Techniques to Gain Administrative Privileges</a:t>
            </a:r>
          </a:p>
          <a:p>
            <a:pPr algn="just"/>
            <a:r>
              <a:rPr lang="en-US" dirty="0">
                <a:latin typeface="Calibri" panose="020F0502020204030204" pitchFamily="34" charset="0"/>
                <a:ea typeface="Calibri" panose="020F0502020204030204" pitchFamily="34" charset="0"/>
                <a:cs typeface="Calibri" panose="020F0502020204030204" pitchFamily="34" charset="0"/>
              </a:rPr>
              <a:t>Use Different Techniques to Hide Malicious Programs and Maintain Remote Access to the System</a:t>
            </a:r>
          </a:p>
          <a:p>
            <a:pPr algn="just"/>
            <a:r>
              <a:rPr lang="en-US" dirty="0">
                <a:latin typeface="Calibri" panose="020F0502020204030204" pitchFamily="34" charset="0"/>
                <a:ea typeface="Calibri" panose="020F0502020204030204" pitchFamily="34" charset="0"/>
                <a:cs typeface="Calibri" panose="020F0502020204030204" pitchFamily="34" charset="0"/>
              </a:rPr>
              <a:t>Techniques to Hide the Evidence of Compromise </a:t>
            </a:r>
          </a:p>
        </p:txBody>
      </p:sp>
    </p:spTree>
    <p:extLst>
      <p:ext uri="{BB962C8B-B14F-4D97-AF65-F5344CB8AC3E}">
        <p14:creationId xmlns:p14="http://schemas.microsoft.com/office/powerpoint/2010/main" val="3860084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23444-B087-135B-AC92-D70028CCF5A0}"/>
              </a:ext>
            </a:extLst>
          </p:cNvPr>
          <p:cNvSpPr>
            <a:spLocks noGrp="1"/>
          </p:cNvSpPr>
          <p:nvPr>
            <p:ph type="title"/>
          </p:nvPr>
        </p:nvSpPr>
        <p:spPr>
          <a:xfrm>
            <a:off x="76200" y="76200"/>
            <a:ext cx="8839200" cy="1143000"/>
          </a:xfrm>
        </p:spPr>
        <p:txBody>
          <a:bodyPr/>
          <a:lstStyle/>
          <a:p>
            <a:r>
              <a:rPr lang="en-US" sz="3200" dirty="0"/>
              <a:t>Microsoft Authentication: How Hash Passwords Are Stored in Windows SAM?</a:t>
            </a:r>
            <a:br>
              <a:rPr lang="en-US" sz="3200" dirty="0"/>
            </a:br>
            <a:endParaRPr lang="en-GB" sz="3200" dirty="0"/>
          </a:p>
        </p:txBody>
      </p:sp>
      <p:sp>
        <p:nvSpPr>
          <p:cNvPr id="3" name="Content Placeholder 2">
            <a:extLst>
              <a:ext uri="{FF2B5EF4-FFF2-40B4-BE49-F238E27FC236}">
                <a16:creationId xmlns:a16="http://schemas.microsoft.com/office/drawing/2014/main" id="{89E7FE44-75DD-503F-116E-6982A10A8E31}"/>
              </a:ext>
            </a:extLst>
          </p:cNvPr>
          <p:cNvSpPr>
            <a:spLocks noGrp="1"/>
          </p:cNvSpPr>
          <p:nvPr>
            <p:ph idx="1"/>
          </p:nvPr>
        </p:nvSpPr>
        <p:spPr>
          <a:xfrm>
            <a:off x="228600" y="1219201"/>
            <a:ext cx="8534400" cy="1828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Windows stores user passwords in SAM, or in the Active Directory database in domains. Passwords are never stored in clear text and are hashed, and the results are stored in the SAM</a:t>
            </a:r>
          </a:p>
          <a:p>
            <a:r>
              <a:rPr lang="en-US" sz="2000" dirty="0">
                <a:latin typeface="Calibri" panose="020F0502020204030204" pitchFamily="34" charset="0"/>
                <a:ea typeface="Calibri" panose="020F0502020204030204" pitchFamily="34" charset="0"/>
                <a:cs typeface="Calibri" panose="020F0502020204030204" pitchFamily="34" charset="0"/>
              </a:rPr>
              <a:t>pwdump7 extracts LM and NTLM password hashes of local user accounts from the Security Account Manager (SAM) database</a:t>
            </a:r>
          </a:p>
          <a:p>
            <a:endParaRPr lang="en-GB" dirty="0"/>
          </a:p>
        </p:txBody>
      </p:sp>
      <p:pic>
        <p:nvPicPr>
          <p:cNvPr id="5" name="Picture 4">
            <a:extLst>
              <a:ext uri="{FF2B5EF4-FFF2-40B4-BE49-F238E27FC236}">
                <a16:creationId xmlns:a16="http://schemas.microsoft.com/office/drawing/2014/main" id="{416A506F-CC39-F171-DAA0-23E2F67B355C}"/>
              </a:ext>
            </a:extLst>
          </p:cNvPr>
          <p:cNvPicPr>
            <a:picLocks noChangeAspect="1"/>
          </p:cNvPicPr>
          <p:nvPr/>
        </p:nvPicPr>
        <p:blipFill>
          <a:blip r:embed="rId2"/>
          <a:stretch>
            <a:fillRect/>
          </a:stretch>
        </p:blipFill>
        <p:spPr>
          <a:xfrm>
            <a:off x="533400" y="2986809"/>
            <a:ext cx="6172200" cy="2324301"/>
          </a:xfrm>
          <a:prstGeom prst="rect">
            <a:avLst/>
          </a:prstGeom>
        </p:spPr>
      </p:pic>
      <p:pic>
        <p:nvPicPr>
          <p:cNvPr id="7" name="Picture 6">
            <a:extLst>
              <a:ext uri="{FF2B5EF4-FFF2-40B4-BE49-F238E27FC236}">
                <a16:creationId xmlns:a16="http://schemas.microsoft.com/office/drawing/2014/main" id="{A388CCF1-03BE-E4BF-1586-17C5B389F23E}"/>
              </a:ext>
            </a:extLst>
          </p:cNvPr>
          <p:cNvPicPr>
            <a:picLocks noChangeAspect="1"/>
          </p:cNvPicPr>
          <p:nvPr/>
        </p:nvPicPr>
        <p:blipFill>
          <a:blip r:embed="rId3"/>
          <a:stretch>
            <a:fillRect/>
          </a:stretch>
        </p:blipFill>
        <p:spPr>
          <a:xfrm>
            <a:off x="457200" y="5311110"/>
            <a:ext cx="7910245" cy="655377"/>
          </a:xfrm>
          <a:prstGeom prst="rect">
            <a:avLst/>
          </a:prstGeom>
        </p:spPr>
      </p:pic>
    </p:spTree>
    <p:extLst>
      <p:ext uri="{BB962C8B-B14F-4D97-AF65-F5344CB8AC3E}">
        <p14:creationId xmlns:p14="http://schemas.microsoft.com/office/powerpoint/2010/main" val="361977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A1E8D-9F56-C085-99B4-8EC0BB314648}"/>
              </a:ext>
            </a:extLst>
          </p:cNvPr>
          <p:cNvSpPr>
            <a:spLocks noGrp="1"/>
          </p:cNvSpPr>
          <p:nvPr>
            <p:ph type="title"/>
          </p:nvPr>
        </p:nvSpPr>
        <p:spPr>
          <a:xfrm>
            <a:off x="0" y="22034"/>
            <a:ext cx="8991600" cy="1018674"/>
          </a:xfrm>
        </p:spPr>
        <p:txBody>
          <a:bodyPr/>
          <a:lstStyle/>
          <a:p>
            <a:r>
              <a:rPr lang="en-GB" sz="3200" dirty="0"/>
              <a:t>Microsoft Authentication: NTLM Authentication Process</a:t>
            </a:r>
            <a:br>
              <a:rPr lang="en-GB" dirty="0"/>
            </a:br>
            <a:endParaRPr lang="en-GB" dirty="0"/>
          </a:p>
        </p:txBody>
      </p:sp>
      <p:sp>
        <p:nvSpPr>
          <p:cNvPr id="3" name="Content Placeholder 2">
            <a:extLst>
              <a:ext uri="{FF2B5EF4-FFF2-40B4-BE49-F238E27FC236}">
                <a16:creationId xmlns:a16="http://schemas.microsoft.com/office/drawing/2014/main" id="{C32C5DB6-A442-0A15-AD6B-9817D7CF4130}"/>
              </a:ext>
            </a:extLst>
          </p:cNvPr>
          <p:cNvSpPr>
            <a:spLocks noGrp="1"/>
          </p:cNvSpPr>
          <p:nvPr>
            <p:ph idx="1"/>
          </p:nvPr>
        </p:nvSpPr>
        <p:spPr>
          <a:xfrm>
            <a:off x="106279" y="960246"/>
            <a:ext cx="8915400" cy="1447800"/>
          </a:xfrm>
        </p:spPr>
        <p:txBody>
          <a:bodyPr/>
          <a:lstStyle/>
          <a:p>
            <a:pPr algn="just"/>
            <a:r>
              <a:rPr lang="en-GB" sz="2000" dirty="0">
                <a:latin typeface="Calibri" panose="020F0502020204030204" pitchFamily="34" charset="0"/>
                <a:ea typeface="Calibri" panose="020F0502020204030204" pitchFamily="34" charset="0"/>
                <a:cs typeface="Calibri" panose="020F0502020204030204" pitchFamily="34" charset="0"/>
              </a:rPr>
              <a:t>The NTLM authentication protocol types are as follows: NTLM authentication protocol and LM authentication protocol </a:t>
            </a:r>
          </a:p>
          <a:p>
            <a:pPr algn="just"/>
            <a:r>
              <a:rPr lang="en-GB" sz="2000" dirty="0">
                <a:latin typeface="Calibri" panose="020F0502020204030204" pitchFamily="34" charset="0"/>
                <a:ea typeface="Calibri" panose="020F0502020204030204" pitchFamily="34" charset="0"/>
                <a:cs typeface="Calibri" panose="020F0502020204030204" pitchFamily="34" charset="0"/>
              </a:rPr>
              <a:t>These protocols store the user’s password in the SAM database using different hashing methods </a:t>
            </a:r>
          </a:p>
        </p:txBody>
      </p:sp>
      <p:pic>
        <p:nvPicPr>
          <p:cNvPr id="5" name="Picture 4">
            <a:extLst>
              <a:ext uri="{FF2B5EF4-FFF2-40B4-BE49-F238E27FC236}">
                <a16:creationId xmlns:a16="http://schemas.microsoft.com/office/drawing/2014/main" id="{79D8ECE2-41C9-EC50-B452-6A2CE8013C76}"/>
              </a:ext>
            </a:extLst>
          </p:cNvPr>
          <p:cNvPicPr>
            <a:picLocks noChangeAspect="1"/>
          </p:cNvPicPr>
          <p:nvPr/>
        </p:nvPicPr>
        <p:blipFill>
          <a:blip r:embed="rId2"/>
          <a:stretch>
            <a:fillRect/>
          </a:stretch>
        </p:blipFill>
        <p:spPr>
          <a:xfrm>
            <a:off x="0" y="2269629"/>
            <a:ext cx="9144000" cy="3328988"/>
          </a:xfrm>
          <a:prstGeom prst="rect">
            <a:avLst/>
          </a:prstGeom>
        </p:spPr>
      </p:pic>
      <p:sp>
        <p:nvSpPr>
          <p:cNvPr id="7" name="TextBox 6">
            <a:extLst>
              <a:ext uri="{FF2B5EF4-FFF2-40B4-BE49-F238E27FC236}">
                <a16:creationId xmlns:a16="http://schemas.microsoft.com/office/drawing/2014/main" id="{5BBE5ED4-E876-D438-80E2-811DE0C22055}"/>
              </a:ext>
            </a:extLst>
          </p:cNvPr>
          <p:cNvSpPr txBox="1"/>
          <p:nvPr/>
        </p:nvSpPr>
        <p:spPr>
          <a:xfrm>
            <a:off x="1" y="5562600"/>
            <a:ext cx="9067800" cy="461665"/>
          </a:xfrm>
          <a:prstGeom prst="rect">
            <a:avLst/>
          </a:prstGeom>
          <a:solidFill>
            <a:schemeClr val="accent5">
              <a:tint val="40000"/>
            </a:schemeClr>
          </a:solidFill>
        </p:spPr>
        <p:txBody>
          <a:bodyPr wrap="square">
            <a:spAutoFit/>
          </a:bodyPr>
          <a:lstStyle/>
          <a:p>
            <a:r>
              <a:rPr lang="en-GB" sz="1200" dirty="0">
                <a:solidFill>
                  <a:srgbClr val="FF0000"/>
                </a:solidFill>
              </a:rPr>
              <a:t>Note</a:t>
            </a:r>
            <a:r>
              <a:rPr lang="en-GB" sz="1200" dirty="0"/>
              <a:t>: Microsoft has upgraded its default authentication protocol to Kerberos, which provides stronger authentication for client/server applications than NTLM </a:t>
            </a:r>
          </a:p>
        </p:txBody>
      </p:sp>
    </p:spTree>
    <p:extLst>
      <p:ext uri="{BB962C8B-B14F-4D97-AF65-F5344CB8AC3E}">
        <p14:creationId xmlns:p14="http://schemas.microsoft.com/office/powerpoint/2010/main" val="176481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B783A-28C2-103B-8CC6-A99C4EF95FEA}"/>
              </a:ext>
            </a:extLst>
          </p:cNvPr>
          <p:cNvSpPr>
            <a:spLocks noGrp="1"/>
          </p:cNvSpPr>
          <p:nvPr>
            <p:ph type="title"/>
          </p:nvPr>
        </p:nvSpPr>
        <p:spPr>
          <a:xfrm>
            <a:off x="76200" y="76200"/>
            <a:ext cx="9067800" cy="1066800"/>
          </a:xfrm>
        </p:spPr>
        <p:txBody>
          <a:bodyPr/>
          <a:lstStyle/>
          <a:p>
            <a:r>
              <a:rPr lang="en-GB" sz="3200" dirty="0"/>
              <a:t>Microsoft Authentication: Kerberos Authentication</a:t>
            </a:r>
            <a:br>
              <a:rPr lang="en-GB" dirty="0"/>
            </a:br>
            <a:endParaRPr lang="en-GB" dirty="0"/>
          </a:p>
        </p:txBody>
      </p:sp>
      <p:sp>
        <p:nvSpPr>
          <p:cNvPr id="3" name="Content Placeholder 2">
            <a:extLst>
              <a:ext uri="{FF2B5EF4-FFF2-40B4-BE49-F238E27FC236}">
                <a16:creationId xmlns:a16="http://schemas.microsoft.com/office/drawing/2014/main" id="{C2C33A1A-57F1-DB9A-5121-BE349A9D7D7B}"/>
              </a:ext>
            </a:extLst>
          </p:cNvPr>
          <p:cNvSpPr>
            <a:spLocks noGrp="1"/>
          </p:cNvSpPr>
          <p:nvPr>
            <p:ph idx="1"/>
          </p:nvPr>
        </p:nvSpPr>
        <p:spPr>
          <a:xfrm>
            <a:off x="76200" y="1194290"/>
            <a:ext cx="8991600" cy="838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Microsoft has upgraded its default authentication protocol to Kerberos which provides a stronger authentication for client/server applications than NTLM</a:t>
            </a:r>
          </a:p>
          <a:p>
            <a:endParaRPr lang="en-GB" dirty="0"/>
          </a:p>
        </p:txBody>
      </p:sp>
      <p:pic>
        <p:nvPicPr>
          <p:cNvPr id="5" name="Picture 4">
            <a:extLst>
              <a:ext uri="{FF2B5EF4-FFF2-40B4-BE49-F238E27FC236}">
                <a16:creationId xmlns:a16="http://schemas.microsoft.com/office/drawing/2014/main" id="{44197E97-719E-4D09-9063-C64B3A6BAD11}"/>
              </a:ext>
            </a:extLst>
          </p:cNvPr>
          <p:cNvPicPr>
            <a:picLocks noChangeAspect="1"/>
          </p:cNvPicPr>
          <p:nvPr/>
        </p:nvPicPr>
        <p:blipFill>
          <a:blip r:embed="rId2"/>
          <a:stretch>
            <a:fillRect/>
          </a:stretch>
        </p:blipFill>
        <p:spPr>
          <a:xfrm>
            <a:off x="38100" y="1822785"/>
            <a:ext cx="9144000" cy="3832904"/>
          </a:xfrm>
          <a:prstGeom prst="rect">
            <a:avLst/>
          </a:prstGeom>
        </p:spPr>
      </p:pic>
    </p:spTree>
    <p:extLst>
      <p:ext uri="{BB962C8B-B14F-4D97-AF65-F5344CB8AC3E}">
        <p14:creationId xmlns:p14="http://schemas.microsoft.com/office/powerpoint/2010/main" val="1720440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DA128-B2AF-BBCC-2032-F253BAC9F332}"/>
              </a:ext>
            </a:extLst>
          </p:cNvPr>
          <p:cNvSpPr>
            <a:spLocks noGrp="1"/>
          </p:cNvSpPr>
          <p:nvPr>
            <p:ph type="title"/>
          </p:nvPr>
        </p:nvSpPr>
        <p:spPr>
          <a:xfrm>
            <a:off x="457200" y="76200"/>
            <a:ext cx="8229600" cy="655637"/>
          </a:xfrm>
        </p:spPr>
        <p:txBody>
          <a:bodyPr/>
          <a:lstStyle/>
          <a:p>
            <a:r>
              <a:rPr lang="en-GB"/>
              <a:t>Password Cracking</a:t>
            </a:r>
          </a:p>
        </p:txBody>
      </p:sp>
      <p:sp>
        <p:nvSpPr>
          <p:cNvPr id="3" name="Content Placeholder 2">
            <a:extLst>
              <a:ext uri="{FF2B5EF4-FFF2-40B4-BE49-F238E27FC236}">
                <a16:creationId xmlns:a16="http://schemas.microsoft.com/office/drawing/2014/main" id="{29765E7D-4E4B-96FC-7AE5-2F3FD3F437F7}"/>
              </a:ext>
            </a:extLst>
          </p:cNvPr>
          <p:cNvSpPr>
            <a:spLocks noGrp="1"/>
          </p:cNvSpPr>
          <p:nvPr>
            <p:ph idx="1"/>
          </p:nvPr>
        </p:nvSpPr>
        <p:spPr>
          <a:xfrm>
            <a:off x="152400" y="838201"/>
            <a:ext cx="8915400" cy="11429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use password cracking techniques to gain unauthorized access to vulnerable systems </a:t>
            </a:r>
          </a:p>
          <a:p>
            <a:pPr algn="just"/>
            <a:r>
              <a:rPr lang="en-GB" sz="2000" dirty="0">
                <a:latin typeface="Calibri" panose="020F0502020204030204" pitchFamily="34" charset="0"/>
                <a:ea typeface="Calibri" panose="020F0502020204030204" pitchFamily="34" charset="0"/>
                <a:cs typeface="Calibri" panose="020F0502020204030204" pitchFamily="34" charset="0"/>
              </a:rPr>
              <a:t>Types of Password Attacks: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2DBE67E-1391-3213-AA38-601D5969B4F5}"/>
              </a:ext>
            </a:extLst>
          </p:cNvPr>
          <p:cNvPicPr>
            <a:picLocks noChangeAspect="1"/>
          </p:cNvPicPr>
          <p:nvPr/>
        </p:nvPicPr>
        <p:blipFill>
          <a:blip r:embed="rId2"/>
          <a:stretch>
            <a:fillRect/>
          </a:stretch>
        </p:blipFill>
        <p:spPr>
          <a:xfrm>
            <a:off x="0" y="2079197"/>
            <a:ext cx="9144000" cy="3559603"/>
          </a:xfrm>
          <a:prstGeom prst="rect">
            <a:avLst/>
          </a:prstGeom>
        </p:spPr>
      </p:pic>
    </p:spTree>
    <p:extLst>
      <p:ext uri="{BB962C8B-B14F-4D97-AF65-F5344CB8AC3E}">
        <p14:creationId xmlns:p14="http://schemas.microsoft.com/office/powerpoint/2010/main" val="1537694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7749-9FC5-8C75-4967-DDF5126F5AE4}"/>
              </a:ext>
            </a:extLst>
          </p:cNvPr>
          <p:cNvSpPr>
            <a:spLocks noGrp="1"/>
          </p:cNvSpPr>
          <p:nvPr>
            <p:ph type="title"/>
          </p:nvPr>
        </p:nvSpPr>
        <p:spPr>
          <a:xfrm>
            <a:off x="457200" y="76200"/>
            <a:ext cx="8229600" cy="1143000"/>
          </a:xfrm>
        </p:spPr>
        <p:txBody>
          <a:bodyPr/>
          <a:lstStyle/>
          <a:p>
            <a:r>
              <a:rPr lang="en-US" sz="3200" dirty="0"/>
              <a:t>Dictionary, Brute-Force, and Rule-based Attack</a:t>
            </a:r>
            <a:br>
              <a:rPr lang="en-US" dirty="0"/>
            </a:br>
            <a:endParaRPr lang="en-GB" dirty="0"/>
          </a:p>
        </p:txBody>
      </p:sp>
      <p:sp>
        <p:nvSpPr>
          <p:cNvPr id="3" name="Content Placeholder 2">
            <a:extLst>
              <a:ext uri="{FF2B5EF4-FFF2-40B4-BE49-F238E27FC236}">
                <a16:creationId xmlns:a16="http://schemas.microsoft.com/office/drawing/2014/main" id="{4180FC06-AF39-2FCD-A161-3E193D4D74A6}"/>
              </a:ext>
            </a:extLst>
          </p:cNvPr>
          <p:cNvSpPr>
            <a:spLocks noGrp="1"/>
          </p:cNvSpPr>
          <p:nvPr>
            <p:ph idx="1"/>
          </p:nvPr>
        </p:nvSpPr>
        <p:spPr>
          <a:xfrm>
            <a:off x="168442" y="1219200"/>
            <a:ext cx="8534400" cy="4297363"/>
          </a:xfrm>
        </p:spPr>
        <p:txBody>
          <a:bodyPr/>
          <a:lstStyle/>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Dictionary Attack</a:t>
            </a:r>
          </a:p>
          <a:p>
            <a:r>
              <a:rPr lang="en-US" dirty="0">
                <a:latin typeface="Calibri" panose="020F0502020204030204" pitchFamily="34" charset="0"/>
                <a:ea typeface="Calibri" panose="020F0502020204030204" pitchFamily="34" charset="0"/>
                <a:cs typeface="Calibri" panose="020F0502020204030204" pitchFamily="34" charset="0"/>
              </a:rPr>
              <a:t>A dictionary file is loaded into the cracking application that runs against user accounts</a:t>
            </a:r>
          </a:p>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Brute-Force Attack</a:t>
            </a:r>
          </a:p>
          <a:p>
            <a:r>
              <a:rPr lang="en-US" dirty="0">
                <a:latin typeface="Calibri" panose="020F0502020204030204" pitchFamily="34" charset="0"/>
                <a:ea typeface="Calibri" panose="020F0502020204030204" pitchFamily="34" charset="0"/>
                <a:cs typeface="Calibri" panose="020F0502020204030204" pitchFamily="34" charset="0"/>
              </a:rPr>
              <a:t>The program tries every combination of characters until the password is broken</a:t>
            </a:r>
          </a:p>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Rule-based Attack</a:t>
            </a:r>
          </a:p>
          <a:p>
            <a:r>
              <a:rPr lang="en-US" dirty="0">
                <a:latin typeface="Calibri" panose="020F0502020204030204" pitchFamily="34" charset="0"/>
                <a:ea typeface="Calibri" panose="020F0502020204030204" pitchFamily="34" charset="0"/>
                <a:cs typeface="Calibri" panose="020F0502020204030204" pitchFamily="34" charset="0"/>
              </a:rPr>
              <a:t>This attack is used when the attacker gets some information about the password</a:t>
            </a:r>
          </a:p>
          <a:p>
            <a:endParaRPr lang="en-GB" dirty="0"/>
          </a:p>
        </p:txBody>
      </p:sp>
    </p:spTree>
    <p:extLst>
      <p:ext uri="{BB962C8B-B14F-4D97-AF65-F5344CB8AC3E}">
        <p14:creationId xmlns:p14="http://schemas.microsoft.com/office/powerpoint/2010/main" val="365678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8185-DF57-1B66-F123-1995838F5068}"/>
              </a:ext>
            </a:extLst>
          </p:cNvPr>
          <p:cNvSpPr>
            <a:spLocks noGrp="1"/>
          </p:cNvSpPr>
          <p:nvPr>
            <p:ph type="title"/>
          </p:nvPr>
        </p:nvSpPr>
        <p:spPr>
          <a:xfrm>
            <a:off x="-4011" y="24063"/>
            <a:ext cx="9144000" cy="1143000"/>
          </a:xfrm>
        </p:spPr>
        <p:txBody>
          <a:bodyPr/>
          <a:lstStyle/>
          <a:p>
            <a:r>
              <a:rPr lang="en-US" sz="3200" dirty="0"/>
              <a:t>Active Online Attacks: Perform Dictionary and Brute-Force Attack</a:t>
            </a:r>
            <a:br>
              <a:rPr lang="en-US" dirty="0"/>
            </a:br>
            <a:endParaRPr lang="en-GB" dirty="0"/>
          </a:p>
        </p:txBody>
      </p:sp>
      <p:sp>
        <p:nvSpPr>
          <p:cNvPr id="3" name="Content Placeholder 2">
            <a:extLst>
              <a:ext uri="{FF2B5EF4-FFF2-40B4-BE49-F238E27FC236}">
                <a16:creationId xmlns:a16="http://schemas.microsoft.com/office/drawing/2014/main" id="{359F6C96-B873-88E8-48B0-A3B58ED628B5}"/>
              </a:ext>
            </a:extLst>
          </p:cNvPr>
          <p:cNvSpPr>
            <a:spLocks noGrp="1"/>
          </p:cNvSpPr>
          <p:nvPr>
            <p:ph idx="1"/>
          </p:nvPr>
        </p:nvSpPr>
        <p:spPr>
          <a:xfrm>
            <a:off x="4011" y="990600"/>
            <a:ext cx="4114800" cy="4297363"/>
          </a:xfrm>
        </p:spPr>
        <p:txBody>
          <a:bodyPr/>
          <a:lstStyle/>
          <a:p>
            <a:pPr algn="just"/>
            <a:r>
              <a:rPr lang="en-US" sz="1600" dirty="0">
                <a:latin typeface="Calibri" panose="020F0502020204030204" pitchFamily="34" charset="0"/>
                <a:ea typeface="Calibri" panose="020F0502020204030204" pitchFamily="34" charset="0"/>
                <a:cs typeface="Calibri" panose="020F0502020204030204" pitchFamily="34" charset="0"/>
              </a:rPr>
              <a:t>Step 1: Obtain the rockyou.txt wordlist located in the </a:t>
            </a:r>
            <a:r>
              <a:rPr lang="en-US" sz="1600" dirty="0" err="1">
                <a:latin typeface="Calibri" panose="020F0502020204030204" pitchFamily="34" charset="0"/>
                <a:ea typeface="Calibri" panose="020F0502020204030204" pitchFamily="34" charset="0"/>
                <a:cs typeface="Calibri" panose="020F0502020204030204" pitchFamily="34" charset="0"/>
              </a:rPr>
              <a:t>usr</a:t>
            </a:r>
            <a:r>
              <a:rPr lang="en-US" sz="1600" dirty="0">
                <a:latin typeface="Calibri" panose="020F0502020204030204" pitchFamily="34" charset="0"/>
                <a:ea typeface="Calibri" panose="020F0502020204030204" pitchFamily="34" charset="0"/>
                <a:cs typeface="Calibri" panose="020F0502020204030204" pitchFamily="34" charset="0"/>
              </a:rPr>
              <a:t>/share/wordlists directory</a:t>
            </a:r>
          </a:p>
          <a:p>
            <a:pPr algn="just"/>
            <a:r>
              <a:rPr lang="en-US" sz="1600" dirty="0">
                <a:latin typeface="Calibri" panose="020F0502020204030204" pitchFamily="34" charset="0"/>
                <a:ea typeface="Calibri" panose="020F0502020204030204" pitchFamily="34" charset="0"/>
                <a:cs typeface="Calibri" panose="020F0502020204030204" pitchFamily="34" charset="0"/>
              </a:rPr>
              <a:t>Step 2: Create a customized dictionary of passwords by modifying the configuration of </a:t>
            </a:r>
            <a:r>
              <a:rPr lang="en-US" sz="1600" dirty="0" err="1">
                <a:latin typeface="Calibri" panose="020F0502020204030204" pitchFamily="34" charset="0"/>
                <a:ea typeface="Calibri" panose="020F0502020204030204" pitchFamily="34" charset="0"/>
                <a:cs typeface="Calibri" panose="020F0502020204030204" pitchFamily="34" charset="0"/>
              </a:rPr>
              <a:t>john.conf</a:t>
            </a:r>
            <a:r>
              <a:rPr lang="en-US" sz="1600" dirty="0">
                <a:latin typeface="Calibri" panose="020F0502020204030204" pitchFamily="34" charset="0"/>
                <a:ea typeface="Calibri" panose="020F0502020204030204" pitchFamily="34" charset="0"/>
                <a:cs typeface="Calibri" panose="020F0502020204030204" pitchFamily="34" charset="0"/>
              </a:rPr>
              <a:t> file</a:t>
            </a:r>
          </a:p>
          <a:p>
            <a:pPr algn="just"/>
            <a:r>
              <a:rPr lang="en-US" sz="1600" dirty="0">
                <a:latin typeface="Calibri" panose="020F0502020204030204" pitchFamily="34" charset="0"/>
                <a:ea typeface="Calibri" panose="020F0502020204030204" pitchFamily="34" charset="0"/>
                <a:cs typeface="Calibri" panose="020F0502020204030204" pitchFamily="34" charset="0"/>
              </a:rPr>
              <a:t>Step 3: Run the following command to generate a customized dictionary of passwords:</a:t>
            </a:r>
          </a:p>
          <a:p>
            <a:pPr algn="just"/>
            <a:r>
              <a:rPr lang="en-US" sz="1600" dirty="0">
                <a:latin typeface="Calibri" panose="020F0502020204030204" pitchFamily="34" charset="0"/>
                <a:ea typeface="Calibri" panose="020F0502020204030204" pitchFamily="34" charset="0"/>
                <a:cs typeface="Calibri" panose="020F0502020204030204" pitchFamily="34" charset="0"/>
              </a:rPr>
              <a:t>john --wordlist=&lt;/</a:t>
            </a:r>
            <a:r>
              <a:rPr lang="en-US" sz="1600" dirty="0" err="1">
                <a:latin typeface="Calibri" panose="020F0502020204030204" pitchFamily="34" charset="0"/>
                <a:ea typeface="Calibri" panose="020F0502020204030204" pitchFamily="34" charset="0"/>
                <a:cs typeface="Calibri" panose="020F0502020204030204" pitchFamily="34" charset="0"/>
              </a:rPr>
              <a:t>path_to</a:t>
            </a:r>
            <a:r>
              <a:rPr lang="en-US" sz="1600" dirty="0">
                <a:latin typeface="Calibri" panose="020F0502020204030204" pitchFamily="34" charset="0"/>
                <a:ea typeface="Calibri" panose="020F0502020204030204" pitchFamily="34" charset="0"/>
                <a:cs typeface="Calibri" panose="020F0502020204030204" pitchFamily="34" charset="0"/>
              </a:rPr>
              <a:t>/rockyou.txt&gt; --rules--</a:t>
            </a:r>
            <a:r>
              <a:rPr lang="en-US" sz="1600" dirty="0" err="1">
                <a:latin typeface="Calibri" panose="020F0502020204030204" pitchFamily="34" charset="0"/>
                <a:ea typeface="Calibri" panose="020F0502020204030204" pitchFamily="34" charset="0"/>
                <a:cs typeface="Calibri" panose="020F0502020204030204" pitchFamily="34" charset="0"/>
              </a:rPr>
              <a:t>stdout</a:t>
            </a:r>
            <a:r>
              <a:rPr lang="en-US" sz="1600" dirty="0">
                <a:latin typeface="Calibri" panose="020F0502020204030204" pitchFamily="34" charset="0"/>
                <a:ea typeface="Calibri" panose="020F0502020204030204" pitchFamily="34" charset="0"/>
                <a:cs typeface="Calibri" panose="020F0502020204030204" pitchFamily="34" charset="0"/>
              </a:rPr>
              <a:t> &gt; &lt;</a:t>
            </a:r>
            <a:r>
              <a:rPr lang="en-US" sz="1600" dirty="0" err="1">
                <a:latin typeface="Calibri" panose="020F0502020204030204" pitchFamily="34" charset="0"/>
                <a:ea typeface="Calibri" panose="020F0502020204030204" pitchFamily="34" charset="0"/>
                <a:cs typeface="Calibri" panose="020F0502020204030204" pitchFamily="34" charset="0"/>
              </a:rPr>
              <a:t>path_to</a:t>
            </a:r>
            <a:r>
              <a:rPr lang="en-US" sz="1600" dirty="0">
                <a:latin typeface="Calibri" panose="020F0502020204030204" pitchFamily="34" charset="0"/>
                <a:ea typeface="Calibri" panose="020F0502020204030204" pitchFamily="34" charset="0"/>
                <a:cs typeface="Calibri" panose="020F0502020204030204" pitchFamily="34" charset="0"/>
              </a:rPr>
              <a:t>/output_wordlist.txt&gt;</a:t>
            </a:r>
          </a:p>
          <a:p>
            <a:pPr algn="just"/>
            <a:r>
              <a:rPr lang="en-US" sz="1600" dirty="0">
                <a:latin typeface="Calibri" panose="020F0502020204030204" pitchFamily="34" charset="0"/>
                <a:ea typeface="Calibri" panose="020F0502020204030204" pitchFamily="34" charset="0"/>
                <a:cs typeface="Calibri" panose="020F0502020204030204" pitchFamily="34" charset="0"/>
              </a:rPr>
              <a:t>Step 4: Run the following John the Ripper command to start cracking the NTLM hashes:</a:t>
            </a:r>
          </a:p>
          <a:p>
            <a:pPr algn="just"/>
            <a:r>
              <a:rPr lang="en-US" sz="1600" dirty="0">
                <a:latin typeface="Calibri" panose="020F0502020204030204" pitchFamily="34" charset="0"/>
                <a:ea typeface="Calibri" panose="020F0502020204030204" pitchFamily="34" charset="0"/>
                <a:cs typeface="Calibri" panose="020F0502020204030204" pitchFamily="34" charset="0"/>
              </a:rPr>
              <a:t>john –-rules –-wordlist= &lt;/</a:t>
            </a:r>
            <a:r>
              <a:rPr lang="en-US" sz="1600" dirty="0" err="1">
                <a:latin typeface="Calibri" panose="020F0502020204030204" pitchFamily="34" charset="0"/>
                <a:ea typeface="Calibri" panose="020F0502020204030204" pitchFamily="34" charset="0"/>
                <a:cs typeface="Calibri" panose="020F0502020204030204" pitchFamily="34" charset="0"/>
              </a:rPr>
              <a:t>path_to</a:t>
            </a:r>
            <a:r>
              <a:rPr lang="en-US" sz="1600" dirty="0">
                <a:latin typeface="Calibri" panose="020F0502020204030204" pitchFamily="34" charset="0"/>
                <a:ea typeface="Calibri" panose="020F0502020204030204" pitchFamily="34" charset="0"/>
                <a:cs typeface="Calibri" panose="020F0502020204030204" pitchFamily="34" charset="0"/>
              </a:rPr>
              <a:t>/output_wordlist.txt&gt; --format=NT /path/to/ntlm_hashes.txt</a:t>
            </a:r>
          </a:p>
          <a:p>
            <a:endParaRPr lang="en-GB" dirty="0"/>
          </a:p>
        </p:txBody>
      </p:sp>
      <p:pic>
        <p:nvPicPr>
          <p:cNvPr id="5" name="Picture 4">
            <a:extLst>
              <a:ext uri="{FF2B5EF4-FFF2-40B4-BE49-F238E27FC236}">
                <a16:creationId xmlns:a16="http://schemas.microsoft.com/office/drawing/2014/main" id="{C7F8D643-35EB-E17F-EFDF-269573556EB7}"/>
              </a:ext>
            </a:extLst>
          </p:cNvPr>
          <p:cNvPicPr>
            <a:picLocks noChangeAspect="1"/>
          </p:cNvPicPr>
          <p:nvPr/>
        </p:nvPicPr>
        <p:blipFill>
          <a:blip r:embed="rId2"/>
          <a:stretch>
            <a:fillRect/>
          </a:stretch>
        </p:blipFill>
        <p:spPr>
          <a:xfrm>
            <a:off x="4245296" y="1167063"/>
            <a:ext cx="4894693" cy="4289342"/>
          </a:xfrm>
          <a:prstGeom prst="rect">
            <a:avLst/>
          </a:prstGeom>
        </p:spPr>
      </p:pic>
    </p:spTree>
    <p:extLst>
      <p:ext uri="{BB962C8B-B14F-4D97-AF65-F5344CB8AC3E}">
        <p14:creationId xmlns:p14="http://schemas.microsoft.com/office/powerpoint/2010/main" val="34005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7B13-D2F1-39E3-75C5-371CD5662D16}"/>
              </a:ext>
            </a:extLst>
          </p:cNvPr>
          <p:cNvSpPr>
            <a:spLocks noGrp="1"/>
          </p:cNvSpPr>
          <p:nvPr>
            <p:ph type="title"/>
          </p:nvPr>
        </p:nvSpPr>
        <p:spPr>
          <a:xfrm>
            <a:off x="457200" y="92075"/>
            <a:ext cx="8229600" cy="639762"/>
          </a:xfrm>
        </p:spPr>
        <p:txBody>
          <a:bodyPr/>
          <a:lstStyle/>
          <a:p>
            <a:r>
              <a:rPr lang="en-GB" dirty="0"/>
              <a:t>Password Salting</a:t>
            </a:r>
            <a:br>
              <a:rPr lang="en-GB" dirty="0"/>
            </a:br>
            <a:endParaRPr lang="en-GB" dirty="0"/>
          </a:p>
        </p:txBody>
      </p:sp>
      <p:sp>
        <p:nvSpPr>
          <p:cNvPr id="3" name="Content Placeholder 2">
            <a:extLst>
              <a:ext uri="{FF2B5EF4-FFF2-40B4-BE49-F238E27FC236}">
                <a16:creationId xmlns:a16="http://schemas.microsoft.com/office/drawing/2014/main" id="{1AD71DE2-934A-F72C-30D2-0BC0D25FB794}"/>
              </a:ext>
            </a:extLst>
          </p:cNvPr>
          <p:cNvSpPr>
            <a:spLocks noGrp="1"/>
          </p:cNvSpPr>
          <p:nvPr>
            <p:ph idx="1"/>
          </p:nvPr>
        </p:nvSpPr>
        <p:spPr>
          <a:xfrm>
            <a:off x="304800" y="838201"/>
            <a:ext cx="8534400" cy="20574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Password salting is a technique where a random string of characters are added to the password before calculating their hashes</a:t>
            </a:r>
          </a:p>
          <a:p>
            <a:pPr algn="just"/>
            <a:r>
              <a:rPr lang="en-US" dirty="0">
                <a:latin typeface="Calibri" panose="020F0502020204030204" pitchFamily="34" charset="0"/>
                <a:ea typeface="Calibri" panose="020F0502020204030204" pitchFamily="34" charset="0"/>
                <a:cs typeface="Calibri" panose="020F0502020204030204" pitchFamily="34" charset="0"/>
              </a:rPr>
              <a:t>Advantage: Salting makes it more difficult to reverse the hashes and defeat pre-computed hash attacks</a:t>
            </a:r>
          </a:p>
          <a:p>
            <a:endParaRPr lang="en-GB" dirty="0"/>
          </a:p>
        </p:txBody>
      </p:sp>
      <p:pic>
        <p:nvPicPr>
          <p:cNvPr id="5" name="Picture 4">
            <a:extLst>
              <a:ext uri="{FF2B5EF4-FFF2-40B4-BE49-F238E27FC236}">
                <a16:creationId xmlns:a16="http://schemas.microsoft.com/office/drawing/2014/main" id="{6808654D-8285-E99D-76BC-849DBDAF8A21}"/>
              </a:ext>
            </a:extLst>
          </p:cNvPr>
          <p:cNvPicPr>
            <a:picLocks noChangeAspect="1"/>
          </p:cNvPicPr>
          <p:nvPr/>
        </p:nvPicPr>
        <p:blipFill>
          <a:blip r:embed="rId2"/>
          <a:stretch>
            <a:fillRect/>
          </a:stretch>
        </p:blipFill>
        <p:spPr>
          <a:xfrm>
            <a:off x="152400" y="3200400"/>
            <a:ext cx="8839200" cy="1524000"/>
          </a:xfrm>
          <a:prstGeom prst="rect">
            <a:avLst/>
          </a:prstGeom>
        </p:spPr>
      </p:pic>
    </p:spTree>
    <p:extLst>
      <p:ext uri="{BB962C8B-B14F-4D97-AF65-F5344CB8AC3E}">
        <p14:creationId xmlns:p14="http://schemas.microsoft.com/office/powerpoint/2010/main" val="3760716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4ED5-C498-2670-8CB2-5E6BB24E378F}"/>
              </a:ext>
            </a:extLst>
          </p:cNvPr>
          <p:cNvSpPr>
            <a:spLocks noGrp="1"/>
          </p:cNvSpPr>
          <p:nvPr>
            <p:ph type="title"/>
          </p:nvPr>
        </p:nvSpPr>
        <p:spPr>
          <a:xfrm>
            <a:off x="13317" y="76200"/>
            <a:ext cx="9144000" cy="715962"/>
          </a:xfrm>
        </p:spPr>
        <p:txBody>
          <a:bodyPr/>
          <a:lstStyle/>
          <a:p>
            <a:r>
              <a:rPr lang="en-US" dirty="0"/>
              <a:t>How to Defend against Password Cracking </a:t>
            </a:r>
            <a:endParaRPr lang="en-GB" dirty="0"/>
          </a:p>
        </p:txBody>
      </p:sp>
      <p:sp>
        <p:nvSpPr>
          <p:cNvPr id="3" name="Content Placeholder 2">
            <a:extLst>
              <a:ext uri="{FF2B5EF4-FFF2-40B4-BE49-F238E27FC236}">
                <a16:creationId xmlns:a16="http://schemas.microsoft.com/office/drawing/2014/main" id="{26722D46-5F4D-2D51-8B2B-9E62AEA28DA9}"/>
              </a:ext>
            </a:extLst>
          </p:cNvPr>
          <p:cNvSpPr>
            <a:spLocks noGrp="1"/>
          </p:cNvSpPr>
          <p:nvPr>
            <p:ph idx="1"/>
          </p:nvPr>
        </p:nvSpPr>
        <p:spPr>
          <a:xfrm>
            <a:off x="13317" y="990600"/>
            <a:ext cx="4038600" cy="4297363"/>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Ensure that you follow password best practices when setting up a password</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Use an information security audit to monitor and track password attacks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Disallow password sharing</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Do not use cleartext protocols and protocols with weak encryption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Set the password change policy to 30 days</a:t>
            </a:r>
          </a:p>
          <a:p>
            <a:pPr marL="457200" indent="-457200">
              <a:buFont typeface="+mj-lt"/>
              <a:buAutoNum type="arabicPeriod"/>
            </a:pPr>
            <a:endParaRPr lang="en-GB" dirty="0"/>
          </a:p>
        </p:txBody>
      </p:sp>
      <p:sp>
        <p:nvSpPr>
          <p:cNvPr id="4" name="Content Placeholder 2">
            <a:extLst>
              <a:ext uri="{FF2B5EF4-FFF2-40B4-BE49-F238E27FC236}">
                <a16:creationId xmlns:a16="http://schemas.microsoft.com/office/drawing/2014/main" id="{97945CAB-1CA2-F82E-288D-ED0BE6265EE7}"/>
              </a:ext>
            </a:extLst>
          </p:cNvPr>
          <p:cNvSpPr txBox="1">
            <a:spLocks/>
          </p:cNvSpPr>
          <p:nvPr/>
        </p:nvSpPr>
        <p:spPr bwMode="auto">
          <a:xfrm>
            <a:off x="4191000" y="914400"/>
            <a:ext cx="472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Enable </a:t>
            </a:r>
            <a:r>
              <a:rPr lang="en-US" sz="2000" kern="0" dirty="0" err="1">
                <a:latin typeface="Calibri" panose="020F0502020204030204" pitchFamily="34" charset="0"/>
                <a:ea typeface="Calibri" panose="020F0502020204030204" pitchFamily="34" charset="0"/>
                <a:cs typeface="Calibri" panose="020F0502020204030204" pitchFamily="34" charset="0"/>
              </a:rPr>
              <a:t>SYSKEYwith</a:t>
            </a:r>
            <a:r>
              <a:rPr lang="en-US" sz="2000" kern="0" dirty="0">
                <a:latin typeface="Calibri" panose="020F0502020204030204" pitchFamily="34" charset="0"/>
                <a:ea typeface="Calibri" panose="020F0502020204030204" pitchFamily="34" charset="0"/>
                <a:cs typeface="Calibri" panose="020F0502020204030204" pitchFamily="34" charset="0"/>
              </a:rPr>
              <a:t> a strong password to encrypt and protect the SAM database</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Monitor the server’s logs for brute force attacks on the users’ accounts</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Check any suspicious application that stores passwords in memory or writes them to the disk</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Enable account lockout with a certain number of attempts, counter time, and lockout duration</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Employ geo-lock accounts to restrict users from logging in from different locations</a:t>
            </a:r>
            <a:endParaRPr lang="en-GB" kern="0" dirty="0"/>
          </a:p>
        </p:txBody>
      </p:sp>
    </p:spTree>
    <p:extLst>
      <p:ext uri="{BB962C8B-B14F-4D97-AF65-F5344CB8AC3E}">
        <p14:creationId xmlns:p14="http://schemas.microsoft.com/office/powerpoint/2010/main" val="251365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1FF91-CF46-3F31-9067-8A71F129C59E}"/>
              </a:ext>
            </a:extLst>
          </p:cNvPr>
          <p:cNvSpPr>
            <a:spLocks noGrp="1"/>
          </p:cNvSpPr>
          <p:nvPr>
            <p:ph type="title"/>
          </p:nvPr>
        </p:nvSpPr>
        <p:spPr>
          <a:xfrm>
            <a:off x="381000" y="0"/>
            <a:ext cx="8229600" cy="533400"/>
          </a:xfrm>
        </p:spPr>
        <p:txBody>
          <a:bodyPr/>
          <a:lstStyle/>
          <a:p>
            <a:r>
              <a:rPr lang="en-GB" dirty="0"/>
              <a:t>Buffer Overflow </a:t>
            </a:r>
          </a:p>
        </p:txBody>
      </p:sp>
      <p:sp>
        <p:nvSpPr>
          <p:cNvPr id="3" name="Content Placeholder 2">
            <a:extLst>
              <a:ext uri="{FF2B5EF4-FFF2-40B4-BE49-F238E27FC236}">
                <a16:creationId xmlns:a16="http://schemas.microsoft.com/office/drawing/2014/main" id="{99E147B9-BF47-80EC-975C-E3677308EDA5}"/>
              </a:ext>
            </a:extLst>
          </p:cNvPr>
          <p:cNvSpPr>
            <a:spLocks noGrp="1"/>
          </p:cNvSpPr>
          <p:nvPr>
            <p:ph idx="1"/>
          </p:nvPr>
        </p:nvSpPr>
        <p:spPr>
          <a:xfrm>
            <a:off x="0" y="457201"/>
            <a:ext cx="9067800" cy="3505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 buffer is an area of adjacent memory locations allocated to a program or application to handle its runtime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Buffer overflow or overrun is a common vulnerability in an applications or programs that accepts more data than the allocated buffer</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vulnerability allows the application to exceed the buffer while writing data to the buffer and overwrite neighboring memory locations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exploit buffer overflow vulnerability to inject malicious code into the buffer to damage files, modify program data, access critical information, escalate privileges, gain shell access, etc.</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Why Are Programs and Applications Vulnerable to Buffer Overflows?  </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824DF48-8D0C-A30E-BC15-4B61C4A2476C}"/>
              </a:ext>
            </a:extLst>
          </p:cNvPr>
          <p:cNvPicPr>
            <a:picLocks noChangeAspect="1"/>
          </p:cNvPicPr>
          <p:nvPr/>
        </p:nvPicPr>
        <p:blipFill>
          <a:blip r:embed="rId3"/>
          <a:stretch>
            <a:fillRect/>
          </a:stretch>
        </p:blipFill>
        <p:spPr>
          <a:xfrm>
            <a:off x="213804" y="3995692"/>
            <a:ext cx="8686800" cy="1600200"/>
          </a:xfrm>
          <a:prstGeom prst="rect">
            <a:avLst/>
          </a:prstGeom>
        </p:spPr>
      </p:pic>
    </p:spTree>
    <p:extLst>
      <p:ext uri="{BB962C8B-B14F-4D97-AF65-F5344CB8AC3E}">
        <p14:creationId xmlns:p14="http://schemas.microsoft.com/office/powerpoint/2010/main" val="3980438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27D3-5C6A-6ABD-A8D8-7CA1EED91F3B}"/>
              </a:ext>
            </a:extLst>
          </p:cNvPr>
          <p:cNvSpPr>
            <a:spLocks noGrp="1"/>
          </p:cNvSpPr>
          <p:nvPr>
            <p:ph type="title"/>
          </p:nvPr>
        </p:nvSpPr>
        <p:spPr>
          <a:xfrm>
            <a:off x="76200" y="76200"/>
            <a:ext cx="9067800" cy="1143000"/>
          </a:xfrm>
        </p:spPr>
        <p:txBody>
          <a:bodyPr/>
          <a:lstStyle/>
          <a:p>
            <a:r>
              <a:rPr lang="en-US" sz="3200" dirty="0"/>
              <a:t>Types of Buffer Overflow: Stack-Based Buffer Overflow </a:t>
            </a:r>
            <a:endParaRPr lang="en-GB" sz="3200" dirty="0"/>
          </a:p>
        </p:txBody>
      </p:sp>
      <p:sp>
        <p:nvSpPr>
          <p:cNvPr id="3" name="Content Placeholder 2">
            <a:extLst>
              <a:ext uri="{FF2B5EF4-FFF2-40B4-BE49-F238E27FC236}">
                <a16:creationId xmlns:a16="http://schemas.microsoft.com/office/drawing/2014/main" id="{1126E2C4-DB95-ACED-54E4-D0894777F8F3}"/>
              </a:ext>
            </a:extLst>
          </p:cNvPr>
          <p:cNvSpPr>
            <a:spLocks noGrp="1"/>
          </p:cNvSpPr>
          <p:nvPr>
            <p:ph idx="1"/>
          </p:nvPr>
        </p:nvSpPr>
        <p:spPr>
          <a:xfrm>
            <a:off x="76200" y="1143001"/>
            <a:ext cx="8915400" cy="23621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 stack is used for static memory allocation and stores the variables in “Last-in First-out” (LIFO) order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There are two stack operations: </a:t>
            </a:r>
            <a:r>
              <a:rPr lang="en-US" sz="2000" b="1" dirty="0">
                <a:latin typeface="Calibri" panose="020F0502020204030204" pitchFamily="34" charset="0"/>
                <a:ea typeface="Calibri" panose="020F0502020204030204" pitchFamily="34" charset="0"/>
                <a:cs typeface="Calibri" panose="020F0502020204030204" pitchFamily="34" charset="0"/>
              </a:rPr>
              <a:t>PUSH </a:t>
            </a:r>
            <a:r>
              <a:rPr lang="en-US" sz="2000" dirty="0">
                <a:latin typeface="Calibri" panose="020F0502020204030204" pitchFamily="34" charset="0"/>
                <a:ea typeface="Calibri" panose="020F0502020204030204" pitchFamily="34" charset="0"/>
                <a:cs typeface="Calibri" panose="020F0502020204030204" pitchFamily="34" charset="0"/>
              </a:rPr>
              <a:t>stores the data onto the stack and </a:t>
            </a:r>
            <a:r>
              <a:rPr lang="en-US" sz="2000" b="1" dirty="0">
                <a:latin typeface="Calibri" panose="020F0502020204030204" pitchFamily="34" charset="0"/>
                <a:ea typeface="Calibri" panose="020F0502020204030204" pitchFamily="34" charset="0"/>
                <a:cs typeface="Calibri" panose="020F0502020204030204" pitchFamily="34" charset="0"/>
              </a:rPr>
              <a:t>POP</a:t>
            </a:r>
            <a:r>
              <a:rPr lang="en-US" sz="2000" dirty="0">
                <a:latin typeface="Calibri" panose="020F0502020204030204" pitchFamily="34" charset="0"/>
                <a:ea typeface="Calibri" panose="020F0502020204030204" pitchFamily="34" charset="0"/>
                <a:cs typeface="Calibri" panose="020F0502020204030204" pitchFamily="34" charset="0"/>
              </a:rPr>
              <a:t> removes data from the stack</a:t>
            </a:r>
          </a:p>
          <a:p>
            <a:pPr algn="just"/>
            <a:r>
              <a:rPr lang="en-US" sz="2000" dirty="0">
                <a:latin typeface="Calibri" panose="020F0502020204030204" pitchFamily="34" charset="0"/>
                <a:ea typeface="Calibri" panose="020F0502020204030204" pitchFamily="34" charset="0"/>
                <a:cs typeface="Calibri" panose="020F0502020204030204" pitchFamily="34" charset="0"/>
              </a:rPr>
              <a:t>If an application is vulnerable to stack-based buffer overflow, then attackers take control of the EIP register to replace the return address of the function with the malicious code that allows them to gain shell access to the target system</a:t>
            </a:r>
          </a:p>
        </p:txBody>
      </p:sp>
      <p:pic>
        <p:nvPicPr>
          <p:cNvPr id="5" name="Picture 4">
            <a:extLst>
              <a:ext uri="{FF2B5EF4-FFF2-40B4-BE49-F238E27FC236}">
                <a16:creationId xmlns:a16="http://schemas.microsoft.com/office/drawing/2014/main" id="{9928A2FB-6FFC-AE30-2BCE-46C67A9D6AA2}"/>
              </a:ext>
            </a:extLst>
          </p:cNvPr>
          <p:cNvPicPr>
            <a:picLocks noChangeAspect="1"/>
          </p:cNvPicPr>
          <p:nvPr/>
        </p:nvPicPr>
        <p:blipFill>
          <a:blip r:embed="rId3"/>
          <a:stretch>
            <a:fillRect/>
          </a:stretch>
        </p:blipFill>
        <p:spPr>
          <a:xfrm>
            <a:off x="-1" y="3733800"/>
            <a:ext cx="9126245" cy="2917860"/>
          </a:xfrm>
          <a:prstGeom prst="rect">
            <a:avLst/>
          </a:prstGeom>
        </p:spPr>
      </p:pic>
    </p:spTree>
    <p:extLst>
      <p:ext uri="{BB962C8B-B14F-4D97-AF65-F5344CB8AC3E}">
        <p14:creationId xmlns:p14="http://schemas.microsoft.com/office/powerpoint/2010/main" val="81454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64810-272D-65CF-8C15-F82C6279B1BD}"/>
              </a:ext>
            </a:extLst>
          </p:cNvPr>
          <p:cNvSpPr>
            <a:spLocks noGrp="1"/>
          </p:cNvSpPr>
          <p:nvPr>
            <p:ph type="title"/>
          </p:nvPr>
        </p:nvSpPr>
        <p:spPr>
          <a:xfrm>
            <a:off x="114300" y="76200"/>
            <a:ext cx="8915400" cy="1058863"/>
          </a:xfrm>
        </p:spPr>
        <p:txBody>
          <a:bodyPr/>
          <a:lstStyle/>
          <a:p>
            <a:r>
              <a:rPr lang="en-US" sz="3200" dirty="0"/>
              <a:t>Types of Buffer Overflow: Heap-Based Buffer Overflow</a:t>
            </a:r>
            <a:br>
              <a:rPr lang="en-US" dirty="0"/>
            </a:br>
            <a:endParaRPr lang="en-GB" dirty="0"/>
          </a:p>
        </p:txBody>
      </p:sp>
      <p:sp>
        <p:nvSpPr>
          <p:cNvPr id="3" name="Content Placeholder 2">
            <a:extLst>
              <a:ext uri="{FF2B5EF4-FFF2-40B4-BE49-F238E27FC236}">
                <a16:creationId xmlns:a16="http://schemas.microsoft.com/office/drawing/2014/main" id="{3211383A-66F7-4472-8D28-49EF93618386}"/>
              </a:ext>
            </a:extLst>
          </p:cNvPr>
          <p:cNvSpPr>
            <a:spLocks noGrp="1"/>
          </p:cNvSpPr>
          <p:nvPr>
            <p:ph idx="1"/>
          </p:nvPr>
        </p:nvSpPr>
        <p:spPr>
          <a:xfrm>
            <a:off x="100983" y="1152079"/>
            <a:ext cx="8877300" cy="3115121"/>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Heap memory is dynamically allocated at runtime during the execution of the program and it stores program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Heap-based overflow occurs when a block of memory is allocated to a heap, and data is written without any bounds checking</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vulnerability leads to overwriting dynamic object pointers, heap headers, heap -based data, virtual function table, etc.</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exploit heap-based buffer overflow to take control of the program’s execution. Unlike stack overflows, heap overflows are inconsistent and have different exploitation techniques</a:t>
            </a:r>
          </a:p>
        </p:txBody>
      </p:sp>
      <p:pic>
        <p:nvPicPr>
          <p:cNvPr id="5" name="Picture 4">
            <a:extLst>
              <a:ext uri="{FF2B5EF4-FFF2-40B4-BE49-F238E27FC236}">
                <a16:creationId xmlns:a16="http://schemas.microsoft.com/office/drawing/2014/main" id="{3E89520D-8AB8-108D-0530-BDAF1B016BD0}"/>
              </a:ext>
            </a:extLst>
          </p:cNvPr>
          <p:cNvPicPr>
            <a:picLocks noChangeAspect="1"/>
          </p:cNvPicPr>
          <p:nvPr/>
        </p:nvPicPr>
        <p:blipFill>
          <a:blip r:embed="rId2"/>
          <a:stretch>
            <a:fillRect/>
          </a:stretch>
        </p:blipFill>
        <p:spPr>
          <a:xfrm>
            <a:off x="0" y="4267200"/>
            <a:ext cx="9144000" cy="1426723"/>
          </a:xfrm>
          <a:prstGeom prst="rect">
            <a:avLst/>
          </a:prstGeom>
        </p:spPr>
      </p:pic>
    </p:spTree>
    <p:extLst>
      <p:ext uri="{BB962C8B-B14F-4D97-AF65-F5344CB8AC3E}">
        <p14:creationId xmlns:p14="http://schemas.microsoft.com/office/powerpoint/2010/main" val="807959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F55D-D1DC-1A69-BB93-DEBAB4957AD1}"/>
              </a:ext>
            </a:extLst>
          </p:cNvPr>
          <p:cNvSpPr>
            <a:spLocks noGrp="1"/>
          </p:cNvSpPr>
          <p:nvPr>
            <p:ph type="title"/>
          </p:nvPr>
        </p:nvSpPr>
        <p:spPr>
          <a:xfrm>
            <a:off x="0" y="76200"/>
            <a:ext cx="8686800" cy="655637"/>
          </a:xfrm>
        </p:spPr>
        <p:txBody>
          <a:bodyPr/>
          <a:lstStyle/>
          <a:p>
            <a:r>
              <a:rPr lang="en-GB" sz="3200" dirty="0"/>
              <a:t>Windows Buffer Overflow Exploitation</a:t>
            </a:r>
            <a:br>
              <a:rPr lang="en-GB" sz="3200" dirty="0"/>
            </a:br>
            <a:endParaRPr lang="en-GB" sz="3200" dirty="0"/>
          </a:p>
        </p:txBody>
      </p:sp>
      <p:sp>
        <p:nvSpPr>
          <p:cNvPr id="3" name="Content Placeholder 2">
            <a:extLst>
              <a:ext uri="{FF2B5EF4-FFF2-40B4-BE49-F238E27FC236}">
                <a16:creationId xmlns:a16="http://schemas.microsoft.com/office/drawing/2014/main" id="{E17E1FD9-22C2-B512-9B4C-E7385723C8FA}"/>
              </a:ext>
            </a:extLst>
          </p:cNvPr>
          <p:cNvSpPr>
            <a:spLocks noGrp="1"/>
          </p:cNvSpPr>
          <p:nvPr>
            <p:ph idx="1"/>
          </p:nvPr>
        </p:nvSpPr>
        <p:spPr>
          <a:xfrm>
            <a:off x="622546" y="838200"/>
            <a:ext cx="7898908" cy="4862575"/>
          </a:xfrm>
        </p:spPr>
        <p:txBody>
          <a:bodyPr/>
          <a:lstStyle/>
          <a:p>
            <a:pPr marL="0" indent="0">
              <a:buNone/>
            </a:pPr>
            <a:r>
              <a:rPr lang="en-US" dirty="0">
                <a:latin typeface="Calibri" panose="020F0502020204030204" pitchFamily="34" charset="0"/>
                <a:ea typeface="Calibri" panose="020F0502020204030204" pitchFamily="34" charset="0"/>
                <a:cs typeface="Calibri" panose="020F0502020204030204" pitchFamily="34" charset="0"/>
              </a:rPr>
              <a:t>Steps involved in exploiting Windows based buffer overflow vulnerability:</a:t>
            </a:r>
          </a:p>
          <a:p>
            <a:r>
              <a:rPr lang="en-US" dirty="0">
                <a:latin typeface="Calibri" panose="020F0502020204030204" pitchFamily="34" charset="0"/>
                <a:ea typeface="Calibri" panose="020F0502020204030204" pitchFamily="34" charset="0"/>
                <a:cs typeface="Calibri" panose="020F0502020204030204" pitchFamily="34" charset="0"/>
              </a:rPr>
              <a:t>Perform spiking</a:t>
            </a:r>
          </a:p>
          <a:p>
            <a:r>
              <a:rPr lang="en-US" dirty="0">
                <a:latin typeface="Calibri" panose="020F0502020204030204" pitchFamily="34" charset="0"/>
                <a:ea typeface="Calibri" panose="020F0502020204030204" pitchFamily="34" charset="0"/>
                <a:cs typeface="Calibri" panose="020F0502020204030204" pitchFamily="34" charset="0"/>
              </a:rPr>
              <a:t>Perform fuzzing</a:t>
            </a:r>
          </a:p>
          <a:p>
            <a:r>
              <a:rPr lang="en-US" dirty="0">
                <a:latin typeface="Calibri" panose="020F0502020204030204" pitchFamily="34" charset="0"/>
                <a:ea typeface="Calibri" panose="020F0502020204030204" pitchFamily="34" charset="0"/>
                <a:cs typeface="Calibri" panose="020F0502020204030204" pitchFamily="34" charset="0"/>
              </a:rPr>
              <a:t>Identify the offset</a:t>
            </a:r>
          </a:p>
          <a:p>
            <a:r>
              <a:rPr lang="en-US" dirty="0">
                <a:latin typeface="Calibri" panose="020F0502020204030204" pitchFamily="34" charset="0"/>
                <a:ea typeface="Calibri" panose="020F0502020204030204" pitchFamily="34" charset="0"/>
                <a:cs typeface="Calibri" panose="020F0502020204030204" pitchFamily="34" charset="0"/>
              </a:rPr>
              <a:t>Overwrite the EIP (Extended Instruction Pointer)  register</a:t>
            </a:r>
          </a:p>
          <a:p>
            <a:r>
              <a:rPr lang="en-US" dirty="0">
                <a:latin typeface="Calibri" panose="020F0502020204030204" pitchFamily="34" charset="0"/>
                <a:ea typeface="Calibri" panose="020F0502020204030204" pitchFamily="34" charset="0"/>
                <a:cs typeface="Calibri" panose="020F0502020204030204" pitchFamily="34" charset="0"/>
              </a:rPr>
              <a:t>Identify bad characters</a:t>
            </a:r>
          </a:p>
          <a:p>
            <a:r>
              <a:rPr lang="en-US" dirty="0">
                <a:latin typeface="Calibri" panose="020F0502020204030204" pitchFamily="34" charset="0"/>
                <a:ea typeface="Calibri" panose="020F0502020204030204" pitchFamily="34" charset="0"/>
                <a:cs typeface="Calibri" panose="020F0502020204030204" pitchFamily="34" charset="0"/>
              </a:rPr>
              <a:t>Identify the right module</a:t>
            </a:r>
          </a:p>
          <a:p>
            <a:r>
              <a:rPr lang="en-US" dirty="0">
                <a:latin typeface="Calibri" panose="020F0502020204030204" pitchFamily="34" charset="0"/>
                <a:ea typeface="Calibri" panose="020F0502020204030204" pitchFamily="34" charset="0"/>
                <a:cs typeface="Calibri" panose="020F0502020204030204" pitchFamily="34" charset="0"/>
              </a:rPr>
              <a:t>Generate shellcode</a:t>
            </a:r>
          </a:p>
          <a:p>
            <a:r>
              <a:rPr lang="en-US" dirty="0">
                <a:latin typeface="Calibri" panose="020F0502020204030204" pitchFamily="34" charset="0"/>
                <a:ea typeface="Calibri" panose="020F0502020204030204" pitchFamily="34" charset="0"/>
                <a:cs typeface="Calibri" panose="020F0502020204030204" pitchFamily="34" charset="0"/>
              </a:rPr>
              <a:t>Gain root access</a:t>
            </a:r>
          </a:p>
          <a:p>
            <a:endParaRPr lang="en-GB" dirty="0"/>
          </a:p>
        </p:txBody>
      </p:sp>
    </p:spTree>
    <p:extLst>
      <p:ext uri="{BB962C8B-B14F-4D97-AF65-F5344CB8AC3E}">
        <p14:creationId xmlns:p14="http://schemas.microsoft.com/office/powerpoint/2010/main" val="198410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CE81-DD29-1FD7-7C4F-0E564BD1361F}"/>
              </a:ext>
            </a:extLst>
          </p:cNvPr>
          <p:cNvSpPr>
            <a:spLocks noGrp="1"/>
          </p:cNvSpPr>
          <p:nvPr>
            <p:ph type="title"/>
          </p:nvPr>
        </p:nvSpPr>
        <p:spPr>
          <a:xfrm>
            <a:off x="381000" y="20715"/>
            <a:ext cx="8229600" cy="665085"/>
          </a:xfrm>
        </p:spPr>
        <p:txBody>
          <a:bodyPr/>
          <a:lstStyle/>
          <a:p>
            <a:r>
              <a:rPr lang="en-GB" dirty="0"/>
              <a:t>Defending against Buffer Overflows</a:t>
            </a:r>
            <a:br>
              <a:rPr lang="en-GB" dirty="0"/>
            </a:br>
            <a:endParaRPr lang="en-GB" dirty="0"/>
          </a:p>
        </p:txBody>
      </p:sp>
      <p:sp>
        <p:nvSpPr>
          <p:cNvPr id="3" name="Content Placeholder 2">
            <a:extLst>
              <a:ext uri="{FF2B5EF4-FFF2-40B4-BE49-F238E27FC236}">
                <a16:creationId xmlns:a16="http://schemas.microsoft.com/office/drawing/2014/main" id="{86C67E84-D9D8-3942-1241-05327220F836}"/>
              </a:ext>
            </a:extLst>
          </p:cNvPr>
          <p:cNvSpPr>
            <a:spLocks noGrp="1"/>
          </p:cNvSpPr>
          <p:nvPr>
            <p:ph idx="1"/>
          </p:nvPr>
        </p:nvSpPr>
        <p:spPr>
          <a:xfrm>
            <a:off x="99874" y="739066"/>
            <a:ext cx="4014926" cy="4899734"/>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Develop programs by following secure coding practices and guidelines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Validate arguments and minimize code that requires root privileges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Perform code review at the source-code level by using static and dynamic code analyzers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Allow the compiler to add bounds to all the buffers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Implement automatic bounds checking</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Always protect the return pointer on the stack</a:t>
            </a:r>
          </a:p>
        </p:txBody>
      </p:sp>
      <p:sp>
        <p:nvSpPr>
          <p:cNvPr id="4" name="Content Placeholder 2">
            <a:extLst>
              <a:ext uri="{FF2B5EF4-FFF2-40B4-BE49-F238E27FC236}">
                <a16:creationId xmlns:a16="http://schemas.microsoft.com/office/drawing/2014/main" id="{B0CB7A8F-EFAE-3878-7F8C-C6797CD7EE49}"/>
              </a:ext>
            </a:extLst>
          </p:cNvPr>
          <p:cNvSpPr txBox="1">
            <a:spLocks/>
          </p:cNvSpPr>
          <p:nvPr/>
        </p:nvSpPr>
        <p:spPr bwMode="auto">
          <a:xfrm>
            <a:off x="4419600" y="685800"/>
            <a:ext cx="4572000" cy="4899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Never allow the execution of code outside the code space</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Regularly patch applications and OSes</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Perform code inspection manually with a checklist to ensure that the code meets certain criteria</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Implement code pointer integrity checking to detect whether a code pointer has been corrupted before it is dereferenced</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Use safe versions of functions that limit the number of characters copied to a buffer</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Use mechanisms to enforce strict memory access controls</a:t>
            </a:r>
          </a:p>
        </p:txBody>
      </p:sp>
    </p:spTree>
    <p:extLst>
      <p:ext uri="{BB962C8B-B14F-4D97-AF65-F5344CB8AC3E}">
        <p14:creationId xmlns:p14="http://schemas.microsoft.com/office/powerpoint/2010/main" val="307491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C84E3-2ECA-C694-0191-30A14729F931}"/>
              </a:ext>
            </a:extLst>
          </p:cNvPr>
          <p:cNvSpPr>
            <a:spLocks noGrp="1"/>
          </p:cNvSpPr>
          <p:nvPr>
            <p:ph type="title"/>
          </p:nvPr>
        </p:nvSpPr>
        <p:spPr>
          <a:xfrm>
            <a:off x="457200" y="152400"/>
            <a:ext cx="8229600" cy="639762"/>
          </a:xfrm>
        </p:spPr>
        <p:txBody>
          <a:bodyPr/>
          <a:lstStyle/>
          <a:p>
            <a:r>
              <a:rPr lang="en-GB" dirty="0"/>
              <a:t>Privilege Escalation</a:t>
            </a:r>
            <a:br>
              <a:rPr lang="en-GB" dirty="0"/>
            </a:br>
            <a:endParaRPr lang="en-GB" dirty="0"/>
          </a:p>
        </p:txBody>
      </p:sp>
      <p:sp>
        <p:nvSpPr>
          <p:cNvPr id="3" name="Content Placeholder 2">
            <a:extLst>
              <a:ext uri="{FF2B5EF4-FFF2-40B4-BE49-F238E27FC236}">
                <a16:creationId xmlns:a16="http://schemas.microsoft.com/office/drawing/2014/main" id="{9FF61201-7FE4-8341-32EA-409AB30578C2}"/>
              </a:ext>
            </a:extLst>
          </p:cNvPr>
          <p:cNvSpPr>
            <a:spLocks noGrp="1"/>
          </p:cNvSpPr>
          <p:nvPr>
            <p:ph idx="1"/>
          </p:nvPr>
        </p:nvSpPr>
        <p:spPr>
          <a:xfrm>
            <a:off x="162017" y="792163"/>
            <a:ext cx="8534400" cy="2636838"/>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An attacker can gain access to the network using a non-admin user account and the next step would be to gain administrative privileges </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attacker performs a privilege escalation attack that takes advantage of design flaws, programming errors, bugs, and configuration oversights in the OS and software application to gain administrative access to the network and its associated applications</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These privileges allow the attacker to view critical/sensitive information, delete files, or install malicious programs such as viruses, Trojans, or worms</a:t>
            </a:r>
          </a:p>
          <a:p>
            <a:endParaRPr lang="en-GB" dirty="0"/>
          </a:p>
        </p:txBody>
      </p:sp>
      <p:pic>
        <p:nvPicPr>
          <p:cNvPr id="5" name="Picture 4">
            <a:extLst>
              <a:ext uri="{FF2B5EF4-FFF2-40B4-BE49-F238E27FC236}">
                <a16:creationId xmlns:a16="http://schemas.microsoft.com/office/drawing/2014/main" id="{BAA37AF7-7FEF-E4A3-DD0B-E6601247C25C}"/>
              </a:ext>
            </a:extLst>
          </p:cNvPr>
          <p:cNvPicPr>
            <a:picLocks noChangeAspect="1"/>
          </p:cNvPicPr>
          <p:nvPr/>
        </p:nvPicPr>
        <p:blipFill>
          <a:blip r:embed="rId3"/>
          <a:stretch>
            <a:fillRect/>
          </a:stretch>
        </p:blipFill>
        <p:spPr>
          <a:xfrm>
            <a:off x="0" y="3429000"/>
            <a:ext cx="4639322" cy="2415393"/>
          </a:xfrm>
          <a:prstGeom prst="rect">
            <a:avLst/>
          </a:prstGeom>
        </p:spPr>
      </p:pic>
      <p:pic>
        <p:nvPicPr>
          <p:cNvPr id="7" name="Picture 6">
            <a:extLst>
              <a:ext uri="{FF2B5EF4-FFF2-40B4-BE49-F238E27FC236}">
                <a16:creationId xmlns:a16="http://schemas.microsoft.com/office/drawing/2014/main" id="{837A9532-756B-A207-FAD4-91BF020F021E}"/>
              </a:ext>
            </a:extLst>
          </p:cNvPr>
          <p:cNvPicPr>
            <a:picLocks noChangeAspect="1"/>
          </p:cNvPicPr>
          <p:nvPr/>
        </p:nvPicPr>
        <p:blipFill>
          <a:blip r:embed="rId4"/>
          <a:stretch>
            <a:fillRect/>
          </a:stretch>
        </p:blipFill>
        <p:spPr>
          <a:xfrm>
            <a:off x="5104661" y="3402367"/>
            <a:ext cx="3886200" cy="2521641"/>
          </a:xfrm>
          <a:prstGeom prst="rect">
            <a:avLst/>
          </a:prstGeom>
        </p:spPr>
      </p:pic>
    </p:spTree>
    <p:extLst>
      <p:ext uri="{BB962C8B-B14F-4D97-AF65-F5344CB8AC3E}">
        <p14:creationId xmlns:p14="http://schemas.microsoft.com/office/powerpoint/2010/main" val="355240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B4EA1-D1E7-B05E-5A7F-700B19F28775}"/>
              </a:ext>
            </a:extLst>
          </p:cNvPr>
          <p:cNvSpPr>
            <a:spLocks noGrp="1"/>
          </p:cNvSpPr>
          <p:nvPr>
            <p:ph type="title"/>
          </p:nvPr>
        </p:nvSpPr>
        <p:spPr>
          <a:xfrm>
            <a:off x="152400" y="76200"/>
            <a:ext cx="8839200" cy="655637"/>
          </a:xfrm>
        </p:spPr>
        <p:txBody>
          <a:bodyPr/>
          <a:lstStyle/>
          <a:p>
            <a:r>
              <a:rPr lang="en-US" sz="3200" dirty="0"/>
              <a:t>Privilege Escalation Using DLL Hijacking</a:t>
            </a:r>
            <a:br>
              <a:rPr lang="en-US" sz="3200" dirty="0"/>
            </a:br>
            <a:endParaRPr lang="en-GB" sz="3200" dirty="0"/>
          </a:p>
        </p:txBody>
      </p:sp>
      <p:sp>
        <p:nvSpPr>
          <p:cNvPr id="3" name="Content Placeholder 2">
            <a:extLst>
              <a:ext uri="{FF2B5EF4-FFF2-40B4-BE49-F238E27FC236}">
                <a16:creationId xmlns:a16="http://schemas.microsoft.com/office/drawing/2014/main" id="{4130EA3B-E693-DA0E-4A8A-3D13EC4227FD}"/>
              </a:ext>
            </a:extLst>
          </p:cNvPr>
          <p:cNvSpPr>
            <a:spLocks noGrp="1"/>
          </p:cNvSpPr>
          <p:nvPr>
            <p:ph idx="1"/>
          </p:nvPr>
        </p:nvSpPr>
        <p:spPr>
          <a:xfrm>
            <a:off x="76200" y="740715"/>
            <a:ext cx="8534400" cy="238348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Most Windows applications do not use the fully qualified path when loading an external DLL library. Instead they search the directory, from which they have been loaded</a:t>
            </a:r>
          </a:p>
          <a:p>
            <a:pPr algn="just"/>
            <a:r>
              <a:rPr lang="en-US" sz="2000" dirty="0">
                <a:latin typeface="Calibri" panose="020F0502020204030204" pitchFamily="34" charset="0"/>
                <a:ea typeface="Calibri" panose="020F0502020204030204" pitchFamily="34" charset="0"/>
                <a:cs typeface="Calibri" panose="020F0502020204030204" pitchFamily="34" charset="0"/>
              </a:rPr>
              <a:t>If attackers can place a malicious DLL in the application directory, it will be executed in place of the real DLL </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use tools such as Spartacus and </a:t>
            </a:r>
            <a:r>
              <a:rPr lang="en-US" sz="2000" dirty="0" err="1">
                <a:latin typeface="Calibri" panose="020F0502020204030204" pitchFamily="34" charset="0"/>
                <a:ea typeface="Calibri" panose="020F0502020204030204" pitchFamily="34" charset="0"/>
                <a:cs typeface="Calibri" panose="020F0502020204030204" pitchFamily="34" charset="0"/>
              </a:rPr>
              <a:t>PowerSploit</a:t>
            </a:r>
            <a:r>
              <a:rPr lang="en-US" sz="2000" dirty="0">
                <a:latin typeface="Calibri" panose="020F0502020204030204" pitchFamily="34" charset="0"/>
                <a:ea typeface="Calibri" panose="020F0502020204030204" pitchFamily="34" charset="0"/>
                <a:cs typeface="Calibri" panose="020F0502020204030204" pitchFamily="34" charset="0"/>
              </a:rPr>
              <a:t> to detect hijackable DLLs and perform DLL hijacking on the target system</a:t>
            </a:r>
          </a:p>
          <a:p>
            <a:endParaRPr lang="en-GB" dirty="0"/>
          </a:p>
        </p:txBody>
      </p:sp>
      <p:pic>
        <p:nvPicPr>
          <p:cNvPr id="5" name="Picture 4">
            <a:extLst>
              <a:ext uri="{FF2B5EF4-FFF2-40B4-BE49-F238E27FC236}">
                <a16:creationId xmlns:a16="http://schemas.microsoft.com/office/drawing/2014/main" id="{FD07932F-AD49-3C80-7B42-FB6B16E75E29}"/>
              </a:ext>
            </a:extLst>
          </p:cNvPr>
          <p:cNvPicPr>
            <a:picLocks noChangeAspect="1"/>
          </p:cNvPicPr>
          <p:nvPr/>
        </p:nvPicPr>
        <p:blipFill>
          <a:blip r:embed="rId2"/>
          <a:stretch>
            <a:fillRect/>
          </a:stretch>
        </p:blipFill>
        <p:spPr>
          <a:xfrm>
            <a:off x="0" y="3133078"/>
            <a:ext cx="9144000" cy="3558619"/>
          </a:xfrm>
          <a:prstGeom prst="rect">
            <a:avLst/>
          </a:prstGeom>
        </p:spPr>
      </p:pic>
    </p:spTree>
    <p:extLst>
      <p:ext uri="{BB962C8B-B14F-4D97-AF65-F5344CB8AC3E}">
        <p14:creationId xmlns:p14="http://schemas.microsoft.com/office/powerpoint/2010/main" val="177404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D72A-8EA2-6AAB-7F5D-E1BC08A49607}"/>
              </a:ext>
            </a:extLst>
          </p:cNvPr>
          <p:cNvSpPr>
            <a:spLocks noGrp="1"/>
          </p:cNvSpPr>
          <p:nvPr>
            <p:ph type="title"/>
          </p:nvPr>
        </p:nvSpPr>
        <p:spPr>
          <a:xfrm>
            <a:off x="76200" y="11837"/>
            <a:ext cx="9067800" cy="521563"/>
          </a:xfrm>
        </p:spPr>
        <p:txBody>
          <a:bodyPr/>
          <a:lstStyle/>
          <a:p>
            <a:r>
              <a:rPr lang="en-US" sz="2800" dirty="0"/>
              <a:t>Privilege Escalation by Exploiting Vulnerabilities</a:t>
            </a:r>
            <a:br>
              <a:rPr lang="en-US" dirty="0"/>
            </a:br>
            <a:endParaRPr lang="en-GB" dirty="0"/>
          </a:p>
        </p:txBody>
      </p:sp>
      <p:sp>
        <p:nvSpPr>
          <p:cNvPr id="3" name="Content Placeholder 2">
            <a:extLst>
              <a:ext uri="{FF2B5EF4-FFF2-40B4-BE49-F238E27FC236}">
                <a16:creationId xmlns:a16="http://schemas.microsoft.com/office/drawing/2014/main" id="{9CD7A9FD-0495-5317-62F6-B44A2298F6DF}"/>
              </a:ext>
            </a:extLst>
          </p:cNvPr>
          <p:cNvSpPr>
            <a:spLocks noGrp="1"/>
          </p:cNvSpPr>
          <p:nvPr>
            <p:ph idx="1"/>
          </p:nvPr>
        </p:nvSpPr>
        <p:spPr>
          <a:xfrm>
            <a:off x="-13317" y="762000"/>
            <a:ext cx="4813917" cy="4978316"/>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Attackers exploit software vulnerabilities by taking advantage of programming flaws in a program, service, or within the operating system software or kernel, to execute malicious code</a:t>
            </a:r>
          </a:p>
          <a:p>
            <a:pPr algn="just"/>
            <a:r>
              <a:rPr lang="en-US" sz="1800" dirty="0">
                <a:latin typeface="Calibri" panose="020F0502020204030204" pitchFamily="34" charset="0"/>
                <a:ea typeface="Calibri" panose="020F0502020204030204" pitchFamily="34" charset="0"/>
                <a:cs typeface="Calibri" panose="020F0502020204030204" pitchFamily="34" charset="0"/>
              </a:rPr>
              <a:t>Exploiting software vulnerabilities allows the attacker to execute a command or binary on a target machine to gain higher privileges than those existing or to bypass security mechanisms</a:t>
            </a:r>
          </a:p>
          <a:p>
            <a:pPr algn="just"/>
            <a:r>
              <a:rPr lang="en-US" sz="1800" dirty="0">
                <a:latin typeface="Calibri" panose="020F0502020204030204" pitchFamily="34" charset="0"/>
                <a:ea typeface="Calibri" panose="020F0502020204030204" pitchFamily="34" charset="0"/>
                <a:cs typeface="Calibri" panose="020F0502020204030204" pitchFamily="34" charset="0"/>
              </a:rPr>
              <a:t>Attackers using these exploits can access privileged user accounts and credentials</a:t>
            </a:r>
          </a:p>
          <a:p>
            <a:pPr algn="just"/>
            <a:r>
              <a:rPr lang="en-US" sz="1800" dirty="0">
                <a:latin typeface="Calibri" panose="020F0502020204030204" pitchFamily="34" charset="0"/>
                <a:ea typeface="Calibri" panose="020F0502020204030204" pitchFamily="34" charset="0"/>
                <a:cs typeface="Calibri" panose="020F0502020204030204" pitchFamily="34" charset="0"/>
              </a:rPr>
              <a:t>Attackers search for an exploit based on the OS and software application on exploit sites such as Exploit Database (https://www.exploit-db.com) and </a:t>
            </a:r>
            <a:r>
              <a:rPr lang="en-US" sz="1800" dirty="0" err="1">
                <a:latin typeface="Calibri" panose="020F0502020204030204" pitchFamily="34" charset="0"/>
                <a:ea typeface="Calibri" panose="020F0502020204030204" pitchFamily="34" charset="0"/>
                <a:cs typeface="Calibri" panose="020F0502020204030204" pitchFamily="34" charset="0"/>
              </a:rPr>
              <a:t>VulDB</a:t>
            </a:r>
            <a:r>
              <a:rPr lang="en-US" sz="1800" dirty="0">
                <a:latin typeface="Calibri" panose="020F0502020204030204" pitchFamily="34" charset="0"/>
                <a:ea typeface="Calibri" panose="020F0502020204030204" pitchFamily="34" charset="0"/>
                <a:cs typeface="Calibri" panose="020F0502020204030204" pitchFamily="34" charset="0"/>
              </a:rPr>
              <a:t> (https://vuldb.com)</a:t>
            </a:r>
          </a:p>
          <a:p>
            <a:endParaRPr lang="en-GB" dirty="0"/>
          </a:p>
        </p:txBody>
      </p:sp>
      <p:pic>
        <p:nvPicPr>
          <p:cNvPr id="5" name="Picture 4">
            <a:extLst>
              <a:ext uri="{FF2B5EF4-FFF2-40B4-BE49-F238E27FC236}">
                <a16:creationId xmlns:a16="http://schemas.microsoft.com/office/drawing/2014/main" id="{72ECDB90-5B04-184D-7C75-5B2A32096E8E}"/>
              </a:ext>
            </a:extLst>
          </p:cNvPr>
          <p:cNvPicPr>
            <a:picLocks noChangeAspect="1"/>
          </p:cNvPicPr>
          <p:nvPr/>
        </p:nvPicPr>
        <p:blipFill>
          <a:blip r:embed="rId2"/>
          <a:stretch>
            <a:fillRect/>
          </a:stretch>
        </p:blipFill>
        <p:spPr>
          <a:xfrm>
            <a:off x="4864224" y="758301"/>
            <a:ext cx="4253883" cy="4982015"/>
          </a:xfrm>
          <a:prstGeom prst="rect">
            <a:avLst/>
          </a:prstGeom>
        </p:spPr>
      </p:pic>
    </p:spTree>
    <p:extLst>
      <p:ext uri="{BB962C8B-B14F-4D97-AF65-F5344CB8AC3E}">
        <p14:creationId xmlns:p14="http://schemas.microsoft.com/office/powerpoint/2010/main" val="271405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86AAC-EBD3-9DAF-EE8B-C1EDD86A9FC7}"/>
              </a:ext>
            </a:extLst>
          </p:cNvPr>
          <p:cNvSpPr>
            <a:spLocks noGrp="1"/>
          </p:cNvSpPr>
          <p:nvPr>
            <p:ph type="title"/>
          </p:nvPr>
        </p:nvSpPr>
        <p:spPr>
          <a:xfrm>
            <a:off x="-76200" y="-5180"/>
            <a:ext cx="9067800" cy="563562"/>
          </a:xfrm>
        </p:spPr>
        <p:txBody>
          <a:bodyPr/>
          <a:lstStyle/>
          <a:p>
            <a:r>
              <a:rPr lang="en-US" sz="3200" dirty="0"/>
              <a:t>How to Defend against Privilege Escalation</a:t>
            </a:r>
            <a:endParaRPr lang="en-GB" sz="3200" dirty="0"/>
          </a:p>
        </p:txBody>
      </p:sp>
      <p:sp>
        <p:nvSpPr>
          <p:cNvPr id="3" name="Content Placeholder 2">
            <a:extLst>
              <a:ext uri="{FF2B5EF4-FFF2-40B4-BE49-F238E27FC236}">
                <a16:creationId xmlns:a16="http://schemas.microsoft.com/office/drawing/2014/main" id="{009A4C1B-F4E1-BC26-4C34-1DEF6BA8D8CC}"/>
              </a:ext>
            </a:extLst>
          </p:cNvPr>
          <p:cNvSpPr>
            <a:spLocks noGrp="1"/>
          </p:cNvSpPr>
          <p:nvPr>
            <p:ph idx="1"/>
          </p:nvPr>
        </p:nvSpPr>
        <p:spPr>
          <a:xfrm>
            <a:off x="0" y="533400"/>
            <a:ext cx="4305300" cy="5156617"/>
          </a:xfrm>
        </p:spPr>
        <p:txBody>
          <a:bodyPr/>
          <a:lstStyle/>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Restrict interactive logon privileges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Run users and applications with the lowest privileges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Implement multi-factor authentication and authorization</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Run services as unprivileged accounts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Implement a privilege separation methodology to limit the scope of programming errors and bugs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Use an encryption technique to protect sensitive data</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Reduce the amount of code that runs with a particular privilege</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Perform debugging using bounds checkers and stress tests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Thoroughly test the system for application coding errors and bugs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Regularly patch and update the kernel</a:t>
            </a:r>
          </a:p>
        </p:txBody>
      </p:sp>
      <p:sp>
        <p:nvSpPr>
          <p:cNvPr id="4" name="Content Placeholder 2">
            <a:extLst>
              <a:ext uri="{FF2B5EF4-FFF2-40B4-BE49-F238E27FC236}">
                <a16:creationId xmlns:a16="http://schemas.microsoft.com/office/drawing/2014/main" id="{A28CC753-92BA-1777-9D6B-8FE37929F456}"/>
              </a:ext>
            </a:extLst>
          </p:cNvPr>
          <p:cNvSpPr txBox="1">
            <a:spLocks/>
          </p:cNvSpPr>
          <p:nvPr/>
        </p:nvSpPr>
        <p:spPr bwMode="auto">
          <a:xfrm>
            <a:off x="4419600" y="567828"/>
            <a:ext cx="4686300" cy="5156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Change the UAC settings to “Always Notify”</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Restrict users from writing files to the search paths for applications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Continuously monitor file-system permissions using auditing tools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Reduce the privileges of users and groups so that only legitimate administrators can make service changes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Use whitelisting tools to identify and block malicious software</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Use fully qualified paths in all Windows applications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Ensure that all executables are placed in write-protected directories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In macOS, make </a:t>
            </a:r>
            <a:r>
              <a:rPr lang="en-US" sz="1650" kern="0" dirty="0" err="1">
                <a:latin typeface="Calibri" panose="020F0502020204030204" pitchFamily="34" charset="0"/>
                <a:ea typeface="Calibri" panose="020F0502020204030204" pitchFamily="34" charset="0"/>
                <a:cs typeface="Calibri" panose="020F0502020204030204" pitchFamily="34" charset="0"/>
              </a:rPr>
              <a:t>plist</a:t>
            </a:r>
            <a:r>
              <a:rPr lang="en-US" sz="1650" kern="0" dirty="0">
                <a:latin typeface="Calibri" panose="020F0502020204030204" pitchFamily="34" charset="0"/>
                <a:ea typeface="Calibri" panose="020F0502020204030204" pitchFamily="34" charset="0"/>
                <a:cs typeface="Calibri" panose="020F0502020204030204" pitchFamily="34" charset="0"/>
              </a:rPr>
              <a:t> files read-only</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Block unwanted system utilities or software that may be used to schedule tasks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Regularly patch and update the web servers</a:t>
            </a:r>
          </a:p>
        </p:txBody>
      </p:sp>
    </p:spTree>
    <p:extLst>
      <p:ext uri="{BB962C8B-B14F-4D97-AF65-F5344CB8AC3E}">
        <p14:creationId xmlns:p14="http://schemas.microsoft.com/office/powerpoint/2010/main" val="415752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Tree>
    <p:extLst>
      <p:ext uri="{BB962C8B-B14F-4D97-AF65-F5344CB8AC3E}">
        <p14:creationId xmlns:p14="http://schemas.microsoft.com/office/powerpoint/2010/main" val="3000371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0638-D2E6-CAD9-61C7-67E6AFA06ACB}"/>
              </a:ext>
            </a:extLst>
          </p:cNvPr>
          <p:cNvSpPr>
            <a:spLocks noGrp="1"/>
          </p:cNvSpPr>
          <p:nvPr>
            <p:ph type="title"/>
          </p:nvPr>
        </p:nvSpPr>
        <p:spPr>
          <a:xfrm>
            <a:off x="457200" y="0"/>
            <a:ext cx="8229600" cy="639762"/>
          </a:xfrm>
        </p:spPr>
        <p:txBody>
          <a:bodyPr/>
          <a:lstStyle/>
          <a:p>
            <a:r>
              <a:rPr lang="en-GB" dirty="0"/>
              <a:t>Executing Applications</a:t>
            </a:r>
            <a:br>
              <a:rPr lang="en-GB" dirty="0"/>
            </a:br>
            <a:endParaRPr lang="en-GB" dirty="0"/>
          </a:p>
        </p:txBody>
      </p:sp>
      <p:sp>
        <p:nvSpPr>
          <p:cNvPr id="3" name="Content Placeholder 2">
            <a:extLst>
              <a:ext uri="{FF2B5EF4-FFF2-40B4-BE49-F238E27FC236}">
                <a16:creationId xmlns:a16="http://schemas.microsoft.com/office/drawing/2014/main" id="{A2396A38-4C8F-8996-17AC-407ED43BA6DA}"/>
              </a:ext>
            </a:extLst>
          </p:cNvPr>
          <p:cNvSpPr>
            <a:spLocks noGrp="1"/>
          </p:cNvSpPr>
          <p:nvPr>
            <p:ph idx="1"/>
          </p:nvPr>
        </p:nvSpPr>
        <p:spPr>
          <a:xfrm>
            <a:off x="228600" y="838200"/>
            <a:ext cx="8763000" cy="46481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attackers execute malicious applications it is called “owning” the system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attacker executes malicious programs remotely in the victim’s machine to gather the information that leads to exploitation or loss of privacy, gain unauthorized access to system resources, exfiltrate data, capture the screenshots, install backdoor to maintain easy access, etc.</a:t>
            </a:r>
          </a:p>
          <a:p>
            <a:pPr marL="0" indent="0" algn="just">
              <a:buNone/>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Malicious Programs that Attackers Execute on Target Systems </a:t>
            </a:r>
          </a:p>
          <a:p>
            <a:pPr algn="just"/>
            <a:r>
              <a:rPr lang="en-US" sz="2000" dirty="0">
                <a:latin typeface="Calibri" panose="020F0502020204030204" pitchFamily="34" charset="0"/>
                <a:ea typeface="Calibri" panose="020F0502020204030204" pitchFamily="34" charset="0"/>
                <a:cs typeface="Calibri" panose="020F0502020204030204" pitchFamily="34" charset="0"/>
              </a:rPr>
              <a:t>Keyloggers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Backdoors</a:t>
            </a:r>
          </a:p>
          <a:p>
            <a:pPr algn="just"/>
            <a:r>
              <a:rPr lang="en-US" sz="2000" dirty="0">
                <a:latin typeface="Calibri" panose="020F0502020204030204" pitchFamily="34" charset="0"/>
                <a:ea typeface="Calibri" panose="020F0502020204030204" pitchFamily="34" charset="0"/>
                <a:cs typeface="Calibri" panose="020F0502020204030204" pitchFamily="34" charset="0"/>
              </a:rPr>
              <a:t>Spyware</a:t>
            </a:r>
          </a:p>
          <a:p>
            <a:pPr algn="just"/>
            <a:r>
              <a:rPr lang="en-US" sz="2000" dirty="0">
                <a:latin typeface="Calibri" panose="020F0502020204030204" pitchFamily="34" charset="0"/>
                <a:ea typeface="Calibri" panose="020F0502020204030204" pitchFamily="34" charset="0"/>
                <a:cs typeface="Calibri" panose="020F0502020204030204" pitchFamily="34" charset="0"/>
              </a:rPr>
              <a:t>Crackers</a:t>
            </a:r>
          </a:p>
          <a:p>
            <a:endParaRPr lang="en-GB" dirty="0"/>
          </a:p>
        </p:txBody>
      </p:sp>
    </p:spTree>
    <p:extLst>
      <p:ext uri="{BB962C8B-B14F-4D97-AF65-F5344CB8AC3E}">
        <p14:creationId xmlns:p14="http://schemas.microsoft.com/office/powerpoint/2010/main" val="95635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6647-26EC-13DF-2713-D25A8EBADE12}"/>
              </a:ext>
            </a:extLst>
          </p:cNvPr>
          <p:cNvSpPr>
            <a:spLocks noGrp="1"/>
          </p:cNvSpPr>
          <p:nvPr>
            <p:ph type="title"/>
          </p:nvPr>
        </p:nvSpPr>
        <p:spPr>
          <a:xfrm>
            <a:off x="381000" y="160337"/>
            <a:ext cx="8229600" cy="571500"/>
          </a:xfrm>
        </p:spPr>
        <p:txBody>
          <a:bodyPr/>
          <a:lstStyle/>
          <a:p>
            <a:r>
              <a:rPr lang="en-GB" dirty="0"/>
              <a:t>Remote Code Execution Techniques</a:t>
            </a:r>
            <a:br>
              <a:rPr lang="en-GB" dirty="0"/>
            </a:br>
            <a:endParaRPr lang="en-GB" dirty="0"/>
          </a:p>
        </p:txBody>
      </p:sp>
      <p:pic>
        <p:nvPicPr>
          <p:cNvPr id="5" name="Content Placeholder 4">
            <a:extLst>
              <a:ext uri="{FF2B5EF4-FFF2-40B4-BE49-F238E27FC236}">
                <a16:creationId xmlns:a16="http://schemas.microsoft.com/office/drawing/2014/main" id="{EA51FFA1-1C84-9BFC-842A-7880F75EF915}"/>
              </a:ext>
            </a:extLst>
          </p:cNvPr>
          <p:cNvPicPr>
            <a:picLocks noGrp="1" noChangeAspect="1"/>
          </p:cNvPicPr>
          <p:nvPr>
            <p:ph idx="1"/>
          </p:nvPr>
        </p:nvPicPr>
        <p:blipFill>
          <a:blip r:embed="rId2"/>
          <a:stretch>
            <a:fillRect/>
          </a:stretch>
        </p:blipFill>
        <p:spPr>
          <a:xfrm>
            <a:off x="128130" y="990600"/>
            <a:ext cx="8887740" cy="4191000"/>
          </a:xfrm>
        </p:spPr>
      </p:pic>
    </p:spTree>
    <p:extLst>
      <p:ext uri="{BB962C8B-B14F-4D97-AF65-F5344CB8AC3E}">
        <p14:creationId xmlns:p14="http://schemas.microsoft.com/office/powerpoint/2010/main" val="121931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9FEF2-50FF-EEDC-623C-7E21D5244E27}"/>
              </a:ext>
            </a:extLst>
          </p:cNvPr>
          <p:cNvSpPr>
            <a:spLocks noGrp="1"/>
          </p:cNvSpPr>
          <p:nvPr>
            <p:ph type="title"/>
          </p:nvPr>
        </p:nvSpPr>
        <p:spPr>
          <a:xfrm>
            <a:off x="457200" y="92075"/>
            <a:ext cx="8229600" cy="639762"/>
          </a:xfrm>
        </p:spPr>
        <p:txBody>
          <a:bodyPr/>
          <a:lstStyle/>
          <a:p>
            <a:r>
              <a:rPr lang="en-GB" dirty="0"/>
              <a:t>Keylogger</a:t>
            </a:r>
            <a:br>
              <a:rPr lang="en-GB" dirty="0"/>
            </a:br>
            <a:endParaRPr lang="en-GB" dirty="0"/>
          </a:p>
        </p:txBody>
      </p:sp>
      <p:sp>
        <p:nvSpPr>
          <p:cNvPr id="3" name="Content Placeholder 2">
            <a:extLst>
              <a:ext uri="{FF2B5EF4-FFF2-40B4-BE49-F238E27FC236}">
                <a16:creationId xmlns:a16="http://schemas.microsoft.com/office/drawing/2014/main" id="{EB4A325C-D2A1-A571-62D0-C75C04551763}"/>
              </a:ext>
            </a:extLst>
          </p:cNvPr>
          <p:cNvSpPr>
            <a:spLocks noGrp="1"/>
          </p:cNvSpPr>
          <p:nvPr>
            <p:ph idx="1"/>
          </p:nvPr>
        </p:nvSpPr>
        <p:spPr>
          <a:xfrm>
            <a:off x="76200" y="838201"/>
            <a:ext cx="8737862" cy="2819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Keystroke loggers are programs or hardware devices that monitor each keystroke as the user types on a keyboard, logs onto a file, or transmits them to a remote location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Keyloggers allows the attacker to gather confidential information about the victim such as email ID, passwords, banking details, chat room activity, IRC, and instant messages</a:t>
            </a:r>
          </a:p>
          <a:p>
            <a:pPr algn="just"/>
            <a:r>
              <a:rPr lang="en-US" sz="2000" dirty="0">
                <a:latin typeface="Calibri" panose="020F0502020204030204" pitchFamily="34" charset="0"/>
                <a:ea typeface="Calibri" panose="020F0502020204030204" pitchFamily="34" charset="0"/>
                <a:cs typeface="Calibri" panose="020F0502020204030204" pitchFamily="34" charset="0"/>
              </a:rPr>
              <a:t>Physical keyloggers are placed between the keyboard hardware and the operating system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C92C078-3080-22C3-EF93-1088E218DB5B}"/>
              </a:ext>
            </a:extLst>
          </p:cNvPr>
          <p:cNvPicPr>
            <a:picLocks noChangeAspect="1"/>
          </p:cNvPicPr>
          <p:nvPr/>
        </p:nvPicPr>
        <p:blipFill>
          <a:blip r:embed="rId3"/>
          <a:stretch>
            <a:fillRect/>
          </a:stretch>
        </p:blipFill>
        <p:spPr>
          <a:xfrm>
            <a:off x="0" y="3937384"/>
            <a:ext cx="9144000" cy="2539616"/>
          </a:xfrm>
          <a:prstGeom prst="rect">
            <a:avLst/>
          </a:prstGeom>
        </p:spPr>
      </p:pic>
    </p:spTree>
    <p:extLst>
      <p:ext uri="{BB962C8B-B14F-4D97-AF65-F5344CB8AC3E}">
        <p14:creationId xmlns:p14="http://schemas.microsoft.com/office/powerpoint/2010/main" val="86000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A5E6-3C71-5BC0-CA22-A13B8040DA47}"/>
              </a:ext>
            </a:extLst>
          </p:cNvPr>
          <p:cNvSpPr>
            <a:spLocks noGrp="1"/>
          </p:cNvSpPr>
          <p:nvPr>
            <p:ph type="title"/>
          </p:nvPr>
        </p:nvSpPr>
        <p:spPr>
          <a:xfrm>
            <a:off x="457200" y="274638"/>
            <a:ext cx="8229600" cy="715962"/>
          </a:xfrm>
        </p:spPr>
        <p:txBody>
          <a:bodyPr/>
          <a:lstStyle/>
          <a:p>
            <a:r>
              <a:rPr lang="en-US" dirty="0"/>
              <a:t>How to Defend against Keyloggers</a:t>
            </a:r>
            <a:br>
              <a:rPr lang="en-US" dirty="0"/>
            </a:br>
            <a:endParaRPr lang="en-GB" dirty="0"/>
          </a:p>
        </p:txBody>
      </p:sp>
      <p:pic>
        <p:nvPicPr>
          <p:cNvPr id="5" name="Content Placeholder 4">
            <a:extLst>
              <a:ext uri="{FF2B5EF4-FFF2-40B4-BE49-F238E27FC236}">
                <a16:creationId xmlns:a16="http://schemas.microsoft.com/office/drawing/2014/main" id="{81A12157-3252-B663-92CE-20D5285B1AA7}"/>
              </a:ext>
            </a:extLst>
          </p:cNvPr>
          <p:cNvPicPr>
            <a:picLocks noGrp="1" noChangeAspect="1"/>
          </p:cNvPicPr>
          <p:nvPr>
            <p:ph idx="1"/>
          </p:nvPr>
        </p:nvPicPr>
        <p:blipFill>
          <a:blip r:embed="rId2"/>
          <a:stretch>
            <a:fillRect/>
          </a:stretch>
        </p:blipFill>
        <p:spPr>
          <a:xfrm>
            <a:off x="172715" y="1143000"/>
            <a:ext cx="8768748" cy="4434681"/>
          </a:xfrm>
        </p:spPr>
      </p:pic>
    </p:spTree>
    <p:extLst>
      <p:ext uri="{BB962C8B-B14F-4D97-AF65-F5344CB8AC3E}">
        <p14:creationId xmlns:p14="http://schemas.microsoft.com/office/powerpoint/2010/main" val="219603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3DCA-974D-9DB4-35F6-1084DE44E42A}"/>
              </a:ext>
            </a:extLst>
          </p:cNvPr>
          <p:cNvSpPr>
            <a:spLocks noGrp="1"/>
          </p:cNvSpPr>
          <p:nvPr>
            <p:ph type="title"/>
          </p:nvPr>
        </p:nvSpPr>
        <p:spPr>
          <a:xfrm>
            <a:off x="309712" y="47217"/>
            <a:ext cx="8229600" cy="486184"/>
          </a:xfrm>
        </p:spPr>
        <p:txBody>
          <a:bodyPr/>
          <a:lstStyle/>
          <a:p>
            <a:r>
              <a:rPr lang="en-GB" dirty="0"/>
              <a:t>Rootkits </a:t>
            </a:r>
          </a:p>
        </p:txBody>
      </p:sp>
      <p:sp>
        <p:nvSpPr>
          <p:cNvPr id="3" name="Content Placeholder 2">
            <a:extLst>
              <a:ext uri="{FF2B5EF4-FFF2-40B4-BE49-F238E27FC236}">
                <a16:creationId xmlns:a16="http://schemas.microsoft.com/office/drawing/2014/main" id="{E5A14FC8-6FC8-5DC9-E231-43B3D3DB0A12}"/>
              </a:ext>
            </a:extLst>
          </p:cNvPr>
          <p:cNvSpPr>
            <a:spLocks noGrp="1"/>
          </p:cNvSpPr>
          <p:nvPr>
            <p:ph idx="1"/>
          </p:nvPr>
        </p:nvSpPr>
        <p:spPr>
          <a:xfrm>
            <a:off x="35351" y="609600"/>
            <a:ext cx="4267200" cy="5105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Rootkits are programs that hide their presence as well as attacker’s malicious activities, granting them full access to the server or host at that time, and in the future</a:t>
            </a:r>
          </a:p>
          <a:p>
            <a:pPr algn="just"/>
            <a:r>
              <a:rPr lang="en-US" sz="2000" dirty="0">
                <a:latin typeface="Calibri" panose="020F0502020204030204" pitchFamily="34" charset="0"/>
                <a:ea typeface="Calibri" panose="020F0502020204030204" pitchFamily="34" charset="0"/>
                <a:cs typeface="Calibri" panose="020F0502020204030204" pitchFamily="34" charset="0"/>
              </a:rPr>
              <a:t>Rootkits replace certain operating system calls and utilities with their own modified versions of those routines that, in turn, undermine the security of the target system causing malicious functions to be executed</a:t>
            </a:r>
          </a:p>
          <a:p>
            <a:pPr algn="just"/>
            <a:r>
              <a:rPr lang="en-US" sz="2000" dirty="0">
                <a:latin typeface="Calibri" panose="020F0502020204030204" pitchFamily="34" charset="0"/>
                <a:ea typeface="Calibri" panose="020F0502020204030204" pitchFamily="34" charset="0"/>
                <a:cs typeface="Calibri" panose="020F0502020204030204" pitchFamily="34" charset="0"/>
              </a:rPr>
              <a:t>A typical rootkit comprises of backdoor programs, DDoS programs, packet sniffers, log-wiping utilities, IRC bots, etc.</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E11C4AE9-6A46-8565-5508-99185F9D4ABA}"/>
              </a:ext>
            </a:extLst>
          </p:cNvPr>
          <p:cNvPicPr>
            <a:picLocks noChangeAspect="1"/>
          </p:cNvPicPr>
          <p:nvPr/>
        </p:nvPicPr>
        <p:blipFill>
          <a:blip r:embed="rId2"/>
          <a:stretch>
            <a:fillRect/>
          </a:stretch>
        </p:blipFill>
        <p:spPr>
          <a:xfrm>
            <a:off x="4424512" y="990601"/>
            <a:ext cx="4719488" cy="4343400"/>
          </a:xfrm>
          <a:prstGeom prst="rect">
            <a:avLst/>
          </a:prstGeom>
        </p:spPr>
      </p:pic>
    </p:spTree>
    <p:extLst>
      <p:ext uri="{BB962C8B-B14F-4D97-AF65-F5344CB8AC3E}">
        <p14:creationId xmlns:p14="http://schemas.microsoft.com/office/powerpoint/2010/main" val="428272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5BE8-E6AA-C392-2EC1-76A6F822CBA2}"/>
              </a:ext>
            </a:extLst>
          </p:cNvPr>
          <p:cNvSpPr>
            <a:spLocks noGrp="1"/>
          </p:cNvSpPr>
          <p:nvPr>
            <p:ph type="title"/>
          </p:nvPr>
        </p:nvSpPr>
        <p:spPr>
          <a:xfrm>
            <a:off x="457200" y="160337"/>
            <a:ext cx="8229600" cy="677863"/>
          </a:xfrm>
        </p:spPr>
        <p:txBody>
          <a:bodyPr/>
          <a:lstStyle/>
          <a:p>
            <a:r>
              <a:rPr lang="en-US" dirty="0"/>
              <a:t>How to Defend against Rootkits</a:t>
            </a:r>
            <a:br>
              <a:rPr lang="en-US" dirty="0"/>
            </a:br>
            <a:endParaRPr lang="en-GB" dirty="0"/>
          </a:p>
        </p:txBody>
      </p:sp>
      <p:pic>
        <p:nvPicPr>
          <p:cNvPr id="5" name="Content Placeholder 4">
            <a:extLst>
              <a:ext uri="{FF2B5EF4-FFF2-40B4-BE49-F238E27FC236}">
                <a16:creationId xmlns:a16="http://schemas.microsoft.com/office/drawing/2014/main" id="{3486D880-0B33-B093-5557-C524AD14DA5F}"/>
              </a:ext>
            </a:extLst>
          </p:cNvPr>
          <p:cNvPicPr>
            <a:picLocks noGrp="1" noChangeAspect="1"/>
          </p:cNvPicPr>
          <p:nvPr>
            <p:ph idx="1"/>
          </p:nvPr>
        </p:nvPicPr>
        <p:blipFill>
          <a:blip r:embed="rId2"/>
          <a:stretch>
            <a:fillRect/>
          </a:stretch>
        </p:blipFill>
        <p:spPr>
          <a:xfrm>
            <a:off x="65009" y="1066800"/>
            <a:ext cx="8950711" cy="4267199"/>
          </a:xfrm>
        </p:spPr>
      </p:pic>
    </p:spTree>
    <p:extLst>
      <p:ext uri="{BB962C8B-B14F-4D97-AF65-F5344CB8AC3E}">
        <p14:creationId xmlns:p14="http://schemas.microsoft.com/office/powerpoint/2010/main" val="34829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D550-BCB2-18A3-D57B-BF0DAE8F6BE1}"/>
              </a:ext>
            </a:extLst>
          </p:cNvPr>
          <p:cNvSpPr>
            <a:spLocks noGrp="1"/>
          </p:cNvSpPr>
          <p:nvPr>
            <p:ph type="title"/>
          </p:nvPr>
        </p:nvSpPr>
        <p:spPr>
          <a:xfrm>
            <a:off x="457200" y="1"/>
            <a:ext cx="8229600" cy="685800"/>
          </a:xfrm>
        </p:spPr>
        <p:txBody>
          <a:bodyPr/>
          <a:lstStyle/>
          <a:p>
            <a:r>
              <a:rPr lang="en-GB" dirty="0"/>
              <a:t>What is Steganography?</a:t>
            </a:r>
            <a:br>
              <a:rPr lang="en-GB" dirty="0"/>
            </a:br>
            <a:endParaRPr lang="en-GB" dirty="0"/>
          </a:p>
        </p:txBody>
      </p:sp>
      <p:sp>
        <p:nvSpPr>
          <p:cNvPr id="3" name="Content Placeholder 2">
            <a:extLst>
              <a:ext uri="{FF2B5EF4-FFF2-40B4-BE49-F238E27FC236}">
                <a16:creationId xmlns:a16="http://schemas.microsoft.com/office/drawing/2014/main" id="{567E0395-BE00-B00F-3571-4AE6DC631D43}"/>
              </a:ext>
            </a:extLst>
          </p:cNvPr>
          <p:cNvSpPr>
            <a:spLocks noGrp="1"/>
          </p:cNvSpPr>
          <p:nvPr>
            <p:ph idx="1"/>
          </p:nvPr>
        </p:nvSpPr>
        <p:spPr>
          <a:xfrm>
            <a:off x="190500" y="717223"/>
            <a:ext cx="8763000" cy="240697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Steganography is a technique of hiding a secret message within an ordinary message and extracting it at the destination to maintain confidentiality of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Utilizing a graphic image as a cover is the most popular method to conceal the data in files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attacker can use steganography to hide messages such as a list of the compromised servers, source code for the hacking tool, or plans for future attacks</a:t>
            </a:r>
          </a:p>
          <a:p>
            <a:endParaRPr lang="en-GB" dirty="0"/>
          </a:p>
        </p:txBody>
      </p:sp>
      <p:pic>
        <p:nvPicPr>
          <p:cNvPr id="5" name="Picture 4">
            <a:extLst>
              <a:ext uri="{FF2B5EF4-FFF2-40B4-BE49-F238E27FC236}">
                <a16:creationId xmlns:a16="http://schemas.microsoft.com/office/drawing/2014/main" id="{4EA35A9C-7014-CC7C-7AF1-3F646FF7685E}"/>
              </a:ext>
            </a:extLst>
          </p:cNvPr>
          <p:cNvPicPr>
            <a:picLocks noChangeAspect="1"/>
          </p:cNvPicPr>
          <p:nvPr/>
        </p:nvPicPr>
        <p:blipFill>
          <a:blip r:embed="rId2"/>
          <a:stretch>
            <a:fillRect/>
          </a:stretch>
        </p:blipFill>
        <p:spPr>
          <a:xfrm>
            <a:off x="25532" y="3048000"/>
            <a:ext cx="9135750" cy="2905530"/>
          </a:xfrm>
          <a:prstGeom prst="rect">
            <a:avLst/>
          </a:prstGeom>
        </p:spPr>
      </p:pic>
    </p:spTree>
    <p:extLst>
      <p:ext uri="{BB962C8B-B14F-4D97-AF65-F5344CB8AC3E}">
        <p14:creationId xmlns:p14="http://schemas.microsoft.com/office/powerpoint/2010/main" val="401897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96085-3BC8-A779-8017-EDCA1DAA98BB}"/>
              </a:ext>
            </a:extLst>
          </p:cNvPr>
          <p:cNvSpPr>
            <a:spLocks noGrp="1"/>
          </p:cNvSpPr>
          <p:nvPr>
            <p:ph type="title"/>
          </p:nvPr>
        </p:nvSpPr>
        <p:spPr>
          <a:xfrm>
            <a:off x="152400" y="76200"/>
            <a:ext cx="8839200" cy="1112836"/>
          </a:xfrm>
        </p:spPr>
        <p:txBody>
          <a:bodyPr/>
          <a:lstStyle/>
          <a:p>
            <a:r>
              <a:rPr lang="en-US" sz="3200" dirty="0"/>
              <a:t>Types of Steganography based on Cover Medium</a:t>
            </a:r>
            <a:r>
              <a:rPr lang="en-US" sz="4000" dirty="0"/>
              <a:t> </a:t>
            </a:r>
            <a:endParaRPr lang="en-GB" sz="4000" dirty="0"/>
          </a:p>
        </p:txBody>
      </p:sp>
      <p:sp>
        <p:nvSpPr>
          <p:cNvPr id="3" name="Content Placeholder 2">
            <a:extLst>
              <a:ext uri="{FF2B5EF4-FFF2-40B4-BE49-F238E27FC236}">
                <a16:creationId xmlns:a16="http://schemas.microsoft.com/office/drawing/2014/main" id="{C4977D64-8D7C-86D3-5A4A-E19A4EA0DF50}"/>
              </a:ext>
            </a:extLst>
          </p:cNvPr>
          <p:cNvSpPr>
            <a:spLocks noGrp="1"/>
          </p:cNvSpPr>
          <p:nvPr>
            <p:ph idx="1"/>
          </p:nvPr>
        </p:nvSpPr>
        <p:spPr>
          <a:xfrm>
            <a:off x="4572000" y="1339235"/>
            <a:ext cx="4495800" cy="4179529"/>
          </a:xfrm>
        </p:spPr>
        <p:txBody>
          <a:bodyPr/>
          <a:lstStyle/>
          <a:p>
            <a:pPr marL="457200" indent="-457200">
              <a:buFont typeface="+mj-lt"/>
              <a:buAutoNum type="arabicPeriod" startAt="10"/>
            </a:pPr>
            <a:r>
              <a:rPr lang="en-GB" dirty="0">
                <a:latin typeface="Calibri" panose="020F0502020204030204" pitchFamily="34" charset="0"/>
                <a:ea typeface="Calibri" panose="020F0502020204030204" pitchFamily="34" charset="0"/>
                <a:cs typeface="Calibri" panose="020F0502020204030204" pitchFamily="34" charset="0"/>
              </a:rPr>
              <a:t>Hidden OS Steganography </a:t>
            </a:r>
          </a:p>
          <a:p>
            <a:pPr marL="457200" indent="-457200">
              <a:buFont typeface="+mj-lt"/>
              <a:buAutoNum type="arabicPeriod" startAt="10"/>
            </a:pPr>
            <a:r>
              <a:rPr lang="en-GB" dirty="0">
                <a:latin typeface="Calibri" panose="020F0502020204030204" pitchFamily="34" charset="0"/>
                <a:ea typeface="Calibri" panose="020F0502020204030204" pitchFamily="34" charset="0"/>
                <a:cs typeface="Calibri" panose="020F0502020204030204" pitchFamily="34" charset="0"/>
              </a:rPr>
              <a:t>C++ Source-Code Steganography</a:t>
            </a:r>
          </a:p>
          <a:p>
            <a:pPr marL="457200" indent="-457200">
              <a:buFont typeface="+mj-lt"/>
              <a:buAutoNum type="arabicPeriod" startAt="10"/>
            </a:pPr>
            <a:r>
              <a:rPr lang="en-GB" dirty="0">
                <a:latin typeface="Calibri" panose="020F0502020204030204" pitchFamily="34" charset="0"/>
                <a:ea typeface="Calibri" panose="020F0502020204030204" pitchFamily="34" charset="0"/>
                <a:cs typeface="Calibri" panose="020F0502020204030204" pitchFamily="34" charset="0"/>
              </a:rPr>
              <a:t>Compressed Data Steganography</a:t>
            </a:r>
          </a:p>
        </p:txBody>
      </p:sp>
      <p:sp>
        <p:nvSpPr>
          <p:cNvPr id="4" name="Content Placeholder 2">
            <a:extLst>
              <a:ext uri="{FF2B5EF4-FFF2-40B4-BE49-F238E27FC236}">
                <a16:creationId xmlns:a16="http://schemas.microsoft.com/office/drawing/2014/main" id="{0AE8FCC9-D886-3C3E-5716-809CB362DCB0}"/>
              </a:ext>
            </a:extLst>
          </p:cNvPr>
          <p:cNvSpPr txBox="1">
            <a:spLocks/>
          </p:cNvSpPr>
          <p:nvPr/>
        </p:nvSpPr>
        <p:spPr bwMode="auto">
          <a:xfrm>
            <a:off x="161827" y="1371600"/>
            <a:ext cx="472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Image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Document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Folder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Video Steganography</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Audio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White Space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Web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Spam/Email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Natural Text Steganography </a:t>
            </a:r>
          </a:p>
        </p:txBody>
      </p:sp>
    </p:spTree>
    <p:extLst>
      <p:ext uri="{BB962C8B-B14F-4D97-AF65-F5344CB8AC3E}">
        <p14:creationId xmlns:p14="http://schemas.microsoft.com/office/powerpoint/2010/main" val="3025023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566A2-E6BE-821D-B313-A33EFF420738}"/>
              </a:ext>
            </a:extLst>
          </p:cNvPr>
          <p:cNvSpPr>
            <a:spLocks noGrp="1"/>
          </p:cNvSpPr>
          <p:nvPr>
            <p:ph type="title"/>
          </p:nvPr>
        </p:nvSpPr>
        <p:spPr>
          <a:xfrm>
            <a:off x="457200" y="37871"/>
            <a:ext cx="8229600" cy="715962"/>
          </a:xfrm>
        </p:spPr>
        <p:txBody>
          <a:bodyPr/>
          <a:lstStyle/>
          <a:p>
            <a:r>
              <a:rPr lang="en-GB" dirty="0"/>
              <a:t>Steganography Tools </a:t>
            </a:r>
          </a:p>
        </p:txBody>
      </p:sp>
      <p:pic>
        <p:nvPicPr>
          <p:cNvPr id="5" name="Content Placeholder 4">
            <a:extLst>
              <a:ext uri="{FF2B5EF4-FFF2-40B4-BE49-F238E27FC236}">
                <a16:creationId xmlns:a16="http://schemas.microsoft.com/office/drawing/2014/main" id="{47646609-A11D-AD71-5BFA-9CE643A94FA3}"/>
              </a:ext>
            </a:extLst>
          </p:cNvPr>
          <p:cNvPicPr>
            <a:picLocks noGrp="1" noChangeAspect="1"/>
          </p:cNvPicPr>
          <p:nvPr>
            <p:ph idx="1"/>
          </p:nvPr>
        </p:nvPicPr>
        <p:blipFill>
          <a:blip r:embed="rId2"/>
          <a:stretch>
            <a:fillRect/>
          </a:stretch>
        </p:blipFill>
        <p:spPr>
          <a:xfrm>
            <a:off x="152400" y="1068838"/>
            <a:ext cx="8932914" cy="4493762"/>
          </a:xfrm>
        </p:spPr>
      </p:pic>
    </p:spTree>
    <p:extLst>
      <p:ext uri="{BB962C8B-B14F-4D97-AF65-F5344CB8AC3E}">
        <p14:creationId xmlns:p14="http://schemas.microsoft.com/office/powerpoint/2010/main" val="158391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9045B-241D-0C1A-A4E2-DDBADDB11E54}"/>
              </a:ext>
            </a:extLst>
          </p:cNvPr>
          <p:cNvSpPr>
            <a:spLocks noGrp="1"/>
          </p:cNvSpPr>
          <p:nvPr>
            <p:ph type="title"/>
          </p:nvPr>
        </p:nvSpPr>
        <p:spPr>
          <a:xfrm>
            <a:off x="152400" y="76200"/>
            <a:ext cx="8915400" cy="1143000"/>
          </a:xfrm>
        </p:spPr>
        <p:txBody>
          <a:bodyPr/>
          <a:lstStyle/>
          <a:p>
            <a:r>
              <a:rPr lang="en-US" dirty="0"/>
              <a:t>Perform Image Steganography using </a:t>
            </a:r>
            <a:r>
              <a:rPr lang="en-US" dirty="0" err="1"/>
              <a:t>ShellGPT</a:t>
            </a:r>
            <a:br>
              <a:rPr lang="en-US" dirty="0"/>
            </a:br>
            <a:endParaRPr lang="en-GB" dirty="0"/>
          </a:p>
        </p:txBody>
      </p:sp>
      <p:pic>
        <p:nvPicPr>
          <p:cNvPr id="5" name="Content Placeholder 4">
            <a:extLst>
              <a:ext uri="{FF2B5EF4-FFF2-40B4-BE49-F238E27FC236}">
                <a16:creationId xmlns:a16="http://schemas.microsoft.com/office/drawing/2014/main" id="{113EBA1A-7101-720B-602C-D2B721E8381D}"/>
              </a:ext>
            </a:extLst>
          </p:cNvPr>
          <p:cNvPicPr>
            <a:picLocks noGrp="1" noChangeAspect="1"/>
          </p:cNvPicPr>
          <p:nvPr>
            <p:ph idx="1"/>
          </p:nvPr>
        </p:nvPicPr>
        <p:blipFill>
          <a:blip r:embed="rId2"/>
          <a:stretch>
            <a:fillRect/>
          </a:stretch>
        </p:blipFill>
        <p:spPr>
          <a:xfrm>
            <a:off x="6944" y="1371600"/>
            <a:ext cx="9040225" cy="4069654"/>
          </a:xfrm>
        </p:spPr>
      </p:pic>
    </p:spTree>
    <p:extLst>
      <p:ext uri="{BB962C8B-B14F-4D97-AF65-F5344CB8AC3E}">
        <p14:creationId xmlns:p14="http://schemas.microsoft.com/office/powerpoint/2010/main" val="297465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C54A0-4ACE-FB4F-66F2-853DB4E43F3E}"/>
              </a:ext>
            </a:extLst>
          </p:cNvPr>
          <p:cNvSpPr>
            <a:spLocks noGrp="1"/>
          </p:cNvSpPr>
          <p:nvPr>
            <p:ph type="title"/>
          </p:nvPr>
        </p:nvSpPr>
        <p:spPr>
          <a:xfrm>
            <a:off x="457200" y="92075"/>
            <a:ext cx="8229600" cy="639762"/>
          </a:xfrm>
        </p:spPr>
        <p:txBody>
          <a:bodyPr/>
          <a:lstStyle/>
          <a:p>
            <a:r>
              <a:rPr lang="en-GB" dirty="0"/>
              <a:t>Steganalysis</a:t>
            </a:r>
            <a:br>
              <a:rPr lang="en-GB" dirty="0"/>
            </a:br>
            <a:endParaRPr lang="en-GB" dirty="0"/>
          </a:p>
        </p:txBody>
      </p:sp>
      <p:sp>
        <p:nvSpPr>
          <p:cNvPr id="3" name="Content Placeholder 2">
            <a:extLst>
              <a:ext uri="{FF2B5EF4-FFF2-40B4-BE49-F238E27FC236}">
                <a16:creationId xmlns:a16="http://schemas.microsoft.com/office/drawing/2014/main" id="{1BFFEA4F-C6D1-845D-F310-3C0D0FD83853}"/>
              </a:ext>
            </a:extLst>
          </p:cNvPr>
          <p:cNvSpPr>
            <a:spLocks noGrp="1"/>
          </p:cNvSpPr>
          <p:nvPr>
            <p:ph idx="1"/>
          </p:nvPr>
        </p:nvSpPr>
        <p:spPr>
          <a:xfrm>
            <a:off x="304800" y="914400"/>
            <a:ext cx="85344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Reverse Process of Steganography</a:t>
            </a:r>
          </a:p>
          <a:p>
            <a:pPr algn="just"/>
            <a:r>
              <a:rPr lang="en-US" sz="2000" dirty="0">
                <a:latin typeface="Calibri" panose="020F0502020204030204" pitchFamily="34" charset="0"/>
                <a:ea typeface="Calibri" panose="020F0502020204030204" pitchFamily="34" charset="0"/>
                <a:cs typeface="Calibri" panose="020F0502020204030204" pitchFamily="34" charset="0"/>
              </a:rPr>
              <a:t>Steganalysis is the art of discovering and rendering covert messages using steganography</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detects hidden messages embedded in images, text, audio, and video carrier mediums</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Challenges of Steganalysis</a:t>
            </a:r>
          </a:p>
          <a:p>
            <a:pPr algn="just"/>
            <a:r>
              <a:rPr lang="en-US" sz="2000" dirty="0">
                <a:latin typeface="Calibri" panose="020F0502020204030204" pitchFamily="34" charset="0"/>
                <a:ea typeface="Calibri" panose="020F0502020204030204" pitchFamily="34" charset="0"/>
                <a:cs typeface="Calibri" panose="020F0502020204030204" pitchFamily="34" charset="0"/>
              </a:rPr>
              <a:t>Suspect information stream may or may not have encoded hidden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Efficient and accurate detection of hidden content within digital images is difficult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message could be encrypted before being inserted into a file or signal </a:t>
            </a:r>
          </a:p>
          <a:p>
            <a:pPr algn="just"/>
            <a:r>
              <a:rPr lang="en-US" sz="2000" dirty="0">
                <a:latin typeface="Calibri" panose="020F0502020204030204" pitchFamily="34" charset="0"/>
                <a:ea typeface="Calibri" panose="020F0502020204030204" pitchFamily="34" charset="0"/>
                <a:cs typeface="Calibri" panose="020F0502020204030204" pitchFamily="34" charset="0"/>
              </a:rPr>
              <a:t>Some of the suspect signals or files may have irrelevant data or noise encoded into them</a:t>
            </a:r>
          </a:p>
          <a:p>
            <a:endParaRPr lang="en-GB" dirty="0"/>
          </a:p>
        </p:txBody>
      </p:sp>
    </p:spTree>
    <p:extLst>
      <p:ext uri="{BB962C8B-B14F-4D97-AF65-F5344CB8AC3E}">
        <p14:creationId xmlns:p14="http://schemas.microsoft.com/office/powerpoint/2010/main" val="415700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55B05-43B8-2FC4-B4AD-1AC548FAAEE6}"/>
              </a:ext>
            </a:extLst>
          </p:cNvPr>
          <p:cNvSpPr>
            <a:spLocks noGrp="1"/>
          </p:cNvSpPr>
          <p:nvPr>
            <p:ph type="title"/>
          </p:nvPr>
        </p:nvSpPr>
        <p:spPr>
          <a:xfrm>
            <a:off x="457200" y="31423"/>
            <a:ext cx="8229600" cy="1143000"/>
          </a:xfrm>
        </p:spPr>
        <p:txBody>
          <a:bodyPr/>
          <a:lstStyle/>
          <a:p>
            <a:r>
              <a:rPr lang="en-US" dirty="0"/>
              <a:t>Steganalysis Methods/Attacks on Steganography </a:t>
            </a:r>
            <a:endParaRPr lang="en-GB" dirty="0"/>
          </a:p>
        </p:txBody>
      </p:sp>
      <p:pic>
        <p:nvPicPr>
          <p:cNvPr id="5" name="Content Placeholder 4">
            <a:extLst>
              <a:ext uri="{FF2B5EF4-FFF2-40B4-BE49-F238E27FC236}">
                <a16:creationId xmlns:a16="http://schemas.microsoft.com/office/drawing/2014/main" id="{AF33D224-F738-6A2A-5BD1-024C208534F3}"/>
              </a:ext>
            </a:extLst>
          </p:cNvPr>
          <p:cNvPicPr>
            <a:picLocks noGrp="1" noChangeAspect="1"/>
          </p:cNvPicPr>
          <p:nvPr>
            <p:ph idx="1"/>
          </p:nvPr>
        </p:nvPicPr>
        <p:blipFill>
          <a:blip r:embed="rId2"/>
          <a:stretch>
            <a:fillRect/>
          </a:stretch>
        </p:blipFill>
        <p:spPr>
          <a:xfrm>
            <a:off x="77935" y="1425411"/>
            <a:ext cx="8988129" cy="4007177"/>
          </a:xfrm>
        </p:spPr>
      </p:pic>
    </p:spTree>
    <p:extLst>
      <p:ext uri="{BB962C8B-B14F-4D97-AF65-F5344CB8AC3E}">
        <p14:creationId xmlns:p14="http://schemas.microsoft.com/office/powerpoint/2010/main" val="190293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84CB5-B9F2-8F75-FC5F-CD62260E3534}"/>
              </a:ext>
            </a:extLst>
          </p:cNvPr>
          <p:cNvSpPr>
            <a:spLocks noGrp="1"/>
          </p:cNvSpPr>
          <p:nvPr>
            <p:ph type="title"/>
          </p:nvPr>
        </p:nvSpPr>
        <p:spPr>
          <a:xfrm>
            <a:off x="457200" y="87894"/>
            <a:ext cx="8229600" cy="715962"/>
          </a:xfrm>
        </p:spPr>
        <p:txBody>
          <a:bodyPr/>
          <a:lstStyle/>
          <a:p>
            <a:r>
              <a:rPr lang="en-GB" dirty="0"/>
              <a:t>Steganography Detection Tools </a:t>
            </a:r>
          </a:p>
        </p:txBody>
      </p:sp>
      <p:sp>
        <p:nvSpPr>
          <p:cNvPr id="3" name="Content Placeholder 2">
            <a:extLst>
              <a:ext uri="{FF2B5EF4-FFF2-40B4-BE49-F238E27FC236}">
                <a16:creationId xmlns:a16="http://schemas.microsoft.com/office/drawing/2014/main" id="{49959C7B-452A-F9C2-52EB-B8E3E4E00E48}"/>
              </a:ext>
            </a:extLst>
          </p:cNvPr>
          <p:cNvSpPr>
            <a:spLocks noGrp="1"/>
          </p:cNvSpPr>
          <p:nvPr>
            <p:ph idx="1"/>
          </p:nvPr>
        </p:nvSpPr>
        <p:spPr>
          <a:xfrm>
            <a:off x="0" y="723474"/>
            <a:ext cx="6503580" cy="876726"/>
          </a:xfrm>
        </p:spPr>
        <p:txBody>
          <a:bodyPr/>
          <a:lstStyle/>
          <a:p>
            <a:r>
              <a:rPr lang="en-US" dirty="0" err="1">
                <a:latin typeface="Calibri" panose="020F0502020204030204" pitchFamily="34" charset="0"/>
                <a:ea typeface="Calibri" panose="020F0502020204030204" pitchFamily="34" charset="0"/>
                <a:cs typeface="Calibri" panose="020F0502020204030204" pitchFamily="34" charset="0"/>
              </a:rPr>
              <a:t>zsteg</a:t>
            </a:r>
            <a:r>
              <a:rPr lang="en-US" dirty="0">
                <a:latin typeface="Calibri" panose="020F0502020204030204" pitchFamily="34" charset="0"/>
                <a:ea typeface="Calibri" panose="020F0502020204030204" pitchFamily="34" charset="0"/>
                <a:cs typeface="Calibri" panose="020F0502020204030204" pitchFamily="34" charset="0"/>
              </a:rPr>
              <a:t> tool is used to detect </a:t>
            </a:r>
            <a:r>
              <a:rPr lang="en-US" dirty="0" err="1">
                <a:latin typeface="Calibri" panose="020F0502020204030204" pitchFamily="34" charset="0"/>
                <a:ea typeface="Calibri" panose="020F0502020204030204" pitchFamily="34" charset="0"/>
                <a:cs typeface="Calibri" panose="020F0502020204030204" pitchFamily="34" charset="0"/>
              </a:rPr>
              <a:t>stegano</a:t>
            </a:r>
            <a:r>
              <a:rPr lang="en-US" dirty="0">
                <a:latin typeface="Calibri" panose="020F0502020204030204" pitchFamily="34" charset="0"/>
                <a:ea typeface="Calibri" panose="020F0502020204030204" pitchFamily="34" charset="0"/>
                <a:cs typeface="Calibri" panose="020F0502020204030204" pitchFamily="34" charset="0"/>
              </a:rPr>
              <a:t>-hidden data in PNG and BMP image files</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5721F44-87D7-57DE-39AA-788617A3FD52}"/>
              </a:ext>
            </a:extLst>
          </p:cNvPr>
          <p:cNvPicPr>
            <a:picLocks noChangeAspect="1"/>
          </p:cNvPicPr>
          <p:nvPr/>
        </p:nvPicPr>
        <p:blipFill>
          <a:blip r:embed="rId2"/>
          <a:stretch>
            <a:fillRect/>
          </a:stretch>
        </p:blipFill>
        <p:spPr>
          <a:xfrm>
            <a:off x="32208" y="1600200"/>
            <a:ext cx="6503581" cy="4010670"/>
          </a:xfrm>
          <a:prstGeom prst="rect">
            <a:avLst/>
          </a:prstGeom>
        </p:spPr>
      </p:pic>
      <p:pic>
        <p:nvPicPr>
          <p:cNvPr id="7" name="Picture 6">
            <a:extLst>
              <a:ext uri="{FF2B5EF4-FFF2-40B4-BE49-F238E27FC236}">
                <a16:creationId xmlns:a16="http://schemas.microsoft.com/office/drawing/2014/main" id="{E3F3A028-64BB-61A8-57BD-694DC0F22B86}"/>
              </a:ext>
            </a:extLst>
          </p:cNvPr>
          <p:cNvPicPr>
            <a:picLocks noChangeAspect="1"/>
          </p:cNvPicPr>
          <p:nvPr/>
        </p:nvPicPr>
        <p:blipFill>
          <a:blip r:embed="rId3"/>
          <a:stretch>
            <a:fillRect/>
          </a:stretch>
        </p:blipFill>
        <p:spPr>
          <a:xfrm>
            <a:off x="6723427" y="990600"/>
            <a:ext cx="2429214" cy="4620270"/>
          </a:xfrm>
          <a:prstGeom prst="rect">
            <a:avLst/>
          </a:prstGeom>
        </p:spPr>
      </p:pic>
    </p:spTree>
    <p:extLst>
      <p:ext uri="{BB962C8B-B14F-4D97-AF65-F5344CB8AC3E}">
        <p14:creationId xmlns:p14="http://schemas.microsoft.com/office/powerpoint/2010/main" val="1574536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5171-CDE8-5578-6616-A14F3A5BB9C6}"/>
              </a:ext>
            </a:extLst>
          </p:cNvPr>
          <p:cNvSpPr>
            <a:spLocks noGrp="1"/>
          </p:cNvSpPr>
          <p:nvPr>
            <p:ph type="title"/>
          </p:nvPr>
        </p:nvSpPr>
        <p:spPr>
          <a:xfrm>
            <a:off x="457200" y="274638"/>
            <a:ext cx="8229600" cy="792162"/>
          </a:xfrm>
        </p:spPr>
        <p:txBody>
          <a:bodyPr/>
          <a:lstStyle/>
          <a:p>
            <a:r>
              <a:rPr lang="en-GB" dirty="0"/>
              <a:t>Covering Tracks</a:t>
            </a:r>
            <a:br>
              <a:rPr lang="en-GB" dirty="0"/>
            </a:br>
            <a:endParaRPr lang="en-GB" dirty="0"/>
          </a:p>
        </p:txBody>
      </p:sp>
      <p:sp>
        <p:nvSpPr>
          <p:cNvPr id="3" name="Content Placeholder 2">
            <a:extLst>
              <a:ext uri="{FF2B5EF4-FFF2-40B4-BE49-F238E27FC236}">
                <a16:creationId xmlns:a16="http://schemas.microsoft.com/office/drawing/2014/main" id="{47987A24-F82F-20D3-CCAC-A37A696AA48A}"/>
              </a:ext>
            </a:extLst>
          </p:cNvPr>
          <p:cNvSpPr>
            <a:spLocks noGrp="1"/>
          </p:cNvSpPr>
          <p:nvPr>
            <p:ph idx="1"/>
          </p:nvPr>
        </p:nvSpPr>
        <p:spPr>
          <a:xfrm>
            <a:off x="152400" y="1066800"/>
            <a:ext cx="8686800" cy="4495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Once intruders have successfully gained administrator access on a system, they will try to cover their tracks to avoid detection</a:t>
            </a:r>
          </a:p>
          <a:p>
            <a:pPr marL="0" indent="0" algn="just">
              <a:buNone/>
            </a:pPr>
            <a:r>
              <a:rPr lang="en-US" dirty="0">
                <a:latin typeface="Calibri" panose="020F0502020204030204" pitchFamily="34" charset="0"/>
                <a:ea typeface="Calibri" panose="020F0502020204030204" pitchFamily="34" charset="0"/>
                <a:cs typeface="Calibri" panose="020F0502020204030204" pitchFamily="34" charset="0"/>
              </a:rPr>
              <a:t>The attacker uses the following techniques to cover his/her tracks on the target system:</a:t>
            </a:r>
          </a:p>
          <a:p>
            <a:pPr algn="just"/>
            <a:r>
              <a:rPr lang="en-US" dirty="0">
                <a:latin typeface="Calibri" panose="020F0502020204030204" pitchFamily="34" charset="0"/>
                <a:ea typeface="Calibri" panose="020F0502020204030204" pitchFamily="34" charset="0"/>
                <a:cs typeface="Calibri" panose="020F0502020204030204" pitchFamily="34" charset="0"/>
              </a:rPr>
              <a:t>Disable Auditing </a:t>
            </a:r>
          </a:p>
          <a:p>
            <a:pPr algn="just"/>
            <a:r>
              <a:rPr lang="en-US" dirty="0">
                <a:latin typeface="Calibri" panose="020F0502020204030204" pitchFamily="34" charset="0"/>
                <a:ea typeface="Calibri" panose="020F0502020204030204" pitchFamily="34" charset="0"/>
                <a:cs typeface="Calibri" panose="020F0502020204030204" pitchFamily="34" charset="0"/>
              </a:rPr>
              <a:t>Clearing Logs </a:t>
            </a:r>
          </a:p>
          <a:p>
            <a:pPr algn="just"/>
            <a:r>
              <a:rPr lang="en-US" dirty="0">
                <a:latin typeface="Calibri" panose="020F0502020204030204" pitchFamily="34" charset="0"/>
                <a:ea typeface="Calibri" panose="020F0502020204030204" pitchFamily="34" charset="0"/>
                <a:cs typeface="Calibri" panose="020F0502020204030204" pitchFamily="34" charset="0"/>
              </a:rPr>
              <a:t>Manipulating Logs</a:t>
            </a:r>
          </a:p>
          <a:p>
            <a:pPr algn="just"/>
            <a:r>
              <a:rPr lang="en-US" dirty="0">
                <a:latin typeface="Calibri" panose="020F0502020204030204" pitchFamily="34" charset="0"/>
                <a:ea typeface="Calibri" panose="020F0502020204030204" pitchFamily="34" charset="0"/>
                <a:cs typeface="Calibri" panose="020F0502020204030204" pitchFamily="34" charset="0"/>
              </a:rPr>
              <a:t>Covering Tracks on the Network/OS </a:t>
            </a:r>
          </a:p>
          <a:p>
            <a:pPr algn="just"/>
            <a:r>
              <a:rPr lang="en-US" dirty="0">
                <a:latin typeface="Calibri" panose="020F0502020204030204" pitchFamily="34" charset="0"/>
                <a:ea typeface="Calibri" panose="020F0502020204030204" pitchFamily="34" charset="0"/>
                <a:cs typeface="Calibri" panose="020F0502020204030204" pitchFamily="34" charset="0"/>
              </a:rPr>
              <a:t>Deleting Files / Hiding Artifacts </a:t>
            </a:r>
          </a:p>
          <a:p>
            <a:pPr algn="just"/>
            <a:r>
              <a:rPr lang="en-US" dirty="0">
                <a:latin typeface="Calibri" panose="020F0502020204030204" pitchFamily="34" charset="0"/>
                <a:ea typeface="Calibri" panose="020F0502020204030204" pitchFamily="34" charset="0"/>
                <a:cs typeface="Calibri" panose="020F0502020204030204" pitchFamily="34" charset="0"/>
              </a:rPr>
              <a:t>Disabling Windows Functionality</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0234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4DA1-6658-DDAD-D8AC-52D4EAA05A73}"/>
              </a:ext>
            </a:extLst>
          </p:cNvPr>
          <p:cNvSpPr>
            <a:spLocks noGrp="1"/>
          </p:cNvSpPr>
          <p:nvPr>
            <p:ph type="title"/>
          </p:nvPr>
        </p:nvSpPr>
        <p:spPr>
          <a:xfrm>
            <a:off x="457200" y="274638"/>
            <a:ext cx="8229600" cy="868362"/>
          </a:xfrm>
        </p:spPr>
        <p:txBody>
          <a:bodyPr/>
          <a:lstStyle/>
          <a:p>
            <a:r>
              <a:rPr lang="en-GB" dirty="0"/>
              <a:t>Manually Clearing Event Logs </a:t>
            </a:r>
          </a:p>
        </p:txBody>
      </p:sp>
      <p:pic>
        <p:nvPicPr>
          <p:cNvPr id="5" name="Content Placeholder 4">
            <a:extLst>
              <a:ext uri="{FF2B5EF4-FFF2-40B4-BE49-F238E27FC236}">
                <a16:creationId xmlns:a16="http://schemas.microsoft.com/office/drawing/2014/main" id="{B829E72D-D9B6-16F9-9E49-B8416CDDDEDC}"/>
              </a:ext>
            </a:extLst>
          </p:cNvPr>
          <p:cNvPicPr>
            <a:picLocks noGrp="1" noChangeAspect="1"/>
          </p:cNvPicPr>
          <p:nvPr>
            <p:ph idx="1"/>
          </p:nvPr>
        </p:nvPicPr>
        <p:blipFill>
          <a:blip r:embed="rId3"/>
          <a:stretch>
            <a:fillRect/>
          </a:stretch>
        </p:blipFill>
        <p:spPr>
          <a:xfrm>
            <a:off x="184170" y="1295400"/>
            <a:ext cx="8947130" cy="4267200"/>
          </a:xfrm>
        </p:spPr>
      </p:pic>
    </p:spTree>
    <p:extLst>
      <p:ext uri="{BB962C8B-B14F-4D97-AF65-F5344CB8AC3E}">
        <p14:creationId xmlns:p14="http://schemas.microsoft.com/office/powerpoint/2010/main" val="365214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54715-45B3-B0A7-1CDF-8ABD9D23778A}"/>
              </a:ext>
            </a:extLst>
          </p:cNvPr>
          <p:cNvSpPr>
            <a:spLocks noGrp="1"/>
          </p:cNvSpPr>
          <p:nvPr>
            <p:ph type="title"/>
          </p:nvPr>
        </p:nvSpPr>
        <p:spPr>
          <a:xfrm>
            <a:off x="457200" y="152400"/>
            <a:ext cx="8229600" cy="715962"/>
          </a:xfrm>
        </p:spPr>
        <p:txBody>
          <a:bodyPr/>
          <a:lstStyle/>
          <a:p>
            <a:r>
              <a:rPr lang="en-GB" dirty="0"/>
              <a:t>Deleting Windows Activity History</a:t>
            </a:r>
            <a:br>
              <a:rPr lang="en-GB" dirty="0"/>
            </a:br>
            <a:endParaRPr lang="en-GB" dirty="0"/>
          </a:p>
        </p:txBody>
      </p:sp>
      <p:sp>
        <p:nvSpPr>
          <p:cNvPr id="3" name="Content Placeholder 2">
            <a:extLst>
              <a:ext uri="{FF2B5EF4-FFF2-40B4-BE49-F238E27FC236}">
                <a16:creationId xmlns:a16="http://schemas.microsoft.com/office/drawing/2014/main" id="{82839396-9D4C-ABBC-AFE8-81EEB6DAF71A}"/>
              </a:ext>
            </a:extLst>
          </p:cNvPr>
          <p:cNvSpPr>
            <a:spLocks noGrp="1"/>
          </p:cNvSpPr>
          <p:nvPr>
            <p:ph idx="1"/>
          </p:nvPr>
        </p:nvSpPr>
        <p:spPr>
          <a:xfrm>
            <a:off x="304800" y="1066801"/>
            <a:ext cx="8610600" cy="1828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can cover their tracks by deleting the Windows Activity history after unauthorized system use, thereby removing evidence of their activities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Since Windows Activity history records user activities, including file access, application usage, and browsing history, erasing this data can conceal their presence and actions on the compromised system</a:t>
            </a:r>
          </a:p>
          <a:p>
            <a:endParaRPr lang="en-GB" dirty="0"/>
          </a:p>
        </p:txBody>
      </p:sp>
      <p:pic>
        <p:nvPicPr>
          <p:cNvPr id="5" name="Picture 4">
            <a:extLst>
              <a:ext uri="{FF2B5EF4-FFF2-40B4-BE49-F238E27FC236}">
                <a16:creationId xmlns:a16="http://schemas.microsoft.com/office/drawing/2014/main" id="{A474BD52-E5CD-E36B-6448-DDC716C66FD3}"/>
              </a:ext>
            </a:extLst>
          </p:cNvPr>
          <p:cNvPicPr>
            <a:picLocks noChangeAspect="1"/>
          </p:cNvPicPr>
          <p:nvPr/>
        </p:nvPicPr>
        <p:blipFill>
          <a:blip r:embed="rId2"/>
          <a:stretch>
            <a:fillRect/>
          </a:stretch>
        </p:blipFill>
        <p:spPr>
          <a:xfrm>
            <a:off x="0" y="2823937"/>
            <a:ext cx="9144000" cy="2891063"/>
          </a:xfrm>
          <a:prstGeom prst="rect">
            <a:avLst/>
          </a:prstGeom>
        </p:spPr>
      </p:pic>
    </p:spTree>
    <p:extLst>
      <p:ext uri="{BB962C8B-B14F-4D97-AF65-F5344CB8AC3E}">
        <p14:creationId xmlns:p14="http://schemas.microsoft.com/office/powerpoint/2010/main" val="275746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F7571-40AC-441B-EA44-3C95C09D4645}"/>
              </a:ext>
            </a:extLst>
          </p:cNvPr>
          <p:cNvSpPr>
            <a:spLocks noGrp="1"/>
          </p:cNvSpPr>
          <p:nvPr>
            <p:ph type="title"/>
          </p:nvPr>
        </p:nvSpPr>
        <p:spPr>
          <a:xfrm>
            <a:off x="457200" y="152400"/>
            <a:ext cx="8229600" cy="715962"/>
          </a:xfrm>
        </p:spPr>
        <p:txBody>
          <a:bodyPr/>
          <a:lstStyle/>
          <a:p>
            <a:r>
              <a:rPr lang="en-GB" dirty="0"/>
              <a:t>Deleting Incognito History</a:t>
            </a:r>
            <a:br>
              <a:rPr lang="en-GB" dirty="0"/>
            </a:br>
            <a:endParaRPr lang="en-GB" dirty="0"/>
          </a:p>
        </p:txBody>
      </p:sp>
      <p:sp>
        <p:nvSpPr>
          <p:cNvPr id="3" name="Content Placeholder 2">
            <a:extLst>
              <a:ext uri="{FF2B5EF4-FFF2-40B4-BE49-F238E27FC236}">
                <a16:creationId xmlns:a16="http://schemas.microsoft.com/office/drawing/2014/main" id="{D2862B94-7A3A-A707-4119-A3755A0C7C69}"/>
              </a:ext>
            </a:extLst>
          </p:cNvPr>
          <p:cNvSpPr>
            <a:spLocks noGrp="1"/>
          </p:cNvSpPr>
          <p:nvPr>
            <p:ph idx="1"/>
          </p:nvPr>
        </p:nvSpPr>
        <p:spPr>
          <a:xfrm>
            <a:off x="165100" y="893762"/>
            <a:ext cx="8813800" cy="193516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use incognito mode to prevent the browser from storing browsing history, cookies, and other site data locally on the device</a:t>
            </a:r>
          </a:p>
          <a:p>
            <a:pPr algn="just"/>
            <a:r>
              <a:rPr lang="en-US" sz="2000" dirty="0">
                <a:latin typeface="Calibri" panose="020F0502020204030204" pitchFamily="34" charset="0"/>
                <a:ea typeface="Calibri" panose="020F0502020204030204" pitchFamily="34" charset="0"/>
                <a:cs typeface="Calibri" panose="020F0502020204030204" pitchFamily="34" charset="0"/>
              </a:rPr>
              <a:t>As the incognito mode does not maintain complete anonymity, attackers need to clear their browsing history to cover tracks and avoid detection by traditional mechanisms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A89A746F-44C1-D9FD-53B4-9EA20EDE9B90}"/>
              </a:ext>
            </a:extLst>
          </p:cNvPr>
          <p:cNvPicPr>
            <a:picLocks noChangeAspect="1"/>
          </p:cNvPicPr>
          <p:nvPr/>
        </p:nvPicPr>
        <p:blipFill>
          <a:blip r:embed="rId2"/>
          <a:stretch>
            <a:fillRect/>
          </a:stretch>
        </p:blipFill>
        <p:spPr>
          <a:xfrm>
            <a:off x="0" y="2707404"/>
            <a:ext cx="9144000" cy="3007596"/>
          </a:xfrm>
          <a:prstGeom prst="rect">
            <a:avLst/>
          </a:prstGeom>
        </p:spPr>
      </p:pic>
    </p:spTree>
    <p:extLst>
      <p:ext uri="{BB962C8B-B14F-4D97-AF65-F5344CB8AC3E}">
        <p14:creationId xmlns:p14="http://schemas.microsoft.com/office/powerpoint/2010/main" val="42367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E5BBB-6E8D-926E-2077-CE5883B72707}"/>
              </a:ext>
            </a:extLst>
          </p:cNvPr>
          <p:cNvSpPr>
            <a:spLocks noGrp="1"/>
          </p:cNvSpPr>
          <p:nvPr>
            <p:ph type="title"/>
          </p:nvPr>
        </p:nvSpPr>
        <p:spPr>
          <a:xfrm>
            <a:off x="457200" y="274638"/>
            <a:ext cx="8229600" cy="639762"/>
          </a:xfrm>
        </p:spPr>
        <p:txBody>
          <a:bodyPr/>
          <a:lstStyle/>
          <a:p>
            <a:r>
              <a:rPr lang="en-GB" dirty="0"/>
              <a:t>Anti-forensics for Covering Tracks </a:t>
            </a:r>
          </a:p>
        </p:txBody>
      </p:sp>
      <p:sp>
        <p:nvSpPr>
          <p:cNvPr id="3" name="Content Placeholder 2">
            <a:extLst>
              <a:ext uri="{FF2B5EF4-FFF2-40B4-BE49-F238E27FC236}">
                <a16:creationId xmlns:a16="http://schemas.microsoft.com/office/drawing/2014/main" id="{A59A8596-E467-4EFD-62D3-281FC8427883}"/>
              </a:ext>
            </a:extLst>
          </p:cNvPr>
          <p:cNvSpPr>
            <a:spLocks noGrp="1"/>
          </p:cNvSpPr>
          <p:nvPr>
            <p:ph idx="1"/>
          </p:nvPr>
        </p:nvSpPr>
        <p:spPr>
          <a:xfrm>
            <a:off x="152400" y="1189039"/>
            <a:ext cx="8763000" cy="1020762"/>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Anti-forensics is a set of techniques that attackers or perpetrators use to hide their malicious activities</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792A0291-5156-5DFF-6DAD-402F0564DE18}"/>
              </a:ext>
            </a:extLst>
          </p:cNvPr>
          <p:cNvPicPr>
            <a:picLocks noChangeAspect="1"/>
          </p:cNvPicPr>
          <p:nvPr/>
        </p:nvPicPr>
        <p:blipFill>
          <a:blip r:embed="rId3"/>
          <a:stretch>
            <a:fillRect/>
          </a:stretch>
        </p:blipFill>
        <p:spPr>
          <a:xfrm>
            <a:off x="0" y="2214462"/>
            <a:ext cx="9144000" cy="4368900"/>
          </a:xfrm>
          <a:prstGeom prst="rect">
            <a:avLst/>
          </a:prstGeom>
        </p:spPr>
      </p:pic>
    </p:spTree>
    <p:extLst>
      <p:ext uri="{BB962C8B-B14F-4D97-AF65-F5344CB8AC3E}">
        <p14:creationId xmlns:p14="http://schemas.microsoft.com/office/powerpoint/2010/main" val="284265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4082F-6144-64D8-EE16-E5EE53798146}"/>
              </a:ext>
            </a:extLst>
          </p:cNvPr>
          <p:cNvSpPr>
            <a:spLocks noGrp="1"/>
          </p:cNvSpPr>
          <p:nvPr>
            <p:ph type="title"/>
          </p:nvPr>
        </p:nvSpPr>
        <p:spPr>
          <a:xfrm>
            <a:off x="457200" y="274638"/>
            <a:ext cx="8229600" cy="639762"/>
          </a:xfrm>
        </p:spPr>
        <p:txBody>
          <a:bodyPr/>
          <a:lstStyle/>
          <a:p>
            <a:r>
              <a:rPr lang="en-GB" dirty="0"/>
              <a:t>Track-Covering Tools </a:t>
            </a:r>
          </a:p>
        </p:txBody>
      </p:sp>
      <p:pic>
        <p:nvPicPr>
          <p:cNvPr id="5" name="Content Placeholder 4">
            <a:extLst>
              <a:ext uri="{FF2B5EF4-FFF2-40B4-BE49-F238E27FC236}">
                <a16:creationId xmlns:a16="http://schemas.microsoft.com/office/drawing/2014/main" id="{BB404CAB-8368-25D4-C54A-22B26E0AC1A0}"/>
              </a:ext>
            </a:extLst>
          </p:cNvPr>
          <p:cNvPicPr>
            <a:picLocks noGrp="1" noChangeAspect="1"/>
          </p:cNvPicPr>
          <p:nvPr>
            <p:ph idx="1"/>
          </p:nvPr>
        </p:nvPicPr>
        <p:blipFill>
          <a:blip r:embed="rId2"/>
          <a:stretch>
            <a:fillRect/>
          </a:stretch>
        </p:blipFill>
        <p:spPr>
          <a:xfrm>
            <a:off x="76200" y="1219200"/>
            <a:ext cx="8955865" cy="4219444"/>
          </a:xfrm>
        </p:spPr>
      </p:pic>
    </p:spTree>
    <p:extLst>
      <p:ext uri="{BB962C8B-B14F-4D97-AF65-F5344CB8AC3E}">
        <p14:creationId xmlns:p14="http://schemas.microsoft.com/office/powerpoint/2010/main" val="281524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5187D-7BF0-8963-9749-5FE56759F8FA}"/>
              </a:ext>
            </a:extLst>
          </p:cNvPr>
          <p:cNvSpPr>
            <a:spLocks noGrp="1"/>
          </p:cNvSpPr>
          <p:nvPr>
            <p:ph type="title"/>
          </p:nvPr>
        </p:nvSpPr>
        <p:spPr>
          <a:xfrm>
            <a:off x="457200" y="274638"/>
            <a:ext cx="8229600" cy="715962"/>
          </a:xfrm>
        </p:spPr>
        <p:txBody>
          <a:bodyPr/>
          <a:lstStyle/>
          <a:p>
            <a:r>
              <a:rPr lang="en-GB" dirty="0"/>
              <a:t>Defending against Covering Tracks</a:t>
            </a:r>
            <a:br>
              <a:rPr lang="en-GB" dirty="0"/>
            </a:br>
            <a:endParaRPr lang="en-GB" dirty="0"/>
          </a:p>
        </p:txBody>
      </p:sp>
      <p:pic>
        <p:nvPicPr>
          <p:cNvPr id="5" name="Content Placeholder 4">
            <a:extLst>
              <a:ext uri="{FF2B5EF4-FFF2-40B4-BE49-F238E27FC236}">
                <a16:creationId xmlns:a16="http://schemas.microsoft.com/office/drawing/2014/main" id="{4749FE74-968E-09B3-D699-F2F2CFA90D29}"/>
              </a:ext>
            </a:extLst>
          </p:cNvPr>
          <p:cNvPicPr>
            <a:picLocks noGrp="1" noChangeAspect="1"/>
          </p:cNvPicPr>
          <p:nvPr>
            <p:ph idx="1"/>
          </p:nvPr>
        </p:nvPicPr>
        <p:blipFill>
          <a:blip r:embed="rId2"/>
          <a:stretch>
            <a:fillRect/>
          </a:stretch>
        </p:blipFill>
        <p:spPr>
          <a:xfrm>
            <a:off x="381000" y="1804981"/>
            <a:ext cx="8458200" cy="3275964"/>
          </a:xfrm>
        </p:spPr>
      </p:pic>
    </p:spTree>
    <p:extLst>
      <p:ext uri="{BB962C8B-B14F-4D97-AF65-F5344CB8AC3E}">
        <p14:creationId xmlns:p14="http://schemas.microsoft.com/office/powerpoint/2010/main" val="10844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914400"/>
            <a:ext cx="8534400" cy="4297363"/>
          </a:xfrm>
        </p:spPr>
        <p:txBody>
          <a:bodyPr/>
          <a:lstStyle/>
          <a:p>
            <a:r>
              <a:rPr lang="en-US" sz="1800" dirty="0">
                <a:latin typeface="Calibri" panose="020F0502020204030204" pitchFamily="34" charset="0"/>
                <a:ea typeface="Calibri" panose="020F0502020204030204" pitchFamily="34" charset="0"/>
                <a:cs typeface="Calibri" panose="020F0502020204030204" pitchFamily="34" charset="0"/>
              </a:rPr>
              <a:t>M. T Whitman, H. J. </a:t>
            </a:r>
            <a:r>
              <a:rPr lang="en-US" sz="1800" dirty="0" err="1">
                <a:latin typeface="Calibri" panose="020F0502020204030204" pitchFamily="34" charset="0"/>
                <a:ea typeface="Calibri" panose="020F0502020204030204" pitchFamily="34" charset="0"/>
                <a:cs typeface="Calibri" panose="020F0502020204030204" pitchFamily="34" charset="0"/>
              </a:rPr>
              <a:t>Mattford</a:t>
            </a:r>
            <a:r>
              <a:rPr lang="en-US" sz="1800" dirty="0">
                <a:latin typeface="Calibri" panose="020F0502020204030204" pitchFamily="34" charset="0"/>
                <a:ea typeface="Calibri" panose="020F0502020204030204" pitchFamily="34" charset="0"/>
                <a:cs typeface="Calibri" panose="020F0502020204030204" pitchFamily="34" charset="0"/>
              </a:rPr>
              <a:t>, Principles of Information Security, Cengage Learning, 4th ed 2012.</a:t>
            </a:r>
          </a:p>
          <a:p>
            <a:r>
              <a:rPr lang="en-US" sz="1800" dirty="0">
                <a:latin typeface="Calibri" panose="020F0502020204030204" pitchFamily="34" charset="0"/>
                <a:ea typeface="Calibri" panose="020F0502020204030204" pitchFamily="34" charset="0"/>
                <a:cs typeface="Calibri" panose="020F0502020204030204" pitchFamily="34" charset="0"/>
                <a:hlinkClick r:id="rId2"/>
              </a:rPr>
              <a:t>https://aspen.eccouncil.org/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3"/>
              </a:rPr>
              <a:t>https://attack.mitre.org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4"/>
              </a:rPr>
              <a:t>http://ceh.vn/</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5"/>
              </a:rPr>
              <a:t>http://www.symantec.com/security_response/publications/threatreport.jsp</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rPr>
              <a:t>EC-Council Certified Ethical Hacker (CEH) - https://www.eccouncil.org</a:t>
            </a:r>
          </a:p>
          <a:p>
            <a:r>
              <a:rPr lang="en-US" sz="1800" dirty="0">
                <a:latin typeface="Calibri" panose="020F0502020204030204" pitchFamily="34" charset="0"/>
                <a:ea typeface="Calibri" panose="020F0502020204030204" pitchFamily="34" charset="0"/>
                <a:cs typeface="Calibri" panose="020F0502020204030204" pitchFamily="34" charset="0"/>
              </a:rPr>
              <a:t>Offensive Security Certified Professional (OSCP) - https://www.offensive-security.com</a:t>
            </a:r>
          </a:p>
          <a:p>
            <a:r>
              <a:rPr lang="en-US" sz="1800" dirty="0">
                <a:latin typeface="Calibri" panose="020F0502020204030204" pitchFamily="34" charset="0"/>
                <a:ea typeface="Calibri" panose="020F0502020204030204" pitchFamily="34" charset="0"/>
                <a:cs typeface="Calibri" panose="020F0502020204030204" pitchFamily="34" charset="0"/>
              </a:rPr>
              <a:t>NIST Cybersecurity Framework - https://www.nist.gov</a:t>
            </a:r>
          </a:p>
          <a:p>
            <a:r>
              <a:rPr lang="en-US" sz="1800" dirty="0">
                <a:latin typeface="Calibri" panose="020F0502020204030204" pitchFamily="34" charset="0"/>
                <a:ea typeface="Calibri" panose="020F0502020204030204" pitchFamily="34" charset="0"/>
                <a:cs typeface="Calibri" panose="020F0502020204030204" pitchFamily="34" charset="0"/>
              </a:rPr>
              <a:t>OWASP Top 10 Security Risks - https://owasp.org</a:t>
            </a: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3026</Words>
  <Application>Microsoft Office PowerPoint</Application>
  <PresentationFormat>On-screen Show (4:3)</PresentationFormat>
  <Paragraphs>265</Paragraphs>
  <Slides>42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Comic Sans MS</vt:lpstr>
      <vt:lpstr>Times New Roman</vt:lpstr>
      <vt:lpstr>Default Design</vt:lpstr>
      <vt:lpstr>PowerPoint Presentation</vt:lpstr>
      <vt:lpstr>This lecture will look at: </vt:lpstr>
      <vt:lpstr>Microsoft Authentication: How Hash Passwords Are Stored in Windows SAM? </vt:lpstr>
      <vt:lpstr>Microsoft Authentication: NTLM Authentication Process </vt:lpstr>
      <vt:lpstr>Microsoft Authentication: Kerberos Authentication </vt:lpstr>
      <vt:lpstr>Password Cracking</vt:lpstr>
      <vt:lpstr>Dictionary, Brute-Force, and Rule-based Attack </vt:lpstr>
      <vt:lpstr>Active Online Attacks: Perform Dictionary and Brute-Force Attack </vt:lpstr>
      <vt:lpstr>Password Salting </vt:lpstr>
      <vt:lpstr>How to Defend against Password Cracking </vt:lpstr>
      <vt:lpstr>Buffer Overflow </vt:lpstr>
      <vt:lpstr>Types of Buffer Overflow: Stack-Based Buffer Overflow </vt:lpstr>
      <vt:lpstr>Types of Buffer Overflow: Heap-Based Buffer Overflow </vt:lpstr>
      <vt:lpstr>Windows Buffer Overflow Exploitation </vt:lpstr>
      <vt:lpstr>Defending against Buffer Overflows </vt:lpstr>
      <vt:lpstr>Privilege Escalation </vt:lpstr>
      <vt:lpstr>Privilege Escalation Using DLL Hijacking </vt:lpstr>
      <vt:lpstr>Privilege Escalation by Exploiting Vulnerabilities </vt:lpstr>
      <vt:lpstr>How to Defend against Privilege Escalation</vt:lpstr>
      <vt:lpstr>Take a break We’ll rejoin in 10 minutes</vt:lpstr>
      <vt:lpstr>Executing Applications </vt:lpstr>
      <vt:lpstr>Remote Code Execution Techniques </vt:lpstr>
      <vt:lpstr>Keylogger </vt:lpstr>
      <vt:lpstr>How to Defend against Keyloggers </vt:lpstr>
      <vt:lpstr>Rootkits </vt:lpstr>
      <vt:lpstr>How to Defend against Rootkits </vt:lpstr>
      <vt:lpstr>What is Steganography? </vt:lpstr>
      <vt:lpstr>Types of Steganography based on Cover Medium </vt:lpstr>
      <vt:lpstr>Steganography Tools </vt:lpstr>
      <vt:lpstr>Perform Image Steganography using ShellGPT </vt:lpstr>
      <vt:lpstr>Steganalysis </vt:lpstr>
      <vt:lpstr>Steganalysis Methods/Attacks on Steganography </vt:lpstr>
      <vt:lpstr>Steganography Detection Tools </vt:lpstr>
      <vt:lpstr>Covering Tracks </vt:lpstr>
      <vt:lpstr>Manually Clearing Event Logs </vt:lpstr>
      <vt:lpstr>Deleting Windows Activity History </vt:lpstr>
      <vt:lpstr>Deleting Incognito History </vt:lpstr>
      <vt:lpstr>Anti-forensics for Covering Tracks </vt:lpstr>
      <vt:lpstr>Track-Covering Tools </vt:lpstr>
      <vt:lpstr>Defending against Covering Tracks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2025-11-06T18:58:56Z</dcterms:modified>
</cp:coreProperties>
</file>