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7" r:id="rId4"/>
  </p:sldMasterIdLst>
  <p:notesMasterIdLst>
    <p:notesMasterId r:id="rId21"/>
  </p:notesMasterIdLst>
  <p:sldIdLst>
    <p:sldId id="256" r:id="rId5"/>
    <p:sldId id="258" r:id="rId6"/>
    <p:sldId id="281" r:id="rId7"/>
    <p:sldId id="266" r:id="rId8"/>
    <p:sldId id="268" r:id="rId9"/>
    <p:sldId id="282" r:id="rId10"/>
    <p:sldId id="283" r:id="rId11"/>
    <p:sldId id="284" r:id="rId12"/>
    <p:sldId id="271" r:id="rId13"/>
    <p:sldId id="272" r:id="rId14"/>
    <p:sldId id="285" r:id="rId15"/>
    <p:sldId id="286" r:id="rId16"/>
    <p:sldId id="288" r:id="rId17"/>
    <p:sldId id="264" r:id="rId18"/>
    <p:sldId id="263" r:id="rId19"/>
    <p:sldId id="289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BF906718-FBBD-429B-8D0F-858E937DBDA6}">
          <p14:sldIdLst>
            <p14:sldId id="256"/>
          </p14:sldIdLst>
        </p14:section>
        <p14:section name="Untitled Section" id="{889DE751-1BCF-4921-9CEB-5B1B3BA3294E}">
          <p14:sldIdLst>
            <p14:sldId id="258"/>
            <p14:sldId id="281"/>
            <p14:sldId id="266"/>
            <p14:sldId id="268"/>
            <p14:sldId id="282"/>
            <p14:sldId id="283"/>
            <p14:sldId id="284"/>
            <p14:sldId id="271"/>
            <p14:sldId id="272"/>
            <p14:sldId id="285"/>
            <p14:sldId id="286"/>
            <p14:sldId id="288"/>
            <p14:sldId id="264"/>
            <p14:sldId id="263"/>
            <p14:sldId id="28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5EFAF3-8D71-4C4C-BF39-5A66B85301F4}" v="113" dt="2021-05-16T13:07:42.83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43" autoAdjust="0"/>
    <p:restoredTop sz="94700" autoAdjust="0"/>
  </p:normalViewPr>
  <p:slideViewPr>
    <p:cSldViewPr snapToGrid="0">
      <p:cViewPr varScale="1">
        <p:scale>
          <a:sx n="76" d="100"/>
          <a:sy n="76" d="100"/>
        </p:scale>
        <p:origin x="84" y="7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33A194-327B-4B39-95C1-18E3434D500D}" type="datetimeFigureOut">
              <a:rPr lang="en-GB" smtClean="0"/>
              <a:t>26/09/2021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272CEE-F5A1-455D-A8D1-2A2BEBCDE9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5231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272CEE-F5A1-455D-A8D1-2A2BEBCDE92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787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47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657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963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992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781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67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096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782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675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979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4487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25887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305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359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231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8654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050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9692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  <p:sldLayoutId id="2147483989" r:id="rId12"/>
    <p:sldLayoutId id="2147483990" r:id="rId13"/>
    <p:sldLayoutId id="2147483991" r:id="rId14"/>
    <p:sldLayoutId id="2147483992" r:id="rId15"/>
    <p:sldLayoutId id="2147483993" r:id="rId16"/>
    <p:sldLayoutId id="214748399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tanveernaseer.com/4-steps-leaders-can-use-to-resolve-team-conflicts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ecampusontario.pressbooks.pub/commbusprofcdn/chapter/group-life-cycles-and-member-roles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nterest.com/pin/825847650405040925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repearl.net/belbin-team-roles/" TargetMode="External"/><Relationship Id="rId3" Type="http://schemas.openxmlformats.org/officeDocument/2006/relationships/hyperlink" Target="https://www.linkedin.com/pulse/4-goals-any-speech-pitch-presentation-trevor-ambrose" TargetMode="External"/><Relationship Id="rId7" Type="http://schemas.openxmlformats.org/officeDocument/2006/relationships/hyperlink" Target="https://www.mindtools.com/pages/article/newLDR_86.htm" TargetMode="External"/><Relationship Id="rId2" Type="http://schemas.openxmlformats.org/officeDocument/2006/relationships/hyperlink" Target="https://sfmagazine.com/post-entry/march-2020-the-value-of-trust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business.com/articles/management-theory-of-meredith-belbin/" TargetMode="External"/><Relationship Id="rId11" Type="http://schemas.openxmlformats.org/officeDocument/2006/relationships/hyperlink" Target="https://www.careeraddict.com/bad-work-habits" TargetMode="External"/><Relationship Id="rId5" Type="http://schemas.openxmlformats.org/officeDocument/2006/relationships/hyperlink" Target="https://www.businessballs.com/team-management/tuckman-forming-storming-norming-performing-model/" TargetMode="External"/><Relationship Id="rId10" Type="http://schemas.openxmlformats.org/officeDocument/2006/relationships/hyperlink" Target="https://www.ukessays.com/essays/leadership/what-is-teamwork.php?vref=" TargetMode="External"/><Relationship Id="rId4" Type="http://schemas.openxmlformats.org/officeDocument/2006/relationships/hyperlink" Target="https://www.careercliff.com/characteristics-of-effective-team/" TargetMode="External"/><Relationship Id="rId9" Type="http://schemas.openxmlformats.org/officeDocument/2006/relationships/hyperlink" Target="https://web.mit.edu/curhan/www/docs/Articles/15341_Readings/Group_Dynamics/Tuckman_1965_Developmental_sequence_in_small_groups.pdf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potlight on a dark foggy stage">
            <a:extLst>
              <a:ext uri="{FF2B5EF4-FFF2-40B4-BE49-F238E27FC236}">
                <a16:creationId xmlns:a16="http://schemas.microsoft.com/office/drawing/2014/main" id="{6C04301D-1D0C-4F4E-9B1E-C50335418AC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1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133" r="-3" b="-3"/>
          <a:stretch/>
        </p:blipFill>
        <p:spPr>
          <a:xfrm>
            <a:off x="20" y="10"/>
            <a:ext cx="9143980" cy="6857990"/>
          </a:xfrm>
          <a:prstGeom prst="rect">
            <a:avLst/>
          </a:prstGeom>
          <a:gradFill flip="none" rotWithShape="1">
            <a:gsLst>
              <a:gs pos="99156">
                <a:schemeClr val="accent2">
                  <a:lumMod val="75000"/>
                </a:schemeClr>
              </a:gs>
              <a:gs pos="98312">
                <a:srgbClr val="2A3C82"/>
              </a:gs>
              <a:gs pos="96625">
                <a:srgbClr val="2B3E84"/>
              </a:gs>
              <a:gs pos="93250">
                <a:srgbClr val="2E4189"/>
              </a:gs>
              <a:gs pos="86500">
                <a:srgbClr val="344892"/>
              </a:gs>
              <a:gs pos="73000">
                <a:srgbClr val="4055A5"/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FC23C8D4-BD3D-4473-B3D0-89011586BE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32000">
                <a:schemeClr val="bg2">
                  <a:lumMod val="75000"/>
                  <a:alpha val="5000"/>
                </a:schemeClr>
              </a:gs>
              <a:gs pos="100000">
                <a:schemeClr val="bg2">
                  <a:lumMod val="40000"/>
                </a:schemeClr>
              </a:gs>
            </a:gsLst>
            <a:path path="circle">
              <a:fillToRect l="50000" t="5000" r="50000" b="95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E8517A-4F30-47AB-8FAC-9CFE9B0120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96451" y="1122363"/>
            <a:ext cx="6751097" cy="23876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BMSK4002</a:t>
            </a:r>
            <a:br>
              <a:rPr lang="en-GB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Effective Team Working 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D0C79E-D649-4973-B479-73C1B06148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96451" y="3602038"/>
            <a:ext cx="6751097" cy="165576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dirty="0">
                <a:solidFill>
                  <a:schemeClr val="accent3">
                    <a:lumMod val="75000"/>
                  </a:schemeClr>
                </a:solidFill>
                <a:latin typeface="Arial"/>
                <a:cs typeface="Arial"/>
              </a:rPr>
              <a:t>Presentation </a:t>
            </a:r>
            <a:endParaRPr lang="en-GB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accent3">
                    <a:lumMod val="75000"/>
                  </a:schemeClr>
                </a:solidFill>
                <a:latin typeface="Arial"/>
                <a:cs typeface="Arial"/>
              </a:rPr>
              <a:t>By</a:t>
            </a:r>
          </a:p>
          <a:p>
            <a:r>
              <a:rPr lang="en-GB" dirty="0">
                <a:solidFill>
                  <a:schemeClr val="accent3">
                    <a:lumMod val="75000"/>
                  </a:schemeClr>
                </a:solidFill>
                <a:latin typeface="Arial"/>
                <a:cs typeface="Arial"/>
              </a:rPr>
              <a:t>Alin Chirila</a:t>
            </a:r>
          </a:p>
        </p:txBody>
      </p:sp>
    </p:spTree>
    <p:extLst>
      <p:ext uri="{BB962C8B-B14F-4D97-AF65-F5344CB8AC3E}">
        <p14:creationId xmlns:p14="http://schemas.microsoft.com/office/powerpoint/2010/main" val="135574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Formulas on a background">
            <a:extLst>
              <a:ext uri="{FF2B5EF4-FFF2-40B4-BE49-F238E27FC236}">
                <a16:creationId xmlns:a16="http://schemas.microsoft.com/office/drawing/2014/main" id="{6218F5A9-776A-4E3D-8B65-44964D22273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"/>
          <a:stretch/>
        </p:blipFill>
        <p:spPr>
          <a:xfrm>
            <a:off x="0" y="10"/>
            <a:ext cx="9143980" cy="6857990"/>
          </a:xfrm>
          <a:prstGeom prst="rect">
            <a:avLst/>
          </a:prstGeom>
          <a:gradFill flip="none" rotWithShape="1">
            <a:gsLst>
              <a:gs pos="46500">
                <a:srgbClr val="5169C4"/>
              </a:gs>
              <a:gs pos="45000">
                <a:srgbClr val="4E66BE"/>
              </a:gs>
              <a:gs pos="42000">
                <a:srgbClr val="495FB1"/>
              </a:gs>
              <a:gs pos="36000">
                <a:srgbClr val="3F5198"/>
              </a:gs>
              <a:gs pos="24000">
                <a:srgbClr val="2A3665"/>
              </a:gs>
              <a:gs pos="0">
                <a:schemeClr val="accent1">
                  <a:alpha val="11000"/>
                  <a:lumMod val="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3500000" scaled="1"/>
            <a:tileRect/>
          </a:gradFill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4DE0D6BE-330A-422D-9BD9-1E18F73C6E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32000">
                <a:schemeClr val="bg2">
                  <a:lumMod val="75000"/>
                  <a:alpha val="3000"/>
                </a:schemeClr>
              </a:gs>
              <a:gs pos="100000">
                <a:sysClr val="windowText" lastClr="000000">
                  <a:alpha val="70000"/>
                </a:sysClr>
              </a:gs>
            </a:gsLst>
            <a:path path="circle">
              <a:fillToRect l="50000" t="5000" r="50000" b="95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AABA84-22AD-4B9E-BD0D-C7B44F9A00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1" cy="132632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5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Plan</a:t>
            </a:r>
          </a:p>
        </p:txBody>
      </p:sp>
      <p:sp>
        <p:nvSpPr>
          <p:cNvPr id="24" name="Content Placeholder 23">
            <a:extLst>
              <a:ext uri="{FF2B5EF4-FFF2-40B4-BE49-F238E27FC236}">
                <a16:creationId xmlns:a16="http://schemas.microsoft.com/office/drawing/2014/main" id="{2CB07FC8-D753-4441-814F-B0E2ADF9EE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346" y="5015620"/>
            <a:ext cx="7765321" cy="77558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15137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5000">
        <p159:morph option="byObjec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B6EFD219-8BCD-4714-AFB2-AA1C6CAA65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B43324F-5418-4B7C-B6EF-75F76C0D1E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11797" y="1060110"/>
            <a:ext cx="5101498" cy="4737780"/>
          </a:xfr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anchor="ctr">
            <a:normAutofit/>
          </a:bodyPr>
          <a:lstStyle/>
          <a:p>
            <a:pPr algn="l" fontAlgn="ctr">
              <a:spcBef>
                <a:spcPts val="0"/>
              </a:spcBef>
            </a:pPr>
            <a:r>
              <a:rPr lang="en-GB" sz="1200" b="1" i="0" u="none" strike="noStrike" kern="1200" dirty="0">
                <a:effectLst>
                  <a:glow rad="76200">
                    <a:schemeClr val="accent1">
                      <a:alpha val="40000"/>
                    </a:schemeClr>
                  </a:glow>
                  <a:outerShdw blurRad="723900" dir="12720000" algn="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en-GB" sz="1200" b="0" i="0" u="none" strike="noStrike" dirty="0">
                <a:effectLst/>
                <a:latin typeface="Arial" panose="020B0604020202020204" pitchFamily="34" charset="0"/>
              </a:rPr>
            </a:br>
            <a:br>
              <a:rPr lang="en-GB" sz="1200" b="0" i="0" u="none" strike="noStrike" dirty="0">
                <a:effectLst/>
                <a:latin typeface="Arial" panose="020B0604020202020204" pitchFamily="34" charset="0"/>
              </a:rPr>
            </a:br>
            <a:br>
              <a:rPr lang="en-GB" sz="1200" b="0" i="0" u="none" strike="noStrike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r>
              <a:rPr lang="en-GB" sz="1200" b="1" i="0" u="none" strike="noStrike" kern="1200" dirty="0">
                <a:solidFill>
                  <a:schemeClr val="accent3">
                    <a:lumMod val="75000"/>
                  </a:schemeClr>
                </a:solidFill>
                <a:effectLst>
                  <a:glow rad="76200">
                    <a:schemeClr val="accent1">
                      <a:alpha val="40000"/>
                    </a:schemeClr>
                  </a:glow>
                  <a:outerShdw blurRad="723900" dir="12720000" algn="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TITLE………………………………………………......................................1</a:t>
            </a:r>
            <a:br>
              <a:rPr lang="en-GB" sz="1200" b="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br>
              <a:rPr lang="en-GB" sz="1200" b="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r>
              <a:rPr lang="en-GB" sz="1200" b="1" i="0" u="none" strike="noStrike" kern="1200" dirty="0">
                <a:solidFill>
                  <a:schemeClr val="accent3">
                    <a:lumMod val="75000"/>
                  </a:schemeClr>
                </a:solidFill>
                <a:effectLst>
                  <a:glow rad="76200">
                    <a:schemeClr val="accent1">
                      <a:alpha val="40000"/>
                    </a:schemeClr>
                  </a:glow>
                  <a:outerShdw blurRad="723900" dir="12720000" algn="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Presentation plan……………………………………………………2-3</a:t>
            </a:r>
            <a:br>
              <a:rPr lang="en-GB" sz="1200" b="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br>
              <a:rPr lang="en-GB" sz="1200" b="0" i="0" u="none" strike="noStrike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r>
              <a:rPr lang="en-GB" sz="1200" dirty="0">
                <a:solidFill>
                  <a:schemeClr val="accent3">
                    <a:lumMod val="75000"/>
                  </a:schemeClr>
                </a:solidFill>
                <a:effectLst>
                  <a:glow rad="76200">
                    <a:schemeClr val="accent1">
                      <a:alpha val="40000"/>
                    </a:schemeClr>
                  </a:glow>
                  <a:outerShdw blurRad="723900" dir="12720000" algn="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Aim………………………………………………………….………………….4</a:t>
            </a:r>
            <a:br>
              <a:rPr lang="en-GB" sz="1200" b="0" i="0" u="none" strike="noStrike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r>
              <a:rPr lang="en-GB" sz="1200" b="1" i="0" u="none" strike="noStrike" kern="1200" dirty="0">
                <a:solidFill>
                  <a:schemeClr val="accent3">
                    <a:lumMod val="75000"/>
                  </a:schemeClr>
                </a:solidFill>
                <a:effectLst>
                  <a:glow rad="76200">
                    <a:schemeClr val="accent1">
                      <a:alpha val="40000"/>
                    </a:schemeClr>
                  </a:glow>
                  <a:outerShdw blurRad="723900" dir="12720000" algn="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en-GB" sz="1200" b="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r>
              <a:rPr lang="en-GB" sz="1200" b="1" i="0" u="none" strike="noStrike" kern="1200" dirty="0">
                <a:solidFill>
                  <a:schemeClr val="accent3">
                    <a:lumMod val="75000"/>
                  </a:schemeClr>
                </a:solidFill>
                <a:effectLst>
                  <a:glow rad="76200">
                    <a:schemeClr val="accent1">
                      <a:alpha val="40000"/>
                    </a:schemeClr>
                  </a:glow>
                  <a:outerShdw blurRad="723900" dir="12720000" algn="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Bruce Tuckman theory………………………………………….....5-6</a:t>
            </a:r>
            <a:br>
              <a:rPr lang="en-GB" sz="1200" b="0" i="0" u="none" strike="noStrike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r>
              <a:rPr lang="en-GB" sz="1200" b="1" i="0" u="none" strike="noStrike" kern="1200" dirty="0">
                <a:solidFill>
                  <a:schemeClr val="accent3">
                    <a:lumMod val="75000"/>
                  </a:schemeClr>
                </a:solidFill>
                <a:effectLst>
                  <a:glow rad="76200">
                    <a:schemeClr val="accent1">
                      <a:alpha val="40000"/>
                    </a:schemeClr>
                  </a:glow>
                  <a:outerShdw blurRad="723900" dir="12720000" algn="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en-GB" sz="1200" b="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r>
              <a:rPr lang="en-GB" sz="1200" b="1" i="0" u="none" strike="noStrike" kern="1200" dirty="0">
                <a:solidFill>
                  <a:schemeClr val="accent3">
                    <a:lumMod val="75000"/>
                  </a:schemeClr>
                </a:solidFill>
                <a:effectLst>
                  <a:glow rad="76200">
                    <a:schemeClr val="accent1">
                      <a:alpha val="40000"/>
                    </a:schemeClr>
                  </a:glow>
                  <a:outerShdw blurRad="723900" dir="12720000" algn="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Meredith Belbin theory…………………………………..……….7-8</a:t>
            </a:r>
            <a:br>
              <a:rPr lang="en-GB" sz="1200" b="0" i="0" u="none" strike="noStrike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r>
              <a:rPr lang="en-GB" sz="1200" b="1" i="0" u="none" strike="noStrike" kern="1200" dirty="0">
                <a:solidFill>
                  <a:schemeClr val="accent3">
                    <a:lumMod val="75000"/>
                  </a:schemeClr>
                </a:solidFill>
                <a:effectLst>
                  <a:glow rad="76200">
                    <a:schemeClr val="accent1">
                      <a:alpha val="40000"/>
                    </a:schemeClr>
                  </a:glow>
                  <a:outerShdw blurRad="723900" dir="12720000" algn="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en-GB" sz="1200" b="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r>
              <a:rPr lang="en-GB" sz="1200" b="1" i="0" u="none" strike="noStrike" kern="1200" dirty="0">
                <a:solidFill>
                  <a:schemeClr val="accent3">
                    <a:lumMod val="75000"/>
                  </a:schemeClr>
                </a:solidFill>
                <a:effectLst>
                  <a:glow rad="76200">
                    <a:schemeClr val="accent1">
                      <a:alpha val="40000"/>
                    </a:schemeClr>
                  </a:glow>
                  <a:outerShdw blurRad="723900" dir="12720000" algn="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Groups vs Teams ………………………………………………….……9</a:t>
            </a:r>
            <a:br>
              <a:rPr lang="en-GB" sz="1200" b="0" i="0" u="none" strike="noStrike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br>
              <a:rPr lang="en-GB" sz="1200" b="0" i="0" u="none" strike="noStrike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r>
              <a:rPr lang="en-GB" sz="1200" b="1" i="0" u="none" strike="noStrike" kern="1200" dirty="0">
                <a:solidFill>
                  <a:schemeClr val="accent3">
                    <a:lumMod val="75000"/>
                  </a:schemeClr>
                </a:solidFill>
                <a:effectLst>
                  <a:glow rad="76200">
                    <a:schemeClr val="accent1">
                      <a:alpha val="40000"/>
                    </a:schemeClr>
                  </a:glow>
                  <a:outerShdw blurRad="723900" dir="12720000" algn="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Teamwork and the Importance of Trust………………..….10</a:t>
            </a:r>
            <a:br>
              <a:rPr lang="en-GB" sz="1200" b="0" i="0" u="none" strike="noStrike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br>
              <a:rPr lang="en-GB" sz="1200" b="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r>
              <a:rPr lang="en-GB" sz="1200" b="1" i="0" u="none" strike="noStrike" kern="1200" dirty="0">
                <a:solidFill>
                  <a:schemeClr val="accent3">
                    <a:lumMod val="75000"/>
                  </a:schemeClr>
                </a:solidFill>
                <a:effectLst>
                  <a:glow rad="76200">
                    <a:schemeClr val="accent1">
                      <a:alpha val="40000"/>
                    </a:schemeClr>
                  </a:glow>
                  <a:outerShdw blurRad="723900" dir="12720000" algn="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13 behaviours to create trust ……………………….…..……11</a:t>
            </a:r>
            <a:br>
              <a:rPr lang="en-GB" sz="1200" b="0" i="0" u="none" strike="noStrike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r>
              <a:rPr lang="en-GB" sz="1200" b="1" i="0" u="none" strike="noStrike" kern="1200" dirty="0">
                <a:solidFill>
                  <a:schemeClr val="accent3">
                    <a:lumMod val="75000"/>
                  </a:schemeClr>
                </a:solidFill>
                <a:effectLst>
                  <a:glow rad="76200">
                    <a:schemeClr val="accent1">
                      <a:alpha val="40000"/>
                    </a:schemeClr>
                  </a:glow>
                  <a:outerShdw blurRad="723900" dir="12720000" algn="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en-GB" sz="1200" b="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r>
              <a:rPr lang="en-GB" sz="1200" dirty="0">
                <a:solidFill>
                  <a:schemeClr val="accent3">
                    <a:lumMod val="75000"/>
                  </a:schemeClr>
                </a:solidFill>
                <a:effectLst>
                  <a:glow rad="76200">
                    <a:schemeClr val="accent1">
                      <a:alpha val="40000"/>
                    </a:schemeClr>
                  </a:glow>
                  <a:outerShdw blurRad="723900" dir="12720000" algn="l" rotWithShape="0">
                    <a:srgbClr val="000000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Characteristics of Effective Team…………………………..12</a:t>
            </a:r>
            <a:br>
              <a:rPr lang="en-GB" sz="1200" b="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br>
              <a:rPr lang="en-GB" sz="1200" b="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r>
              <a:rPr lang="en-GB" sz="1200" dirty="0">
                <a:solidFill>
                  <a:schemeClr val="accent3">
                    <a:lumMod val="75000"/>
                  </a:schemeClr>
                </a:solidFill>
                <a:effectLst>
                  <a:glow rad="76200">
                    <a:schemeClr val="accent1">
                      <a:alpha val="40000"/>
                    </a:schemeClr>
                  </a:glow>
                  <a:outerShdw blurRad="723900" dir="12720000" algn="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Workplace examples……………………………………………….13</a:t>
            </a:r>
            <a:br>
              <a:rPr lang="en-GB" sz="1200" b="0" i="0" u="none" strike="noStrike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br>
              <a:rPr lang="en-GB" sz="1200" b="0" i="0" u="none" strike="noStrike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r>
              <a:rPr lang="en-GB" sz="1200" b="1" i="0" u="none" strike="noStrike" kern="1200" dirty="0">
                <a:solidFill>
                  <a:schemeClr val="accent3">
                    <a:lumMod val="75000"/>
                  </a:schemeClr>
                </a:solidFill>
                <a:effectLst>
                  <a:glow rad="76200">
                    <a:schemeClr val="accent1">
                      <a:alpha val="40000"/>
                    </a:schemeClr>
                  </a:glow>
                  <a:outerShdw blurRad="723900" dir="12720000" algn="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Questions……………………………………………..………………….14</a:t>
            </a:r>
            <a:br>
              <a:rPr lang="en-GB" sz="1200" b="0" i="0" u="none" strike="noStrike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br>
              <a:rPr lang="en-GB" sz="1200" b="0" i="0" u="none" strike="noStrike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r>
              <a:rPr lang="en-GB" sz="1200" b="1" i="0" u="none" strike="noStrike" kern="1200" dirty="0">
                <a:solidFill>
                  <a:schemeClr val="accent3">
                    <a:lumMod val="75000"/>
                  </a:schemeClr>
                </a:solidFill>
                <a:effectLst>
                  <a:glow rad="76200">
                    <a:schemeClr val="accent1">
                      <a:alpha val="40000"/>
                    </a:schemeClr>
                  </a:glow>
                  <a:outerShdw blurRad="723900" dir="12720000" algn="l" rotWithShape="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References………………………………………………………….…..15</a:t>
            </a:r>
            <a:br>
              <a:rPr lang="en-GB" sz="1200" b="0" i="0" u="none" strike="noStrike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endParaRPr lang="en-GB" sz="1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6F0BB8C-8C08-44AD-9EBB-B43BE66A5B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049848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E31D0FFE-DC3C-40E8-B325-563CE5E601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3049848" cy="6858000"/>
          </a:xfr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anchor="ctr">
            <a:normAutofit/>
          </a:bodyPr>
          <a:lstStyle/>
          <a:p>
            <a:pPr algn="l"/>
            <a:r>
              <a:rPr lang="en-US" sz="32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Plan</a:t>
            </a:r>
            <a:endParaRPr lang="en-GB" sz="32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126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med" advClick="0" advTm="5000">
        <p15:prstTrans prst="fracture"/>
      </p:transition>
    </mc:Choice>
    <mc:Fallback xmlns="">
      <p:transition spd="med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Person wearing mixed reality smartglasses touching transparent screen">
            <a:extLst>
              <a:ext uri="{FF2B5EF4-FFF2-40B4-BE49-F238E27FC236}">
                <a16:creationId xmlns:a16="http://schemas.microsoft.com/office/drawing/2014/main" id="{D0B2AF3C-021F-4FE1-8986-E7321CC8E1A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8" r="5508"/>
          <a:stretch/>
        </p:blipFill>
        <p:spPr>
          <a:xfrm>
            <a:off x="20" y="10"/>
            <a:ext cx="9143980" cy="6857990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  <a:outerShdw dist="50800" dir="5400000" algn="ctr" rotWithShape="0">
              <a:srgbClr val="000000"/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C8CF588-B643-4314-8D5A-D80FBE86EC7B}"/>
              </a:ext>
            </a:extLst>
          </p:cNvPr>
          <p:cNvSpPr>
            <a:spLocks noGrp="1"/>
          </p:cNvSpPr>
          <p:nvPr>
            <p:ph type="title"/>
          </p:nvPr>
        </p:nvSpPr>
        <p:spPr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Aim of the 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presentation</a:t>
            </a:r>
            <a:endParaRPr lang="en-GB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F7A81B-BE32-4B37-8CDD-C9BCB79FDE50}"/>
              </a:ext>
            </a:extLst>
          </p:cNvPr>
          <p:cNvSpPr>
            <a:spLocks noGrp="1"/>
          </p:cNvSpPr>
          <p:nvPr>
            <p:ph idx="1"/>
          </p:nvPr>
        </p:nvSpPr>
        <p:spPr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Bruce Tuckman theory</a:t>
            </a:r>
          </a:p>
          <a:p>
            <a:r>
              <a:rPr lang="en-US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Meredith Belbin theory</a:t>
            </a:r>
          </a:p>
          <a:p>
            <a:r>
              <a:rPr lang="en-US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Groups vs Teams</a:t>
            </a:r>
          </a:p>
          <a:p>
            <a:r>
              <a:rPr lang="en-US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Trust at your workplace </a:t>
            </a:r>
          </a:p>
          <a:p>
            <a:r>
              <a:rPr lang="en-US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Be a team player, be part of teamwork. </a:t>
            </a:r>
          </a:p>
          <a:p>
            <a:r>
              <a:rPr lang="en-US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How to improve performance in </a:t>
            </a:r>
            <a:r>
              <a:rPr lang="en-US" sz="2400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teams</a:t>
            </a:r>
          </a:p>
          <a:p>
            <a:r>
              <a:rPr lang="en-US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13 behaviors described by </a:t>
            </a:r>
            <a:r>
              <a:rPr lang="en-GB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Stephan M.R. Covey</a:t>
            </a:r>
          </a:p>
          <a:p>
            <a:r>
              <a:rPr lang="en-US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Any question at the end of presentation.</a:t>
            </a:r>
            <a:endParaRPr lang="en-GB" sz="24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7161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 descr="A group of people clapping&#10;&#10;Description automatically generated with low confidence">
            <a:extLst>
              <a:ext uri="{FF2B5EF4-FFF2-40B4-BE49-F238E27FC236}">
                <a16:creationId xmlns:a16="http://schemas.microsoft.com/office/drawing/2014/main" id="{EBFB8302-A514-4177-95F1-A4C069A92A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  <a:grayscl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1000" r="-1" b="-1"/>
          <a:stretch/>
        </p:blipFill>
        <p:spPr>
          <a:xfrm>
            <a:off x="0" y="2030"/>
            <a:ext cx="9144000" cy="6855970"/>
          </a:xfrm>
          <a:prstGeom prst="rect">
            <a:avLst/>
          </a:prstGeom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FC23C8D4-BD3D-4473-B3D0-89011586BE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32000">
                <a:schemeClr val="bg2">
                  <a:lumMod val="75000"/>
                  <a:alpha val="5000"/>
                </a:schemeClr>
              </a:gs>
              <a:gs pos="100000">
                <a:schemeClr val="bg2">
                  <a:lumMod val="40000"/>
                </a:schemeClr>
              </a:gs>
            </a:gsLst>
            <a:path path="circle">
              <a:fillToRect l="50000" t="5000" r="50000" b="95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0A1D17-1192-4CE6-833F-DB6B9F804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8484" y="5138453"/>
            <a:ext cx="6751097" cy="1719547"/>
          </a:xfr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Bruce</a:t>
            </a:r>
            <a:r>
              <a:rPr lang="en-US" sz="36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Tuckman</a:t>
            </a:r>
            <a:r>
              <a:rPr lang="en-US" sz="36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theory</a:t>
            </a:r>
            <a:br>
              <a:rPr lang="en-US" sz="4800" dirty="0"/>
            </a:br>
            <a:endParaRPr lang="en-US" sz="4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066D2A-29FB-4A79-93B6-C867B857A682}"/>
              </a:ext>
            </a:extLst>
          </p:cNvPr>
          <p:cNvSpPr txBox="1"/>
          <p:nvPr/>
        </p:nvSpPr>
        <p:spPr>
          <a:xfrm>
            <a:off x="9051634" y="6657945"/>
            <a:ext cx="18473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endParaRPr lang="en-GB" sz="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98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863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lip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2AB9A40-7F86-46EF-A073-B7B6E3A8E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339" y="5531679"/>
            <a:ext cx="7765321" cy="1326321"/>
          </a:xfr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en-US" sz="3600" kern="12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Meredith Belbin theory</a:t>
            </a:r>
            <a:endParaRPr lang="en-GB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045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0BE4AB4-1AF7-4855-8035-9B32D6915D6D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8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72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0"/>
            <a:ext cx="9143999" cy="6884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332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vortex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250AD41-A0EA-4974-AF3F-9CB9569695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025983-A059-4048-9D86-0067C175B7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7159" y="4551037"/>
            <a:ext cx="7949682" cy="1168638"/>
          </a:xfr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800" kern="12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Groups vs Teams </a:t>
            </a:r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85788FAD-2604-4613-A794-B6ACEFDC04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96451" y="5719677"/>
            <a:ext cx="6751097" cy="546365"/>
          </a:xfrm>
        </p:spPr>
        <p:txBody>
          <a:bodyPr>
            <a:normAutofit/>
          </a:bodyPr>
          <a:lstStyle/>
          <a:p>
            <a:endParaRPr lang="en-GB" sz="18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49F20D7-4DA5-403A-A81A-2808DFB078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7" cy="421269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Shape, circle&#10;&#10;Description automatically generated">
            <a:extLst>
              <a:ext uri="{FF2B5EF4-FFF2-40B4-BE49-F238E27FC236}">
                <a16:creationId xmlns:a16="http://schemas.microsoft.com/office/drawing/2014/main" id="{9664FED1-4C0C-4E34-96BB-B123119D3ED3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97159" y="506028"/>
            <a:ext cx="8102958" cy="3601080"/>
          </a:xfrm>
          <a:prstGeom prst="rect">
            <a:avLst/>
          </a:prstGeom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</p:pic>
    </p:spTree>
    <p:extLst>
      <p:ext uri="{BB962C8B-B14F-4D97-AF65-F5344CB8AC3E}">
        <p14:creationId xmlns:p14="http://schemas.microsoft.com/office/powerpoint/2010/main" val="909276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25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625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10873-B06F-470C-B7DC-9A87A4FA1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338" y="121329"/>
            <a:ext cx="7765321" cy="1326321"/>
          </a:xfr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500" i="0" kern="120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Teamwork and the Importance of </a:t>
            </a:r>
            <a:r>
              <a:rPr lang="en-US" sz="2500" b="1" i="0" kern="120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Trust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AC5239D5-803C-4B42-A08D-D3F1FBBEE38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1" y="1740023"/>
            <a:ext cx="9143999" cy="5117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1717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xit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8EF75-DD76-4099-84AC-D1502DBBC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53826" y="204186"/>
            <a:ext cx="3565517" cy="1341117"/>
          </a:xfr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kumimoji="0" lang="en-GB" sz="1600" b="1" i="0" u="none" strike="noStrike" kern="1200" cap="all" spc="0" normalizeH="0" baseline="0" noProof="0" dirty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Stephen M.R. Covey describes 13 behaviours to create trust as part of his book ‘The Speed Of Trust’. </a:t>
            </a:r>
            <a:endParaRPr lang="en-GB" sz="16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AEBCF4-2414-4D24-A550-BC587DE411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28" r="11580" b="1"/>
          <a:stretch/>
        </p:blipFill>
        <p:spPr>
          <a:xfrm>
            <a:off x="20" y="10"/>
            <a:ext cx="4571980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BA519A-8232-43F8-8095-644DB229A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5150" y="1545303"/>
            <a:ext cx="3565517" cy="4935395"/>
          </a:xfr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lvl="0">
              <a:lnSpc>
                <a:spcPct val="110000"/>
              </a:lnSpc>
            </a:pPr>
            <a:r>
              <a:rPr lang="en-GB" sz="1400" b="1" i="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Talk straight</a:t>
            </a:r>
            <a:endParaRPr lang="en-US" sz="14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</a:pPr>
            <a:r>
              <a:rPr lang="en-GB" sz="1400" b="1" i="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Demonstrate respect</a:t>
            </a:r>
            <a:endParaRPr lang="en-US" sz="14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</a:pPr>
            <a:r>
              <a:rPr lang="en-GB" sz="1400" b="1" i="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Create transparency</a:t>
            </a:r>
            <a:endParaRPr lang="en-US" sz="14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</a:pPr>
            <a:r>
              <a:rPr lang="en-GB" sz="1400" b="1" i="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Show loyalty</a:t>
            </a:r>
            <a:endParaRPr lang="en-US" sz="14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</a:pPr>
            <a:r>
              <a:rPr lang="en-GB" sz="1400" b="1" i="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Right wrongs</a:t>
            </a:r>
            <a:endParaRPr lang="en-US" sz="14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</a:pPr>
            <a:r>
              <a:rPr lang="en-GB" sz="1400" b="1" i="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Deliver results</a:t>
            </a:r>
            <a:endParaRPr lang="en-US" sz="14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</a:pPr>
            <a:r>
              <a:rPr lang="en-GB" sz="1400" b="1" i="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Get Better</a:t>
            </a:r>
            <a:endParaRPr lang="en-US" sz="14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</a:pPr>
            <a:r>
              <a:rPr lang="en-GB" sz="1400" b="1" i="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Confront Reality</a:t>
            </a:r>
            <a:r>
              <a:rPr lang="en-GB" sz="1400" b="0" i="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en-US" sz="14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</a:pPr>
            <a:r>
              <a:rPr lang="en-GB" sz="1400" b="1" i="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Clarify expectations</a:t>
            </a:r>
            <a:endParaRPr lang="en-US" sz="14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</a:pPr>
            <a:r>
              <a:rPr lang="en-GB" sz="1400" b="1" i="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Accountability</a:t>
            </a:r>
            <a:endParaRPr lang="en-US" sz="14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</a:pPr>
            <a:r>
              <a:rPr lang="en-GB" sz="1400" b="1" i="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Listen first</a:t>
            </a:r>
            <a:endParaRPr lang="en-US" sz="14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</a:pPr>
            <a:r>
              <a:rPr lang="en-GB" sz="1400" b="1" i="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Keep commitments</a:t>
            </a:r>
            <a:endParaRPr lang="en-US" sz="14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10000"/>
              </a:lnSpc>
            </a:pPr>
            <a:r>
              <a:rPr lang="en-GB" sz="1400" b="1" i="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Extend trust</a:t>
            </a:r>
            <a:endParaRPr lang="en-US" sz="14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GB" sz="800" dirty="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0DCF65E-F84E-483D-83D7-A1616D5691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579920" y="45720"/>
            <a:ext cx="0" cy="6766560"/>
          </a:xfrm>
          <a:prstGeom prst="line">
            <a:avLst/>
          </a:prstGeom>
          <a:ln w="190500" cap="sq">
            <a:solidFill>
              <a:srgbClr val="FFFFFF"/>
            </a:solidFill>
            <a:miter lim="800000"/>
          </a:ln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220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500"/>
                            </p:stCondLst>
                            <p:childTnLst>
                              <p:par>
                                <p:cTn id="4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1500"/>
                            </p:stCondLst>
                            <p:childTnLst>
                              <p:par>
                                <p:cTn id="6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000"/>
                            </p:stCondLst>
                            <p:childTnLst>
                              <p:par>
                                <p:cTn id="7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2500"/>
                            </p:stCondLst>
                            <p:childTnLst>
                              <p:par>
                                <p:cTn id="7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4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0"/>
                            </p:stCondLst>
                            <p:childTnLst>
                              <p:par>
                                <p:cTn id="8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500"/>
                            </p:stCondLst>
                            <p:childTnLst>
                              <p:par>
                                <p:cTn id="8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EFFDA16-DC93-478E-9292-4F21A7EC7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13063" y="-115410"/>
            <a:ext cx="9357064" cy="1677880"/>
          </a:xfr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18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Characteristics of Effective Team in the Workplace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622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450" accel="50000">
                                          <p:stCondLst>
                                            <p:cond delay="45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555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45">
                                          <p:stCondLst>
                                            <p:cond delay="45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" accel="50000">
                                          <p:stCondLst>
                                            <p:cond delay="45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65">
                                          <p:stCondLst>
                                            <p:cond delay="15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415" decel="50000">
                                          <p:stCondLst>
                                            <p:cond delay="161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818C545-D9ED-40E3-B29B-FFED442027C1}"/>
              </a:ext>
            </a:extLst>
          </p:cNvPr>
          <p:cNvSpPr>
            <a:spLocks noGrp="1"/>
          </p:cNvSpPr>
          <p:nvPr>
            <p:ph type="title"/>
          </p:nvPr>
        </p:nvSpPr>
        <p:spPr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en-GB" sz="3600" i="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  <a:t>the good &amp; the bad</a:t>
            </a:r>
            <a:br>
              <a:rPr lang="en-GB" sz="36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</a:rPr>
            </a:br>
            <a:r>
              <a:rPr lang="en-GB" sz="36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</a:rPr>
              <a:t>W</a:t>
            </a:r>
            <a:r>
              <a:rPr lang="en-GB" sz="3600" i="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  <a:t>orkplace examples</a:t>
            </a:r>
            <a:endParaRPr lang="en-GB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F2DC0E5-9BD7-4901-B7E8-163BF7BCD4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normAutofit fontScale="55000" lnSpcReduction="20000"/>
          </a:bodyPr>
          <a:lstStyle/>
          <a:p>
            <a:pPr algn="l">
              <a:lnSpc>
                <a:spcPct val="110000"/>
              </a:lnSpc>
            </a:pPr>
            <a:r>
              <a:rPr lang="en-GB" sz="240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Don’t be </a:t>
            </a:r>
            <a:r>
              <a:rPr lang="en-GB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negative, be positive </a:t>
            </a:r>
          </a:p>
          <a:p>
            <a:pPr algn="l">
              <a:lnSpc>
                <a:spcPct val="110000"/>
              </a:lnSpc>
            </a:pPr>
            <a:r>
              <a:rPr lang="en-GB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on time </a:t>
            </a:r>
          </a:p>
          <a:p>
            <a:pPr algn="l">
              <a:lnSpc>
                <a:spcPct val="110000"/>
              </a:lnSpc>
            </a:pPr>
            <a:r>
              <a:rPr lang="en-GB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Don't Gossip</a:t>
            </a:r>
          </a:p>
          <a:p>
            <a:pPr algn="l">
              <a:lnSpc>
                <a:spcPct val="110000"/>
              </a:lnSpc>
            </a:pPr>
            <a:r>
              <a:rPr lang="en-GB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a Problem Solver</a:t>
            </a:r>
          </a:p>
          <a:p>
            <a:pPr algn="l">
              <a:lnSpc>
                <a:spcPct val="110000"/>
              </a:lnSpc>
            </a:pPr>
            <a:r>
              <a:rPr lang="en-GB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Dependable</a:t>
            </a:r>
          </a:p>
          <a:p>
            <a:pPr algn="l">
              <a:lnSpc>
                <a:spcPct val="110000"/>
              </a:lnSpc>
            </a:pPr>
            <a:r>
              <a:rPr lang="en-GB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 when someone is off work by taking the shift</a:t>
            </a:r>
          </a:p>
          <a:p>
            <a:pPr algn="l">
              <a:lnSpc>
                <a:spcPct val="110000"/>
              </a:lnSpc>
            </a:pPr>
            <a:r>
              <a:rPr lang="en-GB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Allow Extra Time for Everything</a:t>
            </a:r>
          </a:p>
          <a:p>
            <a:pPr algn="l">
              <a:lnSpc>
                <a:spcPct val="110000"/>
              </a:lnSpc>
            </a:pPr>
            <a:r>
              <a:rPr lang="en-GB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Prepared to Not Know Everything </a:t>
            </a:r>
          </a:p>
          <a:p>
            <a:pPr algn="l">
              <a:lnSpc>
                <a:spcPct val="110000"/>
              </a:lnSpc>
            </a:pPr>
            <a:r>
              <a:rPr lang="en-GB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Put Your Phone Away While at Work</a:t>
            </a:r>
          </a:p>
          <a:p>
            <a:pPr algn="l">
              <a:lnSpc>
                <a:spcPct val="110000"/>
              </a:lnSpc>
            </a:pPr>
            <a:r>
              <a:rPr lang="en-GB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Dress smart</a:t>
            </a:r>
          </a:p>
          <a:p>
            <a:pPr>
              <a:lnSpc>
                <a:spcPct val="110000"/>
              </a:lnSpc>
            </a:pPr>
            <a:r>
              <a:rPr lang="en-GB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Always have a smile</a:t>
            </a:r>
          </a:p>
          <a:p>
            <a:pPr algn="l">
              <a:lnSpc>
                <a:spcPct val="110000"/>
              </a:lnSpc>
            </a:pPr>
            <a:endParaRPr lang="en-GB" sz="2200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CB5A527-D6A9-41BA-8F68-96E14F2344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normAutofit fontScale="55000" lnSpcReduction="20000"/>
          </a:bodyPr>
          <a:lstStyle/>
          <a:p>
            <a:pPr>
              <a:lnSpc>
                <a:spcPct val="110000"/>
              </a:lnSpc>
            </a:pPr>
            <a:r>
              <a:rPr lang="en-GB" sz="23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Ask for Help if you need and give if you are being  asked </a:t>
            </a:r>
          </a:p>
          <a:p>
            <a:pPr algn="l">
              <a:lnSpc>
                <a:spcPct val="110000"/>
              </a:lnSpc>
            </a:pPr>
            <a:r>
              <a:rPr lang="en-GB" sz="23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Always Do Your Best</a:t>
            </a:r>
          </a:p>
          <a:p>
            <a:pPr algn="l">
              <a:lnSpc>
                <a:spcPct val="110000"/>
              </a:lnSpc>
            </a:pPr>
            <a:r>
              <a:rPr lang="en-GB" sz="23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Kind</a:t>
            </a:r>
          </a:p>
          <a:p>
            <a:pPr algn="l">
              <a:lnSpc>
                <a:spcPct val="110000"/>
              </a:lnSpc>
            </a:pPr>
            <a:r>
              <a:rPr lang="en-GB" sz="23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Don’t say "It's Not My Job“</a:t>
            </a:r>
          </a:p>
          <a:p>
            <a:pPr algn="l">
              <a:lnSpc>
                <a:spcPct val="110000"/>
              </a:lnSpc>
            </a:pPr>
            <a:r>
              <a:rPr lang="en-GB" sz="23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Look at Problems as Opportunities</a:t>
            </a:r>
          </a:p>
          <a:p>
            <a:pPr algn="l">
              <a:lnSpc>
                <a:spcPct val="110000"/>
              </a:lnSpc>
            </a:pPr>
            <a:r>
              <a:rPr lang="en-GB" sz="23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Keep Personal Problems Out of the Workplace</a:t>
            </a:r>
          </a:p>
          <a:p>
            <a:pPr algn="l">
              <a:lnSpc>
                <a:spcPct val="110000"/>
              </a:lnSpc>
            </a:pPr>
            <a:r>
              <a:rPr lang="en-GB" sz="23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Ask Questions </a:t>
            </a:r>
          </a:p>
          <a:p>
            <a:pPr algn="l">
              <a:lnSpc>
                <a:spcPct val="110000"/>
              </a:lnSpc>
            </a:pPr>
            <a:r>
              <a:rPr lang="en-GB" sz="23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 the Policies</a:t>
            </a:r>
          </a:p>
          <a:p>
            <a:pPr algn="l">
              <a:lnSpc>
                <a:spcPct val="110000"/>
              </a:lnSpc>
            </a:pPr>
            <a:r>
              <a:rPr lang="en-GB" sz="23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Don't Be Afraid to Say "I Don't Know" </a:t>
            </a:r>
          </a:p>
          <a:p>
            <a:pPr algn="l">
              <a:lnSpc>
                <a:spcPct val="110000"/>
              </a:lnSpc>
            </a:pPr>
            <a:r>
              <a:rPr lang="en-GB" sz="23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Organized</a:t>
            </a:r>
          </a:p>
          <a:p>
            <a:pPr algn="l">
              <a:lnSpc>
                <a:spcPct val="110000"/>
              </a:lnSpc>
            </a:pPr>
            <a:r>
              <a:rPr lang="en-GB" sz="23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Always have a smile</a:t>
            </a:r>
          </a:p>
          <a:p>
            <a:endParaRPr lang="en-GB" dirty="0">
              <a:solidFill>
                <a:schemeClr val="tx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10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5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20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5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3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350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400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  <p:bldP spid="8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everal hands raised and ready to answer a question">
            <a:extLst>
              <a:ext uri="{FF2B5EF4-FFF2-40B4-BE49-F238E27FC236}">
                <a16:creationId xmlns:a16="http://schemas.microsoft.com/office/drawing/2014/main" id="{56D876F1-8196-42C7-9E6E-893060432B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3" r="3666" b="-1"/>
          <a:stretch/>
        </p:blipFill>
        <p:spPr>
          <a:xfrm>
            <a:off x="20" y="2030"/>
            <a:ext cx="9143980" cy="6855970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C23C8D4-BD3D-4473-B3D0-89011586BE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32000">
                <a:schemeClr val="bg2">
                  <a:lumMod val="75000"/>
                  <a:alpha val="5000"/>
                </a:schemeClr>
              </a:gs>
              <a:gs pos="100000">
                <a:schemeClr val="bg2">
                  <a:lumMod val="40000"/>
                </a:schemeClr>
              </a:gs>
            </a:gsLst>
            <a:path path="circle">
              <a:fillToRect l="50000" t="5000" r="50000" b="95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AA14A2-15C0-4CE0-9D56-35D8F6577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6451" y="1122363"/>
            <a:ext cx="6751097" cy="2387600"/>
          </a:xfr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85624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>
        <p14:vortex dir="r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" dur="1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" dur="6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" dur="625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625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" dur="625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2000">
              <a:schemeClr val="accent1">
                <a:lumMod val="5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3E9B3-4717-4539-A188-FBFC057A0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4324" y="346230"/>
            <a:ext cx="8050281" cy="1054376"/>
          </a:xfrm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en-GB" sz="4400" u="none" strike="noStrike" cap="none" spc="0" dirty="0">
                <a:solidFill>
                  <a:schemeClr val="accent3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References </a:t>
            </a:r>
            <a:br>
              <a:rPr lang="en-GB" sz="3700" u="none" strike="noStrike" cap="none" spc="0" dirty="0">
                <a:effectLst/>
              </a:rPr>
            </a:br>
            <a:endParaRPr lang="en-GB" sz="37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6D04F4-D7CC-4E16-8E9A-F7D9777C20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4324" y="949911"/>
            <a:ext cx="8121303" cy="5415378"/>
          </a:xfrm>
        </p:spPr>
        <p:txBody>
          <a:bodyPr anchor="ctr">
            <a:normAutofit fontScale="85000" lnSpcReduction="20000"/>
          </a:bodyPr>
          <a:lstStyle/>
          <a:p>
            <a:pPr marL="0" indent="0" algn="l">
              <a:buNone/>
            </a:pPr>
            <a:endParaRPr lang="en-GB" sz="1200" i="1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GB" sz="1200" i="1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AMANDA S. MARCY, CPA; DOUGLAS M. BOYLE, DBA, CMA, CPA; JAMES F. BOYLE, DBA, CPA; AND DANIEL P. MAHONEY, PH.D., CPA, CFE (March ,2020) THE VALUE OF TRUST.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[online] Available at:  </a:t>
            </a:r>
            <a:r>
              <a:rPr lang="en-GB" sz="1200" i="1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https://sfmagazine.com/post-entry/march-2020-the-value-of-trust/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(Accessed: 15 September 2021). </a:t>
            </a:r>
          </a:p>
          <a:p>
            <a:pPr marL="0" indent="0" algn="l">
              <a:buNone/>
            </a:pP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Ambrose,T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.( August,2015) 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 Goals for Any Speech, Pitch or Presentation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Available at:   </a:t>
            </a: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https://www.linkedin.com/pulse/4-goals-any-speech-pitch-presentation-trevor-ambrose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(Accessed: 17 September 2021). </a:t>
            </a:r>
          </a:p>
          <a:p>
            <a:pPr marL="0" indent="0" algn="l">
              <a:buNone/>
            </a:pP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Ansary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A.S. (September ,2021) 25 Characteristics of Effective Team in the Workplace.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[online] Available at: </a:t>
            </a:r>
            <a:r>
              <a:rPr lang="en-GB" sz="1200" i="1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https://www.careercliff.com/characteristics-of-effective-team/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(Accessed: 25 September 2021). </a:t>
            </a:r>
          </a:p>
          <a:p>
            <a:pPr marL="0" indent="0" algn="l">
              <a:buNone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Chapman, A. (February,2017) 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Bruce Tuckman's 1965 Team-Development Model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 Available at:  </a:t>
            </a:r>
            <a:r>
              <a:rPr lang="en-GB" sz="1200" i="1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https://www.businessballs.com/team-management/tuckman-forming-storming-norming-performing-model/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(Accessed: 17 September 2021). </a:t>
            </a:r>
          </a:p>
          <a:p>
            <a:pPr marL="0" indent="0" algn="l">
              <a:buNone/>
            </a:pPr>
            <a:r>
              <a:rPr lang="en-US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Covey, S.M.R. 2006, “</a:t>
            </a:r>
            <a:r>
              <a:rPr lang="en-US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speed of trust: the one thing that changes everything” </a:t>
            </a:r>
            <a:r>
              <a:rPr lang="en-US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Simon &amp; Schuster, New York; London. </a:t>
            </a:r>
            <a:endParaRPr lang="en-GB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l">
              <a:buNone/>
            </a:pPr>
            <a:r>
              <a:rPr lang="en-GB" sz="1200" i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Dininni,J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(September ,2010) Management Theory of Meredith Belbin.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[online] 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Available at:  </a:t>
            </a:r>
            <a:r>
              <a:rPr lang="en-GB" sz="1200" i="1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6"/>
              </a:rPr>
              <a:t>https://www.business.com/articles/management-theory-of-meredith-belbin/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(Accessed: 15 September 2021). </a:t>
            </a:r>
          </a:p>
          <a:p>
            <a:pPr marL="0" indent="0" algn="l">
              <a:buNone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Mindtools (2021) 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Tuckman's Model for Nurturing a Team to High Performance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Available at: </a:t>
            </a: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7"/>
              </a:rPr>
              <a:t>https://www.mindtools.com/pages/article/newLDR_86.htm</a:t>
            </a:r>
            <a:r>
              <a:rPr lang="en-GB" sz="12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 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(Accessed: 15 September 2021). </a:t>
            </a:r>
          </a:p>
          <a:p>
            <a:pPr marL="0" indent="0" algn="l">
              <a:buNone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 Pearl training development (no year) 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Belbin Team Roles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Available at:  </a:t>
            </a: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8"/>
              </a:rPr>
              <a:t>Belbin Team Roles - </a:t>
            </a:r>
            <a:r>
              <a:rPr lang="en-GB" sz="1200" u="sng" dirty="0" err="1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8"/>
              </a:rPr>
              <a:t>PrePearl</a:t>
            </a: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8"/>
              </a:rPr>
              <a:t> Training Development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(Accessed: 17 September 2021). </a:t>
            </a:r>
          </a:p>
          <a:p>
            <a:pPr marL="0" indent="0" algn="l">
              <a:buNone/>
            </a:pP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Tuckman, W. B. (1965) 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Development sequence in small groups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 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Psychological Bulletin,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63, pp. 384-99.[online].  </a:t>
            </a: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9"/>
              </a:rPr>
              <a:t>https://web.mit.edu/curhan/www/docs/Articles/15341_Readings/Group_Dynamics/Tuckman_1965_Developmental_sequence_in_small_groups.pdf</a:t>
            </a:r>
            <a:r>
              <a:rPr lang="en-GB" sz="12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(Accessed: 25 September 2021). </a:t>
            </a:r>
          </a:p>
          <a:p>
            <a:pPr marL="0" indent="0" algn="l">
              <a:buNone/>
            </a:pPr>
            <a:r>
              <a:rPr lang="en-GB" sz="1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UKEssays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(November,2018) 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What is teamwork?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[online] Available at:  </a:t>
            </a:r>
            <a:r>
              <a:rPr lang="en-GB" sz="12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0"/>
              </a:rPr>
              <a:t>What is teamwork? (ukessays.com)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(Accessed 17 September 2021)</a:t>
            </a:r>
          </a:p>
          <a:p>
            <a:pPr marL="0" indent="0" algn="l">
              <a:buNone/>
            </a:pPr>
            <a:r>
              <a:rPr lang="en-GB" sz="1200" i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Zambas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J. (June ,2018) 20 Bad Work Habits You Need to Eliminate from Your Life.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[online] Available at:  </a:t>
            </a:r>
            <a:r>
              <a:rPr lang="en-GB" sz="1200" i="1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11"/>
              </a:rPr>
              <a:t>https://www.careeraddict.com/bad-work-habits</a:t>
            </a:r>
            <a:r>
              <a:rPr lang="en-GB" sz="1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(Accessed: 15 September 2021). </a:t>
            </a:r>
          </a:p>
          <a:p>
            <a:pPr marL="0" indent="0" algn="l">
              <a:buNone/>
            </a:pP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endParaRPr lang="en-GB" sz="2100" dirty="0"/>
          </a:p>
        </p:txBody>
      </p:sp>
    </p:spTree>
    <p:extLst>
      <p:ext uri="{BB962C8B-B14F-4D97-AF65-F5344CB8AC3E}">
        <p14:creationId xmlns:p14="http://schemas.microsoft.com/office/powerpoint/2010/main" val="77850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>
        <p:push dir="u"/>
      </p:transition>
    </mc:Choice>
    <mc:Fallback xmlns="">
      <p:transition spd="slow" advClick="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5000">
              <a:schemeClr val="tx2">
                <a:lumMod val="10000"/>
              </a:schemeClr>
            </a:gs>
            <a:gs pos="23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31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09C26AF-7430-4BBC-85ED-0D93C5FDCF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6368" y="2509422"/>
            <a:ext cx="7765321" cy="1326321"/>
          </a:xfrm>
        </p:spPr>
        <p:txBody>
          <a:bodyPr>
            <a:normAutofit/>
          </a:bodyPr>
          <a:lstStyle/>
          <a:p>
            <a:r>
              <a:rPr lang="en-GB" sz="80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END</a:t>
            </a:r>
          </a:p>
        </p:txBody>
      </p:sp>
    </p:spTree>
    <p:extLst>
      <p:ext uri="{BB962C8B-B14F-4D97-AF65-F5344CB8AC3E}">
        <p14:creationId xmlns:p14="http://schemas.microsoft.com/office/powerpoint/2010/main" val="183309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8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8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453CF9BBC06C4798B066C4E860B459" ma:contentTypeVersion="12" ma:contentTypeDescription="Create a new document." ma:contentTypeScope="" ma:versionID="c1306d1873e587b50dc6216ea9d72d56">
  <xsd:schema xmlns:xsd="http://www.w3.org/2001/XMLSchema" xmlns:xs="http://www.w3.org/2001/XMLSchema" xmlns:p="http://schemas.microsoft.com/office/2006/metadata/properties" xmlns:ns2="920a86f2-4e7f-4c35-b78c-004ab25ef739" xmlns:ns3="00876e07-ceca-4387-ad41-c2f73250e1e2" targetNamespace="http://schemas.microsoft.com/office/2006/metadata/properties" ma:root="true" ma:fieldsID="3a7f6bfaab17b0669b47f523967f1db6" ns2:_="" ns3:_="">
    <xsd:import namespace="920a86f2-4e7f-4c35-b78c-004ab25ef739"/>
    <xsd:import namespace="00876e07-ceca-4387-ad41-c2f73250e1e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a86f2-4e7f-4c35-b78c-004ab25ef73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876e07-ceca-4387-ad41-c2f73250e1e2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BE75757-A758-40F0-9756-6FE11003D20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D084BF0-8EF5-4992-8083-14612D5B88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0a86f2-4e7f-4c35-b78c-004ab25ef739"/>
    <ds:schemaRef ds:uri="00876e07-ceca-4387-ad41-c2f73250e1e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5C25A82-A65B-4BD2-AFE6-211D0A430936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611</TotalTime>
  <Words>844</Words>
  <Application>Microsoft Office PowerPoint</Application>
  <PresentationFormat>On-screen Show (4:3)</PresentationFormat>
  <Paragraphs>75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Bookman Old Style</vt:lpstr>
      <vt:lpstr>Calibri</vt:lpstr>
      <vt:lpstr>Rockwell</vt:lpstr>
      <vt:lpstr>Damask</vt:lpstr>
      <vt:lpstr>BMSK4002 Effective Team Working </vt:lpstr>
      <vt:lpstr>Presentation Plan</vt:lpstr>
      <vt:lpstr>    TITLE………………………………………………......................................1  Presentation plan……………………………………………………2-3  Aim………………………………………………………….………………….4   Bruce Tuckman theory………………………………………….....5-6   Meredith Belbin theory…………………………………..……….7-8   Groups vs Teams ………………………………………………….……9  Teamwork and the Importance of Trust………………..….10  13 behaviours to create trust ……………………….…..……11   Characteristics of Effective Team…………………………..12  Workplace examples……………………………………………….13  Questions……………………………………………..………………….14  References………………………………………………………….…..15 </vt:lpstr>
      <vt:lpstr>Aim of the presentation</vt:lpstr>
      <vt:lpstr>Bruce Tuckman theory </vt:lpstr>
      <vt:lpstr>PowerPoint Presentation</vt:lpstr>
      <vt:lpstr>Meredith Belbin theory</vt:lpstr>
      <vt:lpstr>PowerPoint Presentation</vt:lpstr>
      <vt:lpstr>Groups vs Teams </vt:lpstr>
      <vt:lpstr>Teamwork and the Importance of Trust</vt:lpstr>
      <vt:lpstr>Stephen M.R. Covey describes 13 behaviours to create trust as part of his book ‘The Speed Of Trust’. </vt:lpstr>
      <vt:lpstr>Characteristics of Effective Team in the Workplace </vt:lpstr>
      <vt:lpstr>the good &amp; the bad Workplace examples</vt:lpstr>
      <vt:lpstr>Any questions?</vt:lpstr>
      <vt:lpstr>References  </vt:lpstr>
      <vt:lpstr>THE END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Effective Team Working</dc:title>
  <dc:creator>Julia Ault</dc:creator>
  <cp:lastModifiedBy>alin chirila</cp:lastModifiedBy>
  <cp:revision>47</cp:revision>
  <dcterms:created xsi:type="dcterms:W3CDTF">2021-04-23T15:20:19Z</dcterms:created>
  <dcterms:modified xsi:type="dcterms:W3CDTF">2021-09-26T11:17:37Z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0x0101006A453CF9BBC06C4798B066C4E860B459</vt:lpwstr>
  </property>
</Properties>
</file>