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295" r:id="rId6"/>
    <p:sldId id="296" r:id="rId7"/>
    <p:sldId id="297" r:id="rId8"/>
    <p:sldId id="276" r:id="rId9"/>
    <p:sldId id="306" r:id="rId10"/>
    <p:sldId id="277" r:id="rId11"/>
    <p:sldId id="298" r:id="rId12"/>
    <p:sldId id="309" r:id="rId13"/>
    <p:sldId id="308" r:id="rId14"/>
    <p:sldId id="299" r:id="rId15"/>
    <p:sldId id="300" r:id="rId16"/>
    <p:sldId id="305" r:id="rId17"/>
    <p:sldId id="292" r:id="rId18"/>
    <p:sldId id="302" r:id="rId19"/>
    <p:sldId id="303" r:id="rId20"/>
    <p:sldId id="310" r:id="rId21"/>
    <p:sldId id="285" r:id="rId22"/>
    <p:sldId id="287" r:id="rId23"/>
    <p:sldId id="290" r:id="rId24"/>
    <p:sldId id="312" r:id="rId25"/>
    <p:sldId id="315" r:id="rId26"/>
    <p:sldId id="314" r:id="rId27"/>
    <p:sldId id="313" r:id="rId28"/>
    <p:sldId id="317" r:id="rId29"/>
    <p:sldId id="318" r:id="rId30"/>
    <p:sldId id="319" r:id="rId31"/>
    <p:sldId id="320" r:id="rId32"/>
    <p:sldId id="322" r:id="rId33"/>
    <p:sldId id="321" r:id="rId34"/>
    <p:sldId id="323" r:id="rId35"/>
    <p:sldId id="324" r:id="rId36"/>
    <p:sldId id="31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3D8DD"/>
    <a:srgbClr val="38A7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85000" autoAdjust="0"/>
  </p:normalViewPr>
  <p:slideViewPr>
    <p:cSldViewPr snapToGrid="0" showGuides="1">
      <p:cViewPr>
        <p:scale>
          <a:sx n="100" d="100"/>
          <a:sy n="100" d="100"/>
        </p:scale>
        <p:origin x="912" y="72"/>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 Shelton" userId="a8e2ee79-917a-471b-b817-c2c16145779a" providerId="ADAL" clId="{2FEBA4AE-5535-40DC-89C3-2FF877C92B5C}"/>
    <pc:docChg chg="custSel delSld modSld">
      <pc:chgData name="Adam Shelton" userId="a8e2ee79-917a-471b-b817-c2c16145779a" providerId="ADAL" clId="{2FEBA4AE-5535-40DC-89C3-2FF877C92B5C}" dt="2023-09-14T14:35:03.774" v="4174" actId="20577"/>
      <pc:docMkLst>
        <pc:docMk/>
      </pc:docMkLst>
      <pc:sldChg chg="modSp mod">
        <pc:chgData name="Adam Shelton" userId="a8e2ee79-917a-471b-b817-c2c16145779a" providerId="ADAL" clId="{2FEBA4AE-5535-40DC-89C3-2FF877C92B5C}" dt="2023-09-14T13:46:43.865" v="6" actId="20577"/>
        <pc:sldMkLst>
          <pc:docMk/>
          <pc:sldMk cId="2387849042" sldId="256"/>
        </pc:sldMkLst>
        <pc:spChg chg="mod">
          <ac:chgData name="Adam Shelton" userId="a8e2ee79-917a-471b-b817-c2c16145779a" providerId="ADAL" clId="{2FEBA4AE-5535-40DC-89C3-2FF877C92B5C}" dt="2023-09-14T13:46:43.865" v="6" actId="20577"/>
          <ac:spMkLst>
            <pc:docMk/>
            <pc:sldMk cId="2387849042" sldId="256"/>
            <ac:spMk id="2" creationId="{C4300AEF-1595-4419-801B-6E36A33BB8CF}"/>
          </ac:spMkLst>
        </pc:spChg>
      </pc:sldChg>
      <pc:sldChg chg="modNotesTx">
        <pc:chgData name="Adam Shelton" userId="a8e2ee79-917a-471b-b817-c2c16145779a" providerId="ADAL" clId="{2FEBA4AE-5535-40DC-89C3-2FF877C92B5C}" dt="2023-09-14T13:55:22.612" v="872" actId="20577"/>
        <pc:sldMkLst>
          <pc:docMk/>
          <pc:sldMk cId="3299715198" sldId="276"/>
        </pc:sldMkLst>
      </pc:sldChg>
      <pc:sldChg chg="modNotesTx">
        <pc:chgData name="Adam Shelton" userId="a8e2ee79-917a-471b-b817-c2c16145779a" providerId="ADAL" clId="{2FEBA4AE-5535-40DC-89C3-2FF877C92B5C}" dt="2023-09-14T14:15:25.932" v="2231" actId="20577"/>
        <pc:sldMkLst>
          <pc:docMk/>
          <pc:sldMk cId="2368630536" sldId="290"/>
        </pc:sldMkLst>
      </pc:sldChg>
      <pc:sldChg chg="modNotesTx">
        <pc:chgData name="Adam Shelton" userId="a8e2ee79-917a-471b-b817-c2c16145779a" providerId="ADAL" clId="{2FEBA4AE-5535-40DC-89C3-2FF877C92B5C}" dt="2023-09-14T14:08:23.811" v="1521" actId="20577"/>
        <pc:sldMkLst>
          <pc:docMk/>
          <pc:sldMk cId="3971230299" sldId="298"/>
        </pc:sldMkLst>
      </pc:sldChg>
      <pc:sldChg chg="modNotesTx">
        <pc:chgData name="Adam Shelton" userId="a8e2ee79-917a-471b-b817-c2c16145779a" providerId="ADAL" clId="{2FEBA4AE-5535-40DC-89C3-2FF877C92B5C}" dt="2023-09-14T14:09:16.322" v="1523" actId="20577"/>
        <pc:sldMkLst>
          <pc:docMk/>
          <pc:sldMk cId="35530686" sldId="299"/>
        </pc:sldMkLst>
      </pc:sldChg>
      <pc:sldChg chg="modNotesTx">
        <pc:chgData name="Adam Shelton" userId="a8e2ee79-917a-471b-b817-c2c16145779a" providerId="ADAL" clId="{2FEBA4AE-5535-40DC-89C3-2FF877C92B5C}" dt="2023-09-14T13:57:02.713" v="1185" actId="20577"/>
        <pc:sldMkLst>
          <pc:docMk/>
          <pc:sldMk cId="1240762745" sldId="306"/>
        </pc:sldMkLst>
      </pc:sldChg>
      <pc:sldChg chg="modNotesTx">
        <pc:chgData name="Adam Shelton" userId="a8e2ee79-917a-471b-b817-c2c16145779a" providerId="ADAL" clId="{2FEBA4AE-5535-40DC-89C3-2FF877C92B5C}" dt="2023-09-14T14:12:57.115" v="1999" actId="20577"/>
        <pc:sldMkLst>
          <pc:docMk/>
          <pc:sldMk cId="3938901691" sldId="310"/>
        </pc:sldMkLst>
      </pc:sldChg>
      <pc:sldChg chg="modSp mod">
        <pc:chgData name="Adam Shelton" userId="a8e2ee79-917a-471b-b817-c2c16145779a" providerId="ADAL" clId="{2FEBA4AE-5535-40DC-89C3-2FF877C92B5C}" dt="2023-09-14T14:16:30.888" v="2270" actId="20577"/>
        <pc:sldMkLst>
          <pc:docMk/>
          <pc:sldMk cId="3831052938" sldId="312"/>
        </pc:sldMkLst>
        <pc:spChg chg="mod">
          <ac:chgData name="Adam Shelton" userId="a8e2ee79-917a-471b-b817-c2c16145779a" providerId="ADAL" clId="{2FEBA4AE-5535-40DC-89C3-2FF877C92B5C}" dt="2023-09-14T14:16:30.888" v="2270" actId="20577"/>
          <ac:spMkLst>
            <pc:docMk/>
            <pc:sldMk cId="3831052938" sldId="312"/>
            <ac:spMk id="40" creationId="{5842CE6B-862D-4B18-B10B-3436A7D24058}"/>
          </ac:spMkLst>
        </pc:spChg>
      </pc:sldChg>
      <pc:sldChg chg="modSp mod modNotesTx">
        <pc:chgData name="Adam Shelton" userId="a8e2ee79-917a-471b-b817-c2c16145779a" providerId="ADAL" clId="{2FEBA4AE-5535-40DC-89C3-2FF877C92B5C}" dt="2023-09-14T14:21:18.413" v="2457" actId="20577"/>
        <pc:sldMkLst>
          <pc:docMk/>
          <pc:sldMk cId="2420986307" sldId="313"/>
        </pc:sldMkLst>
        <pc:spChg chg="mod">
          <ac:chgData name="Adam Shelton" userId="a8e2ee79-917a-471b-b817-c2c16145779a" providerId="ADAL" clId="{2FEBA4AE-5535-40DC-89C3-2FF877C92B5C}" dt="2023-09-14T14:20:23.982" v="2431" actId="20577"/>
          <ac:spMkLst>
            <pc:docMk/>
            <pc:sldMk cId="2420986307" sldId="313"/>
            <ac:spMk id="10" creationId="{962804DE-94FA-44E6-99ED-4CB4CC6E97AC}"/>
          </ac:spMkLst>
        </pc:spChg>
        <pc:spChg chg="mod">
          <ac:chgData name="Adam Shelton" userId="a8e2ee79-917a-471b-b817-c2c16145779a" providerId="ADAL" clId="{2FEBA4AE-5535-40DC-89C3-2FF877C92B5C}" dt="2023-09-14T14:21:18.413" v="2457" actId="20577"/>
          <ac:spMkLst>
            <pc:docMk/>
            <pc:sldMk cId="2420986307" sldId="313"/>
            <ac:spMk id="40" creationId="{5842CE6B-862D-4B18-B10B-3436A7D24058}"/>
          </ac:spMkLst>
        </pc:spChg>
      </pc:sldChg>
      <pc:sldChg chg="modSp mod modNotesTx">
        <pc:chgData name="Adam Shelton" userId="a8e2ee79-917a-471b-b817-c2c16145779a" providerId="ADAL" clId="{2FEBA4AE-5535-40DC-89C3-2FF877C92B5C}" dt="2023-09-14T14:18:45.261" v="2316" actId="20577"/>
        <pc:sldMkLst>
          <pc:docMk/>
          <pc:sldMk cId="2541405894" sldId="314"/>
        </pc:sldMkLst>
        <pc:graphicFrameChg chg="modGraphic">
          <ac:chgData name="Adam Shelton" userId="a8e2ee79-917a-471b-b817-c2c16145779a" providerId="ADAL" clId="{2FEBA4AE-5535-40DC-89C3-2FF877C92B5C}" dt="2023-09-14T14:18:45.261" v="2316" actId="20577"/>
          <ac:graphicFrameMkLst>
            <pc:docMk/>
            <pc:sldMk cId="2541405894" sldId="314"/>
            <ac:graphicFrameMk id="3" creationId="{E5DF4FFD-70D7-4303-8E21-48C5D2CD9191}"/>
          </ac:graphicFrameMkLst>
        </pc:graphicFrameChg>
      </pc:sldChg>
      <pc:sldChg chg="del">
        <pc:chgData name="Adam Shelton" userId="a8e2ee79-917a-471b-b817-c2c16145779a" providerId="ADAL" clId="{2FEBA4AE-5535-40DC-89C3-2FF877C92B5C}" dt="2023-09-14T14:21:54.621" v="2458" actId="47"/>
        <pc:sldMkLst>
          <pc:docMk/>
          <pc:sldMk cId="1634264970" sldId="316"/>
        </pc:sldMkLst>
      </pc:sldChg>
      <pc:sldChg chg="modNotesTx">
        <pc:chgData name="Adam Shelton" userId="a8e2ee79-917a-471b-b817-c2c16145779a" providerId="ADAL" clId="{2FEBA4AE-5535-40DC-89C3-2FF877C92B5C}" dt="2023-09-14T14:28:33.605" v="3684" actId="20577"/>
        <pc:sldMkLst>
          <pc:docMk/>
          <pc:sldMk cId="1791863661" sldId="317"/>
        </pc:sldMkLst>
      </pc:sldChg>
      <pc:sldChg chg="modSp mod">
        <pc:chgData name="Adam Shelton" userId="a8e2ee79-917a-471b-b817-c2c16145779a" providerId="ADAL" clId="{2FEBA4AE-5535-40DC-89C3-2FF877C92B5C}" dt="2023-09-14T14:29:10.681" v="3685" actId="20577"/>
        <pc:sldMkLst>
          <pc:docMk/>
          <pc:sldMk cId="1051775046" sldId="319"/>
        </pc:sldMkLst>
        <pc:spChg chg="mod">
          <ac:chgData name="Adam Shelton" userId="a8e2ee79-917a-471b-b817-c2c16145779a" providerId="ADAL" clId="{2FEBA4AE-5535-40DC-89C3-2FF877C92B5C}" dt="2023-09-14T14:29:10.681" v="3685" actId="20577"/>
          <ac:spMkLst>
            <pc:docMk/>
            <pc:sldMk cId="1051775046" sldId="319"/>
            <ac:spMk id="15" creationId="{3DFB7DDE-5856-4746-B3E6-F05DB19AA4A1}"/>
          </ac:spMkLst>
        </pc:spChg>
      </pc:sldChg>
      <pc:sldChg chg="modNotesTx">
        <pc:chgData name="Adam Shelton" userId="a8e2ee79-917a-471b-b817-c2c16145779a" providerId="ADAL" clId="{2FEBA4AE-5535-40DC-89C3-2FF877C92B5C}" dt="2023-09-14T14:31:32.287" v="3996" actId="20577"/>
        <pc:sldMkLst>
          <pc:docMk/>
          <pc:sldMk cId="1799633236" sldId="320"/>
        </pc:sldMkLst>
      </pc:sldChg>
      <pc:sldChg chg="modNotesTx">
        <pc:chgData name="Adam Shelton" userId="a8e2ee79-917a-471b-b817-c2c16145779a" providerId="ADAL" clId="{2FEBA4AE-5535-40DC-89C3-2FF877C92B5C}" dt="2023-09-14T14:34:14.366" v="4173" actId="20577"/>
        <pc:sldMkLst>
          <pc:docMk/>
          <pc:sldMk cId="684458545" sldId="321"/>
        </pc:sldMkLst>
      </pc:sldChg>
      <pc:sldChg chg="modSp mod">
        <pc:chgData name="Adam Shelton" userId="a8e2ee79-917a-471b-b817-c2c16145779a" providerId="ADAL" clId="{2FEBA4AE-5535-40DC-89C3-2FF877C92B5C}" dt="2023-09-14T14:33:21.356" v="4054" actId="20577"/>
        <pc:sldMkLst>
          <pc:docMk/>
          <pc:sldMk cId="671996375" sldId="322"/>
        </pc:sldMkLst>
        <pc:spChg chg="mod">
          <ac:chgData name="Adam Shelton" userId="a8e2ee79-917a-471b-b817-c2c16145779a" providerId="ADAL" clId="{2FEBA4AE-5535-40DC-89C3-2FF877C92B5C}" dt="2023-09-14T14:33:21.356" v="4054" actId="20577"/>
          <ac:spMkLst>
            <pc:docMk/>
            <pc:sldMk cId="671996375" sldId="322"/>
            <ac:spMk id="12" creationId="{DAB9BD5F-5D72-451D-AF92-B28523D1AA3A}"/>
          </ac:spMkLst>
        </pc:spChg>
      </pc:sldChg>
      <pc:sldChg chg="modSp mod">
        <pc:chgData name="Adam Shelton" userId="a8e2ee79-917a-471b-b817-c2c16145779a" providerId="ADAL" clId="{2FEBA4AE-5535-40DC-89C3-2FF877C92B5C}" dt="2023-09-14T14:32:05.696" v="4005" actId="20577"/>
        <pc:sldMkLst>
          <pc:docMk/>
          <pc:sldMk cId="3167744197" sldId="323"/>
        </pc:sldMkLst>
        <pc:spChg chg="mod">
          <ac:chgData name="Adam Shelton" userId="a8e2ee79-917a-471b-b817-c2c16145779a" providerId="ADAL" clId="{2FEBA4AE-5535-40DC-89C3-2FF877C92B5C}" dt="2023-09-14T14:32:05.696" v="4005" actId="20577"/>
          <ac:spMkLst>
            <pc:docMk/>
            <pc:sldMk cId="3167744197" sldId="323"/>
            <ac:spMk id="7" creationId="{88B4B2E2-AA1C-4F7F-B22F-6AFBE39C05F3}"/>
          </ac:spMkLst>
        </pc:spChg>
      </pc:sldChg>
      <pc:sldChg chg="modSp mod">
        <pc:chgData name="Adam Shelton" userId="a8e2ee79-917a-471b-b817-c2c16145779a" providerId="ADAL" clId="{2FEBA4AE-5535-40DC-89C3-2FF877C92B5C}" dt="2023-09-14T14:35:03.774" v="4174" actId="20577"/>
        <pc:sldMkLst>
          <pc:docMk/>
          <pc:sldMk cId="768476938" sldId="324"/>
        </pc:sldMkLst>
        <pc:spChg chg="mod">
          <ac:chgData name="Adam Shelton" userId="a8e2ee79-917a-471b-b817-c2c16145779a" providerId="ADAL" clId="{2FEBA4AE-5535-40DC-89C3-2FF877C92B5C}" dt="2023-09-14T14:35:03.774" v="4174" actId="20577"/>
          <ac:spMkLst>
            <pc:docMk/>
            <pc:sldMk cId="768476938" sldId="324"/>
            <ac:spMk id="10" creationId="{A9BAAC3D-0151-4ABB-B447-8F940006332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9/13/2023</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9/13/2023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Responsible for maintaining workshops, thinking of and developing new ideas, running workshops, assisting with student projects, inductions, exhibitions the list goes on… not a lot of time to plan and think clearly, so this is what sparked me to try and help.</a:t>
            </a:r>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905119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environment is a vast diverse and dynamic one, this tends to make a one approach to all very difficult. Therefore I decided to just narrow it down to the design and arts department for the initial implementation. Then it would be adapted to suit.</a:t>
            </a:r>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749155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 mentioned before, its down to us to design and implement inductions, processes and best practice and ensure its done safely. If a new piece of equipment is desired, or a project needed, its usually driven by how the member of staff sees fit.</a:t>
            </a:r>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83454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can project management bring to the table ?</a:t>
            </a:r>
          </a:p>
          <a:p>
            <a:endParaRPr lang="en-US" dirty="0"/>
          </a:p>
          <a:p>
            <a:r>
              <a:rPr lang="en-US" b="1" dirty="0" err="1"/>
              <a:t>Ehanced</a:t>
            </a:r>
            <a:r>
              <a:rPr lang="en-US" b="1" dirty="0"/>
              <a:t> team collaboration</a:t>
            </a:r>
            <a:r>
              <a:rPr lang="en-US" dirty="0"/>
              <a:t>: Effective PM styles promote communication and collaboration, if a team works cohesively it creates a more productive work environment</a:t>
            </a:r>
          </a:p>
          <a:p>
            <a:endParaRPr lang="en-US" dirty="0"/>
          </a:p>
          <a:p>
            <a:r>
              <a:rPr lang="en-US" b="1" dirty="0" err="1"/>
              <a:t>Imroved</a:t>
            </a:r>
            <a:r>
              <a:rPr lang="en-US" b="1" dirty="0"/>
              <a:t> project planning: </a:t>
            </a:r>
            <a:r>
              <a:rPr lang="en-US" b="0" dirty="0"/>
              <a:t>most PM styles provide a structure or template to work to keeping goals objectives and timings accountable</a:t>
            </a:r>
          </a:p>
          <a:p>
            <a:endParaRPr lang="en-US" b="0" dirty="0"/>
          </a:p>
          <a:p>
            <a:r>
              <a:rPr lang="en-US" b="1" dirty="0"/>
              <a:t>Risk mitigation: </a:t>
            </a:r>
            <a:r>
              <a:rPr lang="en-US" b="0" dirty="0"/>
              <a:t>Highlighting and urging the need to identify risks early on in a project can prove vital to a successful project</a:t>
            </a:r>
          </a:p>
          <a:p>
            <a:endParaRPr lang="en-US" b="0" dirty="0"/>
          </a:p>
          <a:p>
            <a:r>
              <a:rPr lang="en-US" b="1" dirty="0"/>
              <a:t>Adaptability to change: </a:t>
            </a:r>
            <a:r>
              <a:rPr lang="en-US" b="0" dirty="0"/>
              <a:t>Some PM styles are designed specifically for dynamic and adaptable work environments, these help keep order and record in such environments so that progress isn’t lost.</a:t>
            </a:r>
          </a:p>
          <a:p>
            <a:endParaRPr lang="en-US" b="0" dirty="0"/>
          </a:p>
          <a:p>
            <a:r>
              <a:rPr lang="en-US" b="1" dirty="0"/>
              <a:t>Client satisfaction: </a:t>
            </a:r>
            <a:r>
              <a:rPr lang="en-US" b="0" dirty="0"/>
              <a:t>PMM’s help have clear deliverables and to manage clients expectations – keeping the client happy is the be all and end all at the end of the project.</a:t>
            </a:r>
          </a:p>
          <a:p>
            <a:endParaRPr lang="en-US" b="0" dirty="0"/>
          </a:p>
          <a:p>
            <a:r>
              <a:rPr lang="en-US" b="1" dirty="0" err="1"/>
              <a:t>Resourcce</a:t>
            </a:r>
            <a:r>
              <a:rPr lang="en-US" b="1" dirty="0"/>
              <a:t> allocation: </a:t>
            </a:r>
            <a:r>
              <a:rPr lang="en-US" b="0" dirty="0"/>
              <a:t>PMM’s help display resources and assign them to where they are most needed, being efficient in resource allocation is vital when it comes to strict budgets.</a:t>
            </a:r>
            <a:endParaRPr lang="en-US" b="1" dirty="0"/>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268654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it came to researching PMM’s I felt I needed to test them in diverse situations too to be able to effectively see their </a:t>
            </a:r>
            <a:r>
              <a:rPr lang="en-US" dirty="0" err="1"/>
              <a:t>ros</a:t>
            </a:r>
            <a:r>
              <a:rPr lang="en-US" dirty="0"/>
              <a:t> and cons, so I chose to research them in the context of being applied to a real life case study.</a:t>
            </a:r>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58926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err="1">
                <a:solidFill>
                  <a:schemeClr val="bg1"/>
                </a:solidFill>
                <a:cs typeface="Segoe UI" panose="020B0502040204020203" pitchFamily="34" charset="0"/>
              </a:rPr>
              <a:t>Emphasising</a:t>
            </a:r>
            <a:r>
              <a:rPr lang="en-US" sz="1200" dirty="0">
                <a:solidFill>
                  <a:schemeClr val="bg1"/>
                </a:solidFill>
                <a:cs typeface="Segoe UI" panose="020B0502040204020203" pitchFamily="34" charset="0"/>
              </a:rPr>
              <a:t> customer feedback is a key part of the agile strategy and e</a:t>
            </a:r>
            <a:r>
              <a:rPr lang="en-US" sz="1200" b="1" dirty="0">
                <a:solidFill>
                  <a:schemeClr val="bg1"/>
                </a:solidFill>
                <a:cs typeface="Segoe UI" panose="020B0502040204020203" pitchFamily="34" charset="0"/>
              </a:rPr>
              <a:t>nabled company delta to prioritize developing certain features based on customer research, aligning it with customer needs. </a:t>
            </a:r>
          </a:p>
          <a:p>
            <a:endParaRPr lang="en-US" dirty="0"/>
          </a:p>
          <a:p>
            <a:pPr fontAlgn="ctr">
              <a:lnSpc>
                <a:spcPct val="107000"/>
              </a:lnSpc>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+Flexibility and Adaptability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ever changing and dynamic nature of the emerging music streaming industry meant that flexibility in responding to the changing requirements and demands from the market/ customer base had to be efficient in its execution</a:t>
            </a:r>
            <a:r>
              <a:rPr lang="en-GB" sz="18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b="1" dirty="0" err="1">
                <a:solidFill>
                  <a:srgbClr val="FF0000"/>
                </a:solidFill>
                <a:effectLst/>
                <a:latin typeface="Arial" panose="020B0604020202020204" pitchFamily="34" charset="0"/>
                <a:ea typeface="Times New Roman" panose="02020603050405020304" pitchFamily="18" charset="0"/>
                <a:cs typeface="Arial" panose="020B0604020202020204" pitchFamily="34" charset="0"/>
              </a:rPr>
              <a:t>Agiles</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iterative methodology enabled company delta to adapt and meet the need from the evolving market demands whilst keeping control through the structure that agile brought to the table. </a:t>
            </a:r>
            <a:endParaRPr lang="en-GB" sz="1800" b="1" dirty="0">
              <a:solidFill>
                <a:srgbClr val="FF0000"/>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2200471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creep – due to the creative nature sometimes the groups went off </a:t>
            </a:r>
            <a:r>
              <a:rPr lang="en-US" dirty="0" err="1"/>
              <a:t>piste</a:t>
            </a:r>
            <a:r>
              <a:rPr lang="en-US" dirty="0"/>
              <a:t> due to wanting to make the product better</a:t>
            </a:r>
          </a:p>
          <a:p>
            <a:endParaRPr lang="en-US" dirty="0"/>
          </a:p>
          <a:p>
            <a:r>
              <a:rPr lang="en-US" dirty="0"/>
              <a:t>Communication – LA Sweden time zone difficulties</a:t>
            </a:r>
          </a:p>
          <a:p>
            <a:endParaRPr lang="en-US" dirty="0"/>
          </a:p>
          <a:p>
            <a:r>
              <a:rPr lang="en-US" dirty="0"/>
              <a:t>Maintaining documentation – saw it in my old company, when documentation doesn’t drive the work, it mounts up and becomes less accurate if done at all.</a:t>
            </a:r>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2977385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cs typeface="Arial" panose="020B0604020202020204" pitchFamily="34" charset="0"/>
              </a:rPr>
              <a:t>Where agile falls short in terms of communication and documentation management for the case study, the negative effect should be far less when applied to our workplace example, due to it only being based within 1 time zone, and the application of the agile structure would be applied through the use of documentation rather than using documentation as a record.</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4116719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10</a:t>
            </a:fld>
            <a:endParaRPr lang="en-US" dirty="0"/>
          </a:p>
        </p:txBody>
      </p:sp>
    </p:spTree>
    <p:extLst>
      <p:ext uri="{BB962C8B-B14F-4D97-AF65-F5344CB8AC3E}">
        <p14:creationId xmlns:p14="http://schemas.microsoft.com/office/powerpoint/2010/main" val="4156096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Effective Risk Management - </a:t>
            </a:r>
            <a:r>
              <a:rPr lang="en-GB" sz="1200" dirty="0">
                <a:solidFill>
                  <a:schemeClr val="bg1"/>
                </a:solidFill>
                <a:effectLst/>
                <a:latin typeface="Arial" panose="020B0604020202020204" pitchFamily="34" charset="0"/>
                <a:ea typeface="Times New Roman" panose="02020603050405020304" pitchFamily="18" charset="0"/>
              </a:rPr>
              <a:t>The Pro active and enthusiastic approach to risk management allowed the company to detect and classify risks early on in the project. </a:t>
            </a:r>
            <a:r>
              <a:rPr lang="en-GB" sz="1200" b="1" dirty="0">
                <a:solidFill>
                  <a:schemeClr val="bg1"/>
                </a:solidFill>
                <a:effectLst/>
                <a:latin typeface="Arial" panose="020B0604020202020204" pitchFamily="34" charset="0"/>
                <a:ea typeface="Times New Roman" panose="02020603050405020304" pitchFamily="18" charset="0"/>
              </a:rPr>
              <a:t>This allows for contingency plans to be in place preventing overspending and late deadlines.</a:t>
            </a:r>
            <a:endParaRPr lang="en-US" sz="1050" b="1" dirty="0">
              <a:solidFill>
                <a:schemeClr val="bg1"/>
              </a:solidFill>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Controlled Project Progression - </a:t>
            </a:r>
            <a:r>
              <a:rPr lang="en-GB" sz="1200" dirty="0">
                <a:solidFill>
                  <a:schemeClr val="bg1"/>
                </a:solidFill>
                <a:effectLst/>
                <a:latin typeface="Arial" panose="020B0604020202020204" pitchFamily="34" charset="0"/>
                <a:ea typeface="Times New Roman" panose="02020603050405020304" pitchFamily="18" charset="0"/>
              </a:rPr>
              <a:t>PRINCE 2’s structured approach allowed for regular reviews at each stage throughout the project. </a:t>
            </a:r>
            <a:r>
              <a:rPr lang="en-GB" sz="1200" dirty="0">
                <a:solidFill>
                  <a:schemeClr val="bg1"/>
                </a:solidFill>
                <a:latin typeface="Arial" panose="020B0604020202020204" pitchFamily="34" charset="0"/>
                <a:ea typeface="Times New Roman" panose="02020603050405020304" pitchFamily="18" charset="0"/>
              </a:rPr>
              <a:t>This allows stake holders to monitor progress closely. </a:t>
            </a:r>
            <a:r>
              <a:rPr lang="en-GB" sz="1200" b="1" dirty="0">
                <a:solidFill>
                  <a:schemeClr val="bg1"/>
                </a:solidFill>
                <a:latin typeface="Arial" panose="020B0604020202020204" pitchFamily="34" charset="0"/>
                <a:ea typeface="Times New Roman" panose="02020603050405020304" pitchFamily="18" charset="0"/>
              </a:rPr>
              <a:t>This clarity and level of control improves the level of informed decision 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bg1"/>
              </a:solidFill>
              <a:latin typeface="Arial" panose="020B0604020202020204" pitchFamily="34" charset="0"/>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50" b="1" dirty="0">
              <a:solidFill>
                <a:schemeClr val="bg1"/>
              </a:solidFill>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4069871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Additional administration - </a:t>
            </a:r>
            <a:r>
              <a:rPr lang="en-US" sz="1200" dirty="0">
                <a:solidFill>
                  <a:schemeClr val="bg1"/>
                </a:solidFill>
                <a:latin typeface="Arial" panose="020B0604020202020204" pitchFamily="34" charset="0"/>
                <a:cs typeface="Arial" panose="020B0604020202020204" pitchFamily="34" charset="0"/>
              </a:rPr>
              <a:t>The additional documentation and formalities required by PRINCE 2 required additional administrative efforts. </a:t>
            </a:r>
            <a:r>
              <a:rPr lang="en-US" sz="1200" b="1" dirty="0">
                <a:solidFill>
                  <a:schemeClr val="bg1"/>
                </a:solidFill>
                <a:latin typeface="Arial" panose="020B0604020202020204" pitchFamily="34" charset="0"/>
                <a:cs typeface="Arial" panose="020B0604020202020204" pitchFamily="34" charset="0"/>
              </a:rPr>
              <a:t>These can be very time consuming and costly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Rigidity for smaller projects - </a:t>
            </a:r>
            <a:r>
              <a:rPr lang="en-GB" sz="1200" dirty="0">
                <a:solidFill>
                  <a:schemeClr val="bg1"/>
                </a:solidFill>
                <a:effectLst/>
                <a:latin typeface="Arial" panose="020B0604020202020204" pitchFamily="34" charset="0"/>
                <a:ea typeface="Times New Roman" panose="02020603050405020304" pitchFamily="18" charset="0"/>
              </a:rPr>
              <a:t>PRINCE 2’s structures and process’ are design for large scale and complex projects. Smaller projects with less complex requirements will encounter issues due to its overly rigid structure. </a:t>
            </a:r>
            <a:r>
              <a:rPr lang="en-GB" sz="1200" b="1" dirty="0">
                <a:solidFill>
                  <a:schemeClr val="bg1"/>
                </a:solidFill>
                <a:effectLst/>
                <a:latin typeface="Arial" panose="020B0604020202020204" pitchFamily="34" charset="0"/>
                <a:ea typeface="Times New Roman" panose="02020603050405020304" pitchFamily="18" charset="0"/>
              </a:rPr>
              <a:t>This will take away freedom, and shortcutting that may save time and cost.</a:t>
            </a:r>
            <a:endParaRPr lang="en-US" sz="1050" b="1" dirty="0">
              <a:solidFill>
                <a:schemeClr val="bg1"/>
              </a:solidFill>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Limiting creativity - </a:t>
            </a:r>
            <a:r>
              <a:rPr lang="en-GB" sz="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Focusing highly on timings, resource allocations and budget constraints tend to hinder creativity and innovation. </a:t>
            </a:r>
            <a:r>
              <a:rPr lang="en-GB"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Creative solutions often save a lot of time and money, but if the time isn’t there in the first place to think of these creative solutions, the project is very limited in terms of its success.</a:t>
            </a:r>
            <a:endParaRPr lang="en-GB" sz="1200" b="1"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12</a:t>
            </a:fld>
            <a:endParaRPr lang="en-US" dirty="0"/>
          </a:p>
        </p:txBody>
      </p:sp>
    </p:spTree>
    <p:extLst>
      <p:ext uri="{BB962C8B-B14F-4D97-AF65-F5344CB8AC3E}">
        <p14:creationId xmlns:p14="http://schemas.microsoft.com/office/powerpoint/2010/main" val="3871344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cs typeface="Arial" panose="020B0604020202020204" pitchFamily="34" charset="0"/>
              </a:rPr>
              <a:t>However, it has to be mentioned that following PRINCE 2 as it should be carried out simply wouldn’t work – I think that aspects of PRINCE 2 if loosely followed could greatly increase communication and effective </a:t>
            </a:r>
            <a:r>
              <a:rPr lang="en-GB" sz="1200" dirty="0" err="1">
                <a:effectLst/>
                <a:latin typeface="Arial" panose="020B0604020202020204" pitchFamily="34" charset="0"/>
                <a:ea typeface="Times New Roman" panose="02020603050405020304" pitchFamily="18" charset="0"/>
                <a:cs typeface="Arial" panose="020B0604020202020204" pitchFamily="34" charset="0"/>
              </a:rPr>
              <a:t>timlines</a:t>
            </a:r>
            <a:r>
              <a:rPr lang="en-GB" sz="1200" dirty="0">
                <a:effectLst/>
                <a:latin typeface="Arial" panose="020B0604020202020204" pitchFamily="34" charset="0"/>
                <a:ea typeface="Times New Roman" panose="02020603050405020304" pitchFamily="18" charset="0"/>
                <a:cs typeface="Arial" panose="020B0604020202020204" pitchFamily="34" charset="0"/>
              </a:rPr>
              <a:t> for projects within the department.</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13</a:t>
            </a:fld>
            <a:endParaRPr lang="en-US" dirty="0"/>
          </a:p>
        </p:txBody>
      </p:sp>
    </p:spTree>
    <p:extLst>
      <p:ext uri="{BB962C8B-B14F-4D97-AF65-F5344CB8AC3E}">
        <p14:creationId xmlns:p14="http://schemas.microsoft.com/office/powerpoint/2010/main" val="1172410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hospital wanted to increase staff productivity, optimize resources – but the main end result/goal was to enhance patient satisfaction by reducing waiting times and increase quality of care.</a:t>
            </a:r>
          </a:p>
        </p:txBody>
      </p:sp>
      <p:sp>
        <p:nvSpPr>
          <p:cNvPr id="4" name="Slide Number Placeholder 3"/>
          <p:cNvSpPr>
            <a:spLocks noGrp="1"/>
          </p:cNvSpPr>
          <p:nvPr>
            <p:ph type="sldNum" sz="quarter" idx="5"/>
          </p:nvPr>
        </p:nvSpPr>
        <p:spPr/>
        <p:txBody>
          <a:bodyPr/>
          <a:lstStyle/>
          <a:p>
            <a:fld id="{BE60DC36-8EFA-4378-9855-E019C55AC472}" type="slidenum">
              <a:rPr lang="en-US" smtClean="0"/>
              <a:t>14</a:t>
            </a:fld>
            <a:endParaRPr lang="en-US" dirty="0"/>
          </a:p>
        </p:txBody>
      </p:sp>
    </p:spTree>
    <p:extLst>
      <p:ext uri="{BB962C8B-B14F-4D97-AF65-F5344CB8AC3E}">
        <p14:creationId xmlns:p14="http://schemas.microsoft.com/office/powerpoint/2010/main" val="947510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Data Informed/ driven decision making – </a:t>
            </a:r>
            <a:r>
              <a:rPr lang="en-US" sz="1200" b="0" dirty="0">
                <a:solidFill>
                  <a:schemeClr val="bg1"/>
                </a:solidFill>
              </a:rPr>
              <a:t>This allowed vital changes to be made to patient processing within the emergency room.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Process Improvement - </a:t>
            </a:r>
            <a:r>
              <a:rPr lang="en-GB" sz="1200" dirty="0">
                <a:solidFill>
                  <a:schemeClr val="bg1"/>
                </a:solidFill>
                <a:effectLst/>
                <a:latin typeface="Arial" panose="020B0604020202020204" pitchFamily="34" charset="0"/>
                <a:ea typeface="Times New Roman" panose="02020603050405020304" pitchFamily="18" charset="0"/>
              </a:rPr>
              <a:t>Using DMIAC DEFINE, MEASURE, ANALYZE and CONTROL meant that bottlenecks were spotted and streamlined. As a result a reduction in waste was observed too. </a:t>
            </a:r>
            <a:r>
              <a:rPr lang="en-GB" sz="1200" b="1" dirty="0">
                <a:solidFill>
                  <a:schemeClr val="bg1"/>
                </a:solidFill>
                <a:effectLst/>
                <a:latin typeface="Arial" panose="020B0604020202020204" pitchFamily="34" charset="0"/>
                <a:ea typeface="Times New Roman" panose="02020603050405020304" pitchFamily="18" charset="0"/>
              </a:rPr>
              <a:t>Obviously resulting in shorter patient wait times too.</a:t>
            </a:r>
            <a:endParaRPr lang="en-US" sz="1050" b="1" dirty="0">
              <a:solidFill>
                <a:schemeClr val="bg1"/>
              </a:solidFill>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Improve quality of care - </a:t>
            </a:r>
            <a:r>
              <a:rPr lang="en-GB" sz="1200" dirty="0">
                <a:solidFill>
                  <a:schemeClr val="bg1"/>
                </a:solidFill>
                <a:effectLst/>
                <a:latin typeface="Arial" panose="020B0604020202020204" pitchFamily="34" charset="0"/>
                <a:ea typeface="Times New Roman" panose="02020603050405020304" pitchFamily="18" charset="0"/>
              </a:rPr>
              <a:t>A strong focus on reducing defects and structuring process’ in order reduce variations contributed to a delivery in higher quality care without needing more resource. </a:t>
            </a:r>
            <a:r>
              <a:rPr lang="en-GB" sz="1200" b="1" dirty="0">
                <a:solidFill>
                  <a:schemeClr val="bg1"/>
                </a:solidFill>
                <a:effectLst/>
                <a:latin typeface="Arial" panose="020B0604020202020204" pitchFamily="34" charset="0"/>
                <a:ea typeface="Times New Roman" panose="02020603050405020304" pitchFamily="18" charset="0"/>
              </a:rPr>
              <a:t>This would greatly help in the context of the university due to so many tech </a:t>
            </a:r>
            <a:r>
              <a:rPr lang="en-GB" sz="1200" b="1" dirty="0" err="1">
                <a:solidFill>
                  <a:schemeClr val="bg1"/>
                </a:solidFill>
                <a:effectLst/>
                <a:latin typeface="Arial" panose="020B0604020202020204" pitchFamily="34" charset="0"/>
                <a:ea typeface="Times New Roman" panose="02020603050405020304" pitchFamily="18" charset="0"/>
              </a:rPr>
              <a:t>dems</a:t>
            </a:r>
            <a:r>
              <a:rPr lang="en-GB" sz="1200" b="1" dirty="0">
                <a:solidFill>
                  <a:schemeClr val="bg1"/>
                </a:solidFill>
                <a:effectLst/>
                <a:latin typeface="Arial" panose="020B0604020202020204" pitchFamily="34" charset="0"/>
                <a:ea typeface="Times New Roman" panose="02020603050405020304" pitchFamily="18" charset="0"/>
              </a:rPr>
              <a:t> having their own process’ for inductions etc.</a:t>
            </a:r>
            <a:endParaRPr lang="en-US" sz="1050" b="1" dirty="0">
              <a:solidFill>
                <a:schemeClr val="bg1"/>
              </a:solidFill>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15</a:t>
            </a:fld>
            <a:endParaRPr lang="en-US" dirty="0"/>
          </a:p>
        </p:txBody>
      </p:sp>
    </p:spTree>
    <p:extLst>
      <p:ext uri="{BB962C8B-B14F-4D97-AF65-F5344CB8AC3E}">
        <p14:creationId xmlns:p14="http://schemas.microsoft.com/office/powerpoint/2010/main" val="23431406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Time consuming &amp; Cost increase - </a:t>
            </a:r>
            <a:r>
              <a:rPr lang="en-US" sz="1200" dirty="0">
                <a:solidFill>
                  <a:schemeClr val="bg1"/>
                </a:solidFill>
                <a:latin typeface="Arial" panose="020B0604020202020204" pitchFamily="34" charset="0"/>
                <a:cs typeface="Arial" panose="020B0604020202020204" pitchFamily="34" charset="0"/>
              </a:rPr>
              <a:t>Rigorous data analysis is not only a very time consuming and resource intense task but also requires a specialist skillset and knowledge of the environment in the first place. </a:t>
            </a:r>
            <a:r>
              <a:rPr lang="en-US" sz="1200" b="1" dirty="0">
                <a:solidFill>
                  <a:schemeClr val="bg1"/>
                </a:solidFill>
                <a:latin typeface="Arial" panose="020B0604020202020204" pitchFamily="34" charset="0"/>
                <a:cs typeface="Arial" panose="020B0604020202020204" pitchFamily="34" charset="0"/>
              </a:rPr>
              <a:t>A bunch of numbers and results doesn’t mean much to somebody who doesn’t understand the processes and context of the hospital, this would suggest that either a very expensive consultant would have to be hired or someone would be trained.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Resistance to change - </a:t>
            </a:r>
            <a:r>
              <a:rPr lang="en-GB" sz="1200" dirty="0">
                <a:solidFill>
                  <a:schemeClr val="bg1"/>
                </a:solidFill>
                <a:effectLst/>
                <a:latin typeface="Arial" panose="020B0604020202020204" pitchFamily="34" charset="0"/>
                <a:ea typeface="Times New Roman" panose="02020603050405020304" pitchFamily="18" charset="0"/>
              </a:rPr>
              <a:t>Six sigma often requires to change process’ that have been used for many years. It can also require major work culture shifts. Long standing and experienced staff tend to resist change. </a:t>
            </a:r>
            <a:r>
              <a:rPr lang="en-GB" sz="1200" b="1" dirty="0">
                <a:solidFill>
                  <a:schemeClr val="bg1"/>
                </a:solidFill>
                <a:effectLst/>
                <a:latin typeface="Arial" panose="020B0604020202020204" pitchFamily="34" charset="0"/>
                <a:ea typeface="Times New Roman" panose="02020603050405020304" pitchFamily="18" charset="0"/>
              </a:rPr>
              <a:t>This can be problematic when it comes to seeing effective results due to a resistance to adaptation.</a:t>
            </a:r>
            <a:endParaRPr lang="en-US" sz="1050" b="1" dirty="0">
              <a:solidFill>
                <a:schemeClr val="bg1"/>
              </a:solidFill>
              <a:cs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bg1"/>
                </a:solidFill>
              </a:rPr>
              <a:t>Unneeded smaller project complexity - </a:t>
            </a:r>
            <a:r>
              <a:rPr lang="en-GB" sz="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SIX SIGMA approach can often be seen as too excessive for smaller projects that do not need large improvements. </a:t>
            </a:r>
            <a:r>
              <a:rPr lang="en-GB" sz="12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SIX SIGMA could prove overkill for when projects only need slight direction change.</a:t>
            </a:r>
            <a:endParaRPr lang="en-GB" sz="1200" b="1"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schemeClr val="bg1"/>
              </a:solidFill>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16</a:t>
            </a:fld>
            <a:endParaRPr lang="en-US" dirty="0"/>
          </a:p>
        </p:txBody>
      </p:sp>
    </p:spTree>
    <p:extLst>
      <p:ext uri="{BB962C8B-B14F-4D97-AF65-F5344CB8AC3E}">
        <p14:creationId xmlns:p14="http://schemas.microsoft.com/office/powerpoint/2010/main" val="117461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cs typeface="Arial" panose="020B0604020202020204" pitchFamily="34" charset="0"/>
              </a:rPr>
              <a:t>I found that due to the short processing time of the patients in the hospital a lot of feedback/ data could be accessed quickly and relative to that time period – in the university we could only access that effective feedback once every year or every 3 years as a whole product feedback loop. This case did highlight the resistance to implementation of new ideas though which I feel was a very good point to think about and try and combat</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17</a:t>
            </a:fld>
            <a:endParaRPr lang="en-US" dirty="0"/>
          </a:p>
        </p:txBody>
      </p:sp>
    </p:spTree>
    <p:extLst>
      <p:ext uri="{BB962C8B-B14F-4D97-AF65-F5344CB8AC3E}">
        <p14:creationId xmlns:p14="http://schemas.microsoft.com/office/powerpoint/2010/main" val="5313485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it has to be said, as mentioned previously, all three of the methods had their aspects that will suit the department, such as PRINCE2’s communicational benefits and SIX SIGMA highlighting the resistance to change.</a:t>
            </a:r>
          </a:p>
          <a:p>
            <a:r>
              <a:rPr lang="en-US" dirty="0"/>
              <a:t>Therefore, it is my decision to use AGILE as the bones for my new structure, but build in aspects of PRINCE 2 with the </a:t>
            </a:r>
            <a:r>
              <a:rPr lang="en-US" dirty="0" err="1"/>
              <a:t>the</a:t>
            </a:r>
            <a:r>
              <a:rPr lang="en-US" dirty="0"/>
              <a:t> outcome considerations of SIX SIGMA so that I can implement a helpful and effective strategy.</a:t>
            </a:r>
          </a:p>
        </p:txBody>
      </p:sp>
      <p:sp>
        <p:nvSpPr>
          <p:cNvPr id="4" name="Slide Number Placeholder 3"/>
          <p:cNvSpPr>
            <a:spLocks noGrp="1"/>
          </p:cNvSpPr>
          <p:nvPr>
            <p:ph type="sldNum" sz="quarter" idx="5"/>
          </p:nvPr>
        </p:nvSpPr>
        <p:spPr/>
        <p:txBody>
          <a:bodyPr/>
          <a:lstStyle/>
          <a:p>
            <a:fld id="{BE60DC36-8EFA-4378-9855-E019C55AC472}" type="slidenum">
              <a:rPr lang="en-US" smtClean="0"/>
              <a:t>18</a:t>
            </a:fld>
            <a:endParaRPr lang="en-US" dirty="0"/>
          </a:p>
        </p:txBody>
      </p:sp>
    </p:spTree>
    <p:extLst>
      <p:ext uri="{BB962C8B-B14F-4D97-AF65-F5344CB8AC3E}">
        <p14:creationId xmlns:p14="http://schemas.microsoft.com/office/powerpoint/2010/main" val="3967918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19</a:t>
            </a:fld>
            <a:endParaRPr lang="en-US" dirty="0"/>
          </a:p>
        </p:txBody>
      </p:sp>
    </p:spTree>
    <p:extLst>
      <p:ext uri="{BB962C8B-B14F-4D97-AF65-F5344CB8AC3E}">
        <p14:creationId xmlns:p14="http://schemas.microsoft.com/office/powerpoint/2010/main" val="17119935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can write in big paragraphs all of the issues </a:t>
            </a:r>
            <a:r>
              <a:rPr lang="en-US" dirty="0" err="1"/>
              <a:t>etc</a:t>
            </a:r>
            <a:r>
              <a:rPr lang="en-US" dirty="0"/>
              <a:t> and the reason as to why I felt the need, but a more effective way was to simplify it all down to key issues of which we can look at and try to solve with the process.</a:t>
            </a:r>
          </a:p>
        </p:txBody>
      </p:sp>
      <p:sp>
        <p:nvSpPr>
          <p:cNvPr id="4" name="Slide Number Placeholder 3"/>
          <p:cNvSpPr>
            <a:spLocks noGrp="1"/>
          </p:cNvSpPr>
          <p:nvPr>
            <p:ph type="sldNum" sz="quarter" idx="5"/>
          </p:nvPr>
        </p:nvSpPr>
        <p:spPr/>
        <p:txBody>
          <a:bodyPr/>
          <a:lstStyle/>
          <a:p>
            <a:fld id="{BE60DC36-8EFA-4378-9855-E019C55AC472}" type="slidenum">
              <a:rPr lang="en-US" smtClean="0"/>
              <a:t>20</a:t>
            </a:fld>
            <a:endParaRPr lang="en-US" dirty="0"/>
          </a:p>
        </p:txBody>
      </p:sp>
    </p:spTree>
    <p:extLst>
      <p:ext uri="{BB962C8B-B14F-4D97-AF65-F5344CB8AC3E}">
        <p14:creationId xmlns:p14="http://schemas.microsoft.com/office/powerpoint/2010/main" val="9984227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rtl="0">
              <a:lnSpc>
                <a:spcPct val="107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Minimal staff communication across disciplines resulting in a lack of support and student access to facilities.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Due to the spread out locations of the staff, communication can be difficult, or not as continuous as it should be, relying heavily on digital means.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Lack of project structure &amp; staff accountability.</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It is currently mainly down to technical demonstrators prerogative to initiate and drive projects. Lack of record means that projects lose their focus and often end up incomplete.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Lack of student processing guidance &amp; structure.</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i="1" dirty="0">
                <a:effectLst/>
                <a:latin typeface="Arial" panose="020B0604020202020204" pitchFamily="34" charset="0"/>
                <a:ea typeface="Times New Roman" panose="02020603050405020304" pitchFamily="18" charset="0"/>
                <a:cs typeface="Arial" panose="020B0604020202020204" pitchFamily="34" charset="0"/>
              </a:rPr>
              <a:t>It is currently mainly down to technical demonstrators prerogative to initiate and drive inductions and development – this means many different timelines and methods are used which can result in differing quality of delivery which be unsettling for the student experience.</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r>
              <a:rPr lang="en-GB" sz="1800" dirty="0">
                <a:effectLst/>
                <a:latin typeface="Arial" panose="020B0604020202020204" pitchFamily="34" charset="0"/>
                <a:ea typeface="Times New Roman" panose="02020603050405020304" pitchFamily="18" charset="0"/>
                <a:cs typeface="Arial" panose="020B0604020202020204" pitchFamily="34" charset="0"/>
              </a:rPr>
              <a:t>Lack of cohesion in budget spending direction.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It is currently mainly down to the technical demonstrators to figure out what equipment and resource is needed to progress the courses. An increase in cross discipline communication could find commonality in desirable equipment, bringing improvements to multiple courses for the same amount of money.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Lack of projects actually being initiated to push new technologies and techniques.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Due to the low staffing levels and high demand, whether its through the lack of support, or just lack of drive – there is a lack of new projects being initiated. This gives a lack of marketing opportunity and loses potential student desire.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Severe Lack of marketing.</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A lack of marketing is currently observed due to a number of reasons, but the main ones being lack of projects and therefore content, and lack of time and support.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cs typeface="Arial" panose="020B0604020202020204" pitchFamily="34" charset="0"/>
              </a:rPr>
              <a:t>Resistance to change.</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800" i="1"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spcAft>
                <a:spcPts val="800"/>
              </a:spcAft>
            </a:pPr>
            <a:r>
              <a:rPr lang="en-GB" sz="1800" i="1" dirty="0">
                <a:effectLst/>
                <a:latin typeface="Arial" panose="020B0604020202020204" pitchFamily="34" charset="0"/>
                <a:ea typeface="Times New Roman" panose="02020603050405020304" pitchFamily="18" charset="0"/>
                <a:cs typeface="Arial" panose="020B0604020202020204" pitchFamily="34" charset="0"/>
              </a:rPr>
              <a:t>Due to an older generation of experienced staff, and a distinct lack of free time, it is predicted that new ideas, structures and processes would be met with resistance.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21</a:t>
            </a:fld>
            <a:endParaRPr lang="en-US" dirty="0"/>
          </a:p>
        </p:txBody>
      </p:sp>
    </p:spTree>
    <p:extLst>
      <p:ext uri="{BB962C8B-B14F-4D97-AF65-F5344CB8AC3E}">
        <p14:creationId xmlns:p14="http://schemas.microsoft.com/office/powerpoint/2010/main" val="20429454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We have clear issues to design our structures around in order to solve them. Therefore by default, the objectives we need to address in order to succeed, echo the above issues: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22</a:t>
            </a:fld>
            <a:endParaRPr lang="en-US" dirty="0"/>
          </a:p>
        </p:txBody>
      </p:sp>
    </p:spTree>
    <p:extLst>
      <p:ext uri="{BB962C8B-B14F-4D97-AF65-F5344CB8AC3E}">
        <p14:creationId xmlns:p14="http://schemas.microsoft.com/office/powerpoint/2010/main" val="33706972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This also highlights just the lack of information university staff actually have about its key stake holders and their courses. When considering a project proposal, more information such as budget holders, budget amounts, key skills, equipment access, past project involvement and down time periods would significantly improve a project initiators ability to choose who to involve and who to not. (not including nay of the MA courses)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23</a:t>
            </a:fld>
            <a:endParaRPr lang="en-US" dirty="0"/>
          </a:p>
        </p:txBody>
      </p:sp>
    </p:spTree>
    <p:extLst>
      <p:ext uri="{BB962C8B-B14F-4D97-AF65-F5344CB8AC3E}">
        <p14:creationId xmlns:p14="http://schemas.microsoft.com/office/powerpoint/2010/main" val="565869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Going from the case studies it was clear that AGILE was the PMM to use as a base structure.</a:t>
            </a:r>
          </a:p>
          <a:p>
            <a:pPr>
              <a:lnSpc>
                <a:spcPct val="107000"/>
              </a:lnSpc>
              <a:spcAft>
                <a:spcPts val="800"/>
              </a:spcAft>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So this means being careful of the lessons I learnt from the case studies such as not being too stringent on project management process that it increases cost or adds too time consuming tasks. There has to be a degree of flexibility.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24</a:t>
            </a:fld>
            <a:endParaRPr lang="en-US" dirty="0"/>
          </a:p>
        </p:txBody>
      </p:sp>
    </p:spTree>
    <p:extLst>
      <p:ext uri="{BB962C8B-B14F-4D97-AF65-F5344CB8AC3E}">
        <p14:creationId xmlns:p14="http://schemas.microsoft.com/office/powerpoint/2010/main" val="32024720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PIL – Communication is key – this helps solve the cross campus communication and collaboration issues such as not knowing what equipment we have and skill sets etc.</a:t>
            </a:r>
          </a:p>
          <a:p>
            <a:endParaRPr lang="en-US" dirty="0"/>
          </a:p>
          <a:p>
            <a:r>
              <a:rPr lang="en-US" dirty="0"/>
              <a:t>PID - I knew I had to create something to provide as much information and sell the project as possible so that the busy managers and </a:t>
            </a:r>
            <a:r>
              <a:rPr lang="en-US" dirty="0" err="1"/>
              <a:t>programme</a:t>
            </a:r>
            <a:r>
              <a:rPr lang="en-US" dirty="0"/>
              <a:t> managers could quickly asses whether something was worth doing and feasible. CONTACT SHEET</a:t>
            </a:r>
          </a:p>
          <a:p>
            <a:endParaRPr lang="en-US" dirty="0"/>
          </a:p>
          <a:p>
            <a:r>
              <a:rPr lang="en-US" dirty="0"/>
              <a:t>PPD – This one had to drive the project, I've been there myself many times where you cant even think straight because you're thinking about 10 different student projects whilst trying to progress things for next year. This will help breakdown goals so that you can reference the document and remember </a:t>
            </a:r>
            <a:r>
              <a:rPr lang="en-US" dirty="0" err="1"/>
              <a:t>whats</a:t>
            </a:r>
            <a:r>
              <a:rPr lang="en-US" dirty="0"/>
              <a:t> next.</a:t>
            </a:r>
          </a:p>
          <a:p>
            <a:r>
              <a:rPr lang="en-US" dirty="0"/>
              <a:t> </a:t>
            </a:r>
          </a:p>
          <a:p>
            <a:r>
              <a:rPr lang="en-US" dirty="0"/>
              <a:t>I also found it frustrating when staff say they will help then don’t or don’t do their part which holds you up,  this needed to keep people accountable.</a:t>
            </a:r>
          </a:p>
          <a:p>
            <a:endParaRPr lang="en-US" dirty="0"/>
          </a:p>
          <a:p>
            <a:r>
              <a:rPr lang="en-US" dirty="0"/>
              <a:t>PCD – Its often felt that efforts are left unappreciated so I wanted part of the process to be rewarding and show off just how hard the staff work. This will also help persuade funding for future projects.</a:t>
            </a:r>
          </a:p>
          <a:p>
            <a:endParaRPr lang="en-US" dirty="0"/>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25</a:t>
            </a:fld>
            <a:endParaRPr lang="en-US" dirty="0"/>
          </a:p>
        </p:txBody>
      </p:sp>
    </p:spTree>
    <p:extLst>
      <p:ext uri="{BB962C8B-B14F-4D97-AF65-F5344CB8AC3E}">
        <p14:creationId xmlns:p14="http://schemas.microsoft.com/office/powerpoint/2010/main" val="2972767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Although this log is the most important part of the system, this document is designed for the majority of the fields to mimic the Project Initiation Document, so it isn’t seen as too time consuming, as the Initiator can copy and paste the relevant fields.</a:t>
            </a:r>
            <a:endParaRPr lang="en-GB" sz="1200" dirty="0"/>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26</a:t>
            </a:fld>
            <a:endParaRPr lang="en-US" dirty="0"/>
          </a:p>
        </p:txBody>
      </p:sp>
    </p:spTree>
    <p:extLst>
      <p:ext uri="{BB962C8B-B14F-4D97-AF65-F5344CB8AC3E}">
        <p14:creationId xmlns:p14="http://schemas.microsoft.com/office/powerpoint/2010/main" val="33187791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cs typeface="Arial" panose="020B0604020202020204" pitchFamily="34" charset="0"/>
              </a:rPr>
              <a:t>is a hybrid of PRINCE 2’s initiation process and AGILES sprint meeting process.</a:t>
            </a:r>
          </a:p>
          <a:p>
            <a:endParaRPr lang="en-GB" sz="1200" dirty="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Another very important part of this document is the contact sheet at the bottom. This enables the initiator to quickly see who’s in their department, what influence they have, what building they’re in, what skillset they have and the best way to contact them.</a:t>
            </a:r>
            <a:endParaRPr lang="en-GB" sz="1200" dirty="0"/>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27</a:t>
            </a:fld>
            <a:endParaRPr lang="en-US" dirty="0"/>
          </a:p>
        </p:txBody>
      </p:sp>
    </p:spTree>
    <p:extLst>
      <p:ext uri="{BB962C8B-B14F-4D97-AF65-F5344CB8AC3E}">
        <p14:creationId xmlns:p14="http://schemas.microsoft.com/office/powerpoint/2010/main" val="41119006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Getting together and deciding how to break down and allocate tasks helps cohesion in the team, makes staff feel supported – it also helps managers keep an eye on what parts are struggling and when to re locate resource.</a:t>
            </a:r>
          </a:p>
          <a:p>
            <a:endParaRPr lang="en-US" dirty="0"/>
          </a:p>
          <a:p>
            <a:r>
              <a:rPr lang="en-US" dirty="0"/>
              <a:t>This is shown through the </a:t>
            </a:r>
            <a:r>
              <a:rPr lang="en-US" dirty="0" err="1"/>
              <a:t>colour</a:t>
            </a:r>
            <a:r>
              <a:rPr lang="en-US" dirty="0"/>
              <a:t> coding yellow – in progress  green - complete</a:t>
            </a:r>
          </a:p>
        </p:txBody>
      </p:sp>
      <p:sp>
        <p:nvSpPr>
          <p:cNvPr id="4" name="Slide Number Placeholder 3"/>
          <p:cNvSpPr>
            <a:spLocks noGrp="1"/>
          </p:cNvSpPr>
          <p:nvPr>
            <p:ph type="sldNum" sz="quarter" idx="5"/>
          </p:nvPr>
        </p:nvSpPr>
        <p:spPr/>
        <p:txBody>
          <a:bodyPr/>
          <a:lstStyle/>
          <a:p>
            <a:fld id="{BE60DC36-8EFA-4378-9855-E019C55AC472}" type="slidenum">
              <a:rPr lang="en-US" smtClean="0"/>
              <a:t>28</a:t>
            </a:fld>
            <a:endParaRPr lang="en-US" dirty="0"/>
          </a:p>
        </p:txBody>
      </p:sp>
    </p:spTree>
    <p:extLst>
      <p:ext uri="{BB962C8B-B14F-4D97-AF65-F5344CB8AC3E}">
        <p14:creationId xmlns:p14="http://schemas.microsoft.com/office/powerpoint/2010/main" val="14183759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cs typeface="Arial" panose="020B0604020202020204" pitchFamily="34" charset="0"/>
              </a:rPr>
              <a:t>Due to the live nature of the implementation of this project management system, this section of the process and therefore document hasn’t actually been reach yet. Therefore I have chosen to wait until projects do conclude, to shape and design this document so that it clearly portrays the results of a vast range of dynamic project outcomes.</a:t>
            </a:r>
            <a:endParaRPr lang="en-GB" sz="1200" dirty="0">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29</a:t>
            </a:fld>
            <a:endParaRPr lang="en-US" dirty="0"/>
          </a:p>
        </p:txBody>
      </p:sp>
    </p:spTree>
    <p:extLst>
      <p:ext uri="{BB962C8B-B14F-4D97-AF65-F5344CB8AC3E}">
        <p14:creationId xmlns:p14="http://schemas.microsoft.com/office/powerpoint/2010/main" val="22568473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tried this process to iron out the creases myself as you have seen, and it proved successful. </a:t>
            </a:r>
          </a:p>
          <a:p>
            <a:endParaRPr lang="en-US" dirty="0"/>
          </a:p>
          <a:p>
            <a:r>
              <a:rPr lang="en-US" dirty="0"/>
              <a:t>My only concern about this peer to peer teaching method is that a Chinese whisper effect may occur and therefore may not be taught properly, but the forms are design to be self explanatory to avoid this. A introductory process info sheet may be introduced (a flow chart) to show staff when to initiate meetings </a:t>
            </a:r>
            <a:r>
              <a:rPr lang="en-US" dirty="0" err="1"/>
              <a:t>etc</a:t>
            </a:r>
            <a:r>
              <a:rPr lang="en-US" dirty="0"/>
              <a:t> and what order to do stuff in.</a:t>
            </a:r>
          </a:p>
        </p:txBody>
      </p:sp>
      <p:sp>
        <p:nvSpPr>
          <p:cNvPr id="4" name="Slide Number Placeholder 3"/>
          <p:cNvSpPr>
            <a:spLocks noGrp="1"/>
          </p:cNvSpPr>
          <p:nvPr>
            <p:ph type="sldNum" sz="quarter" idx="5"/>
          </p:nvPr>
        </p:nvSpPr>
        <p:spPr/>
        <p:txBody>
          <a:bodyPr/>
          <a:lstStyle/>
          <a:p>
            <a:fld id="{BE60DC36-8EFA-4378-9855-E019C55AC472}" type="slidenum">
              <a:rPr lang="en-US" smtClean="0"/>
              <a:t>30</a:t>
            </a:fld>
            <a:endParaRPr lang="en-US" dirty="0"/>
          </a:p>
        </p:txBody>
      </p:sp>
    </p:spTree>
    <p:extLst>
      <p:ext uri="{BB962C8B-B14F-4D97-AF65-F5344CB8AC3E}">
        <p14:creationId xmlns:p14="http://schemas.microsoft.com/office/powerpoint/2010/main" val="11551888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only concern about this peer to peer teaching method is that a Chinese whisper effect may occur and therefore may not be taught properly, but the forms are design to be self explanatory to avoid this. A introductory process info sheet may be introduced (a flow chart) to show staff when to initiate meetings </a:t>
            </a:r>
            <a:r>
              <a:rPr lang="en-US" dirty="0" err="1"/>
              <a:t>etc</a:t>
            </a:r>
            <a:r>
              <a:rPr lang="en-US" dirty="0"/>
              <a:t> and what order to do stuff in.</a:t>
            </a:r>
          </a:p>
        </p:txBody>
      </p:sp>
      <p:sp>
        <p:nvSpPr>
          <p:cNvPr id="4" name="Slide Number Placeholder 3"/>
          <p:cNvSpPr>
            <a:spLocks noGrp="1"/>
          </p:cNvSpPr>
          <p:nvPr>
            <p:ph type="sldNum" sz="quarter" idx="5"/>
          </p:nvPr>
        </p:nvSpPr>
        <p:spPr/>
        <p:txBody>
          <a:bodyPr/>
          <a:lstStyle/>
          <a:p>
            <a:fld id="{BE60DC36-8EFA-4378-9855-E019C55AC472}" type="slidenum">
              <a:rPr lang="en-US" smtClean="0"/>
              <a:t>31</a:t>
            </a:fld>
            <a:endParaRPr lang="en-US" dirty="0"/>
          </a:p>
        </p:txBody>
      </p:sp>
    </p:spTree>
    <p:extLst>
      <p:ext uri="{BB962C8B-B14F-4D97-AF65-F5344CB8AC3E}">
        <p14:creationId xmlns:p14="http://schemas.microsoft.com/office/powerpoint/2010/main" val="39987939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32</a:t>
            </a:fld>
            <a:endParaRPr lang="en-US" dirty="0"/>
          </a:p>
        </p:txBody>
      </p:sp>
    </p:spTree>
    <p:extLst>
      <p:ext uri="{BB962C8B-B14F-4D97-AF65-F5344CB8AC3E}">
        <p14:creationId xmlns:p14="http://schemas.microsoft.com/office/powerpoint/2010/main" val="380066862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33</a:t>
            </a:fld>
            <a:endParaRPr lang="en-US" dirty="0"/>
          </a:p>
        </p:txBody>
      </p:sp>
    </p:spTree>
    <p:extLst>
      <p:ext uri="{BB962C8B-B14F-4D97-AF65-F5344CB8AC3E}">
        <p14:creationId xmlns:p14="http://schemas.microsoft.com/office/powerpoint/2010/main" val="3435922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9/13/2023</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9/13/2023</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4000" y="2821705"/>
            <a:ext cx="9144000" cy="3323987"/>
          </a:xfrm>
        </p:spPr>
        <p:txBody>
          <a:bodyPr lIns="0" tIns="0" rIns="0" bIns="0" anchor="t">
            <a:spAutoFit/>
          </a:bodyPr>
          <a:lstStyle/>
          <a:p>
            <a:r>
              <a:rPr lang="en-US" b="1" dirty="0">
                <a:solidFill>
                  <a:schemeClr val="bg1"/>
                </a:solidFill>
              </a:rPr>
              <a:t>Project management Process </a:t>
            </a:r>
            <a:br>
              <a:rPr lang="en-US" b="1" dirty="0">
                <a:solidFill>
                  <a:schemeClr val="bg1"/>
                </a:solidFill>
              </a:rPr>
            </a:br>
            <a:r>
              <a:rPr lang="en-US" sz="4800" dirty="0">
                <a:solidFill>
                  <a:schemeClr val="bg1">
                    <a:lumMod val="85000"/>
                  </a:schemeClr>
                </a:solidFill>
              </a:rPr>
              <a:t>A critical Analysis, Design &amp; Implementation</a:t>
            </a:r>
            <a:br>
              <a:rPr lang="en-US" dirty="0">
                <a:solidFill>
                  <a:schemeClr val="bg1"/>
                </a:solidFill>
              </a:rPr>
            </a:br>
            <a:r>
              <a:rPr lang="en-US" sz="2400" dirty="0">
                <a:solidFill>
                  <a:schemeClr val="accent4"/>
                </a:solidFill>
              </a:rPr>
              <a:t>Presentation by A . Shelton</a:t>
            </a: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9D554378-3EB1-486E-8A17-60E7EC8EFC4A}"/>
              </a:ext>
            </a:extLst>
          </p:cNvPr>
          <p:cNvSpPr/>
          <p:nvPr/>
        </p:nvSpPr>
        <p:spPr>
          <a:xfrm>
            <a:off x="-97971" y="-185057"/>
            <a:ext cx="12496800" cy="7315200"/>
          </a:xfrm>
          <a:prstGeom prst="rect">
            <a:avLst/>
          </a:prstGeom>
          <a:solidFill>
            <a:srgbClr val="FFFFFF">
              <a:alpha val="4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220319" y="695440"/>
            <a:ext cx="9144000" cy="2382191"/>
          </a:xfrm>
        </p:spPr>
        <p:txBody>
          <a:bodyPr lIns="0" tIns="0" rIns="0" bIns="0" anchor="t">
            <a:spAutoFit/>
          </a:bodyPr>
          <a:lstStyle/>
          <a:p>
            <a:pPr algn="l"/>
            <a:r>
              <a:rPr lang="en-US" sz="4000" b="1" dirty="0">
                <a:solidFill>
                  <a:schemeClr val="bg1"/>
                </a:solidFill>
              </a:rPr>
              <a:t>Introduction to the workplace example…</a:t>
            </a:r>
            <a:br>
              <a:rPr lang="en-US" sz="4000" b="1" dirty="0">
                <a:solidFill>
                  <a:schemeClr val="bg1"/>
                </a:solidFill>
              </a:rPr>
            </a:br>
            <a:r>
              <a:rPr lang="en-US" sz="3200" dirty="0">
                <a:solidFill>
                  <a:schemeClr val="bg1">
                    <a:lumMod val="85000"/>
                  </a:schemeClr>
                </a:solidFill>
              </a:rPr>
              <a:t>Job Role</a:t>
            </a:r>
            <a:br>
              <a:rPr lang="en-US" dirty="0">
                <a:solidFill>
                  <a:schemeClr val="bg1"/>
                </a:solidFill>
              </a:rPr>
            </a:br>
            <a:endParaRPr lang="en-US" dirty="0">
              <a:solidFill>
                <a:schemeClr val="accent4"/>
              </a:solidFill>
            </a:endParaRPr>
          </a:p>
        </p:txBody>
      </p:sp>
      <p:sp>
        <p:nvSpPr>
          <p:cNvPr id="6" name="Content Placeholder 2">
            <a:extLst>
              <a:ext uri="{FF2B5EF4-FFF2-40B4-BE49-F238E27FC236}">
                <a16:creationId xmlns:a16="http://schemas.microsoft.com/office/drawing/2014/main" id="{40C365B8-C5B7-4886-A50E-58812F10BE2C}"/>
              </a:ext>
            </a:extLst>
          </p:cNvPr>
          <p:cNvSpPr txBox="1">
            <a:spLocks/>
          </p:cNvSpPr>
          <p:nvPr/>
        </p:nvSpPr>
        <p:spPr>
          <a:xfrm>
            <a:off x="365974" y="267214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7000"/>
              </a:lnSpc>
              <a:spcAft>
                <a:spcPts val="800"/>
              </a:spcAft>
            </a:pPr>
            <a:r>
              <a:rPr lang="en-GB" sz="1800" b="1" dirty="0">
                <a:solidFill>
                  <a:schemeClr val="bg1"/>
                </a:solidFill>
                <a:latin typeface="Arial" panose="020B0604020202020204" pitchFamily="34" charset="0"/>
                <a:ea typeface="DengXian" panose="02010600030101010101" pitchFamily="2" charset="-122"/>
                <a:cs typeface="Arial" panose="020B0604020202020204" pitchFamily="34" charset="0"/>
              </a:rPr>
              <a:t>Technical demonstrator</a:t>
            </a:r>
          </a:p>
          <a:p>
            <a:pPr algn="l">
              <a:lnSpc>
                <a:spcPct val="107000"/>
              </a:lnSpc>
              <a:spcAft>
                <a:spcPts val="800"/>
              </a:spcAft>
              <a:buFontTx/>
              <a:buChar char="-"/>
            </a:pPr>
            <a:r>
              <a:rPr lang="en-GB" sz="1800" dirty="0">
                <a:solidFill>
                  <a:schemeClr val="bg1"/>
                </a:solidFill>
                <a:latin typeface="Arial" panose="020B0604020202020204" pitchFamily="34" charset="0"/>
                <a:ea typeface="DengXian" panose="02010600030101010101" pitchFamily="2" charset="-122"/>
                <a:cs typeface="Arial" panose="020B0604020202020204" pitchFamily="34" charset="0"/>
              </a:rPr>
              <a:t>design and carry out planned workshops and introductions to new technologies and practical 3d modelling skills. </a:t>
            </a:r>
          </a:p>
          <a:p>
            <a:pPr algn="l">
              <a:lnSpc>
                <a:spcPct val="107000"/>
              </a:lnSpc>
              <a:spcAft>
                <a:spcPts val="800"/>
              </a:spcAft>
              <a:buFontTx/>
              <a:buChar char="-"/>
            </a:pPr>
            <a:r>
              <a:rPr lang="en-GB" sz="1800" dirty="0">
                <a:solidFill>
                  <a:schemeClr val="bg1"/>
                </a:solidFill>
                <a:latin typeface="Arial" panose="020B0604020202020204" pitchFamily="34" charset="0"/>
                <a:ea typeface="DengXian" panose="02010600030101010101" pitchFamily="2" charset="-122"/>
                <a:cs typeface="Arial" panose="020B0604020202020204" pitchFamily="34" charset="0"/>
              </a:rPr>
              <a:t>Involves researching and practicing new technologies and techniques in order to discover how each piece of equipment can provide new and exciting ways to produce art and design, and then be taught/demonstrated within each discipline.</a:t>
            </a:r>
            <a:endParaRPr lang="en-GB" sz="1800" dirty="0">
              <a:solidFill>
                <a:schemeClr val="bg1"/>
              </a:solidFill>
              <a:latin typeface="Calibri" panose="020F0502020204030204" pitchFamily="34" charset="0"/>
              <a:ea typeface="DengXian" panose="02010600030101010101" pitchFamily="2" charset="-122"/>
              <a:cs typeface="Arial" panose="020B0604020202020204" pitchFamily="34" charset="0"/>
            </a:endParaRPr>
          </a:p>
          <a:p>
            <a:pPr algn="l"/>
            <a:endParaRPr lang="en-GB" dirty="0">
              <a:solidFill>
                <a:schemeClr val="bg1"/>
              </a:solidFill>
            </a:endParaRPr>
          </a:p>
        </p:txBody>
      </p:sp>
    </p:spTree>
    <p:extLst>
      <p:ext uri="{BB962C8B-B14F-4D97-AF65-F5344CB8AC3E}">
        <p14:creationId xmlns:p14="http://schemas.microsoft.com/office/powerpoint/2010/main" val="2801182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9D554378-3EB1-486E-8A17-60E7EC8EFC4A}"/>
              </a:ext>
            </a:extLst>
          </p:cNvPr>
          <p:cNvSpPr/>
          <p:nvPr/>
        </p:nvSpPr>
        <p:spPr>
          <a:xfrm>
            <a:off x="-97971" y="-185057"/>
            <a:ext cx="12496800" cy="7315200"/>
          </a:xfrm>
          <a:prstGeom prst="rect">
            <a:avLst/>
          </a:prstGeom>
          <a:solidFill>
            <a:srgbClr val="FFFFFF">
              <a:alpha val="4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220319" y="695440"/>
            <a:ext cx="9144000" cy="2382191"/>
          </a:xfrm>
        </p:spPr>
        <p:txBody>
          <a:bodyPr lIns="0" tIns="0" rIns="0" bIns="0" anchor="t">
            <a:spAutoFit/>
          </a:bodyPr>
          <a:lstStyle/>
          <a:p>
            <a:pPr algn="l"/>
            <a:r>
              <a:rPr lang="en-US" sz="4000" b="1" dirty="0">
                <a:solidFill>
                  <a:schemeClr val="bg1"/>
                </a:solidFill>
              </a:rPr>
              <a:t>Introduction to the workplace example…</a:t>
            </a:r>
            <a:br>
              <a:rPr lang="en-US" sz="4000" b="1" dirty="0">
                <a:solidFill>
                  <a:schemeClr val="bg1"/>
                </a:solidFill>
              </a:rPr>
            </a:br>
            <a:r>
              <a:rPr lang="en-US" sz="3200" dirty="0">
                <a:solidFill>
                  <a:schemeClr val="bg1">
                    <a:lumMod val="85000"/>
                  </a:schemeClr>
                </a:solidFill>
              </a:rPr>
              <a:t>The </a:t>
            </a:r>
            <a:r>
              <a:rPr lang="en-US" sz="3200" dirty="0" err="1">
                <a:solidFill>
                  <a:schemeClr val="bg1">
                    <a:lumMod val="85000"/>
                  </a:schemeClr>
                </a:solidFill>
              </a:rPr>
              <a:t>Enviroment</a:t>
            </a:r>
            <a:br>
              <a:rPr lang="en-US" dirty="0">
                <a:solidFill>
                  <a:schemeClr val="bg1"/>
                </a:solidFill>
              </a:rPr>
            </a:br>
            <a:endParaRPr lang="en-US" dirty="0">
              <a:solidFill>
                <a:schemeClr val="accent4"/>
              </a:solidFill>
            </a:endParaRPr>
          </a:p>
        </p:txBody>
      </p:sp>
      <p:sp>
        <p:nvSpPr>
          <p:cNvPr id="6" name="Content Placeholder 2">
            <a:extLst>
              <a:ext uri="{FF2B5EF4-FFF2-40B4-BE49-F238E27FC236}">
                <a16:creationId xmlns:a16="http://schemas.microsoft.com/office/drawing/2014/main" id="{40C365B8-C5B7-4886-A50E-58812F10BE2C}"/>
              </a:ext>
            </a:extLst>
          </p:cNvPr>
          <p:cNvSpPr txBox="1">
            <a:spLocks/>
          </p:cNvSpPr>
          <p:nvPr/>
        </p:nvSpPr>
        <p:spPr>
          <a:xfrm>
            <a:off x="365974" y="267214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7000"/>
              </a:lnSpc>
              <a:spcAft>
                <a:spcPts val="800"/>
              </a:spcAft>
            </a:pPr>
            <a:r>
              <a:rPr lang="en-GB" sz="1800" b="1" dirty="0">
                <a:solidFill>
                  <a:schemeClr val="bg1"/>
                </a:solidFill>
                <a:effectLst/>
                <a:latin typeface="Arial" panose="020B0604020202020204" pitchFamily="34" charset="0"/>
                <a:ea typeface="DengXian" panose="02010600030101010101" pitchFamily="2" charset="-122"/>
                <a:cs typeface="Arial" panose="020B0604020202020204" pitchFamily="34" charset="0"/>
              </a:rPr>
              <a:t>University Science, Engineering, Arts &amp; design Department -</a:t>
            </a:r>
            <a:endPar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rPr>
              <a:t>The work place used in this example is an Universities Art and design school sector. </a:t>
            </a:r>
            <a:endPar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rPr>
              <a:t>Projects carried out within this faculty could be applied to over 20 different courses; Consisting of around over 100 members of staff and 3000 student’s; These including mature, disabled, Overseas and remote - Across 3 campus’ and 3 county’s. This means that process’ have to be highly catering, flexible and efficient or order to be taken on board and used, rather than being neglected and ignored due to them being seen as “extra work”.</a:t>
            </a:r>
            <a:endPar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algn="l"/>
            <a:endParaRPr lang="en-GB" dirty="0">
              <a:solidFill>
                <a:schemeClr val="bg1"/>
              </a:solidFill>
            </a:endParaRPr>
          </a:p>
        </p:txBody>
      </p:sp>
    </p:spTree>
    <p:extLst>
      <p:ext uri="{BB962C8B-B14F-4D97-AF65-F5344CB8AC3E}">
        <p14:creationId xmlns:p14="http://schemas.microsoft.com/office/powerpoint/2010/main" val="144813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9D554378-3EB1-486E-8A17-60E7EC8EFC4A}"/>
              </a:ext>
            </a:extLst>
          </p:cNvPr>
          <p:cNvSpPr/>
          <p:nvPr/>
        </p:nvSpPr>
        <p:spPr>
          <a:xfrm>
            <a:off x="-97971" y="-185057"/>
            <a:ext cx="12496800" cy="7315200"/>
          </a:xfrm>
          <a:prstGeom prst="rect">
            <a:avLst/>
          </a:prstGeom>
          <a:solidFill>
            <a:srgbClr val="FFFFFF">
              <a:alpha val="4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220319" y="695440"/>
            <a:ext cx="9144000" cy="2382191"/>
          </a:xfrm>
        </p:spPr>
        <p:txBody>
          <a:bodyPr lIns="0" tIns="0" rIns="0" bIns="0" anchor="t">
            <a:spAutoFit/>
          </a:bodyPr>
          <a:lstStyle/>
          <a:p>
            <a:pPr algn="l"/>
            <a:r>
              <a:rPr lang="en-US" sz="4000" b="1" dirty="0">
                <a:solidFill>
                  <a:schemeClr val="bg1"/>
                </a:solidFill>
              </a:rPr>
              <a:t>Introduction to the workplace example…</a:t>
            </a:r>
            <a:br>
              <a:rPr lang="en-US" sz="4000" b="1" dirty="0">
                <a:solidFill>
                  <a:schemeClr val="bg1"/>
                </a:solidFill>
              </a:rPr>
            </a:br>
            <a:r>
              <a:rPr lang="en-US" sz="3200" dirty="0">
                <a:solidFill>
                  <a:schemeClr val="bg1">
                    <a:lumMod val="85000"/>
                  </a:schemeClr>
                </a:solidFill>
              </a:rPr>
              <a:t>Current practices &amp; process’</a:t>
            </a:r>
            <a:br>
              <a:rPr lang="en-US" dirty="0">
                <a:solidFill>
                  <a:schemeClr val="bg1"/>
                </a:solidFill>
              </a:rPr>
            </a:br>
            <a:endParaRPr lang="en-US" dirty="0">
              <a:solidFill>
                <a:schemeClr val="accent4"/>
              </a:solidFill>
            </a:endParaRPr>
          </a:p>
        </p:txBody>
      </p:sp>
      <p:sp>
        <p:nvSpPr>
          <p:cNvPr id="6" name="Content Placeholder 2">
            <a:extLst>
              <a:ext uri="{FF2B5EF4-FFF2-40B4-BE49-F238E27FC236}">
                <a16:creationId xmlns:a16="http://schemas.microsoft.com/office/drawing/2014/main" id="{40C365B8-C5B7-4886-A50E-58812F10BE2C}"/>
              </a:ext>
            </a:extLst>
          </p:cNvPr>
          <p:cNvSpPr txBox="1">
            <a:spLocks/>
          </p:cNvSpPr>
          <p:nvPr/>
        </p:nvSpPr>
        <p:spPr>
          <a:xfrm>
            <a:off x="365974" y="2672149"/>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07000"/>
              </a:lnSpc>
              <a:spcAft>
                <a:spcPts val="800"/>
              </a:spcAft>
            </a:pPr>
            <a:r>
              <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rPr>
              <a:t>There are currently no organisational practices or process that I am, or have been made aware of.</a:t>
            </a:r>
          </a:p>
          <a:p>
            <a:pPr algn="l">
              <a:lnSpc>
                <a:spcPct val="107000"/>
              </a:lnSpc>
              <a:spcAft>
                <a:spcPts val="800"/>
              </a:spcAft>
            </a:pPr>
            <a:r>
              <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rPr>
              <a:t>It’s down to each Technical demonstrator’s prerogative to research new techniques, equipment etc, and to then implement and maintain them in a structured and safe manner, usually on a lone basis through face to face mentoring the students.</a:t>
            </a:r>
            <a:endPar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algn="l"/>
            <a:endParaRPr lang="en-GB" dirty="0">
              <a:solidFill>
                <a:schemeClr val="bg1"/>
              </a:solidFill>
            </a:endParaRPr>
          </a:p>
        </p:txBody>
      </p:sp>
    </p:spTree>
    <p:extLst>
      <p:ext uri="{BB962C8B-B14F-4D97-AF65-F5344CB8AC3E}">
        <p14:creationId xmlns:p14="http://schemas.microsoft.com/office/powerpoint/2010/main" val="3242373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Oval 22">
            <a:extLst>
              <a:ext uri="{FF2B5EF4-FFF2-40B4-BE49-F238E27FC236}">
                <a16:creationId xmlns:a16="http://schemas.microsoft.com/office/drawing/2014/main" id="{364CFD90-D0E1-4BC3-9D8B-7503E2632C39}"/>
              </a:ext>
              <a:ext uri="{C183D7F6-B498-43B3-948B-1728B52AA6E4}">
                <adec:decorative xmlns:adec="http://schemas.microsoft.com/office/drawing/2017/decorative" val="1"/>
              </a:ext>
            </a:extLst>
          </p:cNvPr>
          <p:cNvSpPr/>
          <p:nvPr/>
        </p:nvSpPr>
        <p:spPr>
          <a:xfrm>
            <a:off x="4111626" y="1720850"/>
            <a:ext cx="3968750" cy="3968750"/>
          </a:xfrm>
          <a:prstGeom prst="ellipse">
            <a:avLst/>
          </a:prstGeom>
          <a:no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hidden="1">
            <a:extLst>
              <a:ext uri="{FF2B5EF4-FFF2-40B4-BE49-F238E27FC236}">
                <a16:creationId xmlns:a16="http://schemas.microsoft.com/office/drawing/2014/main" id="{B5981CF1-BC08-49F8-B0F9-AAF98EC67450}"/>
              </a:ext>
            </a:extLst>
          </p:cNvPr>
          <p:cNvSpPr>
            <a:spLocks noGrp="1"/>
          </p:cNvSpPr>
          <p:nvPr>
            <p:ph type="title" idx="4294967295"/>
          </p:nvPr>
        </p:nvSpPr>
        <p:spPr>
          <a:xfrm>
            <a:off x="0" y="365125"/>
            <a:ext cx="10515600" cy="1325563"/>
          </a:xfrm>
        </p:spPr>
        <p:txBody>
          <a:bodyPr/>
          <a:lstStyle/>
          <a:p>
            <a:r>
              <a:rPr lang="en-US" dirty="0"/>
              <a:t>Project analysis slide 2</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Project Analysis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E3ECCC05-FF78-40FA-84FF-172821D8B58A}"/>
              </a:ext>
              <a:ext uri="{C183D7F6-B498-43B3-948B-1728B52AA6E4}">
                <adec:decorative xmlns:adec="http://schemas.microsoft.com/office/drawing/2017/decorative" val="1"/>
              </a:ext>
            </a:extLst>
          </p:cNvPr>
          <p:cNvSpPr/>
          <p:nvPr/>
        </p:nvSpPr>
        <p:spPr>
          <a:xfrm>
            <a:off x="4825183" y="2553454"/>
            <a:ext cx="2464900" cy="2437697"/>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Project management process over view</a:t>
            </a:r>
          </a:p>
        </p:txBody>
      </p:sp>
      <p:sp>
        <p:nvSpPr>
          <p:cNvPr id="16" name="Rectangle: Rounded Corners 15">
            <a:extLst>
              <a:ext uri="{FF2B5EF4-FFF2-40B4-BE49-F238E27FC236}">
                <a16:creationId xmlns:a16="http://schemas.microsoft.com/office/drawing/2014/main" id="{D6178536-4D8A-4FF2-BBDC-4B3E7E0FCF26}"/>
              </a:ext>
              <a:ext uri="{C183D7F6-B498-43B3-948B-1728B52AA6E4}">
                <adec:decorative xmlns:adec="http://schemas.microsoft.com/office/drawing/2017/decorative" val="1"/>
              </a:ext>
            </a:extLst>
          </p:cNvPr>
          <p:cNvSpPr/>
          <p:nvPr/>
        </p:nvSpPr>
        <p:spPr>
          <a:xfrm>
            <a:off x="6943724" y="1602153"/>
            <a:ext cx="4301219"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Improved project planning</a:t>
            </a:r>
          </a:p>
        </p:txBody>
      </p:sp>
      <p:sp>
        <p:nvSpPr>
          <p:cNvPr id="15" name="Oval 14">
            <a:extLst>
              <a:ext uri="{FF2B5EF4-FFF2-40B4-BE49-F238E27FC236}">
                <a16:creationId xmlns:a16="http://schemas.microsoft.com/office/drawing/2014/main" id="{416F1356-9015-4B5C-9C64-3C1D963E5F59}"/>
              </a:ext>
              <a:ext uri="{C183D7F6-B498-43B3-948B-1728B52AA6E4}">
                <adec:decorative xmlns:adec="http://schemas.microsoft.com/office/drawing/2017/decorative" val="1"/>
              </a:ext>
            </a:extLst>
          </p:cNvPr>
          <p:cNvSpPr/>
          <p:nvPr/>
        </p:nvSpPr>
        <p:spPr>
          <a:xfrm>
            <a:off x="6832600" y="151447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Rounded Corners 18">
            <a:extLst>
              <a:ext uri="{FF2B5EF4-FFF2-40B4-BE49-F238E27FC236}">
                <a16:creationId xmlns:a16="http://schemas.microsoft.com/office/drawing/2014/main" id="{EB7F2E37-0ACF-4E8A-9C1D-EC5B65BA2906}"/>
              </a:ext>
              <a:ext uri="{C183D7F6-B498-43B3-948B-1728B52AA6E4}">
                <adec:decorative xmlns:adec="http://schemas.microsoft.com/office/drawing/2017/decorative" val="1"/>
              </a:ext>
            </a:extLst>
          </p:cNvPr>
          <p:cNvSpPr/>
          <p:nvPr/>
        </p:nvSpPr>
        <p:spPr>
          <a:xfrm>
            <a:off x="7693025" y="3334727"/>
            <a:ext cx="366077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Risk mitigation</a:t>
            </a:r>
          </a:p>
        </p:txBody>
      </p:sp>
      <p:sp>
        <p:nvSpPr>
          <p:cNvPr id="20" name="Oval 19">
            <a:extLst>
              <a:ext uri="{FF2B5EF4-FFF2-40B4-BE49-F238E27FC236}">
                <a16:creationId xmlns:a16="http://schemas.microsoft.com/office/drawing/2014/main" id="{88F812F5-70AF-4FBD-80D9-D59B3C456D5E}"/>
              </a:ext>
              <a:ext uri="{C183D7F6-B498-43B3-948B-1728B52AA6E4}">
                <adec:decorative xmlns:adec="http://schemas.microsoft.com/office/drawing/2017/decorative" val="1"/>
              </a:ext>
            </a:extLst>
          </p:cNvPr>
          <p:cNvSpPr/>
          <p:nvPr/>
        </p:nvSpPr>
        <p:spPr>
          <a:xfrm>
            <a:off x="7490264" y="323532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Rounded Corners 20">
            <a:extLst>
              <a:ext uri="{FF2B5EF4-FFF2-40B4-BE49-F238E27FC236}">
                <a16:creationId xmlns:a16="http://schemas.microsoft.com/office/drawing/2014/main" id="{952C5002-7E64-4069-ACA0-6876E54A9B46}"/>
              </a:ext>
              <a:ext uri="{C183D7F6-B498-43B3-948B-1728B52AA6E4}">
                <adec:decorative xmlns:adec="http://schemas.microsoft.com/office/drawing/2017/decorative" val="1"/>
              </a:ext>
            </a:extLst>
          </p:cNvPr>
          <p:cNvSpPr/>
          <p:nvPr/>
        </p:nvSpPr>
        <p:spPr>
          <a:xfrm>
            <a:off x="6943725" y="5154978"/>
            <a:ext cx="3660775"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Client satisfaction</a:t>
            </a:r>
          </a:p>
        </p:txBody>
      </p:sp>
      <p:sp>
        <p:nvSpPr>
          <p:cNvPr id="22" name="Oval 21">
            <a:extLst>
              <a:ext uri="{FF2B5EF4-FFF2-40B4-BE49-F238E27FC236}">
                <a16:creationId xmlns:a16="http://schemas.microsoft.com/office/drawing/2014/main" id="{A49C5F3A-6F0D-4A0F-AE6E-92F342C22ACD}"/>
              </a:ext>
              <a:ext uri="{C183D7F6-B498-43B3-948B-1728B52AA6E4}">
                <adec:decorative xmlns:adec="http://schemas.microsoft.com/office/drawing/2017/decorative" val="1"/>
              </a:ext>
            </a:extLst>
          </p:cNvPr>
          <p:cNvSpPr/>
          <p:nvPr/>
        </p:nvSpPr>
        <p:spPr>
          <a:xfrm>
            <a:off x="6832600" y="5055576"/>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4A75A79-A67A-4A23-8588-7FC5EB9A5183}"/>
              </a:ext>
              <a:ext uri="{C183D7F6-B498-43B3-948B-1728B52AA6E4}">
                <adec:decorative xmlns:adec="http://schemas.microsoft.com/office/drawing/2017/decorative" val="1"/>
              </a:ext>
            </a:extLst>
          </p:cNvPr>
          <p:cNvSpPr/>
          <p:nvPr/>
        </p:nvSpPr>
        <p:spPr>
          <a:xfrm>
            <a:off x="740230" y="1613877"/>
            <a:ext cx="4508046"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Enhanced team collaboration</a:t>
            </a:r>
          </a:p>
        </p:txBody>
      </p:sp>
      <p:sp>
        <p:nvSpPr>
          <p:cNvPr id="26" name="Oval 25">
            <a:extLst>
              <a:ext uri="{FF2B5EF4-FFF2-40B4-BE49-F238E27FC236}">
                <a16:creationId xmlns:a16="http://schemas.microsoft.com/office/drawing/2014/main" id="{BBC62739-FA35-49F8-8929-743B31F55A69}"/>
              </a:ext>
              <a:ext uri="{C183D7F6-B498-43B3-948B-1728B52AA6E4}">
                <adec:decorative xmlns:adec="http://schemas.microsoft.com/office/drawing/2017/decorative" val="1"/>
              </a:ext>
            </a:extLst>
          </p:cNvPr>
          <p:cNvSpPr/>
          <p:nvPr/>
        </p:nvSpPr>
        <p:spPr>
          <a:xfrm>
            <a:off x="4419600" y="1514475"/>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Rounded Corners 26">
            <a:extLst>
              <a:ext uri="{FF2B5EF4-FFF2-40B4-BE49-F238E27FC236}">
                <a16:creationId xmlns:a16="http://schemas.microsoft.com/office/drawing/2014/main" id="{71BB375D-5EE6-4428-9817-2C7DB6B94332}"/>
              </a:ext>
              <a:ext uri="{C183D7F6-B498-43B3-948B-1728B52AA6E4}">
                <adec:decorative xmlns:adec="http://schemas.microsoft.com/office/drawing/2017/decorative" val="1"/>
              </a:ext>
            </a:extLst>
          </p:cNvPr>
          <p:cNvSpPr/>
          <p:nvPr/>
        </p:nvSpPr>
        <p:spPr>
          <a:xfrm>
            <a:off x="505734" y="3334727"/>
            <a:ext cx="3993242" cy="740997"/>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Adaptability to change</a:t>
            </a:r>
          </a:p>
        </p:txBody>
      </p:sp>
      <p:sp>
        <p:nvSpPr>
          <p:cNvPr id="28" name="Oval 27">
            <a:extLst>
              <a:ext uri="{FF2B5EF4-FFF2-40B4-BE49-F238E27FC236}">
                <a16:creationId xmlns:a16="http://schemas.microsoft.com/office/drawing/2014/main" id="{B3A511B7-C7F3-4107-9962-1E10D2E087DD}"/>
              </a:ext>
              <a:ext uri="{C183D7F6-B498-43B3-948B-1728B52AA6E4}">
                <adec:decorative xmlns:adec="http://schemas.microsoft.com/office/drawing/2017/decorative" val="1"/>
              </a:ext>
            </a:extLst>
          </p:cNvPr>
          <p:cNvSpPr/>
          <p:nvPr/>
        </p:nvSpPr>
        <p:spPr>
          <a:xfrm>
            <a:off x="3670300" y="3235325"/>
            <a:ext cx="939800" cy="939800"/>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Rounded Corners 28">
            <a:extLst>
              <a:ext uri="{FF2B5EF4-FFF2-40B4-BE49-F238E27FC236}">
                <a16:creationId xmlns:a16="http://schemas.microsoft.com/office/drawing/2014/main" id="{D4D7D4B6-62C2-45AB-89A5-3A41DA021FD2}"/>
              </a:ext>
              <a:ext uri="{C183D7F6-B498-43B3-948B-1728B52AA6E4}">
                <adec:decorative xmlns:adec="http://schemas.microsoft.com/office/drawing/2017/decorative" val="1"/>
              </a:ext>
            </a:extLst>
          </p:cNvPr>
          <p:cNvSpPr/>
          <p:nvPr/>
        </p:nvSpPr>
        <p:spPr>
          <a:xfrm>
            <a:off x="740230" y="5154978"/>
            <a:ext cx="4508045" cy="740997"/>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Efficient resource allocation</a:t>
            </a:r>
          </a:p>
        </p:txBody>
      </p:sp>
      <p:sp>
        <p:nvSpPr>
          <p:cNvPr id="30" name="Oval 29">
            <a:extLst>
              <a:ext uri="{FF2B5EF4-FFF2-40B4-BE49-F238E27FC236}">
                <a16:creationId xmlns:a16="http://schemas.microsoft.com/office/drawing/2014/main" id="{83902602-D4BC-4D44-AC14-BB55A86C5D06}"/>
              </a:ext>
              <a:ext uri="{C183D7F6-B498-43B3-948B-1728B52AA6E4}">
                <adec:decorative xmlns:adec="http://schemas.microsoft.com/office/drawing/2017/decorative" val="1"/>
              </a:ext>
            </a:extLst>
          </p:cNvPr>
          <p:cNvSpPr/>
          <p:nvPr/>
        </p:nvSpPr>
        <p:spPr>
          <a:xfrm>
            <a:off x="4419600" y="5055576"/>
            <a:ext cx="939800" cy="939800"/>
          </a:xfrm>
          <a:prstGeom prst="ellips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1" name="Group 30" descr="Icons of bar chart and line graph.">
            <a:extLst>
              <a:ext uri="{FF2B5EF4-FFF2-40B4-BE49-F238E27FC236}">
                <a16:creationId xmlns:a16="http://schemas.microsoft.com/office/drawing/2014/main" id="{044C3643-8A0E-47C1-BEB8-C73203B5E58D}"/>
              </a:ext>
            </a:extLst>
          </p:cNvPr>
          <p:cNvGrpSpPr/>
          <p:nvPr/>
        </p:nvGrpSpPr>
        <p:grpSpPr>
          <a:xfrm>
            <a:off x="4717581" y="5355478"/>
            <a:ext cx="347679" cy="347679"/>
            <a:chOff x="4319588" y="2492375"/>
            <a:chExt cx="287338" cy="287338"/>
          </a:xfrm>
          <a:solidFill>
            <a:schemeClr val="bg1"/>
          </a:solidFill>
        </p:grpSpPr>
        <p:sp>
          <p:nvSpPr>
            <p:cNvPr id="32" name="Freeform 372">
              <a:extLst>
                <a:ext uri="{FF2B5EF4-FFF2-40B4-BE49-F238E27FC236}">
                  <a16:creationId xmlns:a16="http://schemas.microsoft.com/office/drawing/2014/main" id="{56E8F5A5-5318-470B-8F42-337C264086AA}"/>
                </a:ext>
              </a:extLst>
            </p:cNvPr>
            <p:cNvSpPr>
              <a:spLocks/>
            </p:cNvSpPr>
            <p:nvPr/>
          </p:nvSpPr>
          <p:spPr bwMode="auto">
            <a:xfrm>
              <a:off x="4319588" y="2587625"/>
              <a:ext cx="287338" cy="192088"/>
            </a:xfrm>
            <a:custGeom>
              <a:avLst/>
              <a:gdLst>
                <a:gd name="T0" fmla="*/ 843 w 904"/>
                <a:gd name="T1" fmla="*/ 572 h 602"/>
                <a:gd name="T2" fmla="*/ 843 w 904"/>
                <a:gd name="T3" fmla="*/ 12 h 602"/>
                <a:gd name="T4" fmla="*/ 841 w 904"/>
                <a:gd name="T5" fmla="*/ 7 h 602"/>
                <a:gd name="T6" fmla="*/ 836 w 904"/>
                <a:gd name="T7" fmla="*/ 3 h 602"/>
                <a:gd name="T8" fmla="*/ 831 w 904"/>
                <a:gd name="T9" fmla="*/ 1 h 602"/>
                <a:gd name="T10" fmla="*/ 708 w 904"/>
                <a:gd name="T11" fmla="*/ 0 h 602"/>
                <a:gd name="T12" fmla="*/ 702 w 904"/>
                <a:gd name="T13" fmla="*/ 2 h 602"/>
                <a:gd name="T14" fmla="*/ 697 w 904"/>
                <a:gd name="T15" fmla="*/ 5 h 602"/>
                <a:gd name="T16" fmla="*/ 694 w 904"/>
                <a:gd name="T17" fmla="*/ 9 h 602"/>
                <a:gd name="T18" fmla="*/ 693 w 904"/>
                <a:gd name="T19" fmla="*/ 16 h 602"/>
                <a:gd name="T20" fmla="*/ 632 w 904"/>
                <a:gd name="T21" fmla="*/ 572 h 602"/>
                <a:gd name="T22" fmla="*/ 632 w 904"/>
                <a:gd name="T23" fmla="*/ 283 h 602"/>
                <a:gd name="T24" fmla="*/ 630 w 904"/>
                <a:gd name="T25" fmla="*/ 277 h 602"/>
                <a:gd name="T26" fmla="*/ 626 w 904"/>
                <a:gd name="T27" fmla="*/ 274 h 602"/>
                <a:gd name="T28" fmla="*/ 621 w 904"/>
                <a:gd name="T29" fmla="*/ 271 h 602"/>
                <a:gd name="T30" fmla="*/ 497 w 904"/>
                <a:gd name="T31" fmla="*/ 271 h 602"/>
                <a:gd name="T32" fmla="*/ 491 w 904"/>
                <a:gd name="T33" fmla="*/ 272 h 602"/>
                <a:gd name="T34" fmla="*/ 487 w 904"/>
                <a:gd name="T35" fmla="*/ 275 h 602"/>
                <a:gd name="T36" fmla="*/ 483 w 904"/>
                <a:gd name="T37" fmla="*/ 281 h 602"/>
                <a:gd name="T38" fmla="*/ 482 w 904"/>
                <a:gd name="T39" fmla="*/ 286 h 602"/>
                <a:gd name="T40" fmla="*/ 421 w 904"/>
                <a:gd name="T41" fmla="*/ 572 h 602"/>
                <a:gd name="T42" fmla="*/ 421 w 904"/>
                <a:gd name="T43" fmla="*/ 193 h 602"/>
                <a:gd name="T44" fmla="*/ 419 w 904"/>
                <a:gd name="T45" fmla="*/ 187 h 602"/>
                <a:gd name="T46" fmla="*/ 415 w 904"/>
                <a:gd name="T47" fmla="*/ 183 h 602"/>
                <a:gd name="T48" fmla="*/ 409 w 904"/>
                <a:gd name="T49" fmla="*/ 181 h 602"/>
                <a:gd name="T50" fmla="*/ 286 w 904"/>
                <a:gd name="T51" fmla="*/ 181 h 602"/>
                <a:gd name="T52" fmla="*/ 281 w 904"/>
                <a:gd name="T53" fmla="*/ 182 h 602"/>
                <a:gd name="T54" fmla="*/ 275 w 904"/>
                <a:gd name="T55" fmla="*/ 185 h 602"/>
                <a:gd name="T56" fmla="*/ 272 w 904"/>
                <a:gd name="T57" fmla="*/ 190 h 602"/>
                <a:gd name="T58" fmla="*/ 271 w 904"/>
                <a:gd name="T59" fmla="*/ 196 h 602"/>
                <a:gd name="T60" fmla="*/ 211 w 904"/>
                <a:gd name="T61" fmla="*/ 572 h 602"/>
                <a:gd name="T62" fmla="*/ 211 w 904"/>
                <a:gd name="T63" fmla="*/ 404 h 602"/>
                <a:gd name="T64" fmla="*/ 209 w 904"/>
                <a:gd name="T65" fmla="*/ 399 h 602"/>
                <a:gd name="T66" fmla="*/ 205 w 904"/>
                <a:gd name="T67" fmla="*/ 394 h 602"/>
                <a:gd name="T68" fmla="*/ 199 w 904"/>
                <a:gd name="T69" fmla="*/ 392 h 602"/>
                <a:gd name="T70" fmla="*/ 76 w 904"/>
                <a:gd name="T71" fmla="*/ 391 h 602"/>
                <a:gd name="T72" fmla="*/ 69 w 904"/>
                <a:gd name="T73" fmla="*/ 392 h 602"/>
                <a:gd name="T74" fmla="*/ 65 w 904"/>
                <a:gd name="T75" fmla="*/ 396 h 602"/>
                <a:gd name="T76" fmla="*/ 62 w 904"/>
                <a:gd name="T77" fmla="*/ 401 h 602"/>
                <a:gd name="T78" fmla="*/ 61 w 904"/>
                <a:gd name="T79" fmla="*/ 406 h 602"/>
                <a:gd name="T80" fmla="*/ 15 w 904"/>
                <a:gd name="T81" fmla="*/ 572 h 602"/>
                <a:gd name="T82" fmla="*/ 9 w 904"/>
                <a:gd name="T83" fmla="*/ 573 h 602"/>
                <a:gd name="T84" fmla="*/ 5 w 904"/>
                <a:gd name="T85" fmla="*/ 577 h 602"/>
                <a:gd name="T86" fmla="*/ 2 w 904"/>
                <a:gd name="T87" fmla="*/ 581 h 602"/>
                <a:gd name="T88" fmla="*/ 0 w 904"/>
                <a:gd name="T89" fmla="*/ 587 h 602"/>
                <a:gd name="T90" fmla="*/ 2 w 904"/>
                <a:gd name="T91" fmla="*/ 593 h 602"/>
                <a:gd name="T92" fmla="*/ 5 w 904"/>
                <a:gd name="T93" fmla="*/ 598 h 602"/>
                <a:gd name="T94" fmla="*/ 9 w 904"/>
                <a:gd name="T95" fmla="*/ 601 h 602"/>
                <a:gd name="T96" fmla="*/ 15 w 904"/>
                <a:gd name="T97" fmla="*/ 602 h 602"/>
                <a:gd name="T98" fmla="*/ 196 w 904"/>
                <a:gd name="T99" fmla="*/ 602 h 602"/>
                <a:gd name="T100" fmla="*/ 406 w 904"/>
                <a:gd name="T101" fmla="*/ 602 h 602"/>
                <a:gd name="T102" fmla="*/ 617 w 904"/>
                <a:gd name="T103" fmla="*/ 602 h 602"/>
                <a:gd name="T104" fmla="*/ 828 w 904"/>
                <a:gd name="T105" fmla="*/ 602 h 602"/>
                <a:gd name="T106" fmla="*/ 891 w 904"/>
                <a:gd name="T107" fmla="*/ 602 h 602"/>
                <a:gd name="T108" fmla="*/ 896 w 904"/>
                <a:gd name="T109" fmla="*/ 600 h 602"/>
                <a:gd name="T110" fmla="*/ 901 w 904"/>
                <a:gd name="T111" fmla="*/ 596 h 602"/>
                <a:gd name="T112" fmla="*/ 903 w 904"/>
                <a:gd name="T113" fmla="*/ 591 h 602"/>
                <a:gd name="T114" fmla="*/ 903 w 904"/>
                <a:gd name="T115" fmla="*/ 584 h 602"/>
                <a:gd name="T116" fmla="*/ 901 w 904"/>
                <a:gd name="T117" fmla="*/ 579 h 602"/>
                <a:gd name="T118" fmla="*/ 896 w 904"/>
                <a:gd name="T119" fmla="*/ 575 h 602"/>
                <a:gd name="T120" fmla="*/ 891 w 904"/>
                <a:gd name="T121" fmla="*/ 572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04" h="602">
                  <a:moveTo>
                    <a:pt x="889" y="572"/>
                  </a:moveTo>
                  <a:lnTo>
                    <a:pt x="843" y="572"/>
                  </a:lnTo>
                  <a:lnTo>
                    <a:pt x="843" y="16"/>
                  </a:lnTo>
                  <a:lnTo>
                    <a:pt x="843" y="12"/>
                  </a:lnTo>
                  <a:lnTo>
                    <a:pt x="842" y="9"/>
                  </a:lnTo>
                  <a:lnTo>
                    <a:pt x="841" y="7"/>
                  </a:lnTo>
                  <a:lnTo>
                    <a:pt x="838" y="5"/>
                  </a:lnTo>
                  <a:lnTo>
                    <a:pt x="836" y="3"/>
                  </a:lnTo>
                  <a:lnTo>
                    <a:pt x="834" y="2"/>
                  </a:lnTo>
                  <a:lnTo>
                    <a:pt x="831" y="1"/>
                  </a:lnTo>
                  <a:lnTo>
                    <a:pt x="828" y="1"/>
                  </a:lnTo>
                  <a:lnTo>
                    <a:pt x="708" y="0"/>
                  </a:lnTo>
                  <a:lnTo>
                    <a:pt x="704" y="1"/>
                  </a:lnTo>
                  <a:lnTo>
                    <a:pt x="702" y="2"/>
                  </a:lnTo>
                  <a:lnTo>
                    <a:pt x="699" y="3"/>
                  </a:lnTo>
                  <a:lnTo>
                    <a:pt x="697" y="5"/>
                  </a:lnTo>
                  <a:lnTo>
                    <a:pt x="695" y="7"/>
                  </a:lnTo>
                  <a:lnTo>
                    <a:pt x="694" y="9"/>
                  </a:lnTo>
                  <a:lnTo>
                    <a:pt x="693" y="12"/>
                  </a:lnTo>
                  <a:lnTo>
                    <a:pt x="693" y="16"/>
                  </a:lnTo>
                  <a:lnTo>
                    <a:pt x="693" y="572"/>
                  </a:lnTo>
                  <a:lnTo>
                    <a:pt x="632" y="572"/>
                  </a:lnTo>
                  <a:lnTo>
                    <a:pt x="632" y="286"/>
                  </a:lnTo>
                  <a:lnTo>
                    <a:pt x="632" y="283"/>
                  </a:lnTo>
                  <a:lnTo>
                    <a:pt x="631" y="281"/>
                  </a:lnTo>
                  <a:lnTo>
                    <a:pt x="630" y="277"/>
                  </a:lnTo>
                  <a:lnTo>
                    <a:pt x="628" y="275"/>
                  </a:lnTo>
                  <a:lnTo>
                    <a:pt x="626" y="274"/>
                  </a:lnTo>
                  <a:lnTo>
                    <a:pt x="623" y="272"/>
                  </a:lnTo>
                  <a:lnTo>
                    <a:pt x="621" y="271"/>
                  </a:lnTo>
                  <a:lnTo>
                    <a:pt x="617" y="271"/>
                  </a:lnTo>
                  <a:lnTo>
                    <a:pt x="497" y="271"/>
                  </a:lnTo>
                  <a:lnTo>
                    <a:pt x="494" y="271"/>
                  </a:lnTo>
                  <a:lnTo>
                    <a:pt x="491" y="272"/>
                  </a:lnTo>
                  <a:lnTo>
                    <a:pt x="489" y="274"/>
                  </a:lnTo>
                  <a:lnTo>
                    <a:pt x="487" y="275"/>
                  </a:lnTo>
                  <a:lnTo>
                    <a:pt x="484" y="277"/>
                  </a:lnTo>
                  <a:lnTo>
                    <a:pt x="483" y="281"/>
                  </a:lnTo>
                  <a:lnTo>
                    <a:pt x="482" y="283"/>
                  </a:lnTo>
                  <a:lnTo>
                    <a:pt x="482" y="286"/>
                  </a:lnTo>
                  <a:lnTo>
                    <a:pt x="482" y="572"/>
                  </a:lnTo>
                  <a:lnTo>
                    <a:pt x="421" y="572"/>
                  </a:lnTo>
                  <a:lnTo>
                    <a:pt x="421" y="196"/>
                  </a:lnTo>
                  <a:lnTo>
                    <a:pt x="421" y="193"/>
                  </a:lnTo>
                  <a:lnTo>
                    <a:pt x="420" y="190"/>
                  </a:lnTo>
                  <a:lnTo>
                    <a:pt x="419" y="187"/>
                  </a:lnTo>
                  <a:lnTo>
                    <a:pt x="417" y="185"/>
                  </a:lnTo>
                  <a:lnTo>
                    <a:pt x="415" y="183"/>
                  </a:lnTo>
                  <a:lnTo>
                    <a:pt x="413" y="182"/>
                  </a:lnTo>
                  <a:lnTo>
                    <a:pt x="409" y="181"/>
                  </a:lnTo>
                  <a:lnTo>
                    <a:pt x="406" y="181"/>
                  </a:lnTo>
                  <a:lnTo>
                    <a:pt x="286" y="181"/>
                  </a:lnTo>
                  <a:lnTo>
                    <a:pt x="283" y="181"/>
                  </a:lnTo>
                  <a:lnTo>
                    <a:pt x="281" y="182"/>
                  </a:lnTo>
                  <a:lnTo>
                    <a:pt x="277" y="183"/>
                  </a:lnTo>
                  <a:lnTo>
                    <a:pt x="275" y="185"/>
                  </a:lnTo>
                  <a:lnTo>
                    <a:pt x="273" y="187"/>
                  </a:lnTo>
                  <a:lnTo>
                    <a:pt x="272" y="190"/>
                  </a:lnTo>
                  <a:lnTo>
                    <a:pt x="271" y="193"/>
                  </a:lnTo>
                  <a:lnTo>
                    <a:pt x="271" y="196"/>
                  </a:lnTo>
                  <a:lnTo>
                    <a:pt x="271" y="572"/>
                  </a:lnTo>
                  <a:lnTo>
                    <a:pt x="211" y="572"/>
                  </a:lnTo>
                  <a:lnTo>
                    <a:pt x="211" y="406"/>
                  </a:lnTo>
                  <a:lnTo>
                    <a:pt x="211" y="404"/>
                  </a:lnTo>
                  <a:lnTo>
                    <a:pt x="210" y="401"/>
                  </a:lnTo>
                  <a:lnTo>
                    <a:pt x="209" y="399"/>
                  </a:lnTo>
                  <a:lnTo>
                    <a:pt x="207" y="396"/>
                  </a:lnTo>
                  <a:lnTo>
                    <a:pt x="205" y="394"/>
                  </a:lnTo>
                  <a:lnTo>
                    <a:pt x="201" y="393"/>
                  </a:lnTo>
                  <a:lnTo>
                    <a:pt x="199" y="392"/>
                  </a:lnTo>
                  <a:lnTo>
                    <a:pt x="196" y="391"/>
                  </a:lnTo>
                  <a:lnTo>
                    <a:pt x="76" y="391"/>
                  </a:lnTo>
                  <a:lnTo>
                    <a:pt x="73" y="392"/>
                  </a:lnTo>
                  <a:lnTo>
                    <a:pt x="69" y="392"/>
                  </a:lnTo>
                  <a:lnTo>
                    <a:pt x="67" y="394"/>
                  </a:lnTo>
                  <a:lnTo>
                    <a:pt x="65" y="396"/>
                  </a:lnTo>
                  <a:lnTo>
                    <a:pt x="63" y="399"/>
                  </a:lnTo>
                  <a:lnTo>
                    <a:pt x="62" y="401"/>
                  </a:lnTo>
                  <a:lnTo>
                    <a:pt x="61" y="404"/>
                  </a:lnTo>
                  <a:lnTo>
                    <a:pt x="61" y="406"/>
                  </a:lnTo>
                  <a:lnTo>
                    <a:pt x="61" y="572"/>
                  </a:lnTo>
                  <a:lnTo>
                    <a:pt x="15" y="572"/>
                  </a:lnTo>
                  <a:lnTo>
                    <a:pt x="13" y="572"/>
                  </a:lnTo>
                  <a:lnTo>
                    <a:pt x="9" y="573"/>
                  </a:lnTo>
                  <a:lnTo>
                    <a:pt x="7" y="575"/>
                  </a:lnTo>
                  <a:lnTo>
                    <a:pt x="5" y="577"/>
                  </a:lnTo>
                  <a:lnTo>
                    <a:pt x="3" y="579"/>
                  </a:lnTo>
                  <a:lnTo>
                    <a:pt x="2" y="581"/>
                  </a:lnTo>
                  <a:lnTo>
                    <a:pt x="1" y="584"/>
                  </a:lnTo>
                  <a:lnTo>
                    <a:pt x="0" y="587"/>
                  </a:lnTo>
                  <a:lnTo>
                    <a:pt x="1" y="591"/>
                  </a:lnTo>
                  <a:lnTo>
                    <a:pt x="2" y="593"/>
                  </a:lnTo>
                  <a:lnTo>
                    <a:pt x="3" y="596"/>
                  </a:lnTo>
                  <a:lnTo>
                    <a:pt x="5" y="598"/>
                  </a:lnTo>
                  <a:lnTo>
                    <a:pt x="7" y="600"/>
                  </a:lnTo>
                  <a:lnTo>
                    <a:pt x="9" y="601"/>
                  </a:lnTo>
                  <a:lnTo>
                    <a:pt x="13" y="602"/>
                  </a:lnTo>
                  <a:lnTo>
                    <a:pt x="15" y="602"/>
                  </a:lnTo>
                  <a:lnTo>
                    <a:pt x="76" y="602"/>
                  </a:lnTo>
                  <a:lnTo>
                    <a:pt x="196" y="602"/>
                  </a:lnTo>
                  <a:lnTo>
                    <a:pt x="286" y="602"/>
                  </a:lnTo>
                  <a:lnTo>
                    <a:pt x="406" y="602"/>
                  </a:lnTo>
                  <a:lnTo>
                    <a:pt x="497" y="602"/>
                  </a:lnTo>
                  <a:lnTo>
                    <a:pt x="617" y="602"/>
                  </a:lnTo>
                  <a:lnTo>
                    <a:pt x="708" y="602"/>
                  </a:lnTo>
                  <a:lnTo>
                    <a:pt x="828" y="602"/>
                  </a:lnTo>
                  <a:lnTo>
                    <a:pt x="889" y="602"/>
                  </a:lnTo>
                  <a:lnTo>
                    <a:pt x="891" y="602"/>
                  </a:lnTo>
                  <a:lnTo>
                    <a:pt x="894" y="601"/>
                  </a:lnTo>
                  <a:lnTo>
                    <a:pt x="896" y="600"/>
                  </a:lnTo>
                  <a:lnTo>
                    <a:pt x="898" y="598"/>
                  </a:lnTo>
                  <a:lnTo>
                    <a:pt x="901" y="596"/>
                  </a:lnTo>
                  <a:lnTo>
                    <a:pt x="902" y="593"/>
                  </a:lnTo>
                  <a:lnTo>
                    <a:pt x="903" y="591"/>
                  </a:lnTo>
                  <a:lnTo>
                    <a:pt x="904" y="587"/>
                  </a:lnTo>
                  <a:lnTo>
                    <a:pt x="903" y="584"/>
                  </a:lnTo>
                  <a:lnTo>
                    <a:pt x="902" y="581"/>
                  </a:lnTo>
                  <a:lnTo>
                    <a:pt x="901" y="579"/>
                  </a:lnTo>
                  <a:lnTo>
                    <a:pt x="898" y="577"/>
                  </a:lnTo>
                  <a:lnTo>
                    <a:pt x="896" y="575"/>
                  </a:lnTo>
                  <a:lnTo>
                    <a:pt x="894" y="573"/>
                  </a:lnTo>
                  <a:lnTo>
                    <a:pt x="891" y="572"/>
                  </a:lnTo>
                  <a:lnTo>
                    <a:pt x="889" y="57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373">
              <a:extLst>
                <a:ext uri="{FF2B5EF4-FFF2-40B4-BE49-F238E27FC236}">
                  <a16:creationId xmlns:a16="http://schemas.microsoft.com/office/drawing/2014/main" id="{6AA1356D-8F1B-4281-BEC5-5B4EBF7467B1}"/>
                </a:ext>
              </a:extLst>
            </p:cNvPr>
            <p:cNvSpPr>
              <a:spLocks/>
            </p:cNvSpPr>
            <p:nvPr/>
          </p:nvSpPr>
          <p:spPr bwMode="auto">
            <a:xfrm>
              <a:off x="4338638" y="2492375"/>
              <a:ext cx="252413" cy="157163"/>
            </a:xfrm>
            <a:custGeom>
              <a:avLst/>
              <a:gdLst>
                <a:gd name="T0" fmla="*/ 77 w 797"/>
                <a:gd name="T1" fmla="*/ 494 h 497"/>
                <a:gd name="T2" fmla="*/ 97 w 797"/>
                <a:gd name="T3" fmla="*/ 483 h 497"/>
                <a:gd name="T4" fmla="*/ 112 w 797"/>
                <a:gd name="T5" fmla="*/ 466 h 497"/>
                <a:gd name="T6" fmla="*/ 120 w 797"/>
                <a:gd name="T7" fmla="*/ 443 h 497"/>
                <a:gd name="T8" fmla="*/ 116 w 797"/>
                <a:gd name="T9" fmla="*/ 416 h 497"/>
                <a:gd name="T10" fmla="*/ 267 w 797"/>
                <a:gd name="T11" fmla="*/ 298 h 497"/>
                <a:gd name="T12" fmla="*/ 300 w 797"/>
                <a:gd name="T13" fmla="*/ 299 h 497"/>
                <a:gd name="T14" fmla="*/ 325 w 797"/>
                <a:gd name="T15" fmla="*/ 287 h 497"/>
                <a:gd name="T16" fmla="*/ 451 w 797"/>
                <a:gd name="T17" fmla="*/ 327 h 497"/>
                <a:gd name="T18" fmla="*/ 454 w 797"/>
                <a:gd name="T19" fmla="*/ 349 h 497"/>
                <a:gd name="T20" fmla="*/ 464 w 797"/>
                <a:gd name="T21" fmla="*/ 369 h 497"/>
                <a:gd name="T22" fmla="*/ 482 w 797"/>
                <a:gd name="T23" fmla="*/ 384 h 497"/>
                <a:gd name="T24" fmla="*/ 505 w 797"/>
                <a:gd name="T25" fmla="*/ 391 h 497"/>
                <a:gd name="T26" fmla="*/ 529 w 797"/>
                <a:gd name="T27" fmla="*/ 389 h 497"/>
                <a:gd name="T28" fmla="*/ 550 w 797"/>
                <a:gd name="T29" fmla="*/ 378 h 497"/>
                <a:gd name="T30" fmla="*/ 564 w 797"/>
                <a:gd name="T31" fmla="*/ 360 h 497"/>
                <a:gd name="T32" fmla="*/ 571 w 797"/>
                <a:gd name="T33" fmla="*/ 337 h 497"/>
                <a:gd name="T34" fmla="*/ 565 w 797"/>
                <a:gd name="T35" fmla="*/ 304 h 497"/>
                <a:gd name="T36" fmla="*/ 724 w 797"/>
                <a:gd name="T37" fmla="*/ 119 h 497"/>
                <a:gd name="T38" fmla="*/ 750 w 797"/>
                <a:gd name="T39" fmla="*/ 119 h 497"/>
                <a:gd name="T40" fmla="*/ 771 w 797"/>
                <a:gd name="T41" fmla="*/ 110 h 497"/>
                <a:gd name="T42" fmla="*/ 787 w 797"/>
                <a:gd name="T43" fmla="*/ 94 h 497"/>
                <a:gd name="T44" fmla="*/ 796 w 797"/>
                <a:gd name="T45" fmla="*/ 72 h 497"/>
                <a:gd name="T46" fmla="*/ 796 w 797"/>
                <a:gd name="T47" fmla="*/ 48 h 497"/>
                <a:gd name="T48" fmla="*/ 787 w 797"/>
                <a:gd name="T49" fmla="*/ 27 h 497"/>
                <a:gd name="T50" fmla="*/ 771 w 797"/>
                <a:gd name="T51" fmla="*/ 10 h 497"/>
                <a:gd name="T52" fmla="*/ 750 w 797"/>
                <a:gd name="T53" fmla="*/ 1 h 497"/>
                <a:gd name="T54" fmla="*/ 725 w 797"/>
                <a:gd name="T55" fmla="*/ 1 h 497"/>
                <a:gd name="T56" fmla="*/ 703 w 797"/>
                <a:gd name="T57" fmla="*/ 10 h 497"/>
                <a:gd name="T58" fmla="*/ 687 w 797"/>
                <a:gd name="T59" fmla="*/ 27 h 497"/>
                <a:gd name="T60" fmla="*/ 678 w 797"/>
                <a:gd name="T61" fmla="*/ 48 h 497"/>
                <a:gd name="T62" fmla="*/ 680 w 797"/>
                <a:gd name="T63" fmla="*/ 79 h 497"/>
                <a:gd name="T64" fmla="*/ 531 w 797"/>
                <a:gd name="T65" fmla="*/ 275 h 497"/>
                <a:gd name="T66" fmla="*/ 504 w 797"/>
                <a:gd name="T67" fmla="*/ 272 h 497"/>
                <a:gd name="T68" fmla="*/ 478 w 797"/>
                <a:gd name="T69" fmla="*/ 281 h 497"/>
                <a:gd name="T70" fmla="*/ 345 w 797"/>
                <a:gd name="T71" fmla="*/ 248 h 497"/>
                <a:gd name="T72" fmla="*/ 344 w 797"/>
                <a:gd name="T73" fmla="*/ 229 h 497"/>
                <a:gd name="T74" fmla="*/ 336 w 797"/>
                <a:gd name="T75" fmla="*/ 207 h 497"/>
                <a:gd name="T76" fmla="*/ 319 w 797"/>
                <a:gd name="T77" fmla="*/ 191 h 497"/>
                <a:gd name="T78" fmla="*/ 298 w 797"/>
                <a:gd name="T79" fmla="*/ 181 h 497"/>
                <a:gd name="T80" fmla="*/ 273 w 797"/>
                <a:gd name="T81" fmla="*/ 181 h 497"/>
                <a:gd name="T82" fmla="*/ 252 w 797"/>
                <a:gd name="T83" fmla="*/ 191 h 497"/>
                <a:gd name="T84" fmla="*/ 236 w 797"/>
                <a:gd name="T85" fmla="*/ 207 h 497"/>
                <a:gd name="T86" fmla="*/ 226 w 797"/>
                <a:gd name="T87" fmla="*/ 229 h 497"/>
                <a:gd name="T88" fmla="*/ 227 w 797"/>
                <a:gd name="T89" fmla="*/ 254 h 497"/>
                <a:gd name="T90" fmla="*/ 86 w 797"/>
                <a:gd name="T91" fmla="*/ 382 h 497"/>
                <a:gd name="T92" fmla="*/ 53 w 797"/>
                <a:gd name="T93" fmla="*/ 377 h 497"/>
                <a:gd name="T94" fmla="*/ 31 w 797"/>
                <a:gd name="T95" fmla="*/ 383 h 497"/>
                <a:gd name="T96" fmla="*/ 13 w 797"/>
                <a:gd name="T97" fmla="*/ 398 h 497"/>
                <a:gd name="T98" fmla="*/ 2 w 797"/>
                <a:gd name="T99" fmla="*/ 419 h 497"/>
                <a:gd name="T100" fmla="*/ 0 w 797"/>
                <a:gd name="T101" fmla="*/ 443 h 497"/>
                <a:gd name="T102" fmla="*/ 6 w 797"/>
                <a:gd name="T103" fmla="*/ 466 h 497"/>
                <a:gd name="T104" fmla="*/ 21 w 797"/>
                <a:gd name="T105" fmla="*/ 483 h 497"/>
                <a:gd name="T106" fmla="*/ 42 w 797"/>
                <a:gd name="T107" fmla="*/ 494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7" h="497">
                  <a:moveTo>
                    <a:pt x="60" y="497"/>
                  </a:moveTo>
                  <a:lnTo>
                    <a:pt x="65" y="497"/>
                  </a:lnTo>
                  <a:lnTo>
                    <a:pt x="72" y="496"/>
                  </a:lnTo>
                  <a:lnTo>
                    <a:pt x="77" y="494"/>
                  </a:lnTo>
                  <a:lnTo>
                    <a:pt x="83" y="493"/>
                  </a:lnTo>
                  <a:lnTo>
                    <a:pt x="89" y="489"/>
                  </a:lnTo>
                  <a:lnTo>
                    <a:pt x="93" y="486"/>
                  </a:lnTo>
                  <a:lnTo>
                    <a:pt x="97" y="483"/>
                  </a:lnTo>
                  <a:lnTo>
                    <a:pt x="102" y="480"/>
                  </a:lnTo>
                  <a:lnTo>
                    <a:pt x="106" y="475"/>
                  </a:lnTo>
                  <a:lnTo>
                    <a:pt x="109" y="470"/>
                  </a:lnTo>
                  <a:lnTo>
                    <a:pt x="112" y="466"/>
                  </a:lnTo>
                  <a:lnTo>
                    <a:pt x="115" y="460"/>
                  </a:lnTo>
                  <a:lnTo>
                    <a:pt x="117" y="455"/>
                  </a:lnTo>
                  <a:lnTo>
                    <a:pt x="119" y="449"/>
                  </a:lnTo>
                  <a:lnTo>
                    <a:pt x="120" y="443"/>
                  </a:lnTo>
                  <a:lnTo>
                    <a:pt x="120" y="437"/>
                  </a:lnTo>
                  <a:lnTo>
                    <a:pt x="119" y="429"/>
                  </a:lnTo>
                  <a:lnTo>
                    <a:pt x="118" y="423"/>
                  </a:lnTo>
                  <a:lnTo>
                    <a:pt x="116" y="416"/>
                  </a:lnTo>
                  <a:lnTo>
                    <a:pt x="114" y="410"/>
                  </a:lnTo>
                  <a:lnTo>
                    <a:pt x="251" y="290"/>
                  </a:lnTo>
                  <a:lnTo>
                    <a:pt x="259" y="295"/>
                  </a:lnTo>
                  <a:lnTo>
                    <a:pt x="267" y="298"/>
                  </a:lnTo>
                  <a:lnTo>
                    <a:pt x="277" y="301"/>
                  </a:lnTo>
                  <a:lnTo>
                    <a:pt x="285" y="302"/>
                  </a:lnTo>
                  <a:lnTo>
                    <a:pt x="293" y="301"/>
                  </a:lnTo>
                  <a:lnTo>
                    <a:pt x="300" y="299"/>
                  </a:lnTo>
                  <a:lnTo>
                    <a:pt x="307" y="297"/>
                  </a:lnTo>
                  <a:lnTo>
                    <a:pt x="313" y="294"/>
                  </a:lnTo>
                  <a:lnTo>
                    <a:pt x="318" y="291"/>
                  </a:lnTo>
                  <a:lnTo>
                    <a:pt x="325" y="287"/>
                  </a:lnTo>
                  <a:lnTo>
                    <a:pt x="329" y="282"/>
                  </a:lnTo>
                  <a:lnTo>
                    <a:pt x="333" y="277"/>
                  </a:lnTo>
                  <a:lnTo>
                    <a:pt x="451" y="324"/>
                  </a:lnTo>
                  <a:lnTo>
                    <a:pt x="451" y="327"/>
                  </a:lnTo>
                  <a:lnTo>
                    <a:pt x="451" y="332"/>
                  </a:lnTo>
                  <a:lnTo>
                    <a:pt x="451" y="337"/>
                  </a:lnTo>
                  <a:lnTo>
                    <a:pt x="452" y="343"/>
                  </a:lnTo>
                  <a:lnTo>
                    <a:pt x="454" y="349"/>
                  </a:lnTo>
                  <a:lnTo>
                    <a:pt x="456" y="354"/>
                  </a:lnTo>
                  <a:lnTo>
                    <a:pt x="458" y="360"/>
                  </a:lnTo>
                  <a:lnTo>
                    <a:pt x="461" y="365"/>
                  </a:lnTo>
                  <a:lnTo>
                    <a:pt x="464" y="369"/>
                  </a:lnTo>
                  <a:lnTo>
                    <a:pt x="469" y="374"/>
                  </a:lnTo>
                  <a:lnTo>
                    <a:pt x="473" y="378"/>
                  </a:lnTo>
                  <a:lnTo>
                    <a:pt x="477" y="381"/>
                  </a:lnTo>
                  <a:lnTo>
                    <a:pt x="482" y="384"/>
                  </a:lnTo>
                  <a:lnTo>
                    <a:pt x="488" y="386"/>
                  </a:lnTo>
                  <a:lnTo>
                    <a:pt x="493" y="389"/>
                  </a:lnTo>
                  <a:lnTo>
                    <a:pt x="499" y="391"/>
                  </a:lnTo>
                  <a:lnTo>
                    <a:pt x="505" y="391"/>
                  </a:lnTo>
                  <a:lnTo>
                    <a:pt x="511" y="392"/>
                  </a:lnTo>
                  <a:lnTo>
                    <a:pt x="518" y="391"/>
                  </a:lnTo>
                  <a:lnTo>
                    <a:pt x="523" y="391"/>
                  </a:lnTo>
                  <a:lnTo>
                    <a:pt x="529" y="389"/>
                  </a:lnTo>
                  <a:lnTo>
                    <a:pt x="535" y="386"/>
                  </a:lnTo>
                  <a:lnTo>
                    <a:pt x="540" y="384"/>
                  </a:lnTo>
                  <a:lnTo>
                    <a:pt x="545" y="381"/>
                  </a:lnTo>
                  <a:lnTo>
                    <a:pt x="550" y="378"/>
                  </a:lnTo>
                  <a:lnTo>
                    <a:pt x="553" y="374"/>
                  </a:lnTo>
                  <a:lnTo>
                    <a:pt x="558" y="369"/>
                  </a:lnTo>
                  <a:lnTo>
                    <a:pt x="561" y="365"/>
                  </a:lnTo>
                  <a:lnTo>
                    <a:pt x="564" y="360"/>
                  </a:lnTo>
                  <a:lnTo>
                    <a:pt x="567" y="354"/>
                  </a:lnTo>
                  <a:lnTo>
                    <a:pt x="568" y="349"/>
                  </a:lnTo>
                  <a:lnTo>
                    <a:pt x="570" y="343"/>
                  </a:lnTo>
                  <a:lnTo>
                    <a:pt x="571" y="337"/>
                  </a:lnTo>
                  <a:lnTo>
                    <a:pt x="571" y="332"/>
                  </a:lnTo>
                  <a:lnTo>
                    <a:pt x="570" y="322"/>
                  </a:lnTo>
                  <a:lnTo>
                    <a:pt x="568" y="312"/>
                  </a:lnTo>
                  <a:lnTo>
                    <a:pt x="565" y="304"/>
                  </a:lnTo>
                  <a:lnTo>
                    <a:pt x="560" y="296"/>
                  </a:lnTo>
                  <a:lnTo>
                    <a:pt x="711" y="114"/>
                  </a:lnTo>
                  <a:lnTo>
                    <a:pt x="717" y="117"/>
                  </a:lnTo>
                  <a:lnTo>
                    <a:pt x="724" y="119"/>
                  </a:lnTo>
                  <a:lnTo>
                    <a:pt x="730" y="120"/>
                  </a:lnTo>
                  <a:lnTo>
                    <a:pt x="737" y="120"/>
                  </a:lnTo>
                  <a:lnTo>
                    <a:pt x="743" y="120"/>
                  </a:lnTo>
                  <a:lnTo>
                    <a:pt x="750" y="119"/>
                  </a:lnTo>
                  <a:lnTo>
                    <a:pt x="755" y="118"/>
                  </a:lnTo>
                  <a:lnTo>
                    <a:pt x="760" y="116"/>
                  </a:lnTo>
                  <a:lnTo>
                    <a:pt x="766" y="113"/>
                  </a:lnTo>
                  <a:lnTo>
                    <a:pt x="771" y="110"/>
                  </a:lnTo>
                  <a:lnTo>
                    <a:pt x="775" y="106"/>
                  </a:lnTo>
                  <a:lnTo>
                    <a:pt x="780" y="103"/>
                  </a:lnTo>
                  <a:lnTo>
                    <a:pt x="784" y="99"/>
                  </a:lnTo>
                  <a:lnTo>
                    <a:pt x="787" y="94"/>
                  </a:lnTo>
                  <a:lnTo>
                    <a:pt x="790" y="89"/>
                  </a:lnTo>
                  <a:lnTo>
                    <a:pt x="792" y="84"/>
                  </a:lnTo>
                  <a:lnTo>
                    <a:pt x="795" y="79"/>
                  </a:lnTo>
                  <a:lnTo>
                    <a:pt x="796" y="72"/>
                  </a:lnTo>
                  <a:lnTo>
                    <a:pt x="797" y="67"/>
                  </a:lnTo>
                  <a:lnTo>
                    <a:pt x="797" y="60"/>
                  </a:lnTo>
                  <a:lnTo>
                    <a:pt x="797" y="54"/>
                  </a:lnTo>
                  <a:lnTo>
                    <a:pt x="796" y="48"/>
                  </a:lnTo>
                  <a:lnTo>
                    <a:pt x="795" y="42"/>
                  </a:lnTo>
                  <a:lnTo>
                    <a:pt x="792" y="37"/>
                  </a:lnTo>
                  <a:lnTo>
                    <a:pt x="790" y="31"/>
                  </a:lnTo>
                  <a:lnTo>
                    <a:pt x="787" y="27"/>
                  </a:lnTo>
                  <a:lnTo>
                    <a:pt x="784" y="22"/>
                  </a:lnTo>
                  <a:lnTo>
                    <a:pt x="780" y="17"/>
                  </a:lnTo>
                  <a:lnTo>
                    <a:pt x="775" y="14"/>
                  </a:lnTo>
                  <a:lnTo>
                    <a:pt x="771" y="10"/>
                  </a:lnTo>
                  <a:lnTo>
                    <a:pt x="766" y="8"/>
                  </a:lnTo>
                  <a:lnTo>
                    <a:pt x="760" y="5"/>
                  </a:lnTo>
                  <a:lnTo>
                    <a:pt x="755" y="2"/>
                  </a:lnTo>
                  <a:lnTo>
                    <a:pt x="750" y="1"/>
                  </a:lnTo>
                  <a:lnTo>
                    <a:pt x="743" y="0"/>
                  </a:lnTo>
                  <a:lnTo>
                    <a:pt x="737" y="0"/>
                  </a:lnTo>
                  <a:lnTo>
                    <a:pt x="731" y="0"/>
                  </a:lnTo>
                  <a:lnTo>
                    <a:pt x="725" y="1"/>
                  </a:lnTo>
                  <a:lnTo>
                    <a:pt x="719" y="2"/>
                  </a:lnTo>
                  <a:lnTo>
                    <a:pt x="713" y="5"/>
                  </a:lnTo>
                  <a:lnTo>
                    <a:pt x="709" y="8"/>
                  </a:lnTo>
                  <a:lnTo>
                    <a:pt x="703" y="10"/>
                  </a:lnTo>
                  <a:lnTo>
                    <a:pt x="699" y="14"/>
                  </a:lnTo>
                  <a:lnTo>
                    <a:pt x="695" y="17"/>
                  </a:lnTo>
                  <a:lnTo>
                    <a:pt x="691" y="22"/>
                  </a:lnTo>
                  <a:lnTo>
                    <a:pt x="687" y="27"/>
                  </a:lnTo>
                  <a:lnTo>
                    <a:pt x="684" y="31"/>
                  </a:lnTo>
                  <a:lnTo>
                    <a:pt x="682" y="37"/>
                  </a:lnTo>
                  <a:lnTo>
                    <a:pt x="680" y="42"/>
                  </a:lnTo>
                  <a:lnTo>
                    <a:pt x="678" y="48"/>
                  </a:lnTo>
                  <a:lnTo>
                    <a:pt x="677" y="54"/>
                  </a:lnTo>
                  <a:lnTo>
                    <a:pt x="677" y="60"/>
                  </a:lnTo>
                  <a:lnTo>
                    <a:pt x="678" y="70"/>
                  </a:lnTo>
                  <a:lnTo>
                    <a:pt x="680" y="79"/>
                  </a:lnTo>
                  <a:lnTo>
                    <a:pt x="683" y="87"/>
                  </a:lnTo>
                  <a:lnTo>
                    <a:pt x="688" y="96"/>
                  </a:lnTo>
                  <a:lnTo>
                    <a:pt x="537" y="277"/>
                  </a:lnTo>
                  <a:lnTo>
                    <a:pt x="531" y="275"/>
                  </a:lnTo>
                  <a:lnTo>
                    <a:pt x="524" y="273"/>
                  </a:lnTo>
                  <a:lnTo>
                    <a:pt x="518" y="272"/>
                  </a:lnTo>
                  <a:lnTo>
                    <a:pt x="511" y="271"/>
                  </a:lnTo>
                  <a:lnTo>
                    <a:pt x="504" y="272"/>
                  </a:lnTo>
                  <a:lnTo>
                    <a:pt x="496" y="273"/>
                  </a:lnTo>
                  <a:lnTo>
                    <a:pt x="490" y="275"/>
                  </a:lnTo>
                  <a:lnTo>
                    <a:pt x="484" y="278"/>
                  </a:lnTo>
                  <a:lnTo>
                    <a:pt x="478" y="281"/>
                  </a:lnTo>
                  <a:lnTo>
                    <a:pt x="472" y="286"/>
                  </a:lnTo>
                  <a:lnTo>
                    <a:pt x="467" y="291"/>
                  </a:lnTo>
                  <a:lnTo>
                    <a:pt x="463" y="295"/>
                  </a:lnTo>
                  <a:lnTo>
                    <a:pt x="345" y="248"/>
                  </a:lnTo>
                  <a:lnTo>
                    <a:pt x="345" y="245"/>
                  </a:lnTo>
                  <a:lnTo>
                    <a:pt x="345" y="240"/>
                  </a:lnTo>
                  <a:lnTo>
                    <a:pt x="345" y="235"/>
                  </a:lnTo>
                  <a:lnTo>
                    <a:pt x="344" y="229"/>
                  </a:lnTo>
                  <a:lnTo>
                    <a:pt x="343" y="223"/>
                  </a:lnTo>
                  <a:lnTo>
                    <a:pt x="341" y="218"/>
                  </a:lnTo>
                  <a:lnTo>
                    <a:pt x="339" y="213"/>
                  </a:lnTo>
                  <a:lnTo>
                    <a:pt x="336" y="207"/>
                  </a:lnTo>
                  <a:lnTo>
                    <a:pt x="332" y="203"/>
                  </a:lnTo>
                  <a:lnTo>
                    <a:pt x="328" y="199"/>
                  </a:lnTo>
                  <a:lnTo>
                    <a:pt x="324" y="194"/>
                  </a:lnTo>
                  <a:lnTo>
                    <a:pt x="319" y="191"/>
                  </a:lnTo>
                  <a:lnTo>
                    <a:pt x="314" y="188"/>
                  </a:lnTo>
                  <a:lnTo>
                    <a:pt x="309" y="186"/>
                  </a:lnTo>
                  <a:lnTo>
                    <a:pt x="303" y="184"/>
                  </a:lnTo>
                  <a:lnTo>
                    <a:pt x="298" y="181"/>
                  </a:lnTo>
                  <a:lnTo>
                    <a:pt x="292" y="181"/>
                  </a:lnTo>
                  <a:lnTo>
                    <a:pt x="285" y="180"/>
                  </a:lnTo>
                  <a:lnTo>
                    <a:pt x="280" y="181"/>
                  </a:lnTo>
                  <a:lnTo>
                    <a:pt x="273" y="181"/>
                  </a:lnTo>
                  <a:lnTo>
                    <a:pt x="268" y="184"/>
                  </a:lnTo>
                  <a:lnTo>
                    <a:pt x="262" y="186"/>
                  </a:lnTo>
                  <a:lnTo>
                    <a:pt x="257" y="188"/>
                  </a:lnTo>
                  <a:lnTo>
                    <a:pt x="252" y="191"/>
                  </a:lnTo>
                  <a:lnTo>
                    <a:pt x="248" y="194"/>
                  </a:lnTo>
                  <a:lnTo>
                    <a:pt x="243" y="199"/>
                  </a:lnTo>
                  <a:lnTo>
                    <a:pt x="239" y="203"/>
                  </a:lnTo>
                  <a:lnTo>
                    <a:pt x="236" y="207"/>
                  </a:lnTo>
                  <a:lnTo>
                    <a:pt x="233" y="213"/>
                  </a:lnTo>
                  <a:lnTo>
                    <a:pt x="230" y="218"/>
                  </a:lnTo>
                  <a:lnTo>
                    <a:pt x="228" y="223"/>
                  </a:lnTo>
                  <a:lnTo>
                    <a:pt x="226" y="229"/>
                  </a:lnTo>
                  <a:lnTo>
                    <a:pt x="225" y="235"/>
                  </a:lnTo>
                  <a:lnTo>
                    <a:pt x="225" y="240"/>
                  </a:lnTo>
                  <a:lnTo>
                    <a:pt x="226" y="248"/>
                  </a:lnTo>
                  <a:lnTo>
                    <a:pt x="227" y="254"/>
                  </a:lnTo>
                  <a:lnTo>
                    <a:pt x="229" y="261"/>
                  </a:lnTo>
                  <a:lnTo>
                    <a:pt x="231" y="267"/>
                  </a:lnTo>
                  <a:lnTo>
                    <a:pt x="94" y="387"/>
                  </a:lnTo>
                  <a:lnTo>
                    <a:pt x="86" y="382"/>
                  </a:lnTo>
                  <a:lnTo>
                    <a:pt x="78" y="379"/>
                  </a:lnTo>
                  <a:lnTo>
                    <a:pt x="68" y="377"/>
                  </a:lnTo>
                  <a:lnTo>
                    <a:pt x="60" y="377"/>
                  </a:lnTo>
                  <a:lnTo>
                    <a:pt x="53" y="377"/>
                  </a:lnTo>
                  <a:lnTo>
                    <a:pt x="47" y="378"/>
                  </a:lnTo>
                  <a:lnTo>
                    <a:pt x="42" y="379"/>
                  </a:lnTo>
                  <a:lnTo>
                    <a:pt x="36" y="381"/>
                  </a:lnTo>
                  <a:lnTo>
                    <a:pt x="31" y="383"/>
                  </a:lnTo>
                  <a:lnTo>
                    <a:pt x="26" y="386"/>
                  </a:lnTo>
                  <a:lnTo>
                    <a:pt x="21" y="391"/>
                  </a:lnTo>
                  <a:lnTo>
                    <a:pt x="17" y="394"/>
                  </a:lnTo>
                  <a:lnTo>
                    <a:pt x="13" y="398"/>
                  </a:lnTo>
                  <a:lnTo>
                    <a:pt x="9" y="402"/>
                  </a:lnTo>
                  <a:lnTo>
                    <a:pt x="6" y="408"/>
                  </a:lnTo>
                  <a:lnTo>
                    <a:pt x="4" y="413"/>
                  </a:lnTo>
                  <a:lnTo>
                    <a:pt x="2" y="419"/>
                  </a:lnTo>
                  <a:lnTo>
                    <a:pt x="1" y="425"/>
                  </a:lnTo>
                  <a:lnTo>
                    <a:pt x="0" y="430"/>
                  </a:lnTo>
                  <a:lnTo>
                    <a:pt x="0" y="437"/>
                  </a:lnTo>
                  <a:lnTo>
                    <a:pt x="0" y="443"/>
                  </a:lnTo>
                  <a:lnTo>
                    <a:pt x="1" y="449"/>
                  </a:lnTo>
                  <a:lnTo>
                    <a:pt x="2" y="455"/>
                  </a:lnTo>
                  <a:lnTo>
                    <a:pt x="4" y="460"/>
                  </a:lnTo>
                  <a:lnTo>
                    <a:pt x="6" y="466"/>
                  </a:lnTo>
                  <a:lnTo>
                    <a:pt x="9" y="470"/>
                  </a:lnTo>
                  <a:lnTo>
                    <a:pt x="13" y="475"/>
                  </a:lnTo>
                  <a:lnTo>
                    <a:pt x="17" y="480"/>
                  </a:lnTo>
                  <a:lnTo>
                    <a:pt x="21" y="483"/>
                  </a:lnTo>
                  <a:lnTo>
                    <a:pt x="26" y="486"/>
                  </a:lnTo>
                  <a:lnTo>
                    <a:pt x="31" y="489"/>
                  </a:lnTo>
                  <a:lnTo>
                    <a:pt x="36" y="493"/>
                  </a:lnTo>
                  <a:lnTo>
                    <a:pt x="42" y="494"/>
                  </a:lnTo>
                  <a:lnTo>
                    <a:pt x="47" y="496"/>
                  </a:lnTo>
                  <a:lnTo>
                    <a:pt x="53" y="497"/>
                  </a:lnTo>
                  <a:lnTo>
                    <a:pt x="60" y="4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4" name="Freeform 1676" descr="Icon of check box. ">
            <a:extLst>
              <a:ext uri="{FF2B5EF4-FFF2-40B4-BE49-F238E27FC236}">
                <a16:creationId xmlns:a16="http://schemas.microsoft.com/office/drawing/2014/main" id="{6FB02354-C73F-4DCF-8004-E9CCA66963EA}"/>
              </a:ext>
            </a:extLst>
          </p:cNvPr>
          <p:cNvSpPr>
            <a:spLocks noEditPoints="1"/>
          </p:cNvSpPr>
          <p:nvPr/>
        </p:nvSpPr>
        <p:spPr bwMode="auto">
          <a:xfrm>
            <a:off x="7129621" y="1811496"/>
            <a:ext cx="345758" cy="345758"/>
          </a:xfrm>
          <a:custGeom>
            <a:avLst/>
            <a:gdLst>
              <a:gd name="T0" fmla="*/ 374 w 719"/>
              <a:gd name="T1" fmla="*/ 267 h 719"/>
              <a:gd name="T2" fmla="*/ 366 w 719"/>
              <a:gd name="T3" fmla="*/ 263 h 719"/>
              <a:gd name="T4" fmla="*/ 362 w 719"/>
              <a:gd name="T5" fmla="*/ 254 h 719"/>
              <a:gd name="T6" fmla="*/ 366 w 719"/>
              <a:gd name="T7" fmla="*/ 247 h 719"/>
              <a:gd name="T8" fmla="*/ 374 w 719"/>
              <a:gd name="T9" fmla="*/ 243 h 719"/>
              <a:gd name="T10" fmla="*/ 621 w 719"/>
              <a:gd name="T11" fmla="*/ 244 h 719"/>
              <a:gd name="T12" fmla="*/ 627 w 719"/>
              <a:gd name="T13" fmla="*/ 250 h 719"/>
              <a:gd name="T14" fmla="*/ 627 w 719"/>
              <a:gd name="T15" fmla="*/ 260 h 719"/>
              <a:gd name="T16" fmla="*/ 621 w 719"/>
              <a:gd name="T17" fmla="*/ 265 h 719"/>
              <a:gd name="T18" fmla="*/ 616 w 719"/>
              <a:gd name="T19" fmla="*/ 528 h 719"/>
              <a:gd name="T20" fmla="*/ 370 w 719"/>
              <a:gd name="T21" fmla="*/ 527 h 719"/>
              <a:gd name="T22" fmla="*/ 363 w 719"/>
              <a:gd name="T23" fmla="*/ 521 h 719"/>
              <a:gd name="T24" fmla="*/ 363 w 719"/>
              <a:gd name="T25" fmla="*/ 512 h 719"/>
              <a:gd name="T26" fmla="*/ 370 w 719"/>
              <a:gd name="T27" fmla="*/ 505 h 719"/>
              <a:gd name="T28" fmla="*/ 616 w 719"/>
              <a:gd name="T29" fmla="*/ 504 h 719"/>
              <a:gd name="T30" fmla="*/ 625 w 719"/>
              <a:gd name="T31" fmla="*/ 507 h 719"/>
              <a:gd name="T32" fmla="*/ 628 w 719"/>
              <a:gd name="T33" fmla="*/ 516 h 719"/>
              <a:gd name="T34" fmla="*/ 625 w 719"/>
              <a:gd name="T35" fmla="*/ 525 h 719"/>
              <a:gd name="T36" fmla="*/ 616 w 719"/>
              <a:gd name="T37" fmla="*/ 528 h 719"/>
              <a:gd name="T38" fmla="*/ 171 w 719"/>
              <a:gd name="T39" fmla="*/ 279 h 719"/>
              <a:gd name="T40" fmla="*/ 164 w 719"/>
              <a:gd name="T41" fmla="*/ 282 h 719"/>
              <a:gd name="T42" fmla="*/ 155 w 719"/>
              <a:gd name="T43" fmla="*/ 279 h 719"/>
              <a:gd name="T44" fmla="*/ 92 w 719"/>
              <a:gd name="T45" fmla="*/ 214 h 719"/>
              <a:gd name="T46" fmla="*/ 92 w 719"/>
              <a:gd name="T47" fmla="*/ 205 h 719"/>
              <a:gd name="T48" fmla="*/ 98 w 719"/>
              <a:gd name="T49" fmla="*/ 198 h 719"/>
              <a:gd name="T50" fmla="*/ 107 w 719"/>
              <a:gd name="T51" fmla="*/ 198 h 719"/>
              <a:gd name="T52" fmla="*/ 164 w 719"/>
              <a:gd name="T53" fmla="*/ 253 h 719"/>
              <a:gd name="T54" fmla="*/ 309 w 719"/>
              <a:gd name="T55" fmla="*/ 109 h 719"/>
              <a:gd name="T56" fmla="*/ 318 w 719"/>
              <a:gd name="T57" fmla="*/ 109 h 719"/>
              <a:gd name="T58" fmla="*/ 325 w 719"/>
              <a:gd name="T59" fmla="*/ 114 h 719"/>
              <a:gd name="T60" fmla="*/ 325 w 719"/>
              <a:gd name="T61" fmla="*/ 124 h 719"/>
              <a:gd name="T62" fmla="*/ 323 w 719"/>
              <a:gd name="T63" fmla="*/ 414 h 719"/>
              <a:gd name="T64" fmla="*/ 168 w 719"/>
              <a:gd name="T65" fmla="*/ 568 h 719"/>
              <a:gd name="T66" fmla="*/ 158 w 719"/>
              <a:gd name="T67" fmla="*/ 568 h 719"/>
              <a:gd name="T68" fmla="*/ 94 w 719"/>
              <a:gd name="T69" fmla="*/ 505 h 719"/>
              <a:gd name="T70" fmla="*/ 91 w 719"/>
              <a:gd name="T71" fmla="*/ 497 h 719"/>
              <a:gd name="T72" fmla="*/ 94 w 719"/>
              <a:gd name="T73" fmla="*/ 488 h 719"/>
              <a:gd name="T74" fmla="*/ 103 w 719"/>
              <a:gd name="T75" fmla="*/ 485 h 719"/>
              <a:gd name="T76" fmla="*/ 111 w 719"/>
              <a:gd name="T77" fmla="*/ 488 h 719"/>
              <a:gd name="T78" fmla="*/ 306 w 719"/>
              <a:gd name="T79" fmla="*/ 397 h 719"/>
              <a:gd name="T80" fmla="*/ 314 w 719"/>
              <a:gd name="T81" fmla="*/ 394 h 719"/>
              <a:gd name="T82" fmla="*/ 323 w 719"/>
              <a:gd name="T83" fmla="*/ 398 h 719"/>
              <a:gd name="T84" fmla="*/ 326 w 719"/>
              <a:gd name="T85" fmla="*/ 406 h 719"/>
              <a:gd name="T86" fmla="*/ 323 w 719"/>
              <a:gd name="T87" fmla="*/ 414 h 719"/>
              <a:gd name="T88" fmla="*/ 12 w 719"/>
              <a:gd name="T89" fmla="*/ 0 h 719"/>
              <a:gd name="T90" fmla="*/ 3 w 719"/>
              <a:gd name="T91" fmla="*/ 5 h 719"/>
              <a:gd name="T92" fmla="*/ 0 w 719"/>
              <a:gd name="T93" fmla="*/ 13 h 719"/>
              <a:gd name="T94" fmla="*/ 1 w 719"/>
              <a:gd name="T95" fmla="*/ 713 h 719"/>
              <a:gd name="T96" fmla="*/ 8 w 719"/>
              <a:gd name="T97" fmla="*/ 719 h 719"/>
              <a:gd name="T98" fmla="*/ 707 w 719"/>
              <a:gd name="T99" fmla="*/ 719 h 719"/>
              <a:gd name="T100" fmla="*/ 716 w 719"/>
              <a:gd name="T101" fmla="*/ 716 h 719"/>
              <a:gd name="T102" fmla="*/ 719 w 719"/>
              <a:gd name="T103" fmla="*/ 707 h 719"/>
              <a:gd name="T104" fmla="*/ 718 w 719"/>
              <a:gd name="T105" fmla="*/ 8 h 719"/>
              <a:gd name="T106" fmla="*/ 711 w 719"/>
              <a:gd name="T107" fmla="*/ 2 h 7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19" h="719">
                <a:moveTo>
                  <a:pt x="616" y="267"/>
                </a:moveTo>
                <a:lnTo>
                  <a:pt x="374" y="267"/>
                </a:lnTo>
                <a:lnTo>
                  <a:pt x="370" y="265"/>
                </a:lnTo>
                <a:lnTo>
                  <a:pt x="366" y="263"/>
                </a:lnTo>
                <a:lnTo>
                  <a:pt x="363" y="260"/>
                </a:lnTo>
                <a:lnTo>
                  <a:pt x="362" y="254"/>
                </a:lnTo>
                <a:lnTo>
                  <a:pt x="363" y="250"/>
                </a:lnTo>
                <a:lnTo>
                  <a:pt x="366" y="247"/>
                </a:lnTo>
                <a:lnTo>
                  <a:pt x="370" y="244"/>
                </a:lnTo>
                <a:lnTo>
                  <a:pt x="374" y="243"/>
                </a:lnTo>
                <a:lnTo>
                  <a:pt x="616" y="243"/>
                </a:lnTo>
                <a:lnTo>
                  <a:pt x="621" y="244"/>
                </a:lnTo>
                <a:lnTo>
                  <a:pt x="625" y="247"/>
                </a:lnTo>
                <a:lnTo>
                  <a:pt x="627" y="250"/>
                </a:lnTo>
                <a:lnTo>
                  <a:pt x="628" y="254"/>
                </a:lnTo>
                <a:lnTo>
                  <a:pt x="627" y="260"/>
                </a:lnTo>
                <a:lnTo>
                  <a:pt x="625" y="263"/>
                </a:lnTo>
                <a:lnTo>
                  <a:pt x="621" y="265"/>
                </a:lnTo>
                <a:lnTo>
                  <a:pt x="616" y="267"/>
                </a:lnTo>
                <a:close/>
                <a:moveTo>
                  <a:pt x="616" y="528"/>
                </a:moveTo>
                <a:lnTo>
                  <a:pt x="374" y="528"/>
                </a:lnTo>
                <a:lnTo>
                  <a:pt x="370" y="527"/>
                </a:lnTo>
                <a:lnTo>
                  <a:pt x="366" y="525"/>
                </a:lnTo>
                <a:lnTo>
                  <a:pt x="363" y="521"/>
                </a:lnTo>
                <a:lnTo>
                  <a:pt x="362" y="516"/>
                </a:lnTo>
                <a:lnTo>
                  <a:pt x="363" y="512"/>
                </a:lnTo>
                <a:lnTo>
                  <a:pt x="366" y="507"/>
                </a:lnTo>
                <a:lnTo>
                  <a:pt x="370" y="505"/>
                </a:lnTo>
                <a:lnTo>
                  <a:pt x="374" y="504"/>
                </a:lnTo>
                <a:lnTo>
                  <a:pt x="616" y="504"/>
                </a:lnTo>
                <a:lnTo>
                  <a:pt x="621" y="505"/>
                </a:lnTo>
                <a:lnTo>
                  <a:pt x="625" y="507"/>
                </a:lnTo>
                <a:lnTo>
                  <a:pt x="627" y="512"/>
                </a:lnTo>
                <a:lnTo>
                  <a:pt x="628" y="516"/>
                </a:lnTo>
                <a:lnTo>
                  <a:pt x="627" y="521"/>
                </a:lnTo>
                <a:lnTo>
                  <a:pt x="625" y="525"/>
                </a:lnTo>
                <a:lnTo>
                  <a:pt x="621" y="527"/>
                </a:lnTo>
                <a:lnTo>
                  <a:pt x="616" y="528"/>
                </a:lnTo>
                <a:close/>
                <a:moveTo>
                  <a:pt x="323" y="127"/>
                </a:moveTo>
                <a:lnTo>
                  <a:pt x="171" y="279"/>
                </a:lnTo>
                <a:lnTo>
                  <a:pt x="168" y="282"/>
                </a:lnTo>
                <a:lnTo>
                  <a:pt x="164" y="282"/>
                </a:lnTo>
                <a:lnTo>
                  <a:pt x="158" y="282"/>
                </a:lnTo>
                <a:lnTo>
                  <a:pt x="155" y="279"/>
                </a:lnTo>
                <a:lnTo>
                  <a:pt x="94" y="218"/>
                </a:lnTo>
                <a:lnTo>
                  <a:pt x="92" y="214"/>
                </a:lnTo>
                <a:lnTo>
                  <a:pt x="91" y="209"/>
                </a:lnTo>
                <a:lnTo>
                  <a:pt x="92" y="205"/>
                </a:lnTo>
                <a:lnTo>
                  <a:pt x="94" y="201"/>
                </a:lnTo>
                <a:lnTo>
                  <a:pt x="98" y="198"/>
                </a:lnTo>
                <a:lnTo>
                  <a:pt x="103" y="197"/>
                </a:lnTo>
                <a:lnTo>
                  <a:pt x="107" y="198"/>
                </a:lnTo>
                <a:lnTo>
                  <a:pt x="111" y="201"/>
                </a:lnTo>
                <a:lnTo>
                  <a:pt x="164" y="253"/>
                </a:lnTo>
                <a:lnTo>
                  <a:pt x="306" y="111"/>
                </a:lnTo>
                <a:lnTo>
                  <a:pt x="309" y="109"/>
                </a:lnTo>
                <a:lnTo>
                  <a:pt x="314" y="108"/>
                </a:lnTo>
                <a:lnTo>
                  <a:pt x="318" y="109"/>
                </a:lnTo>
                <a:lnTo>
                  <a:pt x="323" y="111"/>
                </a:lnTo>
                <a:lnTo>
                  <a:pt x="325" y="114"/>
                </a:lnTo>
                <a:lnTo>
                  <a:pt x="326" y="119"/>
                </a:lnTo>
                <a:lnTo>
                  <a:pt x="325" y="124"/>
                </a:lnTo>
                <a:lnTo>
                  <a:pt x="323" y="127"/>
                </a:lnTo>
                <a:close/>
                <a:moveTo>
                  <a:pt x="323" y="414"/>
                </a:moveTo>
                <a:lnTo>
                  <a:pt x="171" y="565"/>
                </a:lnTo>
                <a:lnTo>
                  <a:pt x="168" y="568"/>
                </a:lnTo>
                <a:lnTo>
                  <a:pt x="164" y="569"/>
                </a:lnTo>
                <a:lnTo>
                  <a:pt x="158" y="568"/>
                </a:lnTo>
                <a:lnTo>
                  <a:pt x="155" y="565"/>
                </a:lnTo>
                <a:lnTo>
                  <a:pt x="94" y="505"/>
                </a:lnTo>
                <a:lnTo>
                  <a:pt x="92" y="502"/>
                </a:lnTo>
                <a:lnTo>
                  <a:pt x="91" y="497"/>
                </a:lnTo>
                <a:lnTo>
                  <a:pt x="92" y="493"/>
                </a:lnTo>
                <a:lnTo>
                  <a:pt x="94" y="488"/>
                </a:lnTo>
                <a:lnTo>
                  <a:pt x="98" y="486"/>
                </a:lnTo>
                <a:lnTo>
                  <a:pt x="103" y="485"/>
                </a:lnTo>
                <a:lnTo>
                  <a:pt x="107" y="486"/>
                </a:lnTo>
                <a:lnTo>
                  <a:pt x="111" y="488"/>
                </a:lnTo>
                <a:lnTo>
                  <a:pt x="164" y="540"/>
                </a:lnTo>
                <a:lnTo>
                  <a:pt x="306" y="397"/>
                </a:lnTo>
                <a:lnTo>
                  <a:pt x="309" y="395"/>
                </a:lnTo>
                <a:lnTo>
                  <a:pt x="314" y="394"/>
                </a:lnTo>
                <a:lnTo>
                  <a:pt x="318" y="395"/>
                </a:lnTo>
                <a:lnTo>
                  <a:pt x="323" y="398"/>
                </a:lnTo>
                <a:lnTo>
                  <a:pt x="325" y="401"/>
                </a:lnTo>
                <a:lnTo>
                  <a:pt x="326" y="406"/>
                </a:lnTo>
                <a:lnTo>
                  <a:pt x="325" y="410"/>
                </a:lnTo>
                <a:lnTo>
                  <a:pt x="323" y="414"/>
                </a:lnTo>
                <a:close/>
                <a:moveTo>
                  <a:pt x="707" y="0"/>
                </a:moveTo>
                <a:lnTo>
                  <a:pt x="12" y="0"/>
                </a:lnTo>
                <a:lnTo>
                  <a:pt x="8" y="2"/>
                </a:lnTo>
                <a:lnTo>
                  <a:pt x="3" y="5"/>
                </a:lnTo>
                <a:lnTo>
                  <a:pt x="1" y="8"/>
                </a:lnTo>
                <a:lnTo>
                  <a:pt x="0" y="13"/>
                </a:lnTo>
                <a:lnTo>
                  <a:pt x="0" y="707"/>
                </a:lnTo>
                <a:lnTo>
                  <a:pt x="1" y="713"/>
                </a:lnTo>
                <a:lnTo>
                  <a:pt x="3" y="716"/>
                </a:lnTo>
                <a:lnTo>
                  <a:pt x="8" y="719"/>
                </a:lnTo>
                <a:lnTo>
                  <a:pt x="12" y="719"/>
                </a:lnTo>
                <a:lnTo>
                  <a:pt x="707" y="719"/>
                </a:lnTo>
                <a:lnTo>
                  <a:pt x="711" y="719"/>
                </a:lnTo>
                <a:lnTo>
                  <a:pt x="716" y="716"/>
                </a:lnTo>
                <a:lnTo>
                  <a:pt x="718" y="713"/>
                </a:lnTo>
                <a:lnTo>
                  <a:pt x="719" y="707"/>
                </a:lnTo>
                <a:lnTo>
                  <a:pt x="719" y="13"/>
                </a:lnTo>
                <a:lnTo>
                  <a:pt x="718" y="8"/>
                </a:lnTo>
                <a:lnTo>
                  <a:pt x="716" y="5"/>
                </a:lnTo>
                <a:lnTo>
                  <a:pt x="711" y="2"/>
                </a:lnTo>
                <a:lnTo>
                  <a:pt x="707"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35" name="Freeform 4665" descr="Icon of graph. ">
            <a:extLst>
              <a:ext uri="{FF2B5EF4-FFF2-40B4-BE49-F238E27FC236}">
                <a16:creationId xmlns:a16="http://schemas.microsoft.com/office/drawing/2014/main" id="{557E39B2-E017-4E5C-B53E-DDE3B9D4C92C}"/>
              </a:ext>
            </a:extLst>
          </p:cNvPr>
          <p:cNvSpPr>
            <a:spLocks/>
          </p:cNvSpPr>
          <p:nvPr/>
        </p:nvSpPr>
        <p:spPr bwMode="auto">
          <a:xfrm>
            <a:off x="7877961" y="3531386"/>
            <a:ext cx="347679" cy="347679"/>
          </a:xfrm>
          <a:custGeom>
            <a:avLst/>
            <a:gdLst>
              <a:gd name="T0" fmla="*/ 761 w 904"/>
              <a:gd name="T1" fmla="*/ 213 h 903"/>
              <a:gd name="T2" fmla="*/ 754 w 904"/>
              <a:gd name="T3" fmla="*/ 225 h 903"/>
              <a:gd name="T4" fmla="*/ 576 w 904"/>
              <a:gd name="T5" fmla="*/ 277 h 903"/>
              <a:gd name="T6" fmla="*/ 498 w 904"/>
              <a:gd name="T7" fmla="*/ 298 h 903"/>
              <a:gd name="T8" fmla="*/ 431 w 904"/>
              <a:gd name="T9" fmla="*/ 329 h 903"/>
              <a:gd name="T10" fmla="*/ 578 w 904"/>
              <a:gd name="T11" fmla="*/ 170 h 903"/>
              <a:gd name="T12" fmla="*/ 618 w 904"/>
              <a:gd name="T13" fmla="*/ 180 h 903"/>
              <a:gd name="T14" fmla="*/ 661 w 904"/>
              <a:gd name="T15" fmla="*/ 169 h 903"/>
              <a:gd name="T16" fmla="*/ 693 w 904"/>
              <a:gd name="T17" fmla="*/ 141 h 903"/>
              <a:gd name="T18" fmla="*/ 707 w 904"/>
              <a:gd name="T19" fmla="*/ 99 h 903"/>
              <a:gd name="T20" fmla="*/ 701 w 904"/>
              <a:gd name="T21" fmla="*/ 55 h 903"/>
              <a:gd name="T22" fmla="*/ 676 w 904"/>
              <a:gd name="T23" fmla="*/ 20 h 903"/>
              <a:gd name="T24" fmla="*/ 636 w 904"/>
              <a:gd name="T25" fmla="*/ 2 h 903"/>
              <a:gd name="T26" fmla="*/ 591 w 904"/>
              <a:gd name="T27" fmla="*/ 4 h 903"/>
              <a:gd name="T28" fmla="*/ 554 w 904"/>
              <a:gd name="T29" fmla="*/ 25 h 903"/>
              <a:gd name="T30" fmla="*/ 531 w 904"/>
              <a:gd name="T31" fmla="*/ 63 h 903"/>
              <a:gd name="T32" fmla="*/ 532 w 904"/>
              <a:gd name="T33" fmla="*/ 118 h 903"/>
              <a:gd name="T34" fmla="*/ 369 w 904"/>
              <a:gd name="T35" fmla="*/ 289 h 903"/>
              <a:gd name="T36" fmla="*/ 325 w 904"/>
              <a:gd name="T37" fmla="*/ 289 h 903"/>
              <a:gd name="T38" fmla="*/ 294 w 904"/>
              <a:gd name="T39" fmla="*/ 308 h 903"/>
              <a:gd name="T40" fmla="*/ 275 w 904"/>
              <a:gd name="T41" fmla="*/ 338 h 903"/>
              <a:gd name="T42" fmla="*/ 275 w 904"/>
              <a:gd name="T43" fmla="*/ 383 h 903"/>
              <a:gd name="T44" fmla="*/ 113 w 904"/>
              <a:gd name="T45" fmla="*/ 545 h 903"/>
              <a:gd name="T46" fmla="*/ 64 w 904"/>
              <a:gd name="T47" fmla="*/ 546 h 903"/>
              <a:gd name="T48" fmla="*/ 26 w 904"/>
              <a:gd name="T49" fmla="*/ 568 h 903"/>
              <a:gd name="T50" fmla="*/ 5 w 904"/>
              <a:gd name="T51" fmla="*/ 605 h 903"/>
              <a:gd name="T52" fmla="*/ 3 w 904"/>
              <a:gd name="T53" fmla="*/ 650 h 903"/>
              <a:gd name="T54" fmla="*/ 21 w 904"/>
              <a:gd name="T55" fmla="*/ 690 h 903"/>
              <a:gd name="T56" fmla="*/ 56 w 904"/>
              <a:gd name="T57" fmla="*/ 716 h 903"/>
              <a:gd name="T58" fmla="*/ 100 w 904"/>
              <a:gd name="T59" fmla="*/ 722 h 903"/>
              <a:gd name="T60" fmla="*/ 142 w 904"/>
              <a:gd name="T61" fmla="*/ 706 h 903"/>
              <a:gd name="T62" fmla="*/ 170 w 904"/>
              <a:gd name="T63" fmla="*/ 675 h 903"/>
              <a:gd name="T64" fmla="*/ 181 w 904"/>
              <a:gd name="T65" fmla="*/ 632 h 903"/>
              <a:gd name="T66" fmla="*/ 171 w 904"/>
              <a:gd name="T67" fmla="*/ 591 h 903"/>
              <a:gd name="T68" fmla="*/ 316 w 904"/>
              <a:gd name="T69" fmla="*/ 430 h 903"/>
              <a:gd name="T70" fmla="*/ 286 w 904"/>
              <a:gd name="T71" fmla="*/ 538 h 903"/>
              <a:gd name="T72" fmla="*/ 271 w 904"/>
              <a:gd name="T73" fmla="*/ 753 h 903"/>
              <a:gd name="T74" fmla="*/ 216 w 904"/>
              <a:gd name="T75" fmla="*/ 757 h 903"/>
              <a:gd name="T76" fmla="*/ 212 w 904"/>
              <a:gd name="T77" fmla="*/ 888 h 903"/>
              <a:gd name="T78" fmla="*/ 218 w 904"/>
              <a:gd name="T79" fmla="*/ 901 h 903"/>
              <a:gd name="T80" fmla="*/ 349 w 904"/>
              <a:gd name="T81" fmla="*/ 903 h 903"/>
              <a:gd name="T82" fmla="*/ 361 w 904"/>
              <a:gd name="T83" fmla="*/ 894 h 903"/>
              <a:gd name="T84" fmla="*/ 361 w 904"/>
              <a:gd name="T85" fmla="*/ 762 h 903"/>
              <a:gd name="T86" fmla="*/ 349 w 904"/>
              <a:gd name="T87" fmla="*/ 753 h 903"/>
              <a:gd name="T88" fmla="*/ 305 w 904"/>
              <a:gd name="T89" fmla="*/ 597 h 903"/>
              <a:gd name="T90" fmla="*/ 343 w 904"/>
              <a:gd name="T91" fmla="*/ 469 h 903"/>
              <a:gd name="T92" fmla="*/ 383 w 904"/>
              <a:gd name="T93" fmla="*/ 426 h 903"/>
              <a:gd name="T94" fmla="*/ 418 w 904"/>
              <a:gd name="T95" fmla="*/ 383 h 903"/>
              <a:gd name="T96" fmla="*/ 471 w 904"/>
              <a:gd name="T97" fmla="*/ 342 h 903"/>
              <a:gd name="T98" fmla="*/ 544 w 904"/>
              <a:gd name="T99" fmla="*/ 315 h 903"/>
              <a:gd name="T100" fmla="*/ 627 w 904"/>
              <a:gd name="T101" fmla="*/ 302 h 903"/>
              <a:gd name="T102" fmla="*/ 754 w 904"/>
              <a:gd name="T103" fmla="*/ 348 h 903"/>
              <a:gd name="T104" fmla="*/ 763 w 904"/>
              <a:gd name="T105" fmla="*/ 360 h 903"/>
              <a:gd name="T106" fmla="*/ 895 w 904"/>
              <a:gd name="T107" fmla="*/ 360 h 903"/>
              <a:gd name="T108" fmla="*/ 904 w 904"/>
              <a:gd name="T109" fmla="*/ 348 h 903"/>
              <a:gd name="T110" fmla="*/ 902 w 904"/>
              <a:gd name="T111" fmla="*/ 217 h 903"/>
              <a:gd name="T112" fmla="*/ 889 w 904"/>
              <a:gd name="T113" fmla="*/ 211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4" h="903">
                <a:moveTo>
                  <a:pt x="889" y="211"/>
                </a:moveTo>
                <a:lnTo>
                  <a:pt x="768" y="211"/>
                </a:lnTo>
                <a:lnTo>
                  <a:pt x="765" y="211"/>
                </a:lnTo>
                <a:lnTo>
                  <a:pt x="763" y="212"/>
                </a:lnTo>
                <a:lnTo>
                  <a:pt x="761" y="213"/>
                </a:lnTo>
                <a:lnTo>
                  <a:pt x="758" y="215"/>
                </a:lnTo>
                <a:lnTo>
                  <a:pt x="756" y="217"/>
                </a:lnTo>
                <a:lnTo>
                  <a:pt x="755" y="220"/>
                </a:lnTo>
                <a:lnTo>
                  <a:pt x="754" y="222"/>
                </a:lnTo>
                <a:lnTo>
                  <a:pt x="754" y="225"/>
                </a:lnTo>
                <a:lnTo>
                  <a:pt x="754" y="271"/>
                </a:lnTo>
                <a:lnTo>
                  <a:pt x="663" y="271"/>
                </a:lnTo>
                <a:lnTo>
                  <a:pt x="627" y="272"/>
                </a:lnTo>
                <a:lnTo>
                  <a:pt x="593" y="275"/>
                </a:lnTo>
                <a:lnTo>
                  <a:pt x="576" y="277"/>
                </a:lnTo>
                <a:lnTo>
                  <a:pt x="561" y="281"/>
                </a:lnTo>
                <a:lnTo>
                  <a:pt x="545" y="284"/>
                </a:lnTo>
                <a:lnTo>
                  <a:pt x="529" y="287"/>
                </a:lnTo>
                <a:lnTo>
                  <a:pt x="513" y="292"/>
                </a:lnTo>
                <a:lnTo>
                  <a:pt x="498" y="298"/>
                </a:lnTo>
                <a:lnTo>
                  <a:pt x="484" y="302"/>
                </a:lnTo>
                <a:lnTo>
                  <a:pt x="470" y="309"/>
                </a:lnTo>
                <a:lnTo>
                  <a:pt x="457" y="315"/>
                </a:lnTo>
                <a:lnTo>
                  <a:pt x="443" y="323"/>
                </a:lnTo>
                <a:lnTo>
                  <a:pt x="431" y="329"/>
                </a:lnTo>
                <a:lnTo>
                  <a:pt x="418" y="337"/>
                </a:lnTo>
                <a:lnTo>
                  <a:pt x="415" y="328"/>
                </a:lnTo>
                <a:lnTo>
                  <a:pt x="409" y="319"/>
                </a:lnTo>
                <a:lnTo>
                  <a:pt x="565" y="163"/>
                </a:lnTo>
                <a:lnTo>
                  <a:pt x="578" y="170"/>
                </a:lnTo>
                <a:lnTo>
                  <a:pt x="590" y="176"/>
                </a:lnTo>
                <a:lnTo>
                  <a:pt x="597" y="178"/>
                </a:lnTo>
                <a:lnTo>
                  <a:pt x="604" y="179"/>
                </a:lnTo>
                <a:lnTo>
                  <a:pt x="610" y="180"/>
                </a:lnTo>
                <a:lnTo>
                  <a:pt x="618" y="180"/>
                </a:lnTo>
                <a:lnTo>
                  <a:pt x="627" y="180"/>
                </a:lnTo>
                <a:lnTo>
                  <a:pt x="636" y="178"/>
                </a:lnTo>
                <a:lnTo>
                  <a:pt x="644" y="176"/>
                </a:lnTo>
                <a:lnTo>
                  <a:pt x="653" y="173"/>
                </a:lnTo>
                <a:lnTo>
                  <a:pt x="661" y="169"/>
                </a:lnTo>
                <a:lnTo>
                  <a:pt x="668" y="164"/>
                </a:lnTo>
                <a:lnTo>
                  <a:pt x="676" y="160"/>
                </a:lnTo>
                <a:lnTo>
                  <a:pt x="681" y="154"/>
                </a:lnTo>
                <a:lnTo>
                  <a:pt x="687" y="147"/>
                </a:lnTo>
                <a:lnTo>
                  <a:pt x="693" y="141"/>
                </a:lnTo>
                <a:lnTo>
                  <a:pt x="697" y="133"/>
                </a:lnTo>
                <a:lnTo>
                  <a:pt x="701" y="125"/>
                </a:lnTo>
                <a:lnTo>
                  <a:pt x="704" y="117"/>
                </a:lnTo>
                <a:lnTo>
                  <a:pt x="706" y="108"/>
                </a:lnTo>
                <a:lnTo>
                  <a:pt x="707" y="99"/>
                </a:lnTo>
                <a:lnTo>
                  <a:pt x="709" y="90"/>
                </a:lnTo>
                <a:lnTo>
                  <a:pt x="707" y="81"/>
                </a:lnTo>
                <a:lnTo>
                  <a:pt x="706" y="72"/>
                </a:lnTo>
                <a:lnTo>
                  <a:pt x="704" y="63"/>
                </a:lnTo>
                <a:lnTo>
                  <a:pt x="701" y="55"/>
                </a:lnTo>
                <a:lnTo>
                  <a:pt x="697" y="47"/>
                </a:lnTo>
                <a:lnTo>
                  <a:pt x="693" y="39"/>
                </a:lnTo>
                <a:lnTo>
                  <a:pt x="687" y="32"/>
                </a:lnTo>
                <a:lnTo>
                  <a:pt x="681" y="25"/>
                </a:lnTo>
                <a:lnTo>
                  <a:pt x="676" y="20"/>
                </a:lnTo>
                <a:lnTo>
                  <a:pt x="668" y="15"/>
                </a:lnTo>
                <a:lnTo>
                  <a:pt x="661" y="11"/>
                </a:lnTo>
                <a:lnTo>
                  <a:pt x="653" y="6"/>
                </a:lnTo>
                <a:lnTo>
                  <a:pt x="644" y="4"/>
                </a:lnTo>
                <a:lnTo>
                  <a:pt x="636" y="2"/>
                </a:lnTo>
                <a:lnTo>
                  <a:pt x="627" y="0"/>
                </a:lnTo>
                <a:lnTo>
                  <a:pt x="618" y="0"/>
                </a:lnTo>
                <a:lnTo>
                  <a:pt x="609" y="0"/>
                </a:lnTo>
                <a:lnTo>
                  <a:pt x="600" y="2"/>
                </a:lnTo>
                <a:lnTo>
                  <a:pt x="591" y="4"/>
                </a:lnTo>
                <a:lnTo>
                  <a:pt x="583" y="6"/>
                </a:lnTo>
                <a:lnTo>
                  <a:pt x="575" y="11"/>
                </a:lnTo>
                <a:lnTo>
                  <a:pt x="567" y="15"/>
                </a:lnTo>
                <a:lnTo>
                  <a:pt x="561" y="20"/>
                </a:lnTo>
                <a:lnTo>
                  <a:pt x="554" y="25"/>
                </a:lnTo>
                <a:lnTo>
                  <a:pt x="548" y="32"/>
                </a:lnTo>
                <a:lnTo>
                  <a:pt x="543" y="39"/>
                </a:lnTo>
                <a:lnTo>
                  <a:pt x="538" y="47"/>
                </a:lnTo>
                <a:lnTo>
                  <a:pt x="535" y="55"/>
                </a:lnTo>
                <a:lnTo>
                  <a:pt x="531" y="63"/>
                </a:lnTo>
                <a:lnTo>
                  <a:pt x="529" y="72"/>
                </a:lnTo>
                <a:lnTo>
                  <a:pt x="528" y="81"/>
                </a:lnTo>
                <a:lnTo>
                  <a:pt x="528" y="90"/>
                </a:lnTo>
                <a:lnTo>
                  <a:pt x="529" y="105"/>
                </a:lnTo>
                <a:lnTo>
                  <a:pt x="532" y="118"/>
                </a:lnTo>
                <a:lnTo>
                  <a:pt x="537" y="131"/>
                </a:lnTo>
                <a:lnTo>
                  <a:pt x="545" y="142"/>
                </a:lnTo>
                <a:lnTo>
                  <a:pt x="388" y="298"/>
                </a:lnTo>
                <a:lnTo>
                  <a:pt x="379" y="293"/>
                </a:lnTo>
                <a:lnTo>
                  <a:pt x="369" y="289"/>
                </a:lnTo>
                <a:lnTo>
                  <a:pt x="358" y="286"/>
                </a:lnTo>
                <a:lnTo>
                  <a:pt x="347" y="285"/>
                </a:lnTo>
                <a:lnTo>
                  <a:pt x="339" y="286"/>
                </a:lnTo>
                <a:lnTo>
                  <a:pt x="331" y="287"/>
                </a:lnTo>
                <a:lnTo>
                  <a:pt x="325" y="289"/>
                </a:lnTo>
                <a:lnTo>
                  <a:pt x="318" y="292"/>
                </a:lnTo>
                <a:lnTo>
                  <a:pt x="311" y="294"/>
                </a:lnTo>
                <a:lnTo>
                  <a:pt x="304" y="299"/>
                </a:lnTo>
                <a:lnTo>
                  <a:pt x="299" y="303"/>
                </a:lnTo>
                <a:lnTo>
                  <a:pt x="294" y="308"/>
                </a:lnTo>
                <a:lnTo>
                  <a:pt x="288" y="313"/>
                </a:lnTo>
                <a:lnTo>
                  <a:pt x="284" y="319"/>
                </a:lnTo>
                <a:lnTo>
                  <a:pt x="281" y="325"/>
                </a:lnTo>
                <a:lnTo>
                  <a:pt x="277" y="332"/>
                </a:lnTo>
                <a:lnTo>
                  <a:pt x="275" y="338"/>
                </a:lnTo>
                <a:lnTo>
                  <a:pt x="273" y="346"/>
                </a:lnTo>
                <a:lnTo>
                  <a:pt x="271" y="353"/>
                </a:lnTo>
                <a:lnTo>
                  <a:pt x="271" y="361"/>
                </a:lnTo>
                <a:lnTo>
                  <a:pt x="273" y="372"/>
                </a:lnTo>
                <a:lnTo>
                  <a:pt x="275" y="383"/>
                </a:lnTo>
                <a:lnTo>
                  <a:pt x="278" y="393"/>
                </a:lnTo>
                <a:lnTo>
                  <a:pt x="284" y="403"/>
                </a:lnTo>
                <a:lnTo>
                  <a:pt x="134" y="553"/>
                </a:lnTo>
                <a:lnTo>
                  <a:pt x="124" y="547"/>
                </a:lnTo>
                <a:lnTo>
                  <a:pt x="113" y="545"/>
                </a:lnTo>
                <a:lnTo>
                  <a:pt x="102" y="543"/>
                </a:lnTo>
                <a:lnTo>
                  <a:pt x="91" y="542"/>
                </a:lnTo>
                <a:lnTo>
                  <a:pt x="82" y="542"/>
                </a:lnTo>
                <a:lnTo>
                  <a:pt x="73" y="544"/>
                </a:lnTo>
                <a:lnTo>
                  <a:pt x="64" y="546"/>
                </a:lnTo>
                <a:lnTo>
                  <a:pt x="56" y="548"/>
                </a:lnTo>
                <a:lnTo>
                  <a:pt x="48" y="553"/>
                </a:lnTo>
                <a:lnTo>
                  <a:pt x="40" y="557"/>
                </a:lnTo>
                <a:lnTo>
                  <a:pt x="33" y="562"/>
                </a:lnTo>
                <a:lnTo>
                  <a:pt x="26" y="568"/>
                </a:lnTo>
                <a:lnTo>
                  <a:pt x="21" y="574"/>
                </a:lnTo>
                <a:lnTo>
                  <a:pt x="16" y="581"/>
                </a:lnTo>
                <a:lnTo>
                  <a:pt x="12" y="589"/>
                </a:lnTo>
                <a:lnTo>
                  <a:pt x="7" y="597"/>
                </a:lnTo>
                <a:lnTo>
                  <a:pt x="5" y="605"/>
                </a:lnTo>
                <a:lnTo>
                  <a:pt x="3" y="614"/>
                </a:lnTo>
                <a:lnTo>
                  <a:pt x="0" y="623"/>
                </a:lnTo>
                <a:lnTo>
                  <a:pt x="0" y="632"/>
                </a:lnTo>
                <a:lnTo>
                  <a:pt x="0" y="641"/>
                </a:lnTo>
                <a:lnTo>
                  <a:pt x="3" y="650"/>
                </a:lnTo>
                <a:lnTo>
                  <a:pt x="5" y="659"/>
                </a:lnTo>
                <a:lnTo>
                  <a:pt x="7" y="667"/>
                </a:lnTo>
                <a:lnTo>
                  <a:pt x="12" y="675"/>
                </a:lnTo>
                <a:lnTo>
                  <a:pt x="16" y="683"/>
                </a:lnTo>
                <a:lnTo>
                  <a:pt x="21" y="690"/>
                </a:lnTo>
                <a:lnTo>
                  <a:pt x="26" y="696"/>
                </a:lnTo>
                <a:lnTo>
                  <a:pt x="33" y="702"/>
                </a:lnTo>
                <a:lnTo>
                  <a:pt x="40" y="706"/>
                </a:lnTo>
                <a:lnTo>
                  <a:pt x="48" y="711"/>
                </a:lnTo>
                <a:lnTo>
                  <a:pt x="56" y="716"/>
                </a:lnTo>
                <a:lnTo>
                  <a:pt x="64" y="718"/>
                </a:lnTo>
                <a:lnTo>
                  <a:pt x="73" y="720"/>
                </a:lnTo>
                <a:lnTo>
                  <a:pt x="82" y="722"/>
                </a:lnTo>
                <a:lnTo>
                  <a:pt x="91" y="722"/>
                </a:lnTo>
                <a:lnTo>
                  <a:pt x="100" y="722"/>
                </a:lnTo>
                <a:lnTo>
                  <a:pt x="109" y="720"/>
                </a:lnTo>
                <a:lnTo>
                  <a:pt x="118" y="718"/>
                </a:lnTo>
                <a:lnTo>
                  <a:pt x="126" y="716"/>
                </a:lnTo>
                <a:lnTo>
                  <a:pt x="134" y="711"/>
                </a:lnTo>
                <a:lnTo>
                  <a:pt x="142" y="706"/>
                </a:lnTo>
                <a:lnTo>
                  <a:pt x="148" y="702"/>
                </a:lnTo>
                <a:lnTo>
                  <a:pt x="155" y="696"/>
                </a:lnTo>
                <a:lnTo>
                  <a:pt x="161" y="690"/>
                </a:lnTo>
                <a:lnTo>
                  <a:pt x="165" y="683"/>
                </a:lnTo>
                <a:lnTo>
                  <a:pt x="170" y="675"/>
                </a:lnTo>
                <a:lnTo>
                  <a:pt x="174" y="667"/>
                </a:lnTo>
                <a:lnTo>
                  <a:pt x="177" y="659"/>
                </a:lnTo>
                <a:lnTo>
                  <a:pt x="179" y="650"/>
                </a:lnTo>
                <a:lnTo>
                  <a:pt x="181" y="641"/>
                </a:lnTo>
                <a:lnTo>
                  <a:pt x="181" y="632"/>
                </a:lnTo>
                <a:lnTo>
                  <a:pt x="181" y="623"/>
                </a:lnTo>
                <a:lnTo>
                  <a:pt x="180" y="615"/>
                </a:lnTo>
                <a:lnTo>
                  <a:pt x="178" y="607"/>
                </a:lnTo>
                <a:lnTo>
                  <a:pt x="174" y="599"/>
                </a:lnTo>
                <a:lnTo>
                  <a:pt x="171" y="591"/>
                </a:lnTo>
                <a:lnTo>
                  <a:pt x="168" y="585"/>
                </a:lnTo>
                <a:lnTo>
                  <a:pt x="163" y="578"/>
                </a:lnTo>
                <a:lnTo>
                  <a:pt x="157" y="571"/>
                </a:lnTo>
                <a:lnTo>
                  <a:pt x="305" y="424"/>
                </a:lnTo>
                <a:lnTo>
                  <a:pt x="316" y="430"/>
                </a:lnTo>
                <a:lnTo>
                  <a:pt x="328" y="433"/>
                </a:lnTo>
                <a:lnTo>
                  <a:pt x="314" y="457"/>
                </a:lnTo>
                <a:lnTo>
                  <a:pt x="303" y="483"/>
                </a:lnTo>
                <a:lnTo>
                  <a:pt x="294" y="510"/>
                </a:lnTo>
                <a:lnTo>
                  <a:pt x="286" y="538"/>
                </a:lnTo>
                <a:lnTo>
                  <a:pt x="279" y="568"/>
                </a:lnTo>
                <a:lnTo>
                  <a:pt x="275" y="598"/>
                </a:lnTo>
                <a:lnTo>
                  <a:pt x="273" y="630"/>
                </a:lnTo>
                <a:lnTo>
                  <a:pt x="271" y="662"/>
                </a:lnTo>
                <a:lnTo>
                  <a:pt x="271" y="753"/>
                </a:lnTo>
                <a:lnTo>
                  <a:pt x="226" y="753"/>
                </a:lnTo>
                <a:lnTo>
                  <a:pt x="223" y="753"/>
                </a:lnTo>
                <a:lnTo>
                  <a:pt x="221" y="754"/>
                </a:lnTo>
                <a:lnTo>
                  <a:pt x="218" y="755"/>
                </a:lnTo>
                <a:lnTo>
                  <a:pt x="216" y="757"/>
                </a:lnTo>
                <a:lnTo>
                  <a:pt x="214" y="760"/>
                </a:lnTo>
                <a:lnTo>
                  <a:pt x="213" y="762"/>
                </a:lnTo>
                <a:lnTo>
                  <a:pt x="212" y="764"/>
                </a:lnTo>
                <a:lnTo>
                  <a:pt x="212" y="767"/>
                </a:lnTo>
                <a:lnTo>
                  <a:pt x="212" y="888"/>
                </a:lnTo>
                <a:lnTo>
                  <a:pt x="212" y="891"/>
                </a:lnTo>
                <a:lnTo>
                  <a:pt x="213" y="894"/>
                </a:lnTo>
                <a:lnTo>
                  <a:pt x="214" y="896"/>
                </a:lnTo>
                <a:lnTo>
                  <a:pt x="216" y="898"/>
                </a:lnTo>
                <a:lnTo>
                  <a:pt x="218" y="901"/>
                </a:lnTo>
                <a:lnTo>
                  <a:pt x="221" y="902"/>
                </a:lnTo>
                <a:lnTo>
                  <a:pt x="223" y="903"/>
                </a:lnTo>
                <a:lnTo>
                  <a:pt x="226" y="903"/>
                </a:lnTo>
                <a:lnTo>
                  <a:pt x="347" y="903"/>
                </a:lnTo>
                <a:lnTo>
                  <a:pt x="349" y="903"/>
                </a:lnTo>
                <a:lnTo>
                  <a:pt x="353" y="902"/>
                </a:lnTo>
                <a:lnTo>
                  <a:pt x="355" y="901"/>
                </a:lnTo>
                <a:lnTo>
                  <a:pt x="357" y="898"/>
                </a:lnTo>
                <a:lnTo>
                  <a:pt x="360" y="896"/>
                </a:lnTo>
                <a:lnTo>
                  <a:pt x="361" y="894"/>
                </a:lnTo>
                <a:lnTo>
                  <a:pt x="362" y="891"/>
                </a:lnTo>
                <a:lnTo>
                  <a:pt x="362" y="888"/>
                </a:lnTo>
                <a:lnTo>
                  <a:pt x="362" y="767"/>
                </a:lnTo>
                <a:lnTo>
                  <a:pt x="362" y="764"/>
                </a:lnTo>
                <a:lnTo>
                  <a:pt x="361" y="762"/>
                </a:lnTo>
                <a:lnTo>
                  <a:pt x="360" y="760"/>
                </a:lnTo>
                <a:lnTo>
                  <a:pt x="357" y="757"/>
                </a:lnTo>
                <a:lnTo>
                  <a:pt x="355" y="755"/>
                </a:lnTo>
                <a:lnTo>
                  <a:pt x="353" y="754"/>
                </a:lnTo>
                <a:lnTo>
                  <a:pt x="349" y="753"/>
                </a:lnTo>
                <a:lnTo>
                  <a:pt x="347" y="753"/>
                </a:lnTo>
                <a:lnTo>
                  <a:pt x="302" y="753"/>
                </a:lnTo>
                <a:lnTo>
                  <a:pt x="302" y="662"/>
                </a:lnTo>
                <a:lnTo>
                  <a:pt x="303" y="629"/>
                </a:lnTo>
                <a:lnTo>
                  <a:pt x="305" y="597"/>
                </a:lnTo>
                <a:lnTo>
                  <a:pt x="310" y="566"/>
                </a:lnTo>
                <a:lnTo>
                  <a:pt x="317" y="537"/>
                </a:lnTo>
                <a:lnTo>
                  <a:pt x="326" y="509"/>
                </a:lnTo>
                <a:lnTo>
                  <a:pt x="336" y="482"/>
                </a:lnTo>
                <a:lnTo>
                  <a:pt x="343" y="469"/>
                </a:lnTo>
                <a:lnTo>
                  <a:pt x="348" y="457"/>
                </a:lnTo>
                <a:lnTo>
                  <a:pt x="355" y="446"/>
                </a:lnTo>
                <a:lnTo>
                  <a:pt x="363" y="434"/>
                </a:lnTo>
                <a:lnTo>
                  <a:pt x="373" y="431"/>
                </a:lnTo>
                <a:lnTo>
                  <a:pt x="383" y="426"/>
                </a:lnTo>
                <a:lnTo>
                  <a:pt x="393" y="420"/>
                </a:lnTo>
                <a:lnTo>
                  <a:pt x="401" y="413"/>
                </a:lnTo>
                <a:lnTo>
                  <a:pt x="408" y="404"/>
                </a:lnTo>
                <a:lnTo>
                  <a:pt x="414" y="395"/>
                </a:lnTo>
                <a:lnTo>
                  <a:pt x="418" y="383"/>
                </a:lnTo>
                <a:lnTo>
                  <a:pt x="421" y="372"/>
                </a:lnTo>
                <a:lnTo>
                  <a:pt x="433" y="364"/>
                </a:lnTo>
                <a:lnTo>
                  <a:pt x="445" y="356"/>
                </a:lnTo>
                <a:lnTo>
                  <a:pt x="458" y="348"/>
                </a:lnTo>
                <a:lnTo>
                  <a:pt x="471" y="342"/>
                </a:lnTo>
                <a:lnTo>
                  <a:pt x="485" y="335"/>
                </a:lnTo>
                <a:lnTo>
                  <a:pt x="498" y="329"/>
                </a:lnTo>
                <a:lnTo>
                  <a:pt x="513" y="324"/>
                </a:lnTo>
                <a:lnTo>
                  <a:pt x="529" y="319"/>
                </a:lnTo>
                <a:lnTo>
                  <a:pt x="544" y="315"/>
                </a:lnTo>
                <a:lnTo>
                  <a:pt x="559" y="311"/>
                </a:lnTo>
                <a:lnTo>
                  <a:pt x="576" y="308"/>
                </a:lnTo>
                <a:lnTo>
                  <a:pt x="593" y="306"/>
                </a:lnTo>
                <a:lnTo>
                  <a:pt x="610" y="303"/>
                </a:lnTo>
                <a:lnTo>
                  <a:pt x="627" y="302"/>
                </a:lnTo>
                <a:lnTo>
                  <a:pt x="645" y="301"/>
                </a:lnTo>
                <a:lnTo>
                  <a:pt x="663" y="301"/>
                </a:lnTo>
                <a:lnTo>
                  <a:pt x="754" y="301"/>
                </a:lnTo>
                <a:lnTo>
                  <a:pt x="754" y="346"/>
                </a:lnTo>
                <a:lnTo>
                  <a:pt x="754" y="348"/>
                </a:lnTo>
                <a:lnTo>
                  <a:pt x="755" y="352"/>
                </a:lnTo>
                <a:lnTo>
                  <a:pt x="756" y="354"/>
                </a:lnTo>
                <a:lnTo>
                  <a:pt x="758" y="356"/>
                </a:lnTo>
                <a:lnTo>
                  <a:pt x="761" y="359"/>
                </a:lnTo>
                <a:lnTo>
                  <a:pt x="763" y="360"/>
                </a:lnTo>
                <a:lnTo>
                  <a:pt x="765" y="361"/>
                </a:lnTo>
                <a:lnTo>
                  <a:pt x="768" y="361"/>
                </a:lnTo>
                <a:lnTo>
                  <a:pt x="889" y="361"/>
                </a:lnTo>
                <a:lnTo>
                  <a:pt x="892" y="361"/>
                </a:lnTo>
                <a:lnTo>
                  <a:pt x="895" y="360"/>
                </a:lnTo>
                <a:lnTo>
                  <a:pt x="897" y="359"/>
                </a:lnTo>
                <a:lnTo>
                  <a:pt x="899" y="356"/>
                </a:lnTo>
                <a:lnTo>
                  <a:pt x="902" y="354"/>
                </a:lnTo>
                <a:lnTo>
                  <a:pt x="903" y="352"/>
                </a:lnTo>
                <a:lnTo>
                  <a:pt x="904" y="348"/>
                </a:lnTo>
                <a:lnTo>
                  <a:pt x="904" y="346"/>
                </a:lnTo>
                <a:lnTo>
                  <a:pt x="904" y="225"/>
                </a:lnTo>
                <a:lnTo>
                  <a:pt x="904" y="222"/>
                </a:lnTo>
                <a:lnTo>
                  <a:pt x="903" y="220"/>
                </a:lnTo>
                <a:lnTo>
                  <a:pt x="902" y="217"/>
                </a:lnTo>
                <a:lnTo>
                  <a:pt x="899" y="215"/>
                </a:lnTo>
                <a:lnTo>
                  <a:pt x="897" y="213"/>
                </a:lnTo>
                <a:lnTo>
                  <a:pt x="895" y="212"/>
                </a:lnTo>
                <a:lnTo>
                  <a:pt x="892" y="211"/>
                </a:lnTo>
                <a:lnTo>
                  <a:pt x="889" y="211"/>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36" name="Group 35" descr="Icon of human being and gear. ">
            <a:extLst>
              <a:ext uri="{FF2B5EF4-FFF2-40B4-BE49-F238E27FC236}">
                <a16:creationId xmlns:a16="http://schemas.microsoft.com/office/drawing/2014/main" id="{ECC5F635-1712-4572-A9EC-F94E2199DDBD}"/>
              </a:ext>
            </a:extLst>
          </p:cNvPr>
          <p:cNvGrpSpPr/>
          <p:nvPr/>
        </p:nvGrpSpPr>
        <p:grpSpPr>
          <a:xfrm>
            <a:off x="7133464" y="5355478"/>
            <a:ext cx="338073" cy="339996"/>
            <a:chOff x="6450013" y="5349875"/>
            <a:chExt cx="279399" cy="280988"/>
          </a:xfrm>
          <a:solidFill>
            <a:schemeClr val="bg1"/>
          </a:solidFill>
        </p:grpSpPr>
        <p:sp>
          <p:nvSpPr>
            <p:cNvPr id="37" name="Freeform 3673">
              <a:extLst>
                <a:ext uri="{FF2B5EF4-FFF2-40B4-BE49-F238E27FC236}">
                  <a16:creationId xmlns:a16="http://schemas.microsoft.com/office/drawing/2014/main" id="{D1391604-D4EC-48A8-AE57-EDF194392FB1}"/>
                </a:ext>
              </a:extLst>
            </p:cNvPr>
            <p:cNvSpPr>
              <a:spLocks/>
            </p:cNvSpPr>
            <p:nvPr/>
          </p:nvSpPr>
          <p:spPr bwMode="auto">
            <a:xfrm>
              <a:off x="6450013" y="5349875"/>
              <a:ext cx="182562" cy="238125"/>
            </a:xfrm>
            <a:custGeom>
              <a:avLst/>
              <a:gdLst>
                <a:gd name="T0" fmla="*/ 379 w 459"/>
                <a:gd name="T1" fmla="*/ 550 h 602"/>
                <a:gd name="T2" fmla="*/ 380 w 459"/>
                <a:gd name="T3" fmla="*/ 519 h 602"/>
                <a:gd name="T4" fmla="*/ 345 w 459"/>
                <a:gd name="T5" fmla="*/ 495 h 602"/>
                <a:gd name="T6" fmla="*/ 397 w 459"/>
                <a:gd name="T7" fmla="*/ 400 h 602"/>
                <a:gd name="T8" fmla="*/ 408 w 459"/>
                <a:gd name="T9" fmla="*/ 395 h 602"/>
                <a:gd name="T10" fmla="*/ 450 w 459"/>
                <a:gd name="T11" fmla="*/ 406 h 602"/>
                <a:gd name="T12" fmla="*/ 412 w 459"/>
                <a:gd name="T13" fmla="*/ 384 h 602"/>
                <a:gd name="T14" fmla="*/ 376 w 459"/>
                <a:gd name="T15" fmla="*/ 370 h 602"/>
                <a:gd name="T16" fmla="*/ 361 w 459"/>
                <a:gd name="T17" fmla="*/ 307 h 602"/>
                <a:gd name="T18" fmla="*/ 379 w 459"/>
                <a:gd name="T19" fmla="*/ 288 h 602"/>
                <a:gd name="T20" fmla="*/ 397 w 459"/>
                <a:gd name="T21" fmla="*/ 252 h 602"/>
                <a:gd name="T22" fmla="*/ 406 w 459"/>
                <a:gd name="T23" fmla="*/ 214 h 602"/>
                <a:gd name="T24" fmla="*/ 415 w 459"/>
                <a:gd name="T25" fmla="*/ 202 h 602"/>
                <a:gd name="T26" fmla="*/ 420 w 459"/>
                <a:gd name="T27" fmla="*/ 183 h 602"/>
                <a:gd name="T28" fmla="*/ 416 w 459"/>
                <a:gd name="T29" fmla="*/ 152 h 602"/>
                <a:gd name="T30" fmla="*/ 412 w 459"/>
                <a:gd name="T31" fmla="*/ 121 h 602"/>
                <a:gd name="T32" fmla="*/ 420 w 459"/>
                <a:gd name="T33" fmla="*/ 78 h 602"/>
                <a:gd name="T34" fmla="*/ 415 w 459"/>
                <a:gd name="T35" fmla="*/ 45 h 602"/>
                <a:gd name="T36" fmla="*/ 403 w 459"/>
                <a:gd name="T37" fmla="*/ 27 h 602"/>
                <a:gd name="T38" fmla="*/ 382 w 459"/>
                <a:gd name="T39" fmla="*/ 15 h 602"/>
                <a:gd name="T40" fmla="*/ 341 w 459"/>
                <a:gd name="T41" fmla="*/ 3 h 602"/>
                <a:gd name="T42" fmla="*/ 291 w 459"/>
                <a:gd name="T43" fmla="*/ 0 h 602"/>
                <a:gd name="T44" fmla="*/ 245 w 459"/>
                <a:gd name="T45" fmla="*/ 9 h 602"/>
                <a:gd name="T46" fmla="*/ 213 w 459"/>
                <a:gd name="T47" fmla="*/ 27 h 602"/>
                <a:gd name="T48" fmla="*/ 201 w 459"/>
                <a:gd name="T49" fmla="*/ 42 h 602"/>
                <a:gd name="T50" fmla="*/ 181 w 459"/>
                <a:gd name="T51" fmla="*/ 44 h 602"/>
                <a:gd name="T52" fmla="*/ 163 w 459"/>
                <a:gd name="T53" fmla="*/ 56 h 602"/>
                <a:gd name="T54" fmla="*/ 155 w 459"/>
                <a:gd name="T55" fmla="*/ 87 h 602"/>
                <a:gd name="T56" fmla="*/ 164 w 459"/>
                <a:gd name="T57" fmla="*/ 138 h 602"/>
                <a:gd name="T58" fmla="*/ 159 w 459"/>
                <a:gd name="T59" fmla="*/ 144 h 602"/>
                <a:gd name="T60" fmla="*/ 150 w 459"/>
                <a:gd name="T61" fmla="*/ 162 h 602"/>
                <a:gd name="T62" fmla="*/ 149 w 459"/>
                <a:gd name="T63" fmla="*/ 184 h 602"/>
                <a:gd name="T64" fmla="*/ 154 w 459"/>
                <a:gd name="T65" fmla="*/ 201 h 602"/>
                <a:gd name="T66" fmla="*/ 163 w 459"/>
                <a:gd name="T67" fmla="*/ 214 h 602"/>
                <a:gd name="T68" fmla="*/ 169 w 459"/>
                <a:gd name="T69" fmla="*/ 237 h 602"/>
                <a:gd name="T70" fmla="*/ 179 w 459"/>
                <a:gd name="T71" fmla="*/ 271 h 602"/>
                <a:gd name="T72" fmla="*/ 203 w 459"/>
                <a:gd name="T73" fmla="*/ 306 h 602"/>
                <a:gd name="T74" fmla="*/ 215 w 459"/>
                <a:gd name="T75" fmla="*/ 364 h 602"/>
                <a:gd name="T76" fmla="*/ 171 w 459"/>
                <a:gd name="T77" fmla="*/ 381 h 602"/>
                <a:gd name="T78" fmla="*/ 106 w 459"/>
                <a:gd name="T79" fmla="*/ 401 h 602"/>
                <a:gd name="T80" fmla="*/ 46 w 459"/>
                <a:gd name="T81" fmla="*/ 428 h 602"/>
                <a:gd name="T82" fmla="*/ 22 w 459"/>
                <a:gd name="T83" fmla="*/ 449 h 602"/>
                <a:gd name="T84" fmla="*/ 10 w 459"/>
                <a:gd name="T85" fmla="*/ 479 h 602"/>
                <a:gd name="T86" fmla="*/ 2 w 459"/>
                <a:gd name="T87" fmla="*/ 540 h 602"/>
                <a:gd name="T88" fmla="*/ 1 w 459"/>
                <a:gd name="T89" fmla="*/ 594 h 602"/>
                <a:gd name="T90" fmla="*/ 11 w 459"/>
                <a:gd name="T91" fmla="*/ 602 h 602"/>
                <a:gd name="T92" fmla="*/ 345 w 459"/>
                <a:gd name="T93" fmla="*/ 589 h 602"/>
                <a:gd name="T94" fmla="*/ 352 w 459"/>
                <a:gd name="T95" fmla="*/ 577 h 6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459" h="602">
                  <a:moveTo>
                    <a:pt x="352" y="577"/>
                  </a:moveTo>
                  <a:lnTo>
                    <a:pt x="380" y="560"/>
                  </a:lnTo>
                  <a:lnTo>
                    <a:pt x="379" y="550"/>
                  </a:lnTo>
                  <a:lnTo>
                    <a:pt x="379" y="540"/>
                  </a:lnTo>
                  <a:lnTo>
                    <a:pt x="379" y="530"/>
                  </a:lnTo>
                  <a:lnTo>
                    <a:pt x="380" y="519"/>
                  </a:lnTo>
                  <a:lnTo>
                    <a:pt x="352" y="503"/>
                  </a:lnTo>
                  <a:lnTo>
                    <a:pt x="348" y="499"/>
                  </a:lnTo>
                  <a:lnTo>
                    <a:pt x="345" y="495"/>
                  </a:lnTo>
                  <a:lnTo>
                    <a:pt x="345" y="490"/>
                  </a:lnTo>
                  <a:lnTo>
                    <a:pt x="346" y="486"/>
                  </a:lnTo>
                  <a:lnTo>
                    <a:pt x="397" y="400"/>
                  </a:lnTo>
                  <a:lnTo>
                    <a:pt x="399" y="397"/>
                  </a:lnTo>
                  <a:lnTo>
                    <a:pt x="403" y="395"/>
                  </a:lnTo>
                  <a:lnTo>
                    <a:pt x="408" y="395"/>
                  </a:lnTo>
                  <a:lnTo>
                    <a:pt x="413" y="396"/>
                  </a:lnTo>
                  <a:lnTo>
                    <a:pt x="441" y="413"/>
                  </a:lnTo>
                  <a:lnTo>
                    <a:pt x="450" y="406"/>
                  </a:lnTo>
                  <a:lnTo>
                    <a:pt x="459" y="401"/>
                  </a:lnTo>
                  <a:lnTo>
                    <a:pt x="424" y="388"/>
                  </a:lnTo>
                  <a:lnTo>
                    <a:pt x="412" y="384"/>
                  </a:lnTo>
                  <a:lnTo>
                    <a:pt x="400" y="379"/>
                  </a:lnTo>
                  <a:lnTo>
                    <a:pt x="389" y="375"/>
                  </a:lnTo>
                  <a:lnTo>
                    <a:pt x="376" y="370"/>
                  </a:lnTo>
                  <a:lnTo>
                    <a:pt x="368" y="368"/>
                  </a:lnTo>
                  <a:lnTo>
                    <a:pt x="361" y="364"/>
                  </a:lnTo>
                  <a:lnTo>
                    <a:pt x="361" y="307"/>
                  </a:lnTo>
                  <a:lnTo>
                    <a:pt x="366" y="302"/>
                  </a:lnTo>
                  <a:lnTo>
                    <a:pt x="372" y="297"/>
                  </a:lnTo>
                  <a:lnTo>
                    <a:pt x="379" y="288"/>
                  </a:lnTo>
                  <a:lnTo>
                    <a:pt x="385" y="279"/>
                  </a:lnTo>
                  <a:lnTo>
                    <a:pt x="391" y="266"/>
                  </a:lnTo>
                  <a:lnTo>
                    <a:pt x="397" y="252"/>
                  </a:lnTo>
                  <a:lnTo>
                    <a:pt x="400" y="235"/>
                  </a:lnTo>
                  <a:lnTo>
                    <a:pt x="402" y="216"/>
                  </a:lnTo>
                  <a:lnTo>
                    <a:pt x="406" y="214"/>
                  </a:lnTo>
                  <a:lnTo>
                    <a:pt x="409" y="211"/>
                  </a:lnTo>
                  <a:lnTo>
                    <a:pt x="412" y="207"/>
                  </a:lnTo>
                  <a:lnTo>
                    <a:pt x="415" y="202"/>
                  </a:lnTo>
                  <a:lnTo>
                    <a:pt x="417" y="197"/>
                  </a:lnTo>
                  <a:lnTo>
                    <a:pt x="418" y="191"/>
                  </a:lnTo>
                  <a:lnTo>
                    <a:pt x="420" y="183"/>
                  </a:lnTo>
                  <a:lnTo>
                    <a:pt x="420" y="175"/>
                  </a:lnTo>
                  <a:lnTo>
                    <a:pt x="420" y="164"/>
                  </a:lnTo>
                  <a:lnTo>
                    <a:pt x="416" y="152"/>
                  </a:lnTo>
                  <a:lnTo>
                    <a:pt x="412" y="144"/>
                  </a:lnTo>
                  <a:lnTo>
                    <a:pt x="406" y="137"/>
                  </a:lnTo>
                  <a:lnTo>
                    <a:pt x="412" y="121"/>
                  </a:lnTo>
                  <a:lnTo>
                    <a:pt x="417" y="101"/>
                  </a:lnTo>
                  <a:lnTo>
                    <a:pt x="420" y="89"/>
                  </a:lnTo>
                  <a:lnTo>
                    <a:pt x="420" y="78"/>
                  </a:lnTo>
                  <a:lnTo>
                    <a:pt x="420" y="65"/>
                  </a:lnTo>
                  <a:lnTo>
                    <a:pt x="417" y="53"/>
                  </a:lnTo>
                  <a:lnTo>
                    <a:pt x="415" y="45"/>
                  </a:lnTo>
                  <a:lnTo>
                    <a:pt x="412" y="39"/>
                  </a:lnTo>
                  <a:lnTo>
                    <a:pt x="407" y="34"/>
                  </a:lnTo>
                  <a:lnTo>
                    <a:pt x="403" y="27"/>
                  </a:lnTo>
                  <a:lnTo>
                    <a:pt x="397" y="24"/>
                  </a:lnTo>
                  <a:lnTo>
                    <a:pt x="390" y="18"/>
                  </a:lnTo>
                  <a:lnTo>
                    <a:pt x="382" y="15"/>
                  </a:lnTo>
                  <a:lnTo>
                    <a:pt x="376" y="12"/>
                  </a:lnTo>
                  <a:lnTo>
                    <a:pt x="359" y="7"/>
                  </a:lnTo>
                  <a:lnTo>
                    <a:pt x="341" y="3"/>
                  </a:lnTo>
                  <a:lnTo>
                    <a:pt x="325" y="0"/>
                  </a:lnTo>
                  <a:lnTo>
                    <a:pt x="307" y="0"/>
                  </a:lnTo>
                  <a:lnTo>
                    <a:pt x="291" y="0"/>
                  </a:lnTo>
                  <a:lnTo>
                    <a:pt x="276" y="2"/>
                  </a:lnTo>
                  <a:lnTo>
                    <a:pt x="260" y="6"/>
                  </a:lnTo>
                  <a:lnTo>
                    <a:pt x="245" y="9"/>
                  </a:lnTo>
                  <a:lnTo>
                    <a:pt x="231" y="16"/>
                  </a:lnTo>
                  <a:lnTo>
                    <a:pt x="218" y="22"/>
                  </a:lnTo>
                  <a:lnTo>
                    <a:pt x="213" y="27"/>
                  </a:lnTo>
                  <a:lnTo>
                    <a:pt x="209" y="31"/>
                  </a:lnTo>
                  <a:lnTo>
                    <a:pt x="204" y="36"/>
                  </a:lnTo>
                  <a:lnTo>
                    <a:pt x="201" y="42"/>
                  </a:lnTo>
                  <a:lnTo>
                    <a:pt x="194" y="42"/>
                  </a:lnTo>
                  <a:lnTo>
                    <a:pt x="187" y="43"/>
                  </a:lnTo>
                  <a:lnTo>
                    <a:pt x="181" y="44"/>
                  </a:lnTo>
                  <a:lnTo>
                    <a:pt x="176" y="45"/>
                  </a:lnTo>
                  <a:lnTo>
                    <a:pt x="168" y="51"/>
                  </a:lnTo>
                  <a:lnTo>
                    <a:pt x="163" y="56"/>
                  </a:lnTo>
                  <a:lnTo>
                    <a:pt x="158" y="65"/>
                  </a:lnTo>
                  <a:lnTo>
                    <a:pt x="155" y="75"/>
                  </a:lnTo>
                  <a:lnTo>
                    <a:pt x="155" y="87"/>
                  </a:lnTo>
                  <a:lnTo>
                    <a:pt x="155" y="98"/>
                  </a:lnTo>
                  <a:lnTo>
                    <a:pt x="159" y="120"/>
                  </a:lnTo>
                  <a:lnTo>
                    <a:pt x="164" y="138"/>
                  </a:lnTo>
                  <a:lnTo>
                    <a:pt x="164" y="139"/>
                  </a:lnTo>
                  <a:lnTo>
                    <a:pt x="164" y="139"/>
                  </a:lnTo>
                  <a:lnTo>
                    <a:pt x="159" y="144"/>
                  </a:lnTo>
                  <a:lnTo>
                    <a:pt x="154" y="151"/>
                  </a:lnTo>
                  <a:lnTo>
                    <a:pt x="151" y="156"/>
                  </a:lnTo>
                  <a:lnTo>
                    <a:pt x="150" y="162"/>
                  </a:lnTo>
                  <a:lnTo>
                    <a:pt x="149" y="170"/>
                  </a:lnTo>
                  <a:lnTo>
                    <a:pt x="149" y="176"/>
                  </a:lnTo>
                  <a:lnTo>
                    <a:pt x="149" y="184"/>
                  </a:lnTo>
                  <a:lnTo>
                    <a:pt x="150" y="191"/>
                  </a:lnTo>
                  <a:lnTo>
                    <a:pt x="151" y="196"/>
                  </a:lnTo>
                  <a:lnTo>
                    <a:pt x="154" y="201"/>
                  </a:lnTo>
                  <a:lnTo>
                    <a:pt x="156" y="206"/>
                  </a:lnTo>
                  <a:lnTo>
                    <a:pt x="159" y="210"/>
                  </a:lnTo>
                  <a:lnTo>
                    <a:pt x="163" y="214"/>
                  </a:lnTo>
                  <a:lnTo>
                    <a:pt x="167" y="216"/>
                  </a:lnTo>
                  <a:lnTo>
                    <a:pt x="168" y="227"/>
                  </a:lnTo>
                  <a:lnTo>
                    <a:pt x="169" y="237"/>
                  </a:lnTo>
                  <a:lnTo>
                    <a:pt x="172" y="246"/>
                  </a:lnTo>
                  <a:lnTo>
                    <a:pt x="174" y="255"/>
                  </a:lnTo>
                  <a:lnTo>
                    <a:pt x="179" y="271"/>
                  </a:lnTo>
                  <a:lnTo>
                    <a:pt x="187" y="286"/>
                  </a:lnTo>
                  <a:lnTo>
                    <a:pt x="195" y="297"/>
                  </a:lnTo>
                  <a:lnTo>
                    <a:pt x="203" y="306"/>
                  </a:lnTo>
                  <a:lnTo>
                    <a:pt x="210" y="314"/>
                  </a:lnTo>
                  <a:lnTo>
                    <a:pt x="215" y="319"/>
                  </a:lnTo>
                  <a:lnTo>
                    <a:pt x="215" y="364"/>
                  </a:lnTo>
                  <a:lnTo>
                    <a:pt x="201" y="369"/>
                  </a:lnTo>
                  <a:lnTo>
                    <a:pt x="186" y="375"/>
                  </a:lnTo>
                  <a:lnTo>
                    <a:pt x="171" y="381"/>
                  </a:lnTo>
                  <a:lnTo>
                    <a:pt x="155" y="384"/>
                  </a:lnTo>
                  <a:lnTo>
                    <a:pt x="129" y="393"/>
                  </a:lnTo>
                  <a:lnTo>
                    <a:pt x="106" y="401"/>
                  </a:lnTo>
                  <a:lnTo>
                    <a:pt x="83" y="410"/>
                  </a:lnTo>
                  <a:lnTo>
                    <a:pt x="64" y="419"/>
                  </a:lnTo>
                  <a:lnTo>
                    <a:pt x="46" y="428"/>
                  </a:lnTo>
                  <a:lnTo>
                    <a:pt x="32" y="438"/>
                  </a:lnTo>
                  <a:lnTo>
                    <a:pt x="27" y="444"/>
                  </a:lnTo>
                  <a:lnTo>
                    <a:pt x="22" y="449"/>
                  </a:lnTo>
                  <a:lnTo>
                    <a:pt x="18" y="455"/>
                  </a:lnTo>
                  <a:lnTo>
                    <a:pt x="15" y="460"/>
                  </a:lnTo>
                  <a:lnTo>
                    <a:pt x="10" y="479"/>
                  </a:lnTo>
                  <a:lnTo>
                    <a:pt x="6" y="499"/>
                  </a:lnTo>
                  <a:lnTo>
                    <a:pt x="4" y="521"/>
                  </a:lnTo>
                  <a:lnTo>
                    <a:pt x="2" y="540"/>
                  </a:lnTo>
                  <a:lnTo>
                    <a:pt x="0" y="573"/>
                  </a:lnTo>
                  <a:lnTo>
                    <a:pt x="0" y="589"/>
                  </a:lnTo>
                  <a:lnTo>
                    <a:pt x="1" y="594"/>
                  </a:lnTo>
                  <a:lnTo>
                    <a:pt x="4" y="598"/>
                  </a:lnTo>
                  <a:lnTo>
                    <a:pt x="7" y="600"/>
                  </a:lnTo>
                  <a:lnTo>
                    <a:pt x="11" y="602"/>
                  </a:lnTo>
                  <a:lnTo>
                    <a:pt x="350" y="602"/>
                  </a:lnTo>
                  <a:lnTo>
                    <a:pt x="346" y="594"/>
                  </a:lnTo>
                  <a:lnTo>
                    <a:pt x="345" y="589"/>
                  </a:lnTo>
                  <a:lnTo>
                    <a:pt x="345" y="585"/>
                  </a:lnTo>
                  <a:lnTo>
                    <a:pt x="348" y="581"/>
                  </a:lnTo>
                  <a:lnTo>
                    <a:pt x="352" y="5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3674">
              <a:extLst>
                <a:ext uri="{FF2B5EF4-FFF2-40B4-BE49-F238E27FC236}">
                  <a16:creationId xmlns:a16="http://schemas.microsoft.com/office/drawing/2014/main" id="{44A4D0F8-0767-41BC-BE62-0AED99EC8B25}"/>
                </a:ext>
              </a:extLst>
            </p:cNvPr>
            <p:cNvSpPr>
              <a:spLocks noEditPoints="1"/>
            </p:cNvSpPr>
            <p:nvPr/>
          </p:nvSpPr>
          <p:spPr bwMode="auto">
            <a:xfrm>
              <a:off x="6597650" y="5497513"/>
              <a:ext cx="131762" cy="133350"/>
            </a:xfrm>
            <a:custGeom>
              <a:avLst/>
              <a:gdLst>
                <a:gd name="T0" fmla="*/ 151 w 332"/>
                <a:gd name="T1" fmla="*/ 243 h 336"/>
                <a:gd name="T2" fmla="*/ 129 w 332"/>
                <a:gd name="T3" fmla="*/ 235 h 336"/>
                <a:gd name="T4" fmla="*/ 111 w 332"/>
                <a:gd name="T5" fmla="*/ 222 h 336"/>
                <a:gd name="T6" fmla="*/ 97 w 332"/>
                <a:gd name="T7" fmla="*/ 204 h 336"/>
                <a:gd name="T8" fmla="*/ 89 w 332"/>
                <a:gd name="T9" fmla="*/ 182 h 336"/>
                <a:gd name="T10" fmla="*/ 88 w 332"/>
                <a:gd name="T11" fmla="*/ 159 h 336"/>
                <a:gd name="T12" fmla="*/ 94 w 332"/>
                <a:gd name="T13" fmla="*/ 136 h 336"/>
                <a:gd name="T14" fmla="*/ 106 w 332"/>
                <a:gd name="T15" fmla="*/ 117 h 336"/>
                <a:gd name="T16" fmla="*/ 122 w 332"/>
                <a:gd name="T17" fmla="*/ 103 h 336"/>
                <a:gd name="T18" fmla="*/ 143 w 332"/>
                <a:gd name="T19" fmla="*/ 92 h 336"/>
                <a:gd name="T20" fmla="*/ 166 w 332"/>
                <a:gd name="T21" fmla="*/ 89 h 336"/>
                <a:gd name="T22" fmla="*/ 189 w 332"/>
                <a:gd name="T23" fmla="*/ 92 h 336"/>
                <a:gd name="T24" fmla="*/ 210 w 332"/>
                <a:gd name="T25" fmla="*/ 103 h 336"/>
                <a:gd name="T26" fmla="*/ 226 w 332"/>
                <a:gd name="T27" fmla="*/ 117 h 336"/>
                <a:gd name="T28" fmla="*/ 238 w 332"/>
                <a:gd name="T29" fmla="*/ 136 h 336"/>
                <a:gd name="T30" fmla="*/ 243 w 332"/>
                <a:gd name="T31" fmla="*/ 159 h 336"/>
                <a:gd name="T32" fmla="*/ 242 w 332"/>
                <a:gd name="T33" fmla="*/ 182 h 336"/>
                <a:gd name="T34" fmla="*/ 234 w 332"/>
                <a:gd name="T35" fmla="*/ 204 h 336"/>
                <a:gd name="T36" fmla="*/ 221 w 332"/>
                <a:gd name="T37" fmla="*/ 222 h 336"/>
                <a:gd name="T38" fmla="*/ 203 w 332"/>
                <a:gd name="T39" fmla="*/ 235 h 336"/>
                <a:gd name="T40" fmla="*/ 181 w 332"/>
                <a:gd name="T41" fmla="*/ 243 h 336"/>
                <a:gd name="T42" fmla="*/ 306 w 332"/>
                <a:gd name="T43" fmla="*/ 204 h 336"/>
                <a:gd name="T44" fmla="*/ 300 w 332"/>
                <a:gd name="T45" fmla="*/ 195 h 336"/>
                <a:gd name="T46" fmla="*/ 302 w 332"/>
                <a:gd name="T47" fmla="*/ 167 h 336"/>
                <a:gd name="T48" fmla="*/ 300 w 332"/>
                <a:gd name="T49" fmla="*/ 139 h 336"/>
                <a:gd name="T50" fmla="*/ 306 w 332"/>
                <a:gd name="T51" fmla="*/ 130 h 336"/>
                <a:gd name="T52" fmla="*/ 269 w 332"/>
                <a:gd name="T53" fmla="*/ 64 h 336"/>
                <a:gd name="T54" fmla="*/ 257 w 332"/>
                <a:gd name="T55" fmla="*/ 65 h 336"/>
                <a:gd name="T56" fmla="*/ 242 w 332"/>
                <a:gd name="T57" fmla="*/ 53 h 336"/>
                <a:gd name="T58" fmla="*/ 215 w 332"/>
                <a:gd name="T59" fmla="*/ 35 h 336"/>
                <a:gd name="T60" fmla="*/ 207 w 332"/>
                <a:gd name="T61" fmla="*/ 27 h 336"/>
                <a:gd name="T62" fmla="*/ 135 w 332"/>
                <a:gd name="T63" fmla="*/ 0 h 336"/>
                <a:gd name="T64" fmla="*/ 133 w 332"/>
                <a:gd name="T65" fmla="*/ 31 h 336"/>
                <a:gd name="T66" fmla="*/ 113 w 332"/>
                <a:gd name="T67" fmla="*/ 41 h 336"/>
                <a:gd name="T68" fmla="*/ 77 w 332"/>
                <a:gd name="T69" fmla="*/ 63 h 336"/>
                <a:gd name="T70" fmla="*/ 67 w 332"/>
                <a:gd name="T71" fmla="*/ 65 h 336"/>
                <a:gd name="T72" fmla="*/ 0 w 332"/>
                <a:gd name="T73" fmla="*/ 114 h 336"/>
                <a:gd name="T74" fmla="*/ 31 w 332"/>
                <a:gd name="T75" fmla="*/ 135 h 336"/>
                <a:gd name="T76" fmla="*/ 30 w 332"/>
                <a:gd name="T77" fmla="*/ 154 h 336"/>
                <a:gd name="T78" fmla="*/ 31 w 332"/>
                <a:gd name="T79" fmla="*/ 191 h 336"/>
                <a:gd name="T80" fmla="*/ 29 w 332"/>
                <a:gd name="T81" fmla="*/ 202 h 336"/>
                <a:gd name="T82" fmla="*/ 38 w 332"/>
                <a:gd name="T83" fmla="*/ 284 h 336"/>
                <a:gd name="T84" fmla="*/ 71 w 332"/>
                <a:gd name="T85" fmla="*/ 267 h 336"/>
                <a:gd name="T86" fmla="*/ 89 w 332"/>
                <a:gd name="T87" fmla="*/ 279 h 336"/>
                <a:gd name="T88" fmla="*/ 139 w 332"/>
                <a:gd name="T89" fmla="*/ 300 h 336"/>
                <a:gd name="T90" fmla="*/ 146 w 332"/>
                <a:gd name="T91" fmla="*/ 308 h 336"/>
                <a:gd name="T92" fmla="*/ 207 w 332"/>
                <a:gd name="T93" fmla="*/ 336 h 336"/>
                <a:gd name="T94" fmla="*/ 208 w 332"/>
                <a:gd name="T95" fmla="*/ 306 h 336"/>
                <a:gd name="T96" fmla="*/ 223 w 332"/>
                <a:gd name="T97" fmla="*/ 297 h 336"/>
                <a:gd name="T98" fmla="*/ 246 w 332"/>
                <a:gd name="T99" fmla="*/ 279 h 336"/>
                <a:gd name="T100" fmla="*/ 257 w 332"/>
                <a:gd name="T101" fmla="*/ 268 h 336"/>
                <a:gd name="T102" fmla="*/ 269 w 332"/>
                <a:gd name="T103" fmla="*/ 270 h 336"/>
                <a:gd name="T104" fmla="*/ 306 w 332"/>
                <a:gd name="T105" fmla="*/ 204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332" h="336">
                  <a:moveTo>
                    <a:pt x="166" y="245"/>
                  </a:moveTo>
                  <a:lnTo>
                    <a:pt x="158" y="244"/>
                  </a:lnTo>
                  <a:lnTo>
                    <a:pt x="151" y="243"/>
                  </a:lnTo>
                  <a:lnTo>
                    <a:pt x="143" y="241"/>
                  </a:lnTo>
                  <a:lnTo>
                    <a:pt x="135" y="239"/>
                  </a:lnTo>
                  <a:lnTo>
                    <a:pt x="129" y="235"/>
                  </a:lnTo>
                  <a:lnTo>
                    <a:pt x="122" y="231"/>
                  </a:lnTo>
                  <a:lnTo>
                    <a:pt x="116" y="227"/>
                  </a:lnTo>
                  <a:lnTo>
                    <a:pt x="111" y="222"/>
                  </a:lnTo>
                  <a:lnTo>
                    <a:pt x="106" y="217"/>
                  </a:lnTo>
                  <a:lnTo>
                    <a:pt x="101" y="211"/>
                  </a:lnTo>
                  <a:lnTo>
                    <a:pt x="97" y="204"/>
                  </a:lnTo>
                  <a:lnTo>
                    <a:pt x="94" y="198"/>
                  </a:lnTo>
                  <a:lnTo>
                    <a:pt x="92" y="190"/>
                  </a:lnTo>
                  <a:lnTo>
                    <a:pt x="89" y="182"/>
                  </a:lnTo>
                  <a:lnTo>
                    <a:pt x="88" y="175"/>
                  </a:lnTo>
                  <a:lnTo>
                    <a:pt x="88" y="167"/>
                  </a:lnTo>
                  <a:lnTo>
                    <a:pt x="88" y="159"/>
                  </a:lnTo>
                  <a:lnTo>
                    <a:pt x="89" y="151"/>
                  </a:lnTo>
                  <a:lnTo>
                    <a:pt x="92" y="144"/>
                  </a:lnTo>
                  <a:lnTo>
                    <a:pt x="94" y="136"/>
                  </a:lnTo>
                  <a:lnTo>
                    <a:pt x="97" y="130"/>
                  </a:lnTo>
                  <a:lnTo>
                    <a:pt x="101" y="123"/>
                  </a:lnTo>
                  <a:lnTo>
                    <a:pt x="106" y="117"/>
                  </a:lnTo>
                  <a:lnTo>
                    <a:pt x="111" y="112"/>
                  </a:lnTo>
                  <a:lnTo>
                    <a:pt x="116" y="106"/>
                  </a:lnTo>
                  <a:lnTo>
                    <a:pt x="122" y="103"/>
                  </a:lnTo>
                  <a:lnTo>
                    <a:pt x="129" y="99"/>
                  </a:lnTo>
                  <a:lnTo>
                    <a:pt x="135" y="95"/>
                  </a:lnTo>
                  <a:lnTo>
                    <a:pt x="143" y="92"/>
                  </a:lnTo>
                  <a:lnTo>
                    <a:pt x="151" y="90"/>
                  </a:lnTo>
                  <a:lnTo>
                    <a:pt x="158" y="90"/>
                  </a:lnTo>
                  <a:lnTo>
                    <a:pt x="166" y="89"/>
                  </a:lnTo>
                  <a:lnTo>
                    <a:pt x="174" y="90"/>
                  </a:lnTo>
                  <a:lnTo>
                    <a:pt x="181" y="90"/>
                  </a:lnTo>
                  <a:lnTo>
                    <a:pt x="189" y="92"/>
                  </a:lnTo>
                  <a:lnTo>
                    <a:pt x="196" y="95"/>
                  </a:lnTo>
                  <a:lnTo>
                    <a:pt x="203" y="99"/>
                  </a:lnTo>
                  <a:lnTo>
                    <a:pt x="210" y="103"/>
                  </a:lnTo>
                  <a:lnTo>
                    <a:pt x="215" y="106"/>
                  </a:lnTo>
                  <a:lnTo>
                    <a:pt x="221" y="112"/>
                  </a:lnTo>
                  <a:lnTo>
                    <a:pt x="226" y="117"/>
                  </a:lnTo>
                  <a:lnTo>
                    <a:pt x="230" y="123"/>
                  </a:lnTo>
                  <a:lnTo>
                    <a:pt x="234" y="130"/>
                  </a:lnTo>
                  <a:lnTo>
                    <a:pt x="238" y="136"/>
                  </a:lnTo>
                  <a:lnTo>
                    <a:pt x="241" y="144"/>
                  </a:lnTo>
                  <a:lnTo>
                    <a:pt x="242" y="151"/>
                  </a:lnTo>
                  <a:lnTo>
                    <a:pt x="243" y="159"/>
                  </a:lnTo>
                  <a:lnTo>
                    <a:pt x="244" y="167"/>
                  </a:lnTo>
                  <a:lnTo>
                    <a:pt x="243" y="175"/>
                  </a:lnTo>
                  <a:lnTo>
                    <a:pt x="242" y="182"/>
                  </a:lnTo>
                  <a:lnTo>
                    <a:pt x="241" y="190"/>
                  </a:lnTo>
                  <a:lnTo>
                    <a:pt x="238" y="198"/>
                  </a:lnTo>
                  <a:lnTo>
                    <a:pt x="234" y="204"/>
                  </a:lnTo>
                  <a:lnTo>
                    <a:pt x="230" y="211"/>
                  </a:lnTo>
                  <a:lnTo>
                    <a:pt x="226" y="217"/>
                  </a:lnTo>
                  <a:lnTo>
                    <a:pt x="221" y="222"/>
                  </a:lnTo>
                  <a:lnTo>
                    <a:pt x="215" y="227"/>
                  </a:lnTo>
                  <a:lnTo>
                    <a:pt x="210" y="231"/>
                  </a:lnTo>
                  <a:lnTo>
                    <a:pt x="203" y="235"/>
                  </a:lnTo>
                  <a:lnTo>
                    <a:pt x="196" y="239"/>
                  </a:lnTo>
                  <a:lnTo>
                    <a:pt x="189" y="241"/>
                  </a:lnTo>
                  <a:lnTo>
                    <a:pt x="181" y="243"/>
                  </a:lnTo>
                  <a:lnTo>
                    <a:pt x="174" y="244"/>
                  </a:lnTo>
                  <a:lnTo>
                    <a:pt x="166" y="245"/>
                  </a:lnTo>
                  <a:close/>
                  <a:moveTo>
                    <a:pt x="306" y="204"/>
                  </a:moveTo>
                  <a:lnTo>
                    <a:pt x="302" y="202"/>
                  </a:lnTo>
                  <a:lnTo>
                    <a:pt x="301" y="199"/>
                  </a:lnTo>
                  <a:lnTo>
                    <a:pt x="300" y="195"/>
                  </a:lnTo>
                  <a:lnTo>
                    <a:pt x="300" y="191"/>
                  </a:lnTo>
                  <a:lnTo>
                    <a:pt x="302" y="180"/>
                  </a:lnTo>
                  <a:lnTo>
                    <a:pt x="302" y="167"/>
                  </a:lnTo>
                  <a:lnTo>
                    <a:pt x="302" y="154"/>
                  </a:lnTo>
                  <a:lnTo>
                    <a:pt x="300" y="142"/>
                  </a:lnTo>
                  <a:lnTo>
                    <a:pt x="300" y="139"/>
                  </a:lnTo>
                  <a:lnTo>
                    <a:pt x="301" y="135"/>
                  </a:lnTo>
                  <a:lnTo>
                    <a:pt x="302" y="132"/>
                  </a:lnTo>
                  <a:lnTo>
                    <a:pt x="306" y="130"/>
                  </a:lnTo>
                  <a:lnTo>
                    <a:pt x="332" y="114"/>
                  </a:lnTo>
                  <a:lnTo>
                    <a:pt x="293" y="50"/>
                  </a:lnTo>
                  <a:lnTo>
                    <a:pt x="269" y="64"/>
                  </a:lnTo>
                  <a:lnTo>
                    <a:pt x="265" y="65"/>
                  </a:lnTo>
                  <a:lnTo>
                    <a:pt x="261" y="65"/>
                  </a:lnTo>
                  <a:lnTo>
                    <a:pt x="257" y="65"/>
                  </a:lnTo>
                  <a:lnTo>
                    <a:pt x="255" y="63"/>
                  </a:lnTo>
                  <a:lnTo>
                    <a:pt x="251" y="59"/>
                  </a:lnTo>
                  <a:lnTo>
                    <a:pt x="242" y="53"/>
                  </a:lnTo>
                  <a:lnTo>
                    <a:pt x="233" y="45"/>
                  </a:lnTo>
                  <a:lnTo>
                    <a:pt x="224" y="40"/>
                  </a:lnTo>
                  <a:lnTo>
                    <a:pt x="215" y="35"/>
                  </a:lnTo>
                  <a:lnTo>
                    <a:pt x="211" y="33"/>
                  </a:lnTo>
                  <a:lnTo>
                    <a:pt x="208" y="31"/>
                  </a:lnTo>
                  <a:lnTo>
                    <a:pt x="207" y="27"/>
                  </a:lnTo>
                  <a:lnTo>
                    <a:pt x="207" y="24"/>
                  </a:lnTo>
                  <a:lnTo>
                    <a:pt x="207" y="0"/>
                  </a:lnTo>
                  <a:lnTo>
                    <a:pt x="135" y="0"/>
                  </a:lnTo>
                  <a:lnTo>
                    <a:pt x="135" y="24"/>
                  </a:lnTo>
                  <a:lnTo>
                    <a:pt x="134" y="27"/>
                  </a:lnTo>
                  <a:lnTo>
                    <a:pt x="133" y="31"/>
                  </a:lnTo>
                  <a:lnTo>
                    <a:pt x="130" y="33"/>
                  </a:lnTo>
                  <a:lnTo>
                    <a:pt x="126" y="35"/>
                  </a:lnTo>
                  <a:lnTo>
                    <a:pt x="113" y="41"/>
                  </a:lnTo>
                  <a:lnTo>
                    <a:pt x="101" y="47"/>
                  </a:lnTo>
                  <a:lnTo>
                    <a:pt x="88" y="55"/>
                  </a:lnTo>
                  <a:lnTo>
                    <a:pt x="77" y="63"/>
                  </a:lnTo>
                  <a:lnTo>
                    <a:pt x="75" y="65"/>
                  </a:lnTo>
                  <a:lnTo>
                    <a:pt x="71" y="65"/>
                  </a:lnTo>
                  <a:lnTo>
                    <a:pt x="67" y="65"/>
                  </a:lnTo>
                  <a:lnTo>
                    <a:pt x="63" y="64"/>
                  </a:lnTo>
                  <a:lnTo>
                    <a:pt x="38" y="50"/>
                  </a:lnTo>
                  <a:lnTo>
                    <a:pt x="0" y="114"/>
                  </a:lnTo>
                  <a:lnTo>
                    <a:pt x="26" y="130"/>
                  </a:lnTo>
                  <a:lnTo>
                    <a:pt x="29" y="132"/>
                  </a:lnTo>
                  <a:lnTo>
                    <a:pt x="31" y="135"/>
                  </a:lnTo>
                  <a:lnTo>
                    <a:pt x="33" y="139"/>
                  </a:lnTo>
                  <a:lnTo>
                    <a:pt x="31" y="142"/>
                  </a:lnTo>
                  <a:lnTo>
                    <a:pt x="30" y="154"/>
                  </a:lnTo>
                  <a:lnTo>
                    <a:pt x="30" y="167"/>
                  </a:lnTo>
                  <a:lnTo>
                    <a:pt x="30" y="178"/>
                  </a:lnTo>
                  <a:lnTo>
                    <a:pt x="31" y="191"/>
                  </a:lnTo>
                  <a:lnTo>
                    <a:pt x="33" y="195"/>
                  </a:lnTo>
                  <a:lnTo>
                    <a:pt x="31" y="199"/>
                  </a:lnTo>
                  <a:lnTo>
                    <a:pt x="29" y="202"/>
                  </a:lnTo>
                  <a:lnTo>
                    <a:pt x="26" y="204"/>
                  </a:lnTo>
                  <a:lnTo>
                    <a:pt x="0" y="220"/>
                  </a:lnTo>
                  <a:lnTo>
                    <a:pt x="38" y="284"/>
                  </a:lnTo>
                  <a:lnTo>
                    <a:pt x="63" y="270"/>
                  </a:lnTo>
                  <a:lnTo>
                    <a:pt x="67" y="268"/>
                  </a:lnTo>
                  <a:lnTo>
                    <a:pt x="71" y="267"/>
                  </a:lnTo>
                  <a:lnTo>
                    <a:pt x="75" y="268"/>
                  </a:lnTo>
                  <a:lnTo>
                    <a:pt x="77" y="271"/>
                  </a:lnTo>
                  <a:lnTo>
                    <a:pt x="89" y="279"/>
                  </a:lnTo>
                  <a:lnTo>
                    <a:pt x="106" y="286"/>
                  </a:lnTo>
                  <a:lnTo>
                    <a:pt x="124" y="295"/>
                  </a:lnTo>
                  <a:lnTo>
                    <a:pt x="139" y="300"/>
                  </a:lnTo>
                  <a:lnTo>
                    <a:pt x="142" y="303"/>
                  </a:lnTo>
                  <a:lnTo>
                    <a:pt x="144" y="306"/>
                  </a:lnTo>
                  <a:lnTo>
                    <a:pt x="146" y="308"/>
                  </a:lnTo>
                  <a:lnTo>
                    <a:pt x="147" y="312"/>
                  </a:lnTo>
                  <a:lnTo>
                    <a:pt x="147" y="336"/>
                  </a:lnTo>
                  <a:lnTo>
                    <a:pt x="207" y="336"/>
                  </a:lnTo>
                  <a:lnTo>
                    <a:pt x="207" y="312"/>
                  </a:lnTo>
                  <a:lnTo>
                    <a:pt x="207" y="308"/>
                  </a:lnTo>
                  <a:lnTo>
                    <a:pt x="208" y="306"/>
                  </a:lnTo>
                  <a:lnTo>
                    <a:pt x="211" y="303"/>
                  </a:lnTo>
                  <a:lnTo>
                    <a:pt x="215" y="300"/>
                  </a:lnTo>
                  <a:lnTo>
                    <a:pt x="223" y="297"/>
                  </a:lnTo>
                  <a:lnTo>
                    <a:pt x="230" y="291"/>
                  </a:lnTo>
                  <a:lnTo>
                    <a:pt x="238" y="285"/>
                  </a:lnTo>
                  <a:lnTo>
                    <a:pt x="246" y="279"/>
                  </a:lnTo>
                  <a:lnTo>
                    <a:pt x="250" y="275"/>
                  </a:lnTo>
                  <a:lnTo>
                    <a:pt x="255" y="271"/>
                  </a:lnTo>
                  <a:lnTo>
                    <a:pt x="257" y="268"/>
                  </a:lnTo>
                  <a:lnTo>
                    <a:pt x="261" y="267"/>
                  </a:lnTo>
                  <a:lnTo>
                    <a:pt x="265" y="268"/>
                  </a:lnTo>
                  <a:lnTo>
                    <a:pt x="269" y="270"/>
                  </a:lnTo>
                  <a:lnTo>
                    <a:pt x="295" y="284"/>
                  </a:lnTo>
                  <a:lnTo>
                    <a:pt x="332" y="220"/>
                  </a:lnTo>
                  <a:lnTo>
                    <a:pt x="306" y="2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39" name="Group 38" descr="Icon of gears. ">
            <a:extLst>
              <a:ext uri="{FF2B5EF4-FFF2-40B4-BE49-F238E27FC236}">
                <a16:creationId xmlns:a16="http://schemas.microsoft.com/office/drawing/2014/main" id="{5BC0E3F0-447D-4721-AB1F-C8243BA36671}"/>
              </a:ext>
            </a:extLst>
          </p:cNvPr>
          <p:cNvGrpSpPr/>
          <p:nvPr/>
        </p:nvGrpSpPr>
        <p:grpSpPr>
          <a:xfrm>
            <a:off x="4717581" y="1793315"/>
            <a:ext cx="343837" cy="343837"/>
            <a:chOff x="7613650" y="1387475"/>
            <a:chExt cx="284163" cy="284163"/>
          </a:xfrm>
          <a:solidFill>
            <a:schemeClr val="bg1"/>
          </a:solidFill>
        </p:grpSpPr>
        <p:sp>
          <p:nvSpPr>
            <p:cNvPr id="40" name="Freeform 4359">
              <a:extLst>
                <a:ext uri="{FF2B5EF4-FFF2-40B4-BE49-F238E27FC236}">
                  <a16:creationId xmlns:a16="http://schemas.microsoft.com/office/drawing/2014/main" id="{351831F3-9830-4A23-8B34-11A3FCCA027E}"/>
                </a:ext>
              </a:extLst>
            </p:cNvPr>
            <p:cNvSpPr>
              <a:spLocks noEditPoints="1"/>
            </p:cNvSpPr>
            <p:nvPr/>
          </p:nvSpPr>
          <p:spPr bwMode="auto">
            <a:xfrm>
              <a:off x="7613650" y="1471613"/>
              <a:ext cx="200025" cy="200025"/>
            </a:xfrm>
            <a:custGeom>
              <a:avLst/>
              <a:gdLst>
                <a:gd name="T0" fmla="*/ 276 w 629"/>
                <a:gd name="T1" fmla="*/ 436 h 629"/>
                <a:gd name="T2" fmla="*/ 233 w 629"/>
                <a:gd name="T3" fmla="*/ 411 h 629"/>
                <a:gd name="T4" fmla="*/ 202 w 629"/>
                <a:gd name="T5" fmla="*/ 374 h 629"/>
                <a:gd name="T6" fmla="*/ 187 w 629"/>
                <a:gd name="T7" fmla="*/ 325 h 629"/>
                <a:gd name="T8" fmla="*/ 192 w 629"/>
                <a:gd name="T9" fmla="*/ 274 h 629"/>
                <a:gd name="T10" fmla="*/ 216 w 629"/>
                <a:gd name="T11" fmla="*/ 231 h 629"/>
                <a:gd name="T12" fmla="*/ 253 w 629"/>
                <a:gd name="T13" fmla="*/ 199 h 629"/>
                <a:gd name="T14" fmla="*/ 301 w 629"/>
                <a:gd name="T15" fmla="*/ 184 h 629"/>
                <a:gd name="T16" fmla="*/ 352 w 629"/>
                <a:gd name="T17" fmla="*/ 190 h 629"/>
                <a:gd name="T18" fmla="*/ 395 w 629"/>
                <a:gd name="T19" fmla="*/ 213 h 629"/>
                <a:gd name="T20" fmla="*/ 426 w 629"/>
                <a:gd name="T21" fmla="*/ 252 h 629"/>
                <a:gd name="T22" fmla="*/ 441 w 629"/>
                <a:gd name="T23" fmla="*/ 300 h 629"/>
                <a:gd name="T24" fmla="*/ 436 w 629"/>
                <a:gd name="T25" fmla="*/ 350 h 629"/>
                <a:gd name="T26" fmla="*/ 413 w 629"/>
                <a:gd name="T27" fmla="*/ 394 h 629"/>
                <a:gd name="T28" fmla="*/ 375 w 629"/>
                <a:gd name="T29" fmla="*/ 425 h 629"/>
                <a:gd name="T30" fmla="*/ 327 w 629"/>
                <a:gd name="T31" fmla="*/ 440 h 629"/>
                <a:gd name="T32" fmla="*/ 572 w 629"/>
                <a:gd name="T33" fmla="*/ 346 h 629"/>
                <a:gd name="T34" fmla="*/ 574 w 629"/>
                <a:gd name="T35" fmla="*/ 302 h 629"/>
                <a:gd name="T36" fmla="*/ 620 w 629"/>
                <a:gd name="T37" fmla="*/ 241 h 629"/>
                <a:gd name="T38" fmla="*/ 628 w 629"/>
                <a:gd name="T39" fmla="*/ 231 h 629"/>
                <a:gd name="T40" fmla="*/ 625 w 629"/>
                <a:gd name="T41" fmla="*/ 219 h 629"/>
                <a:gd name="T42" fmla="*/ 544 w 629"/>
                <a:gd name="T43" fmla="*/ 84 h 629"/>
                <a:gd name="T44" fmla="*/ 532 w 629"/>
                <a:gd name="T45" fmla="*/ 83 h 629"/>
                <a:gd name="T46" fmla="*/ 447 w 629"/>
                <a:gd name="T47" fmla="*/ 88 h 629"/>
                <a:gd name="T48" fmla="*/ 407 w 629"/>
                <a:gd name="T49" fmla="*/ 69 h 629"/>
                <a:gd name="T50" fmla="*/ 404 w 629"/>
                <a:gd name="T51" fmla="*/ 7 h 629"/>
                <a:gd name="T52" fmla="*/ 395 w 629"/>
                <a:gd name="T53" fmla="*/ 0 h 629"/>
                <a:gd name="T54" fmla="*/ 235 w 629"/>
                <a:gd name="T55" fmla="*/ 1 h 629"/>
                <a:gd name="T56" fmla="*/ 227 w 629"/>
                <a:gd name="T57" fmla="*/ 10 h 629"/>
                <a:gd name="T58" fmla="*/ 216 w 629"/>
                <a:gd name="T59" fmla="*/ 72 h 629"/>
                <a:gd name="T60" fmla="*/ 177 w 629"/>
                <a:gd name="T61" fmla="*/ 91 h 629"/>
                <a:gd name="T62" fmla="*/ 98 w 629"/>
                <a:gd name="T63" fmla="*/ 84 h 629"/>
                <a:gd name="T64" fmla="*/ 87 w 629"/>
                <a:gd name="T65" fmla="*/ 83 h 629"/>
                <a:gd name="T66" fmla="*/ 78 w 629"/>
                <a:gd name="T67" fmla="*/ 90 h 629"/>
                <a:gd name="T68" fmla="*/ 1 w 629"/>
                <a:gd name="T69" fmla="*/ 228 h 629"/>
                <a:gd name="T70" fmla="*/ 57 w 629"/>
                <a:gd name="T71" fmla="*/ 269 h 629"/>
                <a:gd name="T72" fmla="*/ 54 w 629"/>
                <a:gd name="T73" fmla="*/ 313 h 629"/>
                <a:gd name="T74" fmla="*/ 57 w 629"/>
                <a:gd name="T75" fmla="*/ 355 h 629"/>
                <a:gd name="T76" fmla="*/ 2 w 629"/>
                <a:gd name="T77" fmla="*/ 391 h 629"/>
                <a:gd name="T78" fmla="*/ 1 w 629"/>
                <a:gd name="T79" fmla="*/ 402 h 629"/>
                <a:gd name="T80" fmla="*/ 86 w 629"/>
                <a:gd name="T81" fmla="*/ 543 h 629"/>
                <a:gd name="T82" fmla="*/ 98 w 629"/>
                <a:gd name="T83" fmla="*/ 542 h 629"/>
                <a:gd name="T84" fmla="*/ 177 w 629"/>
                <a:gd name="T85" fmla="*/ 533 h 629"/>
                <a:gd name="T86" fmla="*/ 216 w 629"/>
                <a:gd name="T87" fmla="*/ 552 h 629"/>
                <a:gd name="T88" fmla="*/ 227 w 629"/>
                <a:gd name="T89" fmla="*/ 620 h 629"/>
                <a:gd name="T90" fmla="*/ 235 w 629"/>
                <a:gd name="T91" fmla="*/ 628 h 629"/>
                <a:gd name="T92" fmla="*/ 395 w 629"/>
                <a:gd name="T93" fmla="*/ 629 h 629"/>
                <a:gd name="T94" fmla="*/ 404 w 629"/>
                <a:gd name="T95" fmla="*/ 623 h 629"/>
                <a:gd name="T96" fmla="*/ 407 w 629"/>
                <a:gd name="T97" fmla="*/ 556 h 629"/>
                <a:gd name="T98" fmla="*/ 447 w 629"/>
                <a:gd name="T99" fmla="*/ 538 h 629"/>
                <a:gd name="T100" fmla="*/ 533 w 629"/>
                <a:gd name="T101" fmla="*/ 543 h 629"/>
                <a:gd name="T102" fmla="*/ 545 w 629"/>
                <a:gd name="T103" fmla="*/ 543 h 629"/>
                <a:gd name="T104" fmla="*/ 627 w 629"/>
                <a:gd name="T105" fmla="*/ 405 h 629"/>
                <a:gd name="T106" fmla="*/ 628 w 629"/>
                <a:gd name="T107" fmla="*/ 394 h 629"/>
                <a:gd name="T108" fmla="*/ 621 w 629"/>
                <a:gd name="T109" fmla="*/ 385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29" h="629">
                  <a:moveTo>
                    <a:pt x="314" y="441"/>
                  </a:moveTo>
                  <a:lnTo>
                    <a:pt x="301" y="440"/>
                  </a:lnTo>
                  <a:lnTo>
                    <a:pt x="288" y="439"/>
                  </a:lnTo>
                  <a:lnTo>
                    <a:pt x="276" y="436"/>
                  </a:lnTo>
                  <a:lnTo>
                    <a:pt x="264" y="430"/>
                  </a:lnTo>
                  <a:lnTo>
                    <a:pt x="253" y="425"/>
                  </a:lnTo>
                  <a:lnTo>
                    <a:pt x="242" y="418"/>
                  </a:lnTo>
                  <a:lnTo>
                    <a:pt x="233" y="411"/>
                  </a:lnTo>
                  <a:lnTo>
                    <a:pt x="223" y="404"/>
                  </a:lnTo>
                  <a:lnTo>
                    <a:pt x="216" y="394"/>
                  </a:lnTo>
                  <a:lnTo>
                    <a:pt x="208" y="384"/>
                  </a:lnTo>
                  <a:lnTo>
                    <a:pt x="202" y="374"/>
                  </a:lnTo>
                  <a:lnTo>
                    <a:pt x="196" y="362"/>
                  </a:lnTo>
                  <a:lnTo>
                    <a:pt x="192" y="350"/>
                  </a:lnTo>
                  <a:lnTo>
                    <a:pt x="189" y="338"/>
                  </a:lnTo>
                  <a:lnTo>
                    <a:pt x="187" y="325"/>
                  </a:lnTo>
                  <a:lnTo>
                    <a:pt x="186" y="313"/>
                  </a:lnTo>
                  <a:lnTo>
                    <a:pt x="187" y="300"/>
                  </a:lnTo>
                  <a:lnTo>
                    <a:pt x="189" y="287"/>
                  </a:lnTo>
                  <a:lnTo>
                    <a:pt x="192" y="274"/>
                  </a:lnTo>
                  <a:lnTo>
                    <a:pt x="196" y="262"/>
                  </a:lnTo>
                  <a:lnTo>
                    <a:pt x="202" y="252"/>
                  </a:lnTo>
                  <a:lnTo>
                    <a:pt x="208" y="241"/>
                  </a:lnTo>
                  <a:lnTo>
                    <a:pt x="216" y="231"/>
                  </a:lnTo>
                  <a:lnTo>
                    <a:pt x="223" y="222"/>
                  </a:lnTo>
                  <a:lnTo>
                    <a:pt x="233" y="213"/>
                  </a:lnTo>
                  <a:lnTo>
                    <a:pt x="242" y="206"/>
                  </a:lnTo>
                  <a:lnTo>
                    <a:pt x="253" y="199"/>
                  </a:lnTo>
                  <a:lnTo>
                    <a:pt x="264" y="194"/>
                  </a:lnTo>
                  <a:lnTo>
                    <a:pt x="276" y="190"/>
                  </a:lnTo>
                  <a:lnTo>
                    <a:pt x="288" y="186"/>
                  </a:lnTo>
                  <a:lnTo>
                    <a:pt x="301" y="184"/>
                  </a:lnTo>
                  <a:lnTo>
                    <a:pt x="314" y="184"/>
                  </a:lnTo>
                  <a:lnTo>
                    <a:pt x="327" y="184"/>
                  </a:lnTo>
                  <a:lnTo>
                    <a:pt x="340" y="186"/>
                  </a:lnTo>
                  <a:lnTo>
                    <a:pt x="352" y="190"/>
                  </a:lnTo>
                  <a:lnTo>
                    <a:pt x="363" y="194"/>
                  </a:lnTo>
                  <a:lnTo>
                    <a:pt x="375" y="199"/>
                  </a:lnTo>
                  <a:lnTo>
                    <a:pt x="386" y="206"/>
                  </a:lnTo>
                  <a:lnTo>
                    <a:pt x="395" y="213"/>
                  </a:lnTo>
                  <a:lnTo>
                    <a:pt x="404" y="222"/>
                  </a:lnTo>
                  <a:lnTo>
                    <a:pt x="413" y="231"/>
                  </a:lnTo>
                  <a:lnTo>
                    <a:pt x="420" y="241"/>
                  </a:lnTo>
                  <a:lnTo>
                    <a:pt x="426" y="252"/>
                  </a:lnTo>
                  <a:lnTo>
                    <a:pt x="432" y="262"/>
                  </a:lnTo>
                  <a:lnTo>
                    <a:pt x="436" y="274"/>
                  </a:lnTo>
                  <a:lnTo>
                    <a:pt x="439" y="287"/>
                  </a:lnTo>
                  <a:lnTo>
                    <a:pt x="441" y="300"/>
                  </a:lnTo>
                  <a:lnTo>
                    <a:pt x="443" y="313"/>
                  </a:lnTo>
                  <a:lnTo>
                    <a:pt x="441" y="325"/>
                  </a:lnTo>
                  <a:lnTo>
                    <a:pt x="439" y="338"/>
                  </a:lnTo>
                  <a:lnTo>
                    <a:pt x="436" y="350"/>
                  </a:lnTo>
                  <a:lnTo>
                    <a:pt x="432" y="362"/>
                  </a:lnTo>
                  <a:lnTo>
                    <a:pt x="426" y="374"/>
                  </a:lnTo>
                  <a:lnTo>
                    <a:pt x="420" y="384"/>
                  </a:lnTo>
                  <a:lnTo>
                    <a:pt x="413" y="394"/>
                  </a:lnTo>
                  <a:lnTo>
                    <a:pt x="404" y="404"/>
                  </a:lnTo>
                  <a:lnTo>
                    <a:pt x="395" y="411"/>
                  </a:lnTo>
                  <a:lnTo>
                    <a:pt x="386" y="418"/>
                  </a:lnTo>
                  <a:lnTo>
                    <a:pt x="375" y="425"/>
                  </a:lnTo>
                  <a:lnTo>
                    <a:pt x="363" y="430"/>
                  </a:lnTo>
                  <a:lnTo>
                    <a:pt x="352" y="436"/>
                  </a:lnTo>
                  <a:lnTo>
                    <a:pt x="340" y="439"/>
                  </a:lnTo>
                  <a:lnTo>
                    <a:pt x="327" y="440"/>
                  </a:lnTo>
                  <a:lnTo>
                    <a:pt x="314" y="441"/>
                  </a:lnTo>
                  <a:close/>
                  <a:moveTo>
                    <a:pt x="621" y="385"/>
                  </a:moveTo>
                  <a:lnTo>
                    <a:pt x="571" y="355"/>
                  </a:lnTo>
                  <a:lnTo>
                    <a:pt x="572" y="346"/>
                  </a:lnTo>
                  <a:lnTo>
                    <a:pt x="573" y="335"/>
                  </a:lnTo>
                  <a:lnTo>
                    <a:pt x="574" y="323"/>
                  </a:lnTo>
                  <a:lnTo>
                    <a:pt x="574" y="313"/>
                  </a:lnTo>
                  <a:lnTo>
                    <a:pt x="574" y="302"/>
                  </a:lnTo>
                  <a:lnTo>
                    <a:pt x="573" y="291"/>
                  </a:lnTo>
                  <a:lnTo>
                    <a:pt x="572" y="280"/>
                  </a:lnTo>
                  <a:lnTo>
                    <a:pt x="570" y="269"/>
                  </a:lnTo>
                  <a:lnTo>
                    <a:pt x="620" y="241"/>
                  </a:lnTo>
                  <a:lnTo>
                    <a:pt x="623" y="239"/>
                  </a:lnTo>
                  <a:lnTo>
                    <a:pt x="624" y="237"/>
                  </a:lnTo>
                  <a:lnTo>
                    <a:pt x="627" y="234"/>
                  </a:lnTo>
                  <a:lnTo>
                    <a:pt x="628" y="231"/>
                  </a:lnTo>
                  <a:lnTo>
                    <a:pt x="628" y="228"/>
                  </a:lnTo>
                  <a:lnTo>
                    <a:pt x="628" y="226"/>
                  </a:lnTo>
                  <a:lnTo>
                    <a:pt x="628" y="223"/>
                  </a:lnTo>
                  <a:lnTo>
                    <a:pt x="625" y="219"/>
                  </a:lnTo>
                  <a:lnTo>
                    <a:pt x="551" y="90"/>
                  </a:lnTo>
                  <a:lnTo>
                    <a:pt x="548" y="87"/>
                  </a:lnTo>
                  <a:lnTo>
                    <a:pt x="546" y="85"/>
                  </a:lnTo>
                  <a:lnTo>
                    <a:pt x="544" y="84"/>
                  </a:lnTo>
                  <a:lnTo>
                    <a:pt x="541" y="83"/>
                  </a:lnTo>
                  <a:lnTo>
                    <a:pt x="539" y="81"/>
                  </a:lnTo>
                  <a:lnTo>
                    <a:pt x="536" y="81"/>
                  </a:lnTo>
                  <a:lnTo>
                    <a:pt x="532" y="83"/>
                  </a:lnTo>
                  <a:lnTo>
                    <a:pt x="530" y="84"/>
                  </a:lnTo>
                  <a:lnTo>
                    <a:pt x="481" y="113"/>
                  </a:lnTo>
                  <a:lnTo>
                    <a:pt x="465" y="99"/>
                  </a:lnTo>
                  <a:lnTo>
                    <a:pt x="447" y="88"/>
                  </a:lnTo>
                  <a:lnTo>
                    <a:pt x="438" y="83"/>
                  </a:lnTo>
                  <a:lnTo>
                    <a:pt x="429" y="77"/>
                  </a:lnTo>
                  <a:lnTo>
                    <a:pt x="418" y="73"/>
                  </a:lnTo>
                  <a:lnTo>
                    <a:pt x="407" y="69"/>
                  </a:lnTo>
                  <a:lnTo>
                    <a:pt x="407" y="15"/>
                  </a:lnTo>
                  <a:lnTo>
                    <a:pt x="407" y="12"/>
                  </a:lnTo>
                  <a:lnTo>
                    <a:pt x="406" y="10"/>
                  </a:lnTo>
                  <a:lnTo>
                    <a:pt x="404" y="7"/>
                  </a:lnTo>
                  <a:lnTo>
                    <a:pt x="403" y="4"/>
                  </a:lnTo>
                  <a:lnTo>
                    <a:pt x="401" y="2"/>
                  </a:lnTo>
                  <a:lnTo>
                    <a:pt x="398" y="1"/>
                  </a:lnTo>
                  <a:lnTo>
                    <a:pt x="395" y="0"/>
                  </a:lnTo>
                  <a:lnTo>
                    <a:pt x="392" y="0"/>
                  </a:lnTo>
                  <a:lnTo>
                    <a:pt x="241" y="0"/>
                  </a:lnTo>
                  <a:lnTo>
                    <a:pt x="238" y="0"/>
                  </a:lnTo>
                  <a:lnTo>
                    <a:pt x="235" y="1"/>
                  </a:lnTo>
                  <a:lnTo>
                    <a:pt x="233" y="2"/>
                  </a:lnTo>
                  <a:lnTo>
                    <a:pt x="231" y="4"/>
                  </a:lnTo>
                  <a:lnTo>
                    <a:pt x="229" y="7"/>
                  </a:lnTo>
                  <a:lnTo>
                    <a:pt x="227" y="10"/>
                  </a:lnTo>
                  <a:lnTo>
                    <a:pt x="226" y="12"/>
                  </a:lnTo>
                  <a:lnTo>
                    <a:pt x="226" y="15"/>
                  </a:lnTo>
                  <a:lnTo>
                    <a:pt x="226" y="69"/>
                  </a:lnTo>
                  <a:lnTo>
                    <a:pt x="216" y="72"/>
                  </a:lnTo>
                  <a:lnTo>
                    <a:pt x="206" y="76"/>
                  </a:lnTo>
                  <a:lnTo>
                    <a:pt x="196" y="80"/>
                  </a:lnTo>
                  <a:lnTo>
                    <a:pt x="187" y="86"/>
                  </a:lnTo>
                  <a:lnTo>
                    <a:pt x="177" y="91"/>
                  </a:lnTo>
                  <a:lnTo>
                    <a:pt x="168" y="98"/>
                  </a:lnTo>
                  <a:lnTo>
                    <a:pt x="159" y="105"/>
                  </a:lnTo>
                  <a:lnTo>
                    <a:pt x="149" y="113"/>
                  </a:lnTo>
                  <a:lnTo>
                    <a:pt x="98" y="84"/>
                  </a:lnTo>
                  <a:lnTo>
                    <a:pt x="96" y="83"/>
                  </a:lnTo>
                  <a:lnTo>
                    <a:pt x="93" y="81"/>
                  </a:lnTo>
                  <a:lnTo>
                    <a:pt x="90" y="81"/>
                  </a:lnTo>
                  <a:lnTo>
                    <a:pt x="87" y="83"/>
                  </a:lnTo>
                  <a:lnTo>
                    <a:pt x="84" y="84"/>
                  </a:lnTo>
                  <a:lnTo>
                    <a:pt x="82" y="85"/>
                  </a:lnTo>
                  <a:lnTo>
                    <a:pt x="80" y="87"/>
                  </a:lnTo>
                  <a:lnTo>
                    <a:pt x="78" y="90"/>
                  </a:lnTo>
                  <a:lnTo>
                    <a:pt x="3" y="219"/>
                  </a:lnTo>
                  <a:lnTo>
                    <a:pt x="1" y="222"/>
                  </a:lnTo>
                  <a:lnTo>
                    <a:pt x="1" y="225"/>
                  </a:lnTo>
                  <a:lnTo>
                    <a:pt x="1" y="228"/>
                  </a:lnTo>
                  <a:lnTo>
                    <a:pt x="1" y="230"/>
                  </a:lnTo>
                  <a:lnTo>
                    <a:pt x="4" y="236"/>
                  </a:lnTo>
                  <a:lnTo>
                    <a:pt x="8" y="241"/>
                  </a:lnTo>
                  <a:lnTo>
                    <a:pt x="57" y="269"/>
                  </a:lnTo>
                  <a:lnTo>
                    <a:pt x="56" y="280"/>
                  </a:lnTo>
                  <a:lnTo>
                    <a:pt x="55" y="291"/>
                  </a:lnTo>
                  <a:lnTo>
                    <a:pt x="54" y="302"/>
                  </a:lnTo>
                  <a:lnTo>
                    <a:pt x="54" y="313"/>
                  </a:lnTo>
                  <a:lnTo>
                    <a:pt x="54" y="323"/>
                  </a:lnTo>
                  <a:lnTo>
                    <a:pt x="55" y="335"/>
                  </a:lnTo>
                  <a:lnTo>
                    <a:pt x="56" y="346"/>
                  </a:lnTo>
                  <a:lnTo>
                    <a:pt x="57" y="355"/>
                  </a:lnTo>
                  <a:lnTo>
                    <a:pt x="7" y="385"/>
                  </a:lnTo>
                  <a:lnTo>
                    <a:pt x="5" y="387"/>
                  </a:lnTo>
                  <a:lnTo>
                    <a:pt x="3" y="389"/>
                  </a:lnTo>
                  <a:lnTo>
                    <a:pt x="2" y="391"/>
                  </a:lnTo>
                  <a:lnTo>
                    <a:pt x="1" y="394"/>
                  </a:lnTo>
                  <a:lnTo>
                    <a:pt x="0" y="396"/>
                  </a:lnTo>
                  <a:lnTo>
                    <a:pt x="1" y="399"/>
                  </a:lnTo>
                  <a:lnTo>
                    <a:pt x="1" y="402"/>
                  </a:lnTo>
                  <a:lnTo>
                    <a:pt x="2" y="405"/>
                  </a:lnTo>
                  <a:lnTo>
                    <a:pt x="78" y="536"/>
                  </a:lnTo>
                  <a:lnTo>
                    <a:pt x="81" y="540"/>
                  </a:lnTo>
                  <a:lnTo>
                    <a:pt x="86" y="543"/>
                  </a:lnTo>
                  <a:lnTo>
                    <a:pt x="89" y="544"/>
                  </a:lnTo>
                  <a:lnTo>
                    <a:pt x="93" y="544"/>
                  </a:lnTo>
                  <a:lnTo>
                    <a:pt x="95" y="543"/>
                  </a:lnTo>
                  <a:lnTo>
                    <a:pt x="98" y="542"/>
                  </a:lnTo>
                  <a:lnTo>
                    <a:pt x="149" y="513"/>
                  </a:lnTo>
                  <a:lnTo>
                    <a:pt x="159" y="520"/>
                  </a:lnTo>
                  <a:lnTo>
                    <a:pt x="168" y="527"/>
                  </a:lnTo>
                  <a:lnTo>
                    <a:pt x="177" y="533"/>
                  </a:lnTo>
                  <a:lnTo>
                    <a:pt x="187" y="539"/>
                  </a:lnTo>
                  <a:lnTo>
                    <a:pt x="196" y="544"/>
                  </a:lnTo>
                  <a:lnTo>
                    <a:pt x="206" y="549"/>
                  </a:lnTo>
                  <a:lnTo>
                    <a:pt x="216" y="552"/>
                  </a:lnTo>
                  <a:lnTo>
                    <a:pt x="226" y="556"/>
                  </a:lnTo>
                  <a:lnTo>
                    <a:pt x="226" y="614"/>
                  </a:lnTo>
                  <a:lnTo>
                    <a:pt x="226" y="617"/>
                  </a:lnTo>
                  <a:lnTo>
                    <a:pt x="227" y="620"/>
                  </a:lnTo>
                  <a:lnTo>
                    <a:pt x="229" y="623"/>
                  </a:lnTo>
                  <a:lnTo>
                    <a:pt x="231" y="625"/>
                  </a:lnTo>
                  <a:lnTo>
                    <a:pt x="233" y="627"/>
                  </a:lnTo>
                  <a:lnTo>
                    <a:pt x="235" y="628"/>
                  </a:lnTo>
                  <a:lnTo>
                    <a:pt x="238" y="629"/>
                  </a:lnTo>
                  <a:lnTo>
                    <a:pt x="241" y="629"/>
                  </a:lnTo>
                  <a:lnTo>
                    <a:pt x="392" y="629"/>
                  </a:lnTo>
                  <a:lnTo>
                    <a:pt x="395" y="629"/>
                  </a:lnTo>
                  <a:lnTo>
                    <a:pt x="398" y="628"/>
                  </a:lnTo>
                  <a:lnTo>
                    <a:pt x="401" y="627"/>
                  </a:lnTo>
                  <a:lnTo>
                    <a:pt x="403" y="625"/>
                  </a:lnTo>
                  <a:lnTo>
                    <a:pt x="404" y="623"/>
                  </a:lnTo>
                  <a:lnTo>
                    <a:pt x="406" y="620"/>
                  </a:lnTo>
                  <a:lnTo>
                    <a:pt x="407" y="617"/>
                  </a:lnTo>
                  <a:lnTo>
                    <a:pt x="407" y="614"/>
                  </a:lnTo>
                  <a:lnTo>
                    <a:pt x="407" y="556"/>
                  </a:lnTo>
                  <a:lnTo>
                    <a:pt x="418" y="552"/>
                  </a:lnTo>
                  <a:lnTo>
                    <a:pt x="429" y="548"/>
                  </a:lnTo>
                  <a:lnTo>
                    <a:pt x="438" y="544"/>
                  </a:lnTo>
                  <a:lnTo>
                    <a:pt x="447" y="538"/>
                  </a:lnTo>
                  <a:lnTo>
                    <a:pt x="465" y="527"/>
                  </a:lnTo>
                  <a:lnTo>
                    <a:pt x="481" y="513"/>
                  </a:lnTo>
                  <a:lnTo>
                    <a:pt x="530" y="542"/>
                  </a:lnTo>
                  <a:lnTo>
                    <a:pt x="533" y="543"/>
                  </a:lnTo>
                  <a:lnTo>
                    <a:pt x="537" y="544"/>
                  </a:lnTo>
                  <a:lnTo>
                    <a:pt x="539" y="544"/>
                  </a:lnTo>
                  <a:lnTo>
                    <a:pt x="542" y="543"/>
                  </a:lnTo>
                  <a:lnTo>
                    <a:pt x="545" y="543"/>
                  </a:lnTo>
                  <a:lnTo>
                    <a:pt x="547" y="540"/>
                  </a:lnTo>
                  <a:lnTo>
                    <a:pt x="550" y="539"/>
                  </a:lnTo>
                  <a:lnTo>
                    <a:pt x="552" y="536"/>
                  </a:lnTo>
                  <a:lnTo>
                    <a:pt x="627" y="405"/>
                  </a:lnTo>
                  <a:lnTo>
                    <a:pt x="628" y="402"/>
                  </a:lnTo>
                  <a:lnTo>
                    <a:pt x="628" y="399"/>
                  </a:lnTo>
                  <a:lnTo>
                    <a:pt x="629" y="396"/>
                  </a:lnTo>
                  <a:lnTo>
                    <a:pt x="628" y="394"/>
                  </a:lnTo>
                  <a:lnTo>
                    <a:pt x="627" y="391"/>
                  </a:lnTo>
                  <a:lnTo>
                    <a:pt x="625" y="389"/>
                  </a:lnTo>
                  <a:lnTo>
                    <a:pt x="623" y="387"/>
                  </a:lnTo>
                  <a:lnTo>
                    <a:pt x="621" y="38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1" name="Freeform 4360">
              <a:extLst>
                <a:ext uri="{FF2B5EF4-FFF2-40B4-BE49-F238E27FC236}">
                  <a16:creationId xmlns:a16="http://schemas.microsoft.com/office/drawing/2014/main" id="{CDB8F87B-81A2-480F-ADA8-BFB5FD890ACD}"/>
                </a:ext>
              </a:extLst>
            </p:cNvPr>
            <p:cNvSpPr>
              <a:spLocks noEditPoints="1"/>
            </p:cNvSpPr>
            <p:nvPr/>
          </p:nvSpPr>
          <p:spPr bwMode="auto">
            <a:xfrm>
              <a:off x="7781925" y="1387475"/>
              <a:ext cx="115888" cy="117475"/>
            </a:xfrm>
            <a:custGeom>
              <a:avLst/>
              <a:gdLst>
                <a:gd name="T0" fmla="*/ 160 w 362"/>
                <a:gd name="T1" fmla="*/ 252 h 369"/>
                <a:gd name="T2" fmla="*/ 135 w 362"/>
                <a:gd name="T3" fmla="*/ 238 h 369"/>
                <a:gd name="T4" fmla="*/ 118 w 362"/>
                <a:gd name="T5" fmla="*/ 218 h 369"/>
                <a:gd name="T6" fmla="*/ 109 w 362"/>
                <a:gd name="T7" fmla="*/ 190 h 369"/>
                <a:gd name="T8" fmla="*/ 113 w 362"/>
                <a:gd name="T9" fmla="*/ 162 h 369"/>
                <a:gd name="T10" fmla="*/ 125 w 362"/>
                <a:gd name="T11" fmla="*/ 138 h 369"/>
                <a:gd name="T12" fmla="*/ 147 w 362"/>
                <a:gd name="T13" fmla="*/ 121 h 369"/>
                <a:gd name="T14" fmla="*/ 174 w 362"/>
                <a:gd name="T15" fmla="*/ 112 h 369"/>
                <a:gd name="T16" fmla="*/ 202 w 362"/>
                <a:gd name="T17" fmla="*/ 114 h 369"/>
                <a:gd name="T18" fmla="*/ 226 w 362"/>
                <a:gd name="T19" fmla="*/ 128 h 369"/>
                <a:gd name="T20" fmla="*/ 244 w 362"/>
                <a:gd name="T21" fmla="*/ 149 h 369"/>
                <a:gd name="T22" fmla="*/ 252 w 362"/>
                <a:gd name="T23" fmla="*/ 176 h 369"/>
                <a:gd name="T24" fmla="*/ 250 w 362"/>
                <a:gd name="T25" fmla="*/ 205 h 369"/>
                <a:gd name="T26" fmla="*/ 236 w 362"/>
                <a:gd name="T27" fmla="*/ 229 h 369"/>
                <a:gd name="T28" fmla="*/ 215 w 362"/>
                <a:gd name="T29" fmla="*/ 247 h 369"/>
                <a:gd name="T30" fmla="*/ 189 w 362"/>
                <a:gd name="T31" fmla="*/ 254 h 369"/>
                <a:gd name="T32" fmla="*/ 328 w 362"/>
                <a:gd name="T33" fmla="*/ 195 h 369"/>
                <a:gd name="T34" fmla="*/ 354 w 362"/>
                <a:gd name="T35" fmla="*/ 144 h 369"/>
                <a:gd name="T36" fmla="*/ 361 w 362"/>
                <a:gd name="T37" fmla="*/ 136 h 369"/>
                <a:gd name="T38" fmla="*/ 360 w 362"/>
                <a:gd name="T39" fmla="*/ 124 h 369"/>
                <a:gd name="T40" fmla="*/ 316 w 362"/>
                <a:gd name="T41" fmla="*/ 53 h 369"/>
                <a:gd name="T42" fmla="*/ 304 w 362"/>
                <a:gd name="T43" fmla="*/ 52 h 369"/>
                <a:gd name="T44" fmla="*/ 256 w 362"/>
                <a:gd name="T45" fmla="*/ 56 h 369"/>
                <a:gd name="T46" fmla="*/ 236 w 362"/>
                <a:gd name="T47" fmla="*/ 10 h 369"/>
                <a:gd name="T48" fmla="*/ 229 w 362"/>
                <a:gd name="T49" fmla="*/ 2 h 369"/>
                <a:gd name="T50" fmla="*/ 146 w 362"/>
                <a:gd name="T51" fmla="*/ 0 h 369"/>
                <a:gd name="T52" fmla="*/ 135 w 362"/>
                <a:gd name="T53" fmla="*/ 3 h 369"/>
                <a:gd name="T54" fmla="*/ 131 w 362"/>
                <a:gd name="T55" fmla="*/ 14 h 369"/>
                <a:gd name="T56" fmla="*/ 99 w 362"/>
                <a:gd name="T57" fmla="*/ 63 h 369"/>
                <a:gd name="T58" fmla="*/ 55 w 362"/>
                <a:gd name="T59" fmla="*/ 51 h 369"/>
                <a:gd name="T60" fmla="*/ 44 w 362"/>
                <a:gd name="T61" fmla="*/ 54 h 369"/>
                <a:gd name="T62" fmla="*/ 1 w 362"/>
                <a:gd name="T63" fmla="*/ 126 h 369"/>
                <a:gd name="T64" fmla="*/ 2 w 362"/>
                <a:gd name="T65" fmla="*/ 139 h 369"/>
                <a:gd name="T66" fmla="*/ 36 w 362"/>
                <a:gd name="T67" fmla="*/ 160 h 369"/>
                <a:gd name="T68" fmla="*/ 36 w 362"/>
                <a:gd name="T69" fmla="*/ 207 h 369"/>
                <a:gd name="T70" fmla="*/ 1 w 362"/>
                <a:gd name="T71" fmla="*/ 230 h 369"/>
                <a:gd name="T72" fmla="*/ 1 w 362"/>
                <a:gd name="T73" fmla="*/ 240 h 369"/>
                <a:gd name="T74" fmla="*/ 44 w 362"/>
                <a:gd name="T75" fmla="*/ 313 h 369"/>
                <a:gd name="T76" fmla="*/ 60 w 362"/>
                <a:gd name="T77" fmla="*/ 314 h 369"/>
                <a:gd name="T78" fmla="*/ 120 w 362"/>
                <a:gd name="T79" fmla="*/ 316 h 369"/>
                <a:gd name="T80" fmla="*/ 132 w 362"/>
                <a:gd name="T81" fmla="*/ 359 h 369"/>
                <a:gd name="T82" fmla="*/ 140 w 362"/>
                <a:gd name="T83" fmla="*/ 368 h 369"/>
                <a:gd name="T84" fmla="*/ 225 w 362"/>
                <a:gd name="T85" fmla="*/ 368 h 369"/>
                <a:gd name="T86" fmla="*/ 233 w 362"/>
                <a:gd name="T87" fmla="*/ 361 h 369"/>
                <a:gd name="T88" fmla="*/ 237 w 362"/>
                <a:gd name="T89" fmla="*/ 321 h 369"/>
                <a:gd name="T90" fmla="*/ 274 w 362"/>
                <a:gd name="T91" fmla="*/ 298 h 369"/>
                <a:gd name="T92" fmla="*/ 310 w 362"/>
                <a:gd name="T93" fmla="*/ 316 h 369"/>
                <a:gd name="T94" fmla="*/ 360 w 362"/>
                <a:gd name="T95" fmla="*/ 243 h 369"/>
                <a:gd name="T96" fmla="*/ 362 w 362"/>
                <a:gd name="T97" fmla="*/ 232 h 369"/>
                <a:gd name="T98" fmla="*/ 354 w 362"/>
                <a:gd name="T99" fmla="*/ 223 h 3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62" h="369">
                  <a:moveTo>
                    <a:pt x="181" y="255"/>
                  </a:moveTo>
                  <a:lnTo>
                    <a:pt x="174" y="254"/>
                  </a:lnTo>
                  <a:lnTo>
                    <a:pt x="166" y="253"/>
                  </a:lnTo>
                  <a:lnTo>
                    <a:pt x="160" y="252"/>
                  </a:lnTo>
                  <a:lnTo>
                    <a:pt x="153" y="249"/>
                  </a:lnTo>
                  <a:lnTo>
                    <a:pt x="147" y="247"/>
                  </a:lnTo>
                  <a:lnTo>
                    <a:pt x="141" y="243"/>
                  </a:lnTo>
                  <a:lnTo>
                    <a:pt x="135" y="238"/>
                  </a:lnTo>
                  <a:lnTo>
                    <a:pt x="131" y="234"/>
                  </a:lnTo>
                  <a:lnTo>
                    <a:pt x="125" y="229"/>
                  </a:lnTo>
                  <a:lnTo>
                    <a:pt x="122" y="223"/>
                  </a:lnTo>
                  <a:lnTo>
                    <a:pt x="118" y="218"/>
                  </a:lnTo>
                  <a:lnTo>
                    <a:pt x="115" y="212"/>
                  </a:lnTo>
                  <a:lnTo>
                    <a:pt x="113" y="205"/>
                  </a:lnTo>
                  <a:lnTo>
                    <a:pt x="110" y="198"/>
                  </a:lnTo>
                  <a:lnTo>
                    <a:pt x="109" y="190"/>
                  </a:lnTo>
                  <a:lnTo>
                    <a:pt x="109" y="183"/>
                  </a:lnTo>
                  <a:lnTo>
                    <a:pt x="109" y="176"/>
                  </a:lnTo>
                  <a:lnTo>
                    <a:pt x="110" y="169"/>
                  </a:lnTo>
                  <a:lnTo>
                    <a:pt x="113" y="162"/>
                  </a:lnTo>
                  <a:lnTo>
                    <a:pt x="115" y="156"/>
                  </a:lnTo>
                  <a:lnTo>
                    <a:pt x="118" y="149"/>
                  </a:lnTo>
                  <a:lnTo>
                    <a:pt x="122" y="143"/>
                  </a:lnTo>
                  <a:lnTo>
                    <a:pt x="125" y="138"/>
                  </a:lnTo>
                  <a:lnTo>
                    <a:pt x="131" y="132"/>
                  </a:lnTo>
                  <a:lnTo>
                    <a:pt x="135" y="128"/>
                  </a:lnTo>
                  <a:lnTo>
                    <a:pt x="141" y="124"/>
                  </a:lnTo>
                  <a:lnTo>
                    <a:pt x="147" y="121"/>
                  </a:lnTo>
                  <a:lnTo>
                    <a:pt x="153" y="117"/>
                  </a:lnTo>
                  <a:lnTo>
                    <a:pt x="160" y="114"/>
                  </a:lnTo>
                  <a:lnTo>
                    <a:pt x="166" y="113"/>
                  </a:lnTo>
                  <a:lnTo>
                    <a:pt x="174" y="112"/>
                  </a:lnTo>
                  <a:lnTo>
                    <a:pt x="181" y="111"/>
                  </a:lnTo>
                  <a:lnTo>
                    <a:pt x="189" y="112"/>
                  </a:lnTo>
                  <a:lnTo>
                    <a:pt x="195" y="113"/>
                  </a:lnTo>
                  <a:lnTo>
                    <a:pt x="202" y="114"/>
                  </a:lnTo>
                  <a:lnTo>
                    <a:pt x="209" y="117"/>
                  </a:lnTo>
                  <a:lnTo>
                    <a:pt x="215" y="121"/>
                  </a:lnTo>
                  <a:lnTo>
                    <a:pt x="221" y="124"/>
                  </a:lnTo>
                  <a:lnTo>
                    <a:pt x="226" y="128"/>
                  </a:lnTo>
                  <a:lnTo>
                    <a:pt x="231" y="132"/>
                  </a:lnTo>
                  <a:lnTo>
                    <a:pt x="236" y="138"/>
                  </a:lnTo>
                  <a:lnTo>
                    <a:pt x="240" y="143"/>
                  </a:lnTo>
                  <a:lnTo>
                    <a:pt x="244" y="149"/>
                  </a:lnTo>
                  <a:lnTo>
                    <a:pt x="247" y="156"/>
                  </a:lnTo>
                  <a:lnTo>
                    <a:pt x="250" y="162"/>
                  </a:lnTo>
                  <a:lnTo>
                    <a:pt x="251" y="169"/>
                  </a:lnTo>
                  <a:lnTo>
                    <a:pt x="252" y="176"/>
                  </a:lnTo>
                  <a:lnTo>
                    <a:pt x="253" y="183"/>
                  </a:lnTo>
                  <a:lnTo>
                    <a:pt x="252" y="190"/>
                  </a:lnTo>
                  <a:lnTo>
                    <a:pt x="251" y="198"/>
                  </a:lnTo>
                  <a:lnTo>
                    <a:pt x="250" y="205"/>
                  </a:lnTo>
                  <a:lnTo>
                    <a:pt x="247" y="212"/>
                  </a:lnTo>
                  <a:lnTo>
                    <a:pt x="244" y="218"/>
                  </a:lnTo>
                  <a:lnTo>
                    <a:pt x="240" y="223"/>
                  </a:lnTo>
                  <a:lnTo>
                    <a:pt x="236" y="229"/>
                  </a:lnTo>
                  <a:lnTo>
                    <a:pt x="231" y="234"/>
                  </a:lnTo>
                  <a:lnTo>
                    <a:pt x="226" y="238"/>
                  </a:lnTo>
                  <a:lnTo>
                    <a:pt x="221" y="243"/>
                  </a:lnTo>
                  <a:lnTo>
                    <a:pt x="215" y="247"/>
                  </a:lnTo>
                  <a:lnTo>
                    <a:pt x="209" y="249"/>
                  </a:lnTo>
                  <a:lnTo>
                    <a:pt x="202" y="252"/>
                  </a:lnTo>
                  <a:lnTo>
                    <a:pt x="195" y="253"/>
                  </a:lnTo>
                  <a:lnTo>
                    <a:pt x="189" y="254"/>
                  </a:lnTo>
                  <a:lnTo>
                    <a:pt x="181" y="255"/>
                  </a:lnTo>
                  <a:close/>
                  <a:moveTo>
                    <a:pt x="354" y="223"/>
                  </a:moveTo>
                  <a:lnTo>
                    <a:pt x="327" y="207"/>
                  </a:lnTo>
                  <a:lnTo>
                    <a:pt x="328" y="195"/>
                  </a:lnTo>
                  <a:lnTo>
                    <a:pt x="328" y="183"/>
                  </a:lnTo>
                  <a:lnTo>
                    <a:pt x="328" y="172"/>
                  </a:lnTo>
                  <a:lnTo>
                    <a:pt x="327" y="160"/>
                  </a:lnTo>
                  <a:lnTo>
                    <a:pt x="354" y="144"/>
                  </a:lnTo>
                  <a:lnTo>
                    <a:pt x="357" y="143"/>
                  </a:lnTo>
                  <a:lnTo>
                    <a:pt x="359" y="141"/>
                  </a:lnTo>
                  <a:lnTo>
                    <a:pt x="360" y="139"/>
                  </a:lnTo>
                  <a:lnTo>
                    <a:pt x="361" y="136"/>
                  </a:lnTo>
                  <a:lnTo>
                    <a:pt x="362" y="132"/>
                  </a:lnTo>
                  <a:lnTo>
                    <a:pt x="362" y="129"/>
                  </a:lnTo>
                  <a:lnTo>
                    <a:pt x="361" y="126"/>
                  </a:lnTo>
                  <a:lnTo>
                    <a:pt x="360" y="124"/>
                  </a:lnTo>
                  <a:lnTo>
                    <a:pt x="322" y="59"/>
                  </a:lnTo>
                  <a:lnTo>
                    <a:pt x="320" y="56"/>
                  </a:lnTo>
                  <a:lnTo>
                    <a:pt x="318" y="54"/>
                  </a:lnTo>
                  <a:lnTo>
                    <a:pt x="316" y="53"/>
                  </a:lnTo>
                  <a:lnTo>
                    <a:pt x="313" y="51"/>
                  </a:lnTo>
                  <a:lnTo>
                    <a:pt x="309" y="51"/>
                  </a:lnTo>
                  <a:lnTo>
                    <a:pt x="307" y="51"/>
                  </a:lnTo>
                  <a:lnTo>
                    <a:pt x="304" y="52"/>
                  </a:lnTo>
                  <a:lnTo>
                    <a:pt x="301" y="53"/>
                  </a:lnTo>
                  <a:lnTo>
                    <a:pt x="274" y="69"/>
                  </a:lnTo>
                  <a:lnTo>
                    <a:pt x="266" y="63"/>
                  </a:lnTo>
                  <a:lnTo>
                    <a:pt x="256" y="56"/>
                  </a:lnTo>
                  <a:lnTo>
                    <a:pt x="246" y="51"/>
                  </a:lnTo>
                  <a:lnTo>
                    <a:pt x="237" y="47"/>
                  </a:lnTo>
                  <a:lnTo>
                    <a:pt x="237" y="14"/>
                  </a:lnTo>
                  <a:lnTo>
                    <a:pt x="236" y="10"/>
                  </a:lnTo>
                  <a:lnTo>
                    <a:pt x="236" y="8"/>
                  </a:lnTo>
                  <a:lnTo>
                    <a:pt x="233" y="5"/>
                  </a:lnTo>
                  <a:lnTo>
                    <a:pt x="232" y="3"/>
                  </a:lnTo>
                  <a:lnTo>
                    <a:pt x="229" y="2"/>
                  </a:lnTo>
                  <a:lnTo>
                    <a:pt x="227" y="1"/>
                  </a:lnTo>
                  <a:lnTo>
                    <a:pt x="224" y="0"/>
                  </a:lnTo>
                  <a:lnTo>
                    <a:pt x="222" y="0"/>
                  </a:lnTo>
                  <a:lnTo>
                    <a:pt x="146" y="0"/>
                  </a:lnTo>
                  <a:lnTo>
                    <a:pt x="143" y="0"/>
                  </a:lnTo>
                  <a:lnTo>
                    <a:pt x="140" y="1"/>
                  </a:lnTo>
                  <a:lnTo>
                    <a:pt x="137" y="2"/>
                  </a:lnTo>
                  <a:lnTo>
                    <a:pt x="135" y="3"/>
                  </a:lnTo>
                  <a:lnTo>
                    <a:pt x="134" y="5"/>
                  </a:lnTo>
                  <a:lnTo>
                    <a:pt x="132" y="8"/>
                  </a:lnTo>
                  <a:lnTo>
                    <a:pt x="132" y="10"/>
                  </a:lnTo>
                  <a:lnTo>
                    <a:pt x="131" y="14"/>
                  </a:lnTo>
                  <a:lnTo>
                    <a:pt x="131" y="47"/>
                  </a:lnTo>
                  <a:lnTo>
                    <a:pt x="120" y="52"/>
                  </a:lnTo>
                  <a:lnTo>
                    <a:pt x="109" y="57"/>
                  </a:lnTo>
                  <a:lnTo>
                    <a:pt x="99" y="63"/>
                  </a:lnTo>
                  <a:lnTo>
                    <a:pt x="90" y="69"/>
                  </a:lnTo>
                  <a:lnTo>
                    <a:pt x="61" y="53"/>
                  </a:lnTo>
                  <a:lnTo>
                    <a:pt x="58" y="52"/>
                  </a:lnTo>
                  <a:lnTo>
                    <a:pt x="55" y="51"/>
                  </a:lnTo>
                  <a:lnTo>
                    <a:pt x="53" y="51"/>
                  </a:lnTo>
                  <a:lnTo>
                    <a:pt x="49" y="51"/>
                  </a:lnTo>
                  <a:lnTo>
                    <a:pt x="47" y="52"/>
                  </a:lnTo>
                  <a:lnTo>
                    <a:pt x="44" y="54"/>
                  </a:lnTo>
                  <a:lnTo>
                    <a:pt x="42" y="56"/>
                  </a:lnTo>
                  <a:lnTo>
                    <a:pt x="41" y="59"/>
                  </a:lnTo>
                  <a:lnTo>
                    <a:pt x="2" y="124"/>
                  </a:lnTo>
                  <a:lnTo>
                    <a:pt x="1" y="126"/>
                  </a:lnTo>
                  <a:lnTo>
                    <a:pt x="0" y="129"/>
                  </a:lnTo>
                  <a:lnTo>
                    <a:pt x="0" y="132"/>
                  </a:lnTo>
                  <a:lnTo>
                    <a:pt x="1" y="136"/>
                  </a:lnTo>
                  <a:lnTo>
                    <a:pt x="2" y="139"/>
                  </a:lnTo>
                  <a:lnTo>
                    <a:pt x="3" y="141"/>
                  </a:lnTo>
                  <a:lnTo>
                    <a:pt x="6" y="143"/>
                  </a:lnTo>
                  <a:lnTo>
                    <a:pt x="8" y="144"/>
                  </a:lnTo>
                  <a:lnTo>
                    <a:pt x="36" y="160"/>
                  </a:lnTo>
                  <a:lnTo>
                    <a:pt x="34" y="172"/>
                  </a:lnTo>
                  <a:lnTo>
                    <a:pt x="34" y="183"/>
                  </a:lnTo>
                  <a:lnTo>
                    <a:pt x="34" y="195"/>
                  </a:lnTo>
                  <a:lnTo>
                    <a:pt x="36" y="207"/>
                  </a:lnTo>
                  <a:lnTo>
                    <a:pt x="8" y="223"/>
                  </a:lnTo>
                  <a:lnTo>
                    <a:pt x="6" y="224"/>
                  </a:lnTo>
                  <a:lnTo>
                    <a:pt x="3" y="227"/>
                  </a:lnTo>
                  <a:lnTo>
                    <a:pt x="1" y="230"/>
                  </a:lnTo>
                  <a:lnTo>
                    <a:pt x="0" y="233"/>
                  </a:lnTo>
                  <a:lnTo>
                    <a:pt x="0" y="235"/>
                  </a:lnTo>
                  <a:lnTo>
                    <a:pt x="0" y="237"/>
                  </a:lnTo>
                  <a:lnTo>
                    <a:pt x="1" y="240"/>
                  </a:lnTo>
                  <a:lnTo>
                    <a:pt x="2" y="243"/>
                  </a:lnTo>
                  <a:lnTo>
                    <a:pt x="40" y="309"/>
                  </a:lnTo>
                  <a:lnTo>
                    <a:pt x="42" y="311"/>
                  </a:lnTo>
                  <a:lnTo>
                    <a:pt x="44" y="313"/>
                  </a:lnTo>
                  <a:lnTo>
                    <a:pt x="46" y="314"/>
                  </a:lnTo>
                  <a:lnTo>
                    <a:pt x="48" y="315"/>
                  </a:lnTo>
                  <a:lnTo>
                    <a:pt x="55" y="316"/>
                  </a:lnTo>
                  <a:lnTo>
                    <a:pt x="60" y="314"/>
                  </a:lnTo>
                  <a:lnTo>
                    <a:pt x="90" y="297"/>
                  </a:lnTo>
                  <a:lnTo>
                    <a:pt x="99" y="304"/>
                  </a:lnTo>
                  <a:lnTo>
                    <a:pt x="109" y="310"/>
                  </a:lnTo>
                  <a:lnTo>
                    <a:pt x="120" y="316"/>
                  </a:lnTo>
                  <a:lnTo>
                    <a:pt x="131" y="321"/>
                  </a:lnTo>
                  <a:lnTo>
                    <a:pt x="131" y="354"/>
                  </a:lnTo>
                  <a:lnTo>
                    <a:pt x="132" y="356"/>
                  </a:lnTo>
                  <a:lnTo>
                    <a:pt x="132" y="359"/>
                  </a:lnTo>
                  <a:lnTo>
                    <a:pt x="134" y="361"/>
                  </a:lnTo>
                  <a:lnTo>
                    <a:pt x="135" y="363"/>
                  </a:lnTo>
                  <a:lnTo>
                    <a:pt x="137" y="366"/>
                  </a:lnTo>
                  <a:lnTo>
                    <a:pt x="140" y="368"/>
                  </a:lnTo>
                  <a:lnTo>
                    <a:pt x="143" y="368"/>
                  </a:lnTo>
                  <a:lnTo>
                    <a:pt x="146" y="369"/>
                  </a:lnTo>
                  <a:lnTo>
                    <a:pt x="222" y="369"/>
                  </a:lnTo>
                  <a:lnTo>
                    <a:pt x="225" y="368"/>
                  </a:lnTo>
                  <a:lnTo>
                    <a:pt x="227" y="368"/>
                  </a:lnTo>
                  <a:lnTo>
                    <a:pt x="229" y="366"/>
                  </a:lnTo>
                  <a:lnTo>
                    <a:pt x="232" y="363"/>
                  </a:lnTo>
                  <a:lnTo>
                    <a:pt x="233" y="361"/>
                  </a:lnTo>
                  <a:lnTo>
                    <a:pt x="236" y="359"/>
                  </a:lnTo>
                  <a:lnTo>
                    <a:pt x="236" y="356"/>
                  </a:lnTo>
                  <a:lnTo>
                    <a:pt x="237" y="354"/>
                  </a:lnTo>
                  <a:lnTo>
                    <a:pt x="237" y="321"/>
                  </a:lnTo>
                  <a:lnTo>
                    <a:pt x="246" y="316"/>
                  </a:lnTo>
                  <a:lnTo>
                    <a:pt x="256" y="311"/>
                  </a:lnTo>
                  <a:lnTo>
                    <a:pt x="266" y="305"/>
                  </a:lnTo>
                  <a:lnTo>
                    <a:pt x="274" y="298"/>
                  </a:lnTo>
                  <a:lnTo>
                    <a:pt x="302" y="313"/>
                  </a:lnTo>
                  <a:lnTo>
                    <a:pt x="305" y="315"/>
                  </a:lnTo>
                  <a:lnTo>
                    <a:pt x="307" y="315"/>
                  </a:lnTo>
                  <a:lnTo>
                    <a:pt x="310" y="316"/>
                  </a:lnTo>
                  <a:lnTo>
                    <a:pt x="314" y="316"/>
                  </a:lnTo>
                  <a:lnTo>
                    <a:pt x="319" y="313"/>
                  </a:lnTo>
                  <a:lnTo>
                    <a:pt x="322" y="309"/>
                  </a:lnTo>
                  <a:lnTo>
                    <a:pt x="360" y="243"/>
                  </a:lnTo>
                  <a:lnTo>
                    <a:pt x="362" y="240"/>
                  </a:lnTo>
                  <a:lnTo>
                    <a:pt x="362" y="237"/>
                  </a:lnTo>
                  <a:lnTo>
                    <a:pt x="362" y="234"/>
                  </a:lnTo>
                  <a:lnTo>
                    <a:pt x="362" y="232"/>
                  </a:lnTo>
                  <a:lnTo>
                    <a:pt x="361" y="229"/>
                  </a:lnTo>
                  <a:lnTo>
                    <a:pt x="359" y="227"/>
                  </a:lnTo>
                  <a:lnTo>
                    <a:pt x="357" y="224"/>
                  </a:lnTo>
                  <a:lnTo>
                    <a:pt x="354" y="22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42" name="Freeform 4346" descr="Icon of box and whisker chart. ">
            <a:extLst>
              <a:ext uri="{FF2B5EF4-FFF2-40B4-BE49-F238E27FC236}">
                <a16:creationId xmlns:a16="http://schemas.microsoft.com/office/drawing/2014/main" id="{D131817A-5B27-4718-8BAC-45C9CEDA45D9}"/>
              </a:ext>
            </a:extLst>
          </p:cNvPr>
          <p:cNvSpPr>
            <a:spLocks noEditPoints="1"/>
          </p:cNvSpPr>
          <p:nvPr/>
        </p:nvSpPr>
        <p:spPr bwMode="auto">
          <a:xfrm>
            <a:off x="3967321" y="3532346"/>
            <a:ext cx="345758" cy="345758"/>
          </a:xfrm>
          <a:custGeom>
            <a:avLst/>
            <a:gdLst>
              <a:gd name="T0" fmla="*/ 706 w 898"/>
              <a:gd name="T1" fmla="*/ 479 h 898"/>
              <a:gd name="T2" fmla="*/ 652 w 898"/>
              <a:gd name="T3" fmla="*/ 556 h 898"/>
              <a:gd name="T4" fmla="*/ 632 w 898"/>
              <a:gd name="T5" fmla="*/ 551 h 898"/>
              <a:gd name="T6" fmla="*/ 576 w 898"/>
              <a:gd name="T7" fmla="*/ 477 h 898"/>
              <a:gd name="T8" fmla="*/ 571 w 898"/>
              <a:gd name="T9" fmla="*/ 398 h 898"/>
              <a:gd name="T10" fmla="*/ 628 w 898"/>
              <a:gd name="T11" fmla="*/ 129 h 898"/>
              <a:gd name="T12" fmla="*/ 643 w 898"/>
              <a:gd name="T13" fmla="*/ 114 h 898"/>
              <a:gd name="T14" fmla="*/ 658 w 898"/>
              <a:gd name="T15" fmla="*/ 129 h 898"/>
              <a:gd name="T16" fmla="*/ 717 w 898"/>
              <a:gd name="T17" fmla="*/ 398 h 898"/>
              <a:gd name="T18" fmla="*/ 621 w 898"/>
              <a:gd name="T19" fmla="*/ 758 h 898"/>
              <a:gd name="T20" fmla="*/ 589 w 898"/>
              <a:gd name="T21" fmla="*/ 727 h 898"/>
              <a:gd name="T22" fmla="*/ 589 w 898"/>
              <a:gd name="T23" fmla="*/ 680 h 898"/>
              <a:gd name="T24" fmla="*/ 621 w 898"/>
              <a:gd name="T25" fmla="*/ 648 h 898"/>
              <a:gd name="T26" fmla="*/ 667 w 898"/>
              <a:gd name="T27" fmla="*/ 648 h 898"/>
              <a:gd name="T28" fmla="*/ 699 w 898"/>
              <a:gd name="T29" fmla="*/ 680 h 898"/>
              <a:gd name="T30" fmla="*/ 699 w 898"/>
              <a:gd name="T31" fmla="*/ 727 h 898"/>
              <a:gd name="T32" fmla="*/ 667 w 898"/>
              <a:gd name="T33" fmla="*/ 758 h 898"/>
              <a:gd name="T34" fmla="*/ 536 w 898"/>
              <a:gd name="T35" fmla="*/ 294 h 898"/>
              <a:gd name="T36" fmla="*/ 479 w 898"/>
              <a:gd name="T37" fmla="*/ 546 h 898"/>
              <a:gd name="T38" fmla="*/ 461 w 898"/>
              <a:gd name="T39" fmla="*/ 558 h 898"/>
              <a:gd name="T40" fmla="*/ 450 w 898"/>
              <a:gd name="T41" fmla="*/ 299 h 898"/>
              <a:gd name="T42" fmla="*/ 390 w 898"/>
              <a:gd name="T43" fmla="*/ 287 h 898"/>
              <a:gd name="T44" fmla="*/ 398 w 898"/>
              <a:gd name="T45" fmla="*/ 211 h 898"/>
              <a:gd name="T46" fmla="*/ 454 w 898"/>
              <a:gd name="T47" fmla="*/ 118 h 898"/>
              <a:gd name="T48" fmla="*/ 475 w 898"/>
              <a:gd name="T49" fmla="*/ 118 h 898"/>
              <a:gd name="T50" fmla="*/ 530 w 898"/>
              <a:gd name="T51" fmla="*/ 211 h 898"/>
              <a:gd name="T52" fmla="*/ 465 w 898"/>
              <a:gd name="T53" fmla="*/ 763 h 898"/>
              <a:gd name="T54" fmla="*/ 422 w 898"/>
              <a:gd name="T55" fmla="*/ 745 h 898"/>
              <a:gd name="T56" fmla="*/ 405 w 898"/>
              <a:gd name="T57" fmla="*/ 703 h 898"/>
              <a:gd name="T58" fmla="*/ 422 w 898"/>
              <a:gd name="T59" fmla="*/ 661 h 898"/>
              <a:gd name="T60" fmla="*/ 465 w 898"/>
              <a:gd name="T61" fmla="*/ 643 h 898"/>
              <a:gd name="T62" fmla="*/ 506 w 898"/>
              <a:gd name="T63" fmla="*/ 661 h 898"/>
              <a:gd name="T64" fmla="*/ 525 w 898"/>
              <a:gd name="T65" fmla="*/ 703 h 898"/>
              <a:gd name="T66" fmla="*/ 506 w 898"/>
              <a:gd name="T67" fmla="*/ 745 h 898"/>
              <a:gd name="T68" fmla="*/ 465 w 898"/>
              <a:gd name="T69" fmla="*/ 763 h 898"/>
              <a:gd name="T70" fmla="*/ 318 w 898"/>
              <a:gd name="T71" fmla="*/ 419 h 898"/>
              <a:gd name="T72" fmla="*/ 263 w 898"/>
              <a:gd name="T73" fmla="*/ 556 h 898"/>
              <a:gd name="T74" fmla="*/ 242 w 898"/>
              <a:gd name="T75" fmla="*/ 551 h 898"/>
              <a:gd name="T76" fmla="*/ 186 w 898"/>
              <a:gd name="T77" fmla="*/ 417 h 898"/>
              <a:gd name="T78" fmla="*/ 181 w 898"/>
              <a:gd name="T79" fmla="*/ 339 h 898"/>
              <a:gd name="T80" fmla="*/ 240 w 898"/>
              <a:gd name="T81" fmla="*/ 129 h 898"/>
              <a:gd name="T82" fmla="*/ 255 w 898"/>
              <a:gd name="T83" fmla="*/ 114 h 898"/>
              <a:gd name="T84" fmla="*/ 270 w 898"/>
              <a:gd name="T85" fmla="*/ 129 h 898"/>
              <a:gd name="T86" fmla="*/ 329 w 898"/>
              <a:gd name="T87" fmla="*/ 339 h 898"/>
              <a:gd name="T88" fmla="*/ 231 w 898"/>
              <a:gd name="T89" fmla="*/ 758 h 898"/>
              <a:gd name="T90" fmla="*/ 200 w 898"/>
              <a:gd name="T91" fmla="*/ 727 h 898"/>
              <a:gd name="T92" fmla="*/ 200 w 898"/>
              <a:gd name="T93" fmla="*/ 680 h 898"/>
              <a:gd name="T94" fmla="*/ 231 w 898"/>
              <a:gd name="T95" fmla="*/ 648 h 898"/>
              <a:gd name="T96" fmla="*/ 278 w 898"/>
              <a:gd name="T97" fmla="*/ 648 h 898"/>
              <a:gd name="T98" fmla="*/ 311 w 898"/>
              <a:gd name="T99" fmla="*/ 680 h 898"/>
              <a:gd name="T100" fmla="*/ 311 w 898"/>
              <a:gd name="T101" fmla="*/ 727 h 898"/>
              <a:gd name="T102" fmla="*/ 278 w 898"/>
              <a:gd name="T103" fmla="*/ 758 h 898"/>
              <a:gd name="T104" fmla="*/ 10 w 898"/>
              <a:gd name="T105" fmla="*/ 2 h 898"/>
              <a:gd name="T106" fmla="*/ 1 w 898"/>
              <a:gd name="T107" fmla="*/ 886 h 898"/>
              <a:gd name="T108" fmla="*/ 883 w 898"/>
              <a:gd name="T109" fmla="*/ 898 h 898"/>
              <a:gd name="T110" fmla="*/ 898 w 898"/>
              <a:gd name="T111" fmla="*/ 883 h 898"/>
              <a:gd name="T112" fmla="*/ 886 w 898"/>
              <a:gd name="T113" fmla="*/ 0 h 8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898" h="898">
                <a:moveTo>
                  <a:pt x="718" y="464"/>
                </a:moveTo>
                <a:lnTo>
                  <a:pt x="718" y="467"/>
                </a:lnTo>
                <a:lnTo>
                  <a:pt x="717" y="470"/>
                </a:lnTo>
                <a:lnTo>
                  <a:pt x="716" y="472"/>
                </a:lnTo>
                <a:lnTo>
                  <a:pt x="714" y="474"/>
                </a:lnTo>
                <a:lnTo>
                  <a:pt x="712" y="477"/>
                </a:lnTo>
                <a:lnTo>
                  <a:pt x="710" y="478"/>
                </a:lnTo>
                <a:lnTo>
                  <a:pt x="706" y="479"/>
                </a:lnTo>
                <a:lnTo>
                  <a:pt x="703" y="479"/>
                </a:lnTo>
                <a:lnTo>
                  <a:pt x="658" y="479"/>
                </a:lnTo>
                <a:lnTo>
                  <a:pt x="658" y="543"/>
                </a:lnTo>
                <a:lnTo>
                  <a:pt x="658" y="546"/>
                </a:lnTo>
                <a:lnTo>
                  <a:pt x="657" y="549"/>
                </a:lnTo>
                <a:lnTo>
                  <a:pt x="656" y="551"/>
                </a:lnTo>
                <a:lnTo>
                  <a:pt x="654" y="554"/>
                </a:lnTo>
                <a:lnTo>
                  <a:pt x="652" y="556"/>
                </a:lnTo>
                <a:lnTo>
                  <a:pt x="650" y="557"/>
                </a:lnTo>
                <a:lnTo>
                  <a:pt x="647" y="558"/>
                </a:lnTo>
                <a:lnTo>
                  <a:pt x="643" y="558"/>
                </a:lnTo>
                <a:lnTo>
                  <a:pt x="641" y="558"/>
                </a:lnTo>
                <a:lnTo>
                  <a:pt x="638" y="557"/>
                </a:lnTo>
                <a:lnTo>
                  <a:pt x="636" y="556"/>
                </a:lnTo>
                <a:lnTo>
                  <a:pt x="634" y="554"/>
                </a:lnTo>
                <a:lnTo>
                  <a:pt x="632" y="551"/>
                </a:lnTo>
                <a:lnTo>
                  <a:pt x="631" y="549"/>
                </a:lnTo>
                <a:lnTo>
                  <a:pt x="629" y="546"/>
                </a:lnTo>
                <a:lnTo>
                  <a:pt x="628" y="543"/>
                </a:lnTo>
                <a:lnTo>
                  <a:pt x="628" y="479"/>
                </a:lnTo>
                <a:lnTo>
                  <a:pt x="583" y="479"/>
                </a:lnTo>
                <a:lnTo>
                  <a:pt x="581" y="479"/>
                </a:lnTo>
                <a:lnTo>
                  <a:pt x="578" y="478"/>
                </a:lnTo>
                <a:lnTo>
                  <a:pt x="576" y="477"/>
                </a:lnTo>
                <a:lnTo>
                  <a:pt x="574" y="474"/>
                </a:lnTo>
                <a:lnTo>
                  <a:pt x="572" y="472"/>
                </a:lnTo>
                <a:lnTo>
                  <a:pt x="571" y="470"/>
                </a:lnTo>
                <a:lnTo>
                  <a:pt x="570" y="467"/>
                </a:lnTo>
                <a:lnTo>
                  <a:pt x="570" y="464"/>
                </a:lnTo>
                <a:lnTo>
                  <a:pt x="570" y="404"/>
                </a:lnTo>
                <a:lnTo>
                  <a:pt x="570" y="402"/>
                </a:lnTo>
                <a:lnTo>
                  <a:pt x="571" y="398"/>
                </a:lnTo>
                <a:lnTo>
                  <a:pt x="572" y="396"/>
                </a:lnTo>
                <a:lnTo>
                  <a:pt x="574" y="394"/>
                </a:lnTo>
                <a:lnTo>
                  <a:pt x="576" y="392"/>
                </a:lnTo>
                <a:lnTo>
                  <a:pt x="578" y="391"/>
                </a:lnTo>
                <a:lnTo>
                  <a:pt x="581" y="390"/>
                </a:lnTo>
                <a:lnTo>
                  <a:pt x="583" y="389"/>
                </a:lnTo>
                <a:lnTo>
                  <a:pt x="628" y="389"/>
                </a:lnTo>
                <a:lnTo>
                  <a:pt x="628" y="129"/>
                </a:lnTo>
                <a:lnTo>
                  <a:pt x="629" y="126"/>
                </a:lnTo>
                <a:lnTo>
                  <a:pt x="631" y="123"/>
                </a:lnTo>
                <a:lnTo>
                  <a:pt x="632" y="121"/>
                </a:lnTo>
                <a:lnTo>
                  <a:pt x="634" y="118"/>
                </a:lnTo>
                <a:lnTo>
                  <a:pt x="636" y="117"/>
                </a:lnTo>
                <a:lnTo>
                  <a:pt x="638" y="115"/>
                </a:lnTo>
                <a:lnTo>
                  <a:pt x="641" y="114"/>
                </a:lnTo>
                <a:lnTo>
                  <a:pt x="643" y="114"/>
                </a:lnTo>
                <a:lnTo>
                  <a:pt x="647" y="114"/>
                </a:lnTo>
                <a:lnTo>
                  <a:pt x="650" y="115"/>
                </a:lnTo>
                <a:lnTo>
                  <a:pt x="652" y="117"/>
                </a:lnTo>
                <a:lnTo>
                  <a:pt x="654" y="118"/>
                </a:lnTo>
                <a:lnTo>
                  <a:pt x="656" y="121"/>
                </a:lnTo>
                <a:lnTo>
                  <a:pt x="657" y="123"/>
                </a:lnTo>
                <a:lnTo>
                  <a:pt x="658" y="127"/>
                </a:lnTo>
                <a:lnTo>
                  <a:pt x="658" y="129"/>
                </a:lnTo>
                <a:lnTo>
                  <a:pt x="658" y="389"/>
                </a:lnTo>
                <a:lnTo>
                  <a:pt x="703" y="389"/>
                </a:lnTo>
                <a:lnTo>
                  <a:pt x="706" y="390"/>
                </a:lnTo>
                <a:lnTo>
                  <a:pt x="710" y="391"/>
                </a:lnTo>
                <a:lnTo>
                  <a:pt x="712" y="392"/>
                </a:lnTo>
                <a:lnTo>
                  <a:pt x="714" y="394"/>
                </a:lnTo>
                <a:lnTo>
                  <a:pt x="716" y="396"/>
                </a:lnTo>
                <a:lnTo>
                  <a:pt x="717" y="398"/>
                </a:lnTo>
                <a:lnTo>
                  <a:pt x="718" y="402"/>
                </a:lnTo>
                <a:lnTo>
                  <a:pt x="718" y="404"/>
                </a:lnTo>
                <a:lnTo>
                  <a:pt x="718" y="464"/>
                </a:lnTo>
                <a:close/>
                <a:moveTo>
                  <a:pt x="643" y="763"/>
                </a:moveTo>
                <a:lnTo>
                  <a:pt x="638" y="762"/>
                </a:lnTo>
                <a:lnTo>
                  <a:pt x="632" y="762"/>
                </a:lnTo>
                <a:lnTo>
                  <a:pt x="626" y="760"/>
                </a:lnTo>
                <a:lnTo>
                  <a:pt x="621" y="758"/>
                </a:lnTo>
                <a:lnTo>
                  <a:pt x="616" y="756"/>
                </a:lnTo>
                <a:lnTo>
                  <a:pt x="610" y="753"/>
                </a:lnTo>
                <a:lnTo>
                  <a:pt x="606" y="749"/>
                </a:lnTo>
                <a:lnTo>
                  <a:pt x="602" y="745"/>
                </a:lnTo>
                <a:lnTo>
                  <a:pt x="597" y="741"/>
                </a:lnTo>
                <a:lnTo>
                  <a:pt x="594" y="737"/>
                </a:lnTo>
                <a:lnTo>
                  <a:pt x="591" y="731"/>
                </a:lnTo>
                <a:lnTo>
                  <a:pt x="589" y="727"/>
                </a:lnTo>
                <a:lnTo>
                  <a:pt x="587" y="720"/>
                </a:lnTo>
                <a:lnTo>
                  <a:pt x="586" y="715"/>
                </a:lnTo>
                <a:lnTo>
                  <a:pt x="584" y="710"/>
                </a:lnTo>
                <a:lnTo>
                  <a:pt x="583" y="703"/>
                </a:lnTo>
                <a:lnTo>
                  <a:pt x="584" y="697"/>
                </a:lnTo>
                <a:lnTo>
                  <a:pt x="586" y="692"/>
                </a:lnTo>
                <a:lnTo>
                  <a:pt x="587" y="685"/>
                </a:lnTo>
                <a:lnTo>
                  <a:pt x="589" y="680"/>
                </a:lnTo>
                <a:lnTo>
                  <a:pt x="591" y="674"/>
                </a:lnTo>
                <a:lnTo>
                  <a:pt x="594" y="670"/>
                </a:lnTo>
                <a:lnTo>
                  <a:pt x="597" y="665"/>
                </a:lnTo>
                <a:lnTo>
                  <a:pt x="602" y="661"/>
                </a:lnTo>
                <a:lnTo>
                  <a:pt x="606" y="657"/>
                </a:lnTo>
                <a:lnTo>
                  <a:pt x="610" y="653"/>
                </a:lnTo>
                <a:lnTo>
                  <a:pt x="616" y="651"/>
                </a:lnTo>
                <a:lnTo>
                  <a:pt x="621" y="648"/>
                </a:lnTo>
                <a:lnTo>
                  <a:pt x="626" y="646"/>
                </a:lnTo>
                <a:lnTo>
                  <a:pt x="632" y="645"/>
                </a:lnTo>
                <a:lnTo>
                  <a:pt x="638" y="643"/>
                </a:lnTo>
                <a:lnTo>
                  <a:pt x="643" y="643"/>
                </a:lnTo>
                <a:lnTo>
                  <a:pt x="650" y="643"/>
                </a:lnTo>
                <a:lnTo>
                  <a:pt x="656" y="645"/>
                </a:lnTo>
                <a:lnTo>
                  <a:pt x="662" y="646"/>
                </a:lnTo>
                <a:lnTo>
                  <a:pt x="667" y="648"/>
                </a:lnTo>
                <a:lnTo>
                  <a:pt x="672" y="651"/>
                </a:lnTo>
                <a:lnTo>
                  <a:pt x="678" y="653"/>
                </a:lnTo>
                <a:lnTo>
                  <a:pt x="682" y="657"/>
                </a:lnTo>
                <a:lnTo>
                  <a:pt x="686" y="661"/>
                </a:lnTo>
                <a:lnTo>
                  <a:pt x="690" y="665"/>
                </a:lnTo>
                <a:lnTo>
                  <a:pt x="694" y="670"/>
                </a:lnTo>
                <a:lnTo>
                  <a:pt x="697" y="674"/>
                </a:lnTo>
                <a:lnTo>
                  <a:pt x="699" y="680"/>
                </a:lnTo>
                <a:lnTo>
                  <a:pt x="701" y="685"/>
                </a:lnTo>
                <a:lnTo>
                  <a:pt x="702" y="692"/>
                </a:lnTo>
                <a:lnTo>
                  <a:pt x="703" y="697"/>
                </a:lnTo>
                <a:lnTo>
                  <a:pt x="703" y="703"/>
                </a:lnTo>
                <a:lnTo>
                  <a:pt x="703" y="710"/>
                </a:lnTo>
                <a:lnTo>
                  <a:pt x="702" y="715"/>
                </a:lnTo>
                <a:lnTo>
                  <a:pt x="701" y="720"/>
                </a:lnTo>
                <a:lnTo>
                  <a:pt x="699" y="727"/>
                </a:lnTo>
                <a:lnTo>
                  <a:pt x="697" y="731"/>
                </a:lnTo>
                <a:lnTo>
                  <a:pt x="694" y="737"/>
                </a:lnTo>
                <a:lnTo>
                  <a:pt x="690" y="741"/>
                </a:lnTo>
                <a:lnTo>
                  <a:pt x="686" y="745"/>
                </a:lnTo>
                <a:lnTo>
                  <a:pt x="682" y="749"/>
                </a:lnTo>
                <a:lnTo>
                  <a:pt x="678" y="753"/>
                </a:lnTo>
                <a:lnTo>
                  <a:pt x="672" y="756"/>
                </a:lnTo>
                <a:lnTo>
                  <a:pt x="667" y="758"/>
                </a:lnTo>
                <a:lnTo>
                  <a:pt x="662" y="760"/>
                </a:lnTo>
                <a:lnTo>
                  <a:pt x="656" y="762"/>
                </a:lnTo>
                <a:lnTo>
                  <a:pt x="650" y="762"/>
                </a:lnTo>
                <a:lnTo>
                  <a:pt x="643" y="763"/>
                </a:lnTo>
                <a:close/>
                <a:moveTo>
                  <a:pt x="540" y="284"/>
                </a:moveTo>
                <a:lnTo>
                  <a:pt x="538" y="287"/>
                </a:lnTo>
                <a:lnTo>
                  <a:pt x="537" y="290"/>
                </a:lnTo>
                <a:lnTo>
                  <a:pt x="536" y="294"/>
                </a:lnTo>
                <a:lnTo>
                  <a:pt x="534" y="296"/>
                </a:lnTo>
                <a:lnTo>
                  <a:pt x="532" y="297"/>
                </a:lnTo>
                <a:lnTo>
                  <a:pt x="530" y="298"/>
                </a:lnTo>
                <a:lnTo>
                  <a:pt x="527" y="299"/>
                </a:lnTo>
                <a:lnTo>
                  <a:pt x="525" y="299"/>
                </a:lnTo>
                <a:lnTo>
                  <a:pt x="480" y="299"/>
                </a:lnTo>
                <a:lnTo>
                  <a:pt x="480" y="543"/>
                </a:lnTo>
                <a:lnTo>
                  <a:pt x="479" y="546"/>
                </a:lnTo>
                <a:lnTo>
                  <a:pt x="479" y="549"/>
                </a:lnTo>
                <a:lnTo>
                  <a:pt x="476" y="551"/>
                </a:lnTo>
                <a:lnTo>
                  <a:pt x="475" y="554"/>
                </a:lnTo>
                <a:lnTo>
                  <a:pt x="472" y="556"/>
                </a:lnTo>
                <a:lnTo>
                  <a:pt x="470" y="557"/>
                </a:lnTo>
                <a:lnTo>
                  <a:pt x="467" y="558"/>
                </a:lnTo>
                <a:lnTo>
                  <a:pt x="465" y="558"/>
                </a:lnTo>
                <a:lnTo>
                  <a:pt x="461" y="558"/>
                </a:lnTo>
                <a:lnTo>
                  <a:pt x="458" y="557"/>
                </a:lnTo>
                <a:lnTo>
                  <a:pt x="456" y="556"/>
                </a:lnTo>
                <a:lnTo>
                  <a:pt x="454" y="554"/>
                </a:lnTo>
                <a:lnTo>
                  <a:pt x="452" y="551"/>
                </a:lnTo>
                <a:lnTo>
                  <a:pt x="451" y="549"/>
                </a:lnTo>
                <a:lnTo>
                  <a:pt x="450" y="546"/>
                </a:lnTo>
                <a:lnTo>
                  <a:pt x="450" y="543"/>
                </a:lnTo>
                <a:lnTo>
                  <a:pt x="450" y="299"/>
                </a:lnTo>
                <a:lnTo>
                  <a:pt x="405" y="299"/>
                </a:lnTo>
                <a:lnTo>
                  <a:pt x="402" y="299"/>
                </a:lnTo>
                <a:lnTo>
                  <a:pt x="398" y="298"/>
                </a:lnTo>
                <a:lnTo>
                  <a:pt x="396" y="297"/>
                </a:lnTo>
                <a:lnTo>
                  <a:pt x="394" y="296"/>
                </a:lnTo>
                <a:lnTo>
                  <a:pt x="392" y="294"/>
                </a:lnTo>
                <a:lnTo>
                  <a:pt x="391" y="290"/>
                </a:lnTo>
                <a:lnTo>
                  <a:pt x="390" y="287"/>
                </a:lnTo>
                <a:lnTo>
                  <a:pt x="390" y="284"/>
                </a:lnTo>
                <a:lnTo>
                  <a:pt x="390" y="225"/>
                </a:lnTo>
                <a:lnTo>
                  <a:pt x="390" y="222"/>
                </a:lnTo>
                <a:lnTo>
                  <a:pt x="391" y="219"/>
                </a:lnTo>
                <a:lnTo>
                  <a:pt x="392" y="217"/>
                </a:lnTo>
                <a:lnTo>
                  <a:pt x="394" y="214"/>
                </a:lnTo>
                <a:lnTo>
                  <a:pt x="396" y="212"/>
                </a:lnTo>
                <a:lnTo>
                  <a:pt x="398" y="211"/>
                </a:lnTo>
                <a:lnTo>
                  <a:pt x="402" y="210"/>
                </a:lnTo>
                <a:lnTo>
                  <a:pt x="405" y="210"/>
                </a:lnTo>
                <a:lnTo>
                  <a:pt x="450" y="210"/>
                </a:lnTo>
                <a:lnTo>
                  <a:pt x="450" y="129"/>
                </a:lnTo>
                <a:lnTo>
                  <a:pt x="450" y="126"/>
                </a:lnTo>
                <a:lnTo>
                  <a:pt x="451" y="123"/>
                </a:lnTo>
                <a:lnTo>
                  <a:pt x="452" y="121"/>
                </a:lnTo>
                <a:lnTo>
                  <a:pt x="454" y="118"/>
                </a:lnTo>
                <a:lnTo>
                  <a:pt x="456" y="117"/>
                </a:lnTo>
                <a:lnTo>
                  <a:pt x="458" y="115"/>
                </a:lnTo>
                <a:lnTo>
                  <a:pt x="461" y="114"/>
                </a:lnTo>
                <a:lnTo>
                  <a:pt x="465" y="114"/>
                </a:lnTo>
                <a:lnTo>
                  <a:pt x="467" y="114"/>
                </a:lnTo>
                <a:lnTo>
                  <a:pt x="470" y="115"/>
                </a:lnTo>
                <a:lnTo>
                  <a:pt x="472" y="117"/>
                </a:lnTo>
                <a:lnTo>
                  <a:pt x="475" y="118"/>
                </a:lnTo>
                <a:lnTo>
                  <a:pt x="476" y="121"/>
                </a:lnTo>
                <a:lnTo>
                  <a:pt x="479" y="123"/>
                </a:lnTo>
                <a:lnTo>
                  <a:pt x="479" y="127"/>
                </a:lnTo>
                <a:lnTo>
                  <a:pt x="480" y="129"/>
                </a:lnTo>
                <a:lnTo>
                  <a:pt x="480" y="210"/>
                </a:lnTo>
                <a:lnTo>
                  <a:pt x="525" y="210"/>
                </a:lnTo>
                <a:lnTo>
                  <a:pt x="527" y="210"/>
                </a:lnTo>
                <a:lnTo>
                  <a:pt x="530" y="211"/>
                </a:lnTo>
                <a:lnTo>
                  <a:pt x="532" y="212"/>
                </a:lnTo>
                <a:lnTo>
                  <a:pt x="534" y="214"/>
                </a:lnTo>
                <a:lnTo>
                  <a:pt x="536" y="217"/>
                </a:lnTo>
                <a:lnTo>
                  <a:pt x="537" y="219"/>
                </a:lnTo>
                <a:lnTo>
                  <a:pt x="538" y="222"/>
                </a:lnTo>
                <a:lnTo>
                  <a:pt x="540" y="225"/>
                </a:lnTo>
                <a:lnTo>
                  <a:pt x="540" y="284"/>
                </a:lnTo>
                <a:close/>
                <a:moveTo>
                  <a:pt x="465" y="763"/>
                </a:moveTo>
                <a:lnTo>
                  <a:pt x="458" y="762"/>
                </a:lnTo>
                <a:lnTo>
                  <a:pt x="452" y="762"/>
                </a:lnTo>
                <a:lnTo>
                  <a:pt x="446" y="760"/>
                </a:lnTo>
                <a:lnTo>
                  <a:pt x="441" y="758"/>
                </a:lnTo>
                <a:lnTo>
                  <a:pt x="436" y="756"/>
                </a:lnTo>
                <a:lnTo>
                  <a:pt x="430" y="753"/>
                </a:lnTo>
                <a:lnTo>
                  <a:pt x="426" y="749"/>
                </a:lnTo>
                <a:lnTo>
                  <a:pt x="422" y="745"/>
                </a:lnTo>
                <a:lnTo>
                  <a:pt x="419" y="741"/>
                </a:lnTo>
                <a:lnTo>
                  <a:pt x="414" y="737"/>
                </a:lnTo>
                <a:lnTo>
                  <a:pt x="412" y="731"/>
                </a:lnTo>
                <a:lnTo>
                  <a:pt x="409" y="727"/>
                </a:lnTo>
                <a:lnTo>
                  <a:pt x="407" y="720"/>
                </a:lnTo>
                <a:lnTo>
                  <a:pt x="406" y="715"/>
                </a:lnTo>
                <a:lnTo>
                  <a:pt x="405" y="710"/>
                </a:lnTo>
                <a:lnTo>
                  <a:pt x="405" y="703"/>
                </a:lnTo>
                <a:lnTo>
                  <a:pt x="405" y="697"/>
                </a:lnTo>
                <a:lnTo>
                  <a:pt x="406" y="692"/>
                </a:lnTo>
                <a:lnTo>
                  <a:pt x="407" y="685"/>
                </a:lnTo>
                <a:lnTo>
                  <a:pt x="409" y="680"/>
                </a:lnTo>
                <a:lnTo>
                  <a:pt x="412" y="674"/>
                </a:lnTo>
                <a:lnTo>
                  <a:pt x="414" y="670"/>
                </a:lnTo>
                <a:lnTo>
                  <a:pt x="419" y="665"/>
                </a:lnTo>
                <a:lnTo>
                  <a:pt x="422" y="661"/>
                </a:lnTo>
                <a:lnTo>
                  <a:pt x="426" y="657"/>
                </a:lnTo>
                <a:lnTo>
                  <a:pt x="430" y="653"/>
                </a:lnTo>
                <a:lnTo>
                  <a:pt x="436" y="651"/>
                </a:lnTo>
                <a:lnTo>
                  <a:pt x="441" y="648"/>
                </a:lnTo>
                <a:lnTo>
                  <a:pt x="446" y="646"/>
                </a:lnTo>
                <a:lnTo>
                  <a:pt x="452" y="645"/>
                </a:lnTo>
                <a:lnTo>
                  <a:pt x="458" y="643"/>
                </a:lnTo>
                <a:lnTo>
                  <a:pt x="465" y="643"/>
                </a:lnTo>
                <a:lnTo>
                  <a:pt x="470" y="643"/>
                </a:lnTo>
                <a:lnTo>
                  <a:pt x="476" y="645"/>
                </a:lnTo>
                <a:lnTo>
                  <a:pt x="482" y="646"/>
                </a:lnTo>
                <a:lnTo>
                  <a:pt x="487" y="648"/>
                </a:lnTo>
                <a:lnTo>
                  <a:pt x="492" y="651"/>
                </a:lnTo>
                <a:lnTo>
                  <a:pt x="498" y="653"/>
                </a:lnTo>
                <a:lnTo>
                  <a:pt x="502" y="657"/>
                </a:lnTo>
                <a:lnTo>
                  <a:pt x="506" y="661"/>
                </a:lnTo>
                <a:lnTo>
                  <a:pt x="511" y="665"/>
                </a:lnTo>
                <a:lnTo>
                  <a:pt x="514" y="670"/>
                </a:lnTo>
                <a:lnTo>
                  <a:pt x="517" y="674"/>
                </a:lnTo>
                <a:lnTo>
                  <a:pt x="519" y="680"/>
                </a:lnTo>
                <a:lnTo>
                  <a:pt x="521" y="685"/>
                </a:lnTo>
                <a:lnTo>
                  <a:pt x="522" y="692"/>
                </a:lnTo>
                <a:lnTo>
                  <a:pt x="524" y="697"/>
                </a:lnTo>
                <a:lnTo>
                  <a:pt x="525" y="703"/>
                </a:lnTo>
                <a:lnTo>
                  <a:pt x="524" y="710"/>
                </a:lnTo>
                <a:lnTo>
                  <a:pt x="522" y="715"/>
                </a:lnTo>
                <a:lnTo>
                  <a:pt x="521" y="720"/>
                </a:lnTo>
                <a:lnTo>
                  <a:pt x="519" y="727"/>
                </a:lnTo>
                <a:lnTo>
                  <a:pt x="517" y="731"/>
                </a:lnTo>
                <a:lnTo>
                  <a:pt x="514" y="737"/>
                </a:lnTo>
                <a:lnTo>
                  <a:pt x="511" y="741"/>
                </a:lnTo>
                <a:lnTo>
                  <a:pt x="506" y="745"/>
                </a:lnTo>
                <a:lnTo>
                  <a:pt x="502" y="749"/>
                </a:lnTo>
                <a:lnTo>
                  <a:pt x="498" y="753"/>
                </a:lnTo>
                <a:lnTo>
                  <a:pt x="492" y="756"/>
                </a:lnTo>
                <a:lnTo>
                  <a:pt x="487" y="758"/>
                </a:lnTo>
                <a:lnTo>
                  <a:pt x="482" y="760"/>
                </a:lnTo>
                <a:lnTo>
                  <a:pt x="476" y="762"/>
                </a:lnTo>
                <a:lnTo>
                  <a:pt x="470" y="762"/>
                </a:lnTo>
                <a:lnTo>
                  <a:pt x="465" y="763"/>
                </a:lnTo>
                <a:close/>
                <a:moveTo>
                  <a:pt x="330" y="404"/>
                </a:moveTo>
                <a:lnTo>
                  <a:pt x="330" y="407"/>
                </a:lnTo>
                <a:lnTo>
                  <a:pt x="329" y="410"/>
                </a:lnTo>
                <a:lnTo>
                  <a:pt x="328" y="412"/>
                </a:lnTo>
                <a:lnTo>
                  <a:pt x="326" y="414"/>
                </a:lnTo>
                <a:lnTo>
                  <a:pt x="323" y="417"/>
                </a:lnTo>
                <a:lnTo>
                  <a:pt x="320" y="418"/>
                </a:lnTo>
                <a:lnTo>
                  <a:pt x="318" y="419"/>
                </a:lnTo>
                <a:lnTo>
                  <a:pt x="315" y="419"/>
                </a:lnTo>
                <a:lnTo>
                  <a:pt x="270" y="419"/>
                </a:lnTo>
                <a:lnTo>
                  <a:pt x="270" y="543"/>
                </a:lnTo>
                <a:lnTo>
                  <a:pt x="270" y="546"/>
                </a:lnTo>
                <a:lnTo>
                  <a:pt x="269" y="549"/>
                </a:lnTo>
                <a:lnTo>
                  <a:pt x="268" y="551"/>
                </a:lnTo>
                <a:lnTo>
                  <a:pt x="266" y="554"/>
                </a:lnTo>
                <a:lnTo>
                  <a:pt x="263" y="556"/>
                </a:lnTo>
                <a:lnTo>
                  <a:pt x="260" y="557"/>
                </a:lnTo>
                <a:lnTo>
                  <a:pt x="258" y="558"/>
                </a:lnTo>
                <a:lnTo>
                  <a:pt x="255" y="558"/>
                </a:lnTo>
                <a:lnTo>
                  <a:pt x="252" y="558"/>
                </a:lnTo>
                <a:lnTo>
                  <a:pt x="250" y="557"/>
                </a:lnTo>
                <a:lnTo>
                  <a:pt x="246" y="556"/>
                </a:lnTo>
                <a:lnTo>
                  <a:pt x="244" y="554"/>
                </a:lnTo>
                <a:lnTo>
                  <a:pt x="242" y="551"/>
                </a:lnTo>
                <a:lnTo>
                  <a:pt x="241" y="549"/>
                </a:lnTo>
                <a:lnTo>
                  <a:pt x="240" y="546"/>
                </a:lnTo>
                <a:lnTo>
                  <a:pt x="240" y="543"/>
                </a:lnTo>
                <a:lnTo>
                  <a:pt x="240" y="419"/>
                </a:lnTo>
                <a:lnTo>
                  <a:pt x="195" y="419"/>
                </a:lnTo>
                <a:lnTo>
                  <a:pt x="192" y="419"/>
                </a:lnTo>
                <a:lnTo>
                  <a:pt x="190" y="418"/>
                </a:lnTo>
                <a:lnTo>
                  <a:pt x="186" y="417"/>
                </a:lnTo>
                <a:lnTo>
                  <a:pt x="184" y="414"/>
                </a:lnTo>
                <a:lnTo>
                  <a:pt x="183" y="412"/>
                </a:lnTo>
                <a:lnTo>
                  <a:pt x="181" y="410"/>
                </a:lnTo>
                <a:lnTo>
                  <a:pt x="180" y="407"/>
                </a:lnTo>
                <a:lnTo>
                  <a:pt x="180" y="404"/>
                </a:lnTo>
                <a:lnTo>
                  <a:pt x="180" y="344"/>
                </a:lnTo>
                <a:lnTo>
                  <a:pt x="180" y="342"/>
                </a:lnTo>
                <a:lnTo>
                  <a:pt x="181" y="339"/>
                </a:lnTo>
                <a:lnTo>
                  <a:pt x="183" y="336"/>
                </a:lnTo>
                <a:lnTo>
                  <a:pt x="184" y="334"/>
                </a:lnTo>
                <a:lnTo>
                  <a:pt x="186" y="332"/>
                </a:lnTo>
                <a:lnTo>
                  <a:pt x="190" y="331"/>
                </a:lnTo>
                <a:lnTo>
                  <a:pt x="192" y="330"/>
                </a:lnTo>
                <a:lnTo>
                  <a:pt x="195" y="329"/>
                </a:lnTo>
                <a:lnTo>
                  <a:pt x="240" y="329"/>
                </a:lnTo>
                <a:lnTo>
                  <a:pt x="240" y="129"/>
                </a:lnTo>
                <a:lnTo>
                  <a:pt x="240" y="126"/>
                </a:lnTo>
                <a:lnTo>
                  <a:pt x="241" y="123"/>
                </a:lnTo>
                <a:lnTo>
                  <a:pt x="242" y="121"/>
                </a:lnTo>
                <a:lnTo>
                  <a:pt x="244" y="118"/>
                </a:lnTo>
                <a:lnTo>
                  <a:pt x="246" y="117"/>
                </a:lnTo>
                <a:lnTo>
                  <a:pt x="250" y="115"/>
                </a:lnTo>
                <a:lnTo>
                  <a:pt x="252" y="114"/>
                </a:lnTo>
                <a:lnTo>
                  <a:pt x="255" y="114"/>
                </a:lnTo>
                <a:lnTo>
                  <a:pt x="258" y="114"/>
                </a:lnTo>
                <a:lnTo>
                  <a:pt x="260" y="115"/>
                </a:lnTo>
                <a:lnTo>
                  <a:pt x="263" y="117"/>
                </a:lnTo>
                <a:lnTo>
                  <a:pt x="266" y="118"/>
                </a:lnTo>
                <a:lnTo>
                  <a:pt x="268" y="121"/>
                </a:lnTo>
                <a:lnTo>
                  <a:pt x="269" y="123"/>
                </a:lnTo>
                <a:lnTo>
                  <a:pt x="270" y="127"/>
                </a:lnTo>
                <a:lnTo>
                  <a:pt x="270" y="129"/>
                </a:lnTo>
                <a:lnTo>
                  <a:pt x="270" y="329"/>
                </a:lnTo>
                <a:lnTo>
                  <a:pt x="315" y="329"/>
                </a:lnTo>
                <a:lnTo>
                  <a:pt x="318" y="330"/>
                </a:lnTo>
                <a:lnTo>
                  <a:pt x="320" y="331"/>
                </a:lnTo>
                <a:lnTo>
                  <a:pt x="323" y="332"/>
                </a:lnTo>
                <a:lnTo>
                  <a:pt x="326" y="334"/>
                </a:lnTo>
                <a:lnTo>
                  <a:pt x="328" y="336"/>
                </a:lnTo>
                <a:lnTo>
                  <a:pt x="329" y="339"/>
                </a:lnTo>
                <a:lnTo>
                  <a:pt x="330" y="342"/>
                </a:lnTo>
                <a:lnTo>
                  <a:pt x="330" y="344"/>
                </a:lnTo>
                <a:lnTo>
                  <a:pt x="330" y="404"/>
                </a:lnTo>
                <a:close/>
                <a:moveTo>
                  <a:pt x="255" y="763"/>
                </a:moveTo>
                <a:lnTo>
                  <a:pt x="249" y="762"/>
                </a:lnTo>
                <a:lnTo>
                  <a:pt x="243" y="762"/>
                </a:lnTo>
                <a:lnTo>
                  <a:pt x="237" y="760"/>
                </a:lnTo>
                <a:lnTo>
                  <a:pt x="231" y="758"/>
                </a:lnTo>
                <a:lnTo>
                  <a:pt x="226" y="756"/>
                </a:lnTo>
                <a:lnTo>
                  <a:pt x="222" y="753"/>
                </a:lnTo>
                <a:lnTo>
                  <a:pt x="216" y="749"/>
                </a:lnTo>
                <a:lnTo>
                  <a:pt x="212" y="745"/>
                </a:lnTo>
                <a:lnTo>
                  <a:pt x="209" y="741"/>
                </a:lnTo>
                <a:lnTo>
                  <a:pt x="206" y="737"/>
                </a:lnTo>
                <a:lnTo>
                  <a:pt x="203" y="731"/>
                </a:lnTo>
                <a:lnTo>
                  <a:pt x="200" y="727"/>
                </a:lnTo>
                <a:lnTo>
                  <a:pt x="198" y="720"/>
                </a:lnTo>
                <a:lnTo>
                  <a:pt x="196" y="715"/>
                </a:lnTo>
                <a:lnTo>
                  <a:pt x="195" y="710"/>
                </a:lnTo>
                <a:lnTo>
                  <a:pt x="195" y="703"/>
                </a:lnTo>
                <a:lnTo>
                  <a:pt x="195" y="697"/>
                </a:lnTo>
                <a:lnTo>
                  <a:pt x="196" y="692"/>
                </a:lnTo>
                <a:lnTo>
                  <a:pt x="198" y="685"/>
                </a:lnTo>
                <a:lnTo>
                  <a:pt x="200" y="680"/>
                </a:lnTo>
                <a:lnTo>
                  <a:pt x="203" y="674"/>
                </a:lnTo>
                <a:lnTo>
                  <a:pt x="206" y="670"/>
                </a:lnTo>
                <a:lnTo>
                  <a:pt x="209" y="665"/>
                </a:lnTo>
                <a:lnTo>
                  <a:pt x="212" y="661"/>
                </a:lnTo>
                <a:lnTo>
                  <a:pt x="216" y="657"/>
                </a:lnTo>
                <a:lnTo>
                  <a:pt x="222" y="653"/>
                </a:lnTo>
                <a:lnTo>
                  <a:pt x="226" y="651"/>
                </a:lnTo>
                <a:lnTo>
                  <a:pt x="231" y="648"/>
                </a:lnTo>
                <a:lnTo>
                  <a:pt x="237" y="646"/>
                </a:lnTo>
                <a:lnTo>
                  <a:pt x="243" y="645"/>
                </a:lnTo>
                <a:lnTo>
                  <a:pt x="249" y="643"/>
                </a:lnTo>
                <a:lnTo>
                  <a:pt x="255" y="643"/>
                </a:lnTo>
                <a:lnTo>
                  <a:pt x="261" y="643"/>
                </a:lnTo>
                <a:lnTo>
                  <a:pt x="267" y="645"/>
                </a:lnTo>
                <a:lnTo>
                  <a:pt x="273" y="646"/>
                </a:lnTo>
                <a:lnTo>
                  <a:pt x="278" y="648"/>
                </a:lnTo>
                <a:lnTo>
                  <a:pt x="284" y="651"/>
                </a:lnTo>
                <a:lnTo>
                  <a:pt x="288" y="653"/>
                </a:lnTo>
                <a:lnTo>
                  <a:pt x="293" y="657"/>
                </a:lnTo>
                <a:lnTo>
                  <a:pt x="298" y="661"/>
                </a:lnTo>
                <a:lnTo>
                  <a:pt x="301" y="665"/>
                </a:lnTo>
                <a:lnTo>
                  <a:pt x="304" y="670"/>
                </a:lnTo>
                <a:lnTo>
                  <a:pt x="307" y="674"/>
                </a:lnTo>
                <a:lnTo>
                  <a:pt x="311" y="680"/>
                </a:lnTo>
                <a:lnTo>
                  <a:pt x="312" y="685"/>
                </a:lnTo>
                <a:lnTo>
                  <a:pt x="314" y="692"/>
                </a:lnTo>
                <a:lnTo>
                  <a:pt x="315" y="697"/>
                </a:lnTo>
                <a:lnTo>
                  <a:pt x="315" y="703"/>
                </a:lnTo>
                <a:lnTo>
                  <a:pt x="315" y="710"/>
                </a:lnTo>
                <a:lnTo>
                  <a:pt x="314" y="715"/>
                </a:lnTo>
                <a:lnTo>
                  <a:pt x="312" y="720"/>
                </a:lnTo>
                <a:lnTo>
                  <a:pt x="311" y="727"/>
                </a:lnTo>
                <a:lnTo>
                  <a:pt x="307" y="731"/>
                </a:lnTo>
                <a:lnTo>
                  <a:pt x="304" y="737"/>
                </a:lnTo>
                <a:lnTo>
                  <a:pt x="301" y="741"/>
                </a:lnTo>
                <a:lnTo>
                  <a:pt x="298" y="745"/>
                </a:lnTo>
                <a:lnTo>
                  <a:pt x="293" y="749"/>
                </a:lnTo>
                <a:lnTo>
                  <a:pt x="288" y="753"/>
                </a:lnTo>
                <a:lnTo>
                  <a:pt x="284" y="756"/>
                </a:lnTo>
                <a:lnTo>
                  <a:pt x="278" y="758"/>
                </a:lnTo>
                <a:lnTo>
                  <a:pt x="273" y="760"/>
                </a:lnTo>
                <a:lnTo>
                  <a:pt x="267" y="762"/>
                </a:lnTo>
                <a:lnTo>
                  <a:pt x="261" y="762"/>
                </a:lnTo>
                <a:lnTo>
                  <a:pt x="255" y="763"/>
                </a:lnTo>
                <a:close/>
                <a:moveTo>
                  <a:pt x="883" y="0"/>
                </a:moveTo>
                <a:lnTo>
                  <a:pt x="15" y="0"/>
                </a:lnTo>
                <a:lnTo>
                  <a:pt x="13" y="0"/>
                </a:lnTo>
                <a:lnTo>
                  <a:pt x="10" y="2"/>
                </a:lnTo>
                <a:lnTo>
                  <a:pt x="8" y="3"/>
                </a:lnTo>
                <a:lnTo>
                  <a:pt x="6" y="5"/>
                </a:lnTo>
                <a:lnTo>
                  <a:pt x="3" y="7"/>
                </a:lnTo>
                <a:lnTo>
                  <a:pt x="2" y="10"/>
                </a:lnTo>
                <a:lnTo>
                  <a:pt x="1" y="12"/>
                </a:lnTo>
                <a:lnTo>
                  <a:pt x="0" y="15"/>
                </a:lnTo>
                <a:lnTo>
                  <a:pt x="0" y="883"/>
                </a:lnTo>
                <a:lnTo>
                  <a:pt x="1" y="886"/>
                </a:lnTo>
                <a:lnTo>
                  <a:pt x="2" y="888"/>
                </a:lnTo>
                <a:lnTo>
                  <a:pt x="3" y="892"/>
                </a:lnTo>
                <a:lnTo>
                  <a:pt x="6" y="894"/>
                </a:lnTo>
                <a:lnTo>
                  <a:pt x="8" y="895"/>
                </a:lnTo>
                <a:lnTo>
                  <a:pt x="10" y="897"/>
                </a:lnTo>
                <a:lnTo>
                  <a:pt x="13" y="897"/>
                </a:lnTo>
                <a:lnTo>
                  <a:pt x="15" y="898"/>
                </a:lnTo>
                <a:lnTo>
                  <a:pt x="883" y="898"/>
                </a:lnTo>
                <a:lnTo>
                  <a:pt x="886" y="897"/>
                </a:lnTo>
                <a:lnTo>
                  <a:pt x="888" y="897"/>
                </a:lnTo>
                <a:lnTo>
                  <a:pt x="892" y="895"/>
                </a:lnTo>
                <a:lnTo>
                  <a:pt x="894" y="894"/>
                </a:lnTo>
                <a:lnTo>
                  <a:pt x="896" y="892"/>
                </a:lnTo>
                <a:lnTo>
                  <a:pt x="897" y="888"/>
                </a:lnTo>
                <a:lnTo>
                  <a:pt x="898" y="886"/>
                </a:lnTo>
                <a:lnTo>
                  <a:pt x="898" y="883"/>
                </a:lnTo>
                <a:lnTo>
                  <a:pt x="898" y="15"/>
                </a:lnTo>
                <a:lnTo>
                  <a:pt x="898" y="12"/>
                </a:lnTo>
                <a:lnTo>
                  <a:pt x="897" y="10"/>
                </a:lnTo>
                <a:lnTo>
                  <a:pt x="896" y="7"/>
                </a:lnTo>
                <a:lnTo>
                  <a:pt x="894" y="5"/>
                </a:lnTo>
                <a:lnTo>
                  <a:pt x="892" y="3"/>
                </a:lnTo>
                <a:lnTo>
                  <a:pt x="888" y="2"/>
                </a:lnTo>
                <a:lnTo>
                  <a:pt x="886" y="0"/>
                </a:lnTo>
                <a:lnTo>
                  <a:pt x="883"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299715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223657" y="204714"/>
            <a:ext cx="3744686" cy="10525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Case study cross comparisons</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AGILE</a:t>
            </a:r>
          </a:p>
        </p:txBody>
      </p:sp>
      <p:sp>
        <p:nvSpPr>
          <p:cNvPr id="40" name="Rectangle 39">
            <a:extLst>
              <a:ext uri="{FF2B5EF4-FFF2-40B4-BE49-F238E27FC236}">
                <a16:creationId xmlns:a16="http://schemas.microsoft.com/office/drawing/2014/main" id="{5842CE6B-862D-4B18-B10B-3436A7D24058}"/>
              </a:ext>
            </a:extLst>
          </p:cNvPr>
          <p:cNvSpPr/>
          <p:nvPr/>
        </p:nvSpPr>
        <p:spPr>
          <a:xfrm>
            <a:off x="626598" y="2101873"/>
            <a:ext cx="10938803" cy="1687000"/>
          </a:xfrm>
          <a:prstGeom prst="rect">
            <a:avLst/>
          </a:prstGeom>
        </p:spPr>
        <p:txBody>
          <a:bodyPr wrap="square" lIns="0" tIns="0" rIns="0" bIns="0" anchor="t">
            <a:spAutoFit/>
          </a:bodyPr>
          <a:lstStyle/>
          <a:p>
            <a:pPr fontAlgn="ctr">
              <a:lnSpc>
                <a:spcPct val="107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A</a:t>
            </a:r>
            <a:r>
              <a:rPr lang="en-GB" sz="1800" dirty="0">
                <a:effectLst/>
                <a:latin typeface="Arial" panose="020B0604020202020204" pitchFamily="34" charset="0"/>
                <a:ea typeface="Times New Roman" panose="02020603050405020304" pitchFamily="18" charset="0"/>
                <a:cs typeface="Arial" panose="020B0604020202020204" pitchFamily="34" charset="0"/>
              </a:rPr>
              <a:t> well known, music technology start up, were facing challenges in delivering software projects on time and meeting customer expectations. </a:t>
            </a:r>
          </a:p>
          <a:p>
            <a:pPr fontAlgn="ctr">
              <a:lnSpc>
                <a:spcPct val="107000"/>
              </a:lnSpc>
              <a:spcAft>
                <a:spcPts val="800"/>
              </a:spcAft>
            </a:pPr>
            <a:endParaRPr lang="en-GB" dirty="0">
              <a:latin typeface="Arial" panose="020B0604020202020204" pitchFamily="34" charset="0"/>
              <a:ea typeface="Times New Roman" panose="02020603050405020304" pitchFamily="18" charset="0"/>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company decided to implement the agile project management method to enhance collaboration, increase adaptability to changing requirements and improve overall project efficiency.</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4" name="Rectangle 43">
            <a:extLst>
              <a:ext uri="{FF2B5EF4-FFF2-40B4-BE49-F238E27FC236}">
                <a16:creationId xmlns:a16="http://schemas.microsoft.com/office/drawing/2014/main" id="{95967C4C-72D9-469E-BB08-F31A36FBD11D}"/>
              </a:ext>
            </a:extLst>
          </p:cNvPr>
          <p:cNvSpPr/>
          <p:nvPr/>
        </p:nvSpPr>
        <p:spPr>
          <a:xfrm>
            <a:off x="3776211" y="1513141"/>
            <a:ext cx="4639578" cy="215444"/>
          </a:xfrm>
          <a:prstGeom prst="rect">
            <a:avLst/>
          </a:prstGeom>
        </p:spPr>
        <p:txBody>
          <a:bodyPr wrap="square" lIns="0" tIns="0" rIns="0" bIns="0" anchor="t">
            <a:spAutoFit/>
          </a:bodyPr>
          <a:lstStyle/>
          <a:p>
            <a:r>
              <a:rPr lang="en-US" sz="1400" b="1" dirty="0">
                <a:solidFill>
                  <a:schemeClr val="tx1">
                    <a:lumMod val="75000"/>
                    <a:lumOff val="25000"/>
                  </a:schemeClr>
                </a:solidFill>
                <a:cs typeface="Segoe UI" panose="020B0502040204020203" pitchFamily="34" charset="0"/>
              </a:rPr>
              <a:t>Company Delta – A well known music technology start up</a:t>
            </a:r>
          </a:p>
        </p:txBody>
      </p:sp>
      <p:sp>
        <p:nvSpPr>
          <p:cNvPr id="10" name="Rectangle 9">
            <a:extLst>
              <a:ext uri="{FF2B5EF4-FFF2-40B4-BE49-F238E27FC236}">
                <a16:creationId xmlns:a16="http://schemas.microsoft.com/office/drawing/2014/main" id="{962804DE-94FA-44E6-99ED-4CB4CC6E97AC}"/>
              </a:ext>
            </a:extLst>
          </p:cNvPr>
          <p:cNvSpPr/>
          <p:nvPr/>
        </p:nvSpPr>
        <p:spPr>
          <a:xfrm>
            <a:off x="4014565" y="1268282"/>
            <a:ext cx="4162870"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CASE STUDY</a:t>
            </a:r>
          </a:p>
        </p:txBody>
      </p:sp>
      <p:sp>
        <p:nvSpPr>
          <p:cNvPr id="12" name="Rectangle 11">
            <a:extLst>
              <a:ext uri="{FF2B5EF4-FFF2-40B4-BE49-F238E27FC236}">
                <a16:creationId xmlns:a16="http://schemas.microsoft.com/office/drawing/2014/main" id="{E7321211-6C3C-4D19-8B91-420B19A4FCB4}"/>
              </a:ext>
            </a:extLst>
          </p:cNvPr>
          <p:cNvSpPr/>
          <p:nvPr/>
        </p:nvSpPr>
        <p:spPr>
          <a:xfrm>
            <a:off x="626598" y="4295523"/>
            <a:ext cx="10502262" cy="1288045"/>
          </a:xfrm>
          <a:prstGeom prst="rect">
            <a:avLst/>
          </a:prstGeom>
        </p:spPr>
        <p:txBody>
          <a:bodyPr wrap="square" lIns="0" tIns="0" rIns="0" bIns="0" anchor="t">
            <a:spAutoFit/>
          </a:bodyPr>
          <a:lstStyle/>
          <a:p>
            <a:pPr fontAlgn="ctr">
              <a:lnSpc>
                <a:spcPct val="107000"/>
              </a:lnSpc>
              <a:spcAft>
                <a:spcPts val="800"/>
              </a:spcAft>
            </a:pPr>
            <a:r>
              <a:rPr lang="en-GB" sz="1800" dirty="0">
                <a:solidFill>
                  <a:schemeClr val="bg1">
                    <a:lumMod val="65000"/>
                  </a:schemeClr>
                </a:solidFill>
                <a:effectLst/>
                <a:latin typeface="Arial" panose="020B0604020202020204" pitchFamily="34" charset="0"/>
                <a:ea typeface="Times New Roman" panose="02020603050405020304" pitchFamily="18" charset="0"/>
                <a:cs typeface="Arial" panose="020B0604020202020204" pitchFamily="34" charset="0"/>
              </a:rPr>
              <a:t>Agile project management is an iterative and collaborative approach that promotes adaptability and responsiveness to changing project requirements. It emphasizes continuous feedback, short development cycles, and customer involvement to deliver valuable results incrementally.</a:t>
            </a:r>
            <a:endParaRPr lang="en-GB" sz="1800" dirty="0">
              <a:solidFill>
                <a:schemeClr val="bg1">
                  <a:lumMod val="65000"/>
                </a:schemeClr>
              </a:solidFill>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i="1" dirty="0">
                <a:solidFill>
                  <a:schemeClr val="bg1">
                    <a:lumMod val="65000"/>
                  </a:schemeClr>
                </a:solidFill>
                <a:effectLst/>
                <a:latin typeface="Arial" panose="020B0604020202020204" pitchFamily="34" charset="0"/>
                <a:ea typeface="Times New Roman" panose="02020603050405020304" pitchFamily="18" charset="0"/>
                <a:cs typeface="Arial" panose="020B0604020202020204" pitchFamily="34" charset="0"/>
              </a:rPr>
              <a:t>( Kerzner, 2017)</a:t>
            </a:r>
            <a:endParaRPr lang="en-GB" sz="1800" dirty="0">
              <a:solidFill>
                <a:schemeClr val="bg1">
                  <a:lumMod val="65000"/>
                </a:schemeClr>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40762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AGILE Positives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501816" y="2143853"/>
            <a:ext cx="5684530" cy="2851141"/>
          </a:xfrm>
          <a:prstGeom prst="trapezoid">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3253733" y="2143854"/>
            <a:ext cx="5684531" cy="2851141"/>
          </a:xfrm>
          <a:prstGeom prst="trapezoid">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7192669" y="2262230"/>
            <a:ext cx="5447766" cy="2851141"/>
          </a:xfrm>
          <a:prstGeom prst="trapezoid">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654649" y="1684275"/>
            <a:ext cx="1371600" cy="492443"/>
          </a:xfrm>
          <a:prstGeom prst="rect">
            <a:avLst/>
          </a:prstGeom>
        </p:spPr>
        <p:txBody>
          <a:bodyPr wrap="square" lIns="0" tIns="0" rIns="0" bIns="0">
            <a:spAutoFit/>
          </a:bodyPr>
          <a:lstStyle/>
          <a:p>
            <a:pPr algn="ctr"/>
            <a:r>
              <a:rPr lang="en-US" sz="1600" b="1" dirty="0">
                <a:solidFill>
                  <a:schemeClr val="bg1"/>
                </a:solidFill>
              </a:rPr>
              <a:t>Client focused development</a:t>
            </a:r>
          </a:p>
        </p:txBody>
      </p:sp>
      <p:sp>
        <p:nvSpPr>
          <p:cNvPr id="47" name="Rectangle 46">
            <a:extLst>
              <a:ext uri="{FF2B5EF4-FFF2-40B4-BE49-F238E27FC236}">
                <a16:creationId xmlns:a16="http://schemas.microsoft.com/office/drawing/2014/main" id="{1751D31D-3535-411D-8BAC-95CCC90AB185}"/>
              </a:ext>
            </a:extLst>
          </p:cNvPr>
          <p:cNvSpPr/>
          <p:nvPr/>
        </p:nvSpPr>
        <p:spPr>
          <a:xfrm>
            <a:off x="5410198" y="1713629"/>
            <a:ext cx="1371600" cy="492443"/>
          </a:xfrm>
          <a:prstGeom prst="rect">
            <a:avLst/>
          </a:prstGeom>
        </p:spPr>
        <p:txBody>
          <a:bodyPr wrap="square" lIns="0" tIns="0" rIns="0" bIns="0">
            <a:spAutoFit/>
          </a:bodyPr>
          <a:lstStyle/>
          <a:p>
            <a:pPr algn="ctr"/>
            <a:r>
              <a:rPr lang="en-US" sz="1600" b="1" dirty="0">
                <a:solidFill>
                  <a:schemeClr val="bg1"/>
                </a:solidFill>
              </a:rPr>
              <a:t>Flexibility and adaptability</a:t>
            </a:r>
          </a:p>
        </p:txBody>
      </p:sp>
      <p:sp>
        <p:nvSpPr>
          <p:cNvPr id="48" name="Rectangle 47">
            <a:extLst>
              <a:ext uri="{FF2B5EF4-FFF2-40B4-BE49-F238E27FC236}">
                <a16:creationId xmlns:a16="http://schemas.microsoft.com/office/drawing/2014/main" id="{FA4D735A-8F75-4E2A-8F1A-CC303B0718BA}"/>
              </a:ext>
            </a:extLst>
          </p:cNvPr>
          <p:cNvSpPr/>
          <p:nvPr/>
        </p:nvSpPr>
        <p:spPr>
          <a:xfrm>
            <a:off x="9230752" y="1713629"/>
            <a:ext cx="1371600" cy="246221"/>
          </a:xfrm>
          <a:prstGeom prst="rect">
            <a:avLst/>
          </a:prstGeom>
        </p:spPr>
        <p:txBody>
          <a:bodyPr wrap="square" lIns="0" tIns="0" rIns="0" bIns="0">
            <a:spAutoFit/>
          </a:bodyPr>
          <a:lstStyle/>
          <a:p>
            <a:pPr algn="ctr"/>
            <a:r>
              <a:rPr lang="en-US" sz="1600" b="1" dirty="0">
                <a:solidFill>
                  <a:schemeClr val="bg1"/>
                </a:solidFill>
              </a:rPr>
              <a:t>Response time</a:t>
            </a:r>
          </a:p>
        </p:txBody>
      </p:sp>
      <p:sp>
        <p:nvSpPr>
          <p:cNvPr id="51" name="Rectangle 50">
            <a:extLst>
              <a:ext uri="{FF2B5EF4-FFF2-40B4-BE49-F238E27FC236}">
                <a16:creationId xmlns:a16="http://schemas.microsoft.com/office/drawing/2014/main" id="{8AA18108-5B8B-4147-84A7-D30A16BEC4EA}"/>
              </a:ext>
            </a:extLst>
          </p:cNvPr>
          <p:cNvSpPr/>
          <p:nvPr/>
        </p:nvSpPr>
        <p:spPr>
          <a:xfrm>
            <a:off x="1464428" y="2586333"/>
            <a:ext cx="1752042" cy="1685333"/>
          </a:xfrm>
          <a:prstGeom prst="rect">
            <a:avLst/>
          </a:prstGeom>
        </p:spPr>
        <p:txBody>
          <a:bodyPr wrap="square" lIns="0" tIns="0" rIns="0" bIns="0" anchor="t">
            <a:spAutoFit/>
          </a:bodyPr>
          <a:lstStyle/>
          <a:p>
            <a:pPr algn="ctr">
              <a:lnSpc>
                <a:spcPts val="1900"/>
              </a:lnSpc>
            </a:pPr>
            <a:r>
              <a:rPr lang="en-US" sz="1400" dirty="0">
                <a:solidFill>
                  <a:schemeClr val="bg1"/>
                </a:solidFill>
                <a:latin typeface="Arial" panose="020B0604020202020204" pitchFamily="34" charset="0"/>
                <a:cs typeface="Arial" panose="020B0604020202020204" pitchFamily="34" charset="0"/>
              </a:rPr>
              <a:t>Emphasizing customer feedback is a key part of the agile strategy and enabled company delta to prioritize developing certain features.</a:t>
            </a:r>
          </a:p>
        </p:txBody>
      </p:sp>
      <p:sp>
        <p:nvSpPr>
          <p:cNvPr id="52" name="Rectangle 51">
            <a:extLst>
              <a:ext uri="{FF2B5EF4-FFF2-40B4-BE49-F238E27FC236}">
                <a16:creationId xmlns:a16="http://schemas.microsoft.com/office/drawing/2014/main" id="{A8534162-B6E2-4579-9DAD-AD8DE07459BC}"/>
              </a:ext>
            </a:extLst>
          </p:cNvPr>
          <p:cNvSpPr/>
          <p:nvPr/>
        </p:nvSpPr>
        <p:spPr>
          <a:xfrm>
            <a:off x="5236647" y="2593187"/>
            <a:ext cx="1752042" cy="3147400"/>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The ever changing and dynamic nature of the emerging music streaming industry meant that flexibility in responding to the changing requirements and demands from the market/ customer base had to be efficient in its execution. </a:t>
            </a:r>
            <a:endParaRPr lang="en-US" sz="1100" dirty="0">
              <a:solidFill>
                <a:schemeClr val="bg1"/>
              </a:solidFill>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9040531" y="2593187"/>
            <a:ext cx="1752042" cy="2680221"/>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Firstly, they saw much faster “Time to market” periods, where much more intense, highly resourced “sprints” were organised. These focused on delivering small, valuable features in each cycle. </a:t>
            </a:r>
            <a:endParaRPr lang="en-US" sz="1100" dirty="0">
              <a:solidFill>
                <a:schemeClr val="bg1"/>
              </a:solidFill>
              <a:cs typeface="Segoe UI" panose="020B0502040204020203" pitchFamily="34" charset="0"/>
            </a:endParaRPr>
          </a:p>
        </p:txBody>
      </p:sp>
    </p:spTree>
    <p:extLst>
      <p:ext uri="{BB962C8B-B14F-4D97-AF65-F5344CB8AC3E}">
        <p14:creationId xmlns:p14="http://schemas.microsoft.com/office/powerpoint/2010/main" val="822569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AGILE Negatives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501816" y="2143853"/>
            <a:ext cx="5684530" cy="2851141"/>
          </a:xfrm>
          <a:prstGeom prst="trapezoid">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3253733" y="2143854"/>
            <a:ext cx="5684531" cy="2851141"/>
          </a:xfrm>
          <a:prstGeom prst="trapezoid">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7192669" y="2262230"/>
            <a:ext cx="5447766" cy="2851141"/>
          </a:xfrm>
          <a:prstGeom prst="trapezoi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654649" y="1684275"/>
            <a:ext cx="1371600" cy="738664"/>
          </a:xfrm>
          <a:prstGeom prst="rect">
            <a:avLst/>
          </a:prstGeom>
        </p:spPr>
        <p:txBody>
          <a:bodyPr wrap="square" lIns="0" tIns="0" rIns="0" bIns="0">
            <a:spAutoFit/>
          </a:bodyPr>
          <a:lstStyle/>
          <a:p>
            <a:pPr algn="ctr"/>
            <a:r>
              <a:rPr lang="en-US" sz="1600" b="1" dirty="0">
                <a:solidFill>
                  <a:schemeClr val="bg1"/>
                </a:solidFill>
              </a:rPr>
              <a:t>Scope Creep &amp; Additional workload</a:t>
            </a:r>
          </a:p>
        </p:txBody>
      </p:sp>
      <p:sp>
        <p:nvSpPr>
          <p:cNvPr id="47" name="Rectangle 46">
            <a:extLst>
              <a:ext uri="{FF2B5EF4-FFF2-40B4-BE49-F238E27FC236}">
                <a16:creationId xmlns:a16="http://schemas.microsoft.com/office/drawing/2014/main" id="{1751D31D-3535-411D-8BAC-95CCC90AB185}"/>
              </a:ext>
            </a:extLst>
          </p:cNvPr>
          <p:cNvSpPr/>
          <p:nvPr/>
        </p:nvSpPr>
        <p:spPr>
          <a:xfrm>
            <a:off x="5410198" y="1713629"/>
            <a:ext cx="1371600" cy="492443"/>
          </a:xfrm>
          <a:prstGeom prst="rect">
            <a:avLst/>
          </a:prstGeom>
        </p:spPr>
        <p:txBody>
          <a:bodyPr wrap="square" lIns="0" tIns="0" rIns="0" bIns="0">
            <a:spAutoFit/>
          </a:bodyPr>
          <a:lstStyle/>
          <a:p>
            <a:pPr algn="ctr"/>
            <a:r>
              <a:rPr lang="en-US" sz="1600" b="1" dirty="0">
                <a:solidFill>
                  <a:schemeClr val="bg1"/>
                </a:solidFill>
              </a:rPr>
              <a:t>Communication Breakdown</a:t>
            </a:r>
          </a:p>
        </p:txBody>
      </p:sp>
      <p:sp>
        <p:nvSpPr>
          <p:cNvPr id="48" name="Rectangle 47">
            <a:extLst>
              <a:ext uri="{FF2B5EF4-FFF2-40B4-BE49-F238E27FC236}">
                <a16:creationId xmlns:a16="http://schemas.microsoft.com/office/drawing/2014/main" id="{FA4D735A-8F75-4E2A-8F1A-CC303B0718BA}"/>
              </a:ext>
            </a:extLst>
          </p:cNvPr>
          <p:cNvSpPr/>
          <p:nvPr/>
        </p:nvSpPr>
        <p:spPr>
          <a:xfrm>
            <a:off x="9230752" y="1713629"/>
            <a:ext cx="1371600" cy="492443"/>
          </a:xfrm>
          <a:prstGeom prst="rect">
            <a:avLst/>
          </a:prstGeom>
        </p:spPr>
        <p:txBody>
          <a:bodyPr wrap="square" lIns="0" tIns="0" rIns="0" bIns="0">
            <a:spAutoFit/>
          </a:bodyPr>
          <a:lstStyle/>
          <a:p>
            <a:pPr algn="ctr"/>
            <a:r>
              <a:rPr lang="en-US" sz="1600" b="1" dirty="0">
                <a:solidFill>
                  <a:schemeClr val="bg1"/>
                </a:solidFill>
              </a:rPr>
              <a:t>Maintaining documentation</a:t>
            </a:r>
          </a:p>
        </p:txBody>
      </p:sp>
      <p:sp>
        <p:nvSpPr>
          <p:cNvPr id="51" name="Rectangle 50">
            <a:extLst>
              <a:ext uri="{FF2B5EF4-FFF2-40B4-BE49-F238E27FC236}">
                <a16:creationId xmlns:a16="http://schemas.microsoft.com/office/drawing/2014/main" id="{8AA18108-5B8B-4147-84A7-D30A16BEC4EA}"/>
              </a:ext>
            </a:extLst>
          </p:cNvPr>
          <p:cNvSpPr/>
          <p:nvPr/>
        </p:nvSpPr>
        <p:spPr>
          <a:xfrm>
            <a:off x="1464428" y="2586333"/>
            <a:ext cx="1752042" cy="1929182"/>
          </a:xfrm>
          <a:prstGeom prst="rect">
            <a:avLst/>
          </a:prstGeom>
        </p:spPr>
        <p:txBody>
          <a:bodyPr wrap="square" lIns="0" tIns="0" rIns="0" bIns="0" anchor="t">
            <a:spAutoFit/>
          </a:bodyPr>
          <a:lstStyle/>
          <a:p>
            <a:pPr algn="ctr">
              <a:lnSpc>
                <a:spcPts val="1900"/>
              </a:lnSpc>
            </a:pPr>
            <a:r>
              <a:rPr lang="en-US" sz="1400" dirty="0">
                <a:solidFill>
                  <a:schemeClr val="bg1"/>
                </a:solidFill>
                <a:latin typeface="Arial" panose="020B0604020202020204" pitchFamily="34" charset="0"/>
                <a:cs typeface="Arial" panose="020B0604020202020204" pitchFamily="34" charset="0"/>
              </a:rPr>
              <a:t>To allow the agile applied to teams to be effective, they had to be relative self autonomous. This resulted in expanding projects due to scope creep.</a:t>
            </a:r>
          </a:p>
        </p:txBody>
      </p:sp>
      <p:sp>
        <p:nvSpPr>
          <p:cNvPr id="52" name="Rectangle 51">
            <a:extLst>
              <a:ext uri="{FF2B5EF4-FFF2-40B4-BE49-F238E27FC236}">
                <a16:creationId xmlns:a16="http://schemas.microsoft.com/office/drawing/2014/main" id="{A8534162-B6E2-4579-9DAD-AD8DE07459BC}"/>
              </a:ext>
            </a:extLst>
          </p:cNvPr>
          <p:cNvSpPr/>
          <p:nvPr/>
        </p:nvSpPr>
        <p:spPr>
          <a:xfrm>
            <a:off x="5236647" y="2593187"/>
            <a:ext cx="1752042" cy="2660087"/>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Due to the resource intense “sprint” nature of agile, good communication is vital to a successful project, this proved difficult when applied to departments spread across countries and time zones.</a:t>
            </a:r>
            <a:endParaRPr lang="en-US" sz="1100" dirty="0">
              <a:solidFill>
                <a:schemeClr val="bg1"/>
              </a:solidFill>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9040531" y="2593187"/>
            <a:ext cx="1752042" cy="3227165"/>
          </a:xfrm>
          <a:prstGeom prst="rect">
            <a:avLst/>
          </a:prstGeom>
        </p:spPr>
        <p:txBody>
          <a:bodyPr wrap="square" lIns="0" tIns="0" rIns="0" bIns="0" anchor="t">
            <a:spAutoFit/>
          </a:bodyPr>
          <a:lstStyle/>
          <a:p>
            <a:pPr fontAlgn="ctr">
              <a:lnSpc>
                <a:spcPct val="107000"/>
              </a:lnSpc>
              <a:spcAft>
                <a:spcPts val="800"/>
              </a:spcAft>
            </a:pPr>
            <a:r>
              <a:rPr lang="en-GB"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focus on delivering a quick turn around on new software developments often came to the detriment of documentation and record keeping. This posed challenges in maintaining complete records and documentation for compliance and future reference. </a:t>
            </a:r>
            <a:endParaRPr lang="en-GB" sz="14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71230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223657" y="204714"/>
            <a:ext cx="3744686" cy="10525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Case study cross comparisons</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AGILE</a:t>
            </a:r>
          </a:p>
        </p:txBody>
      </p:sp>
      <p:sp>
        <p:nvSpPr>
          <p:cNvPr id="40" name="Rectangle 39">
            <a:extLst>
              <a:ext uri="{FF2B5EF4-FFF2-40B4-BE49-F238E27FC236}">
                <a16:creationId xmlns:a16="http://schemas.microsoft.com/office/drawing/2014/main" id="{5842CE6B-862D-4B18-B10B-3436A7D24058}"/>
              </a:ext>
            </a:extLst>
          </p:cNvPr>
          <p:cNvSpPr/>
          <p:nvPr/>
        </p:nvSpPr>
        <p:spPr>
          <a:xfrm>
            <a:off x="626598" y="2101873"/>
            <a:ext cx="10938803" cy="3567772"/>
          </a:xfrm>
          <a:prstGeom prst="rect">
            <a:avLst/>
          </a:prstGeom>
        </p:spPr>
        <p:txBody>
          <a:bodyPr wrap="square" lIns="0" tIns="0" rIns="0" bIns="0" anchor="t">
            <a:spAutoFit/>
          </a:bodyPr>
          <a:lstStyle/>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In this case, The University Science, Engineering &amp; Art department draws parallels with the case study in how its dynamic, fast paced, trend based demands from the customer base, drives its developments – of which need to be achieved within a swift time period in order to stay relevant and competitive within the market.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agile project management style has proven itself to cater for situations where companies need to be highly adaptable, it encourages iterative development through short, resource intense “sprints” allowing for fast effective communication (within suitable conditions)  and response to new customer based demands, in turn, encouraging creativity and collaboration within the business which proves a vital requirement within a Science, Engineering &amp; Art department.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4" name="Rectangle 43">
            <a:extLst>
              <a:ext uri="{FF2B5EF4-FFF2-40B4-BE49-F238E27FC236}">
                <a16:creationId xmlns:a16="http://schemas.microsoft.com/office/drawing/2014/main" id="{95967C4C-72D9-469E-BB08-F31A36FBD11D}"/>
              </a:ext>
            </a:extLst>
          </p:cNvPr>
          <p:cNvSpPr/>
          <p:nvPr/>
        </p:nvSpPr>
        <p:spPr>
          <a:xfrm>
            <a:off x="626598" y="1754992"/>
            <a:ext cx="7996689" cy="296363"/>
          </a:xfrm>
          <a:prstGeom prst="rect">
            <a:avLst/>
          </a:prstGeom>
        </p:spPr>
        <p:txBody>
          <a:bodyPr wrap="square" lIns="0" tIns="0" rIns="0" bIns="0" anchor="t">
            <a:spAutoFit/>
          </a:bodyPr>
          <a:lstStyle/>
          <a:p>
            <a:pPr fontAlgn="ctr">
              <a:lnSpc>
                <a:spcPct val="107000"/>
              </a:lnSpc>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Overall evaluation &amp; Suitability for the workplace assessment: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04653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223657" y="204714"/>
            <a:ext cx="3744686" cy="10525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Case study cross comparisons</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PRINCE 2</a:t>
            </a:r>
          </a:p>
        </p:txBody>
      </p:sp>
      <p:sp>
        <p:nvSpPr>
          <p:cNvPr id="40" name="Rectangle 39">
            <a:extLst>
              <a:ext uri="{FF2B5EF4-FFF2-40B4-BE49-F238E27FC236}">
                <a16:creationId xmlns:a16="http://schemas.microsoft.com/office/drawing/2014/main" id="{5842CE6B-862D-4B18-B10B-3436A7D24058}"/>
              </a:ext>
            </a:extLst>
          </p:cNvPr>
          <p:cNvSpPr/>
          <p:nvPr/>
        </p:nvSpPr>
        <p:spPr>
          <a:xfrm>
            <a:off x="626598" y="2101873"/>
            <a:ext cx="10938803" cy="1880771"/>
          </a:xfrm>
          <a:prstGeom prst="rect">
            <a:avLst/>
          </a:prstGeom>
        </p:spPr>
        <p:txBody>
          <a:bodyPr wrap="square" lIns="0" tIns="0" rIns="0" bIns="0" anchor="t">
            <a:spAutoFit/>
          </a:bodyPr>
          <a:lstStyle/>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 large well known construction company undertakes a major infrastructure development project within a major city. </a:t>
            </a: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company applies the PRINCE2 project management method to ensure effect planning, risk management and controlled project execution. The key aim of the project is to construct a state of the art commercial complex within very strict timeline and budget constraints due to it being for a major sporting event.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4" name="Rectangle 43">
            <a:extLst>
              <a:ext uri="{FF2B5EF4-FFF2-40B4-BE49-F238E27FC236}">
                <a16:creationId xmlns:a16="http://schemas.microsoft.com/office/drawing/2014/main" id="{95967C4C-72D9-469E-BB08-F31A36FBD11D}"/>
              </a:ext>
            </a:extLst>
          </p:cNvPr>
          <p:cNvSpPr/>
          <p:nvPr/>
        </p:nvSpPr>
        <p:spPr>
          <a:xfrm>
            <a:off x="3776211" y="1513141"/>
            <a:ext cx="4639578" cy="215444"/>
          </a:xfrm>
          <a:prstGeom prst="rect">
            <a:avLst/>
          </a:prstGeom>
        </p:spPr>
        <p:txBody>
          <a:bodyPr wrap="square" lIns="0" tIns="0" rIns="0" bIns="0" anchor="t">
            <a:spAutoFit/>
          </a:bodyPr>
          <a:lstStyle/>
          <a:p>
            <a:pPr algn="ctr"/>
            <a:r>
              <a:rPr lang="en-US" sz="1400" b="1" dirty="0">
                <a:solidFill>
                  <a:schemeClr val="tx1">
                    <a:lumMod val="75000"/>
                    <a:lumOff val="25000"/>
                  </a:schemeClr>
                </a:solidFill>
                <a:cs typeface="Segoe UI" panose="020B0502040204020203" pitchFamily="34" charset="0"/>
              </a:rPr>
              <a:t>A Large well know construction company</a:t>
            </a:r>
          </a:p>
        </p:txBody>
      </p:sp>
      <p:sp>
        <p:nvSpPr>
          <p:cNvPr id="10" name="Rectangle 9">
            <a:extLst>
              <a:ext uri="{FF2B5EF4-FFF2-40B4-BE49-F238E27FC236}">
                <a16:creationId xmlns:a16="http://schemas.microsoft.com/office/drawing/2014/main" id="{962804DE-94FA-44E6-99ED-4CB4CC6E97AC}"/>
              </a:ext>
            </a:extLst>
          </p:cNvPr>
          <p:cNvSpPr/>
          <p:nvPr/>
        </p:nvSpPr>
        <p:spPr>
          <a:xfrm>
            <a:off x="4014565" y="1268282"/>
            <a:ext cx="4162870"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CASE STUDY</a:t>
            </a:r>
          </a:p>
        </p:txBody>
      </p:sp>
      <p:sp>
        <p:nvSpPr>
          <p:cNvPr id="12" name="Rectangle 11">
            <a:extLst>
              <a:ext uri="{FF2B5EF4-FFF2-40B4-BE49-F238E27FC236}">
                <a16:creationId xmlns:a16="http://schemas.microsoft.com/office/drawing/2014/main" id="{E7321211-6C3C-4D19-8B91-420B19A4FCB4}"/>
              </a:ext>
            </a:extLst>
          </p:cNvPr>
          <p:cNvSpPr/>
          <p:nvPr/>
        </p:nvSpPr>
        <p:spPr>
          <a:xfrm>
            <a:off x="626598" y="4295523"/>
            <a:ext cx="10502262" cy="1288045"/>
          </a:xfrm>
          <a:prstGeom prst="rect">
            <a:avLst/>
          </a:prstGeom>
        </p:spPr>
        <p:txBody>
          <a:bodyPr wrap="square" lIns="0" tIns="0" rIns="0" bIns="0" anchor="t">
            <a:spAutoFit/>
          </a:bodyPr>
          <a:lstStyle/>
          <a:p>
            <a:pPr fontAlgn="ctr">
              <a:lnSpc>
                <a:spcPct val="107000"/>
              </a:lnSpc>
              <a:spcAft>
                <a:spcPts val="800"/>
              </a:spcAft>
            </a:pPr>
            <a:r>
              <a:rPr lang="en-GB" sz="1800" dirty="0">
                <a:solidFill>
                  <a:schemeClr val="bg1">
                    <a:lumMod val="65000"/>
                  </a:schemeClr>
                </a:solidFill>
                <a:effectLst/>
                <a:latin typeface="Arial" panose="020B0604020202020204" pitchFamily="34" charset="0"/>
                <a:ea typeface="Times New Roman" panose="02020603050405020304" pitchFamily="18" charset="0"/>
                <a:cs typeface="Arial" panose="020B0604020202020204" pitchFamily="34" charset="0"/>
              </a:rPr>
              <a:t>PRINCE 2 is a structured project management methodology that provides a clear framework for project planning, execution and control. It emphasizes controlled stages, well defined roles and effective risk management to ensure successful project outcomes.</a:t>
            </a:r>
            <a:endParaRPr lang="en-GB" sz="1800" dirty="0">
              <a:solidFill>
                <a:schemeClr val="bg1">
                  <a:lumMod val="65000"/>
                </a:schemeClr>
              </a:solidFill>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i="1" dirty="0">
                <a:solidFill>
                  <a:schemeClr val="bg1">
                    <a:lumMod val="65000"/>
                  </a:schemeClr>
                </a:solidFill>
                <a:effectLst/>
                <a:latin typeface="Arial" panose="020B0604020202020204" pitchFamily="34" charset="0"/>
                <a:ea typeface="Times New Roman" panose="02020603050405020304" pitchFamily="18" charset="0"/>
                <a:cs typeface="Arial" panose="020B0604020202020204" pitchFamily="34" charset="0"/>
              </a:rPr>
              <a:t>(Wysocki, 2011)</a:t>
            </a:r>
            <a:endParaRPr lang="en-GB" sz="1800" dirty="0">
              <a:solidFill>
                <a:schemeClr val="bg1">
                  <a:lumMod val="65000"/>
                </a:schemeClr>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974130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PRINCE 2 Positives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501816" y="2143853"/>
            <a:ext cx="5684530" cy="2851141"/>
          </a:xfrm>
          <a:prstGeom prst="trapezoid">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3253733" y="2143854"/>
            <a:ext cx="5684531" cy="2851141"/>
          </a:xfrm>
          <a:prstGeom prst="trapezoid">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7192669" y="2262230"/>
            <a:ext cx="5447766" cy="2851141"/>
          </a:xfrm>
          <a:prstGeom prst="trapezoid">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654649" y="1684275"/>
            <a:ext cx="1371600" cy="738664"/>
          </a:xfrm>
          <a:prstGeom prst="rect">
            <a:avLst/>
          </a:prstGeom>
        </p:spPr>
        <p:txBody>
          <a:bodyPr wrap="square" lIns="0" tIns="0" rIns="0" bIns="0">
            <a:spAutoFit/>
          </a:bodyPr>
          <a:lstStyle/>
          <a:p>
            <a:pPr algn="ctr"/>
            <a:r>
              <a:rPr lang="en-US" sz="1600" b="1" dirty="0">
                <a:solidFill>
                  <a:schemeClr val="bg1"/>
                </a:solidFill>
              </a:rPr>
              <a:t>Comprehensive &amp; Coherent Planning</a:t>
            </a:r>
          </a:p>
        </p:txBody>
      </p:sp>
      <p:sp>
        <p:nvSpPr>
          <p:cNvPr id="47" name="Rectangle 46">
            <a:extLst>
              <a:ext uri="{FF2B5EF4-FFF2-40B4-BE49-F238E27FC236}">
                <a16:creationId xmlns:a16="http://schemas.microsoft.com/office/drawing/2014/main" id="{1751D31D-3535-411D-8BAC-95CCC90AB185}"/>
              </a:ext>
            </a:extLst>
          </p:cNvPr>
          <p:cNvSpPr/>
          <p:nvPr/>
        </p:nvSpPr>
        <p:spPr>
          <a:xfrm>
            <a:off x="5410198" y="1713629"/>
            <a:ext cx="1371600" cy="492443"/>
          </a:xfrm>
          <a:prstGeom prst="rect">
            <a:avLst/>
          </a:prstGeom>
        </p:spPr>
        <p:txBody>
          <a:bodyPr wrap="square" lIns="0" tIns="0" rIns="0" bIns="0">
            <a:spAutoFit/>
          </a:bodyPr>
          <a:lstStyle/>
          <a:p>
            <a:pPr algn="ctr"/>
            <a:r>
              <a:rPr lang="en-US" sz="1600" b="1" dirty="0">
                <a:solidFill>
                  <a:schemeClr val="bg1"/>
                </a:solidFill>
              </a:rPr>
              <a:t>Effective Risk Management</a:t>
            </a:r>
          </a:p>
        </p:txBody>
      </p:sp>
      <p:sp>
        <p:nvSpPr>
          <p:cNvPr id="48" name="Rectangle 47">
            <a:extLst>
              <a:ext uri="{FF2B5EF4-FFF2-40B4-BE49-F238E27FC236}">
                <a16:creationId xmlns:a16="http://schemas.microsoft.com/office/drawing/2014/main" id="{FA4D735A-8F75-4E2A-8F1A-CC303B0718BA}"/>
              </a:ext>
            </a:extLst>
          </p:cNvPr>
          <p:cNvSpPr/>
          <p:nvPr/>
        </p:nvSpPr>
        <p:spPr>
          <a:xfrm>
            <a:off x="9230752" y="1713629"/>
            <a:ext cx="1371600" cy="738664"/>
          </a:xfrm>
          <a:prstGeom prst="rect">
            <a:avLst/>
          </a:prstGeom>
        </p:spPr>
        <p:txBody>
          <a:bodyPr wrap="square" lIns="0" tIns="0" rIns="0" bIns="0">
            <a:spAutoFit/>
          </a:bodyPr>
          <a:lstStyle/>
          <a:p>
            <a:pPr algn="ctr"/>
            <a:r>
              <a:rPr lang="en-US" sz="1600" b="1" dirty="0">
                <a:solidFill>
                  <a:schemeClr val="bg1"/>
                </a:solidFill>
              </a:rPr>
              <a:t>Controlled Project Progression</a:t>
            </a:r>
          </a:p>
        </p:txBody>
      </p:sp>
      <p:sp>
        <p:nvSpPr>
          <p:cNvPr id="51" name="Rectangle 50">
            <a:extLst>
              <a:ext uri="{FF2B5EF4-FFF2-40B4-BE49-F238E27FC236}">
                <a16:creationId xmlns:a16="http://schemas.microsoft.com/office/drawing/2014/main" id="{8AA18108-5B8B-4147-84A7-D30A16BEC4EA}"/>
              </a:ext>
            </a:extLst>
          </p:cNvPr>
          <p:cNvSpPr/>
          <p:nvPr/>
        </p:nvSpPr>
        <p:spPr>
          <a:xfrm>
            <a:off x="1464428" y="2586333"/>
            <a:ext cx="1752042" cy="2660152"/>
          </a:xfrm>
          <a:prstGeom prst="rect">
            <a:avLst/>
          </a:prstGeom>
        </p:spPr>
        <p:txBody>
          <a:bodyPr wrap="square" lIns="0" tIns="0" rIns="0" bIns="0" anchor="t">
            <a:spAutoFit/>
          </a:bodyPr>
          <a:lstStyle/>
          <a:p>
            <a:pPr algn="ctr">
              <a:lnSpc>
                <a:spcPts val="1900"/>
              </a:lnSpc>
            </a:pPr>
            <a:r>
              <a:rPr lang="en-US" sz="1400" dirty="0">
                <a:solidFill>
                  <a:schemeClr val="bg1"/>
                </a:solidFill>
                <a:latin typeface="Arial" panose="020B0604020202020204" pitchFamily="34" charset="0"/>
                <a:cs typeface="Arial" panose="020B0604020202020204" pitchFamily="34" charset="0"/>
              </a:rPr>
              <a:t>PRINCE 2 facilitated thorough project panning – Allowed clear objectives, deliverable and timelines. This creates a strong foundation for the project which results in less risk and unforeseen issues.</a:t>
            </a:r>
          </a:p>
        </p:txBody>
      </p:sp>
      <p:sp>
        <p:nvSpPr>
          <p:cNvPr id="52" name="Rectangle 51">
            <a:extLst>
              <a:ext uri="{FF2B5EF4-FFF2-40B4-BE49-F238E27FC236}">
                <a16:creationId xmlns:a16="http://schemas.microsoft.com/office/drawing/2014/main" id="{A8534162-B6E2-4579-9DAD-AD8DE07459BC}"/>
              </a:ext>
            </a:extLst>
          </p:cNvPr>
          <p:cNvSpPr/>
          <p:nvPr/>
        </p:nvSpPr>
        <p:spPr>
          <a:xfrm>
            <a:off x="5236647" y="2593187"/>
            <a:ext cx="1752042" cy="1685461"/>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The Pro active and enthusiastic approach to risk management allowed the company to detect and classify risks early on in the project.</a:t>
            </a:r>
            <a:endParaRPr lang="en-US" sz="1100" dirty="0">
              <a:solidFill>
                <a:schemeClr val="bg1"/>
              </a:solidFill>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9040531" y="2593187"/>
            <a:ext cx="1752042" cy="2172774"/>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PRINCE 2’s structured approach allowed for regular reviews at each stage throughout the project. </a:t>
            </a:r>
            <a:r>
              <a:rPr lang="en-GB" sz="1400" dirty="0">
                <a:solidFill>
                  <a:schemeClr val="bg1"/>
                </a:solidFill>
                <a:latin typeface="Arial" panose="020B0604020202020204" pitchFamily="34" charset="0"/>
                <a:ea typeface="Times New Roman" panose="02020603050405020304" pitchFamily="18" charset="0"/>
              </a:rPr>
              <a:t>This allows stake holders to monitor progress closely.</a:t>
            </a:r>
            <a:endParaRPr lang="en-US" sz="1100" dirty="0">
              <a:solidFill>
                <a:schemeClr val="bg1"/>
              </a:solidFill>
              <a:cs typeface="Segoe UI" panose="020B0502040204020203" pitchFamily="34" charset="0"/>
            </a:endParaRPr>
          </a:p>
        </p:txBody>
      </p:sp>
    </p:spTree>
    <p:extLst>
      <p:ext uri="{BB962C8B-B14F-4D97-AF65-F5344CB8AC3E}">
        <p14:creationId xmlns:p14="http://schemas.microsoft.com/office/powerpoint/2010/main" val="35530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PRINCE 2 negatives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501816" y="2143853"/>
            <a:ext cx="5684530" cy="2851141"/>
          </a:xfrm>
          <a:prstGeom prst="trapezoid">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3253733" y="2143854"/>
            <a:ext cx="5684531" cy="2851141"/>
          </a:xfrm>
          <a:prstGeom prst="trapezoid">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7192669" y="2262230"/>
            <a:ext cx="5447766" cy="2851141"/>
          </a:xfrm>
          <a:prstGeom prst="trapezoi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654649" y="1684275"/>
            <a:ext cx="1371600" cy="492443"/>
          </a:xfrm>
          <a:prstGeom prst="rect">
            <a:avLst/>
          </a:prstGeom>
        </p:spPr>
        <p:txBody>
          <a:bodyPr wrap="square" lIns="0" tIns="0" rIns="0" bIns="0">
            <a:spAutoFit/>
          </a:bodyPr>
          <a:lstStyle/>
          <a:p>
            <a:pPr algn="ctr"/>
            <a:r>
              <a:rPr lang="en-US" sz="1600" b="1" dirty="0">
                <a:solidFill>
                  <a:schemeClr val="bg1"/>
                </a:solidFill>
              </a:rPr>
              <a:t>Additional administration</a:t>
            </a:r>
          </a:p>
        </p:txBody>
      </p:sp>
      <p:sp>
        <p:nvSpPr>
          <p:cNvPr id="47" name="Rectangle 46">
            <a:extLst>
              <a:ext uri="{FF2B5EF4-FFF2-40B4-BE49-F238E27FC236}">
                <a16:creationId xmlns:a16="http://schemas.microsoft.com/office/drawing/2014/main" id="{1751D31D-3535-411D-8BAC-95CCC90AB185}"/>
              </a:ext>
            </a:extLst>
          </p:cNvPr>
          <p:cNvSpPr/>
          <p:nvPr/>
        </p:nvSpPr>
        <p:spPr>
          <a:xfrm>
            <a:off x="5410198" y="1713629"/>
            <a:ext cx="1371600" cy="492443"/>
          </a:xfrm>
          <a:prstGeom prst="rect">
            <a:avLst/>
          </a:prstGeom>
        </p:spPr>
        <p:txBody>
          <a:bodyPr wrap="square" lIns="0" tIns="0" rIns="0" bIns="0">
            <a:spAutoFit/>
          </a:bodyPr>
          <a:lstStyle/>
          <a:p>
            <a:pPr algn="ctr"/>
            <a:r>
              <a:rPr lang="en-US" sz="1600" b="1" dirty="0">
                <a:solidFill>
                  <a:schemeClr val="bg1"/>
                </a:solidFill>
              </a:rPr>
              <a:t>Rigidity for smaller projects</a:t>
            </a:r>
          </a:p>
        </p:txBody>
      </p:sp>
      <p:sp>
        <p:nvSpPr>
          <p:cNvPr id="48" name="Rectangle 47">
            <a:extLst>
              <a:ext uri="{FF2B5EF4-FFF2-40B4-BE49-F238E27FC236}">
                <a16:creationId xmlns:a16="http://schemas.microsoft.com/office/drawing/2014/main" id="{FA4D735A-8F75-4E2A-8F1A-CC303B0718BA}"/>
              </a:ext>
            </a:extLst>
          </p:cNvPr>
          <p:cNvSpPr/>
          <p:nvPr/>
        </p:nvSpPr>
        <p:spPr>
          <a:xfrm>
            <a:off x="9230752" y="1713629"/>
            <a:ext cx="1371600" cy="492443"/>
          </a:xfrm>
          <a:prstGeom prst="rect">
            <a:avLst/>
          </a:prstGeom>
        </p:spPr>
        <p:txBody>
          <a:bodyPr wrap="square" lIns="0" tIns="0" rIns="0" bIns="0">
            <a:spAutoFit/>
          </a:bodyPr>
          <a:lstStyle/>
          <a:p>
            <a:pPr algn="ctr"/>
            <a:r>
              <a:rPr lang="en-US" sz="1600" b="1" dirty="0">
                <a:solidFill>
                  <a:schemeClr val="bg1"/>
                </a:solidFill>
              </a:rPr>
              <a:t>Limiting creativity</a:t>
            </a:r>
          </a:p>
        </p:txBody>
      </p:sp>
      <p:sp>
        <p:nvSpPr>
          <p:cNvPr id="51" name="Rectangle 50">
            <a:extLst>
              <a:ext uri="{FF2B5EF4-FFF2-40B4-BE49-F238E27FC236}">
                <a16:creationId xmlns:a16="http://schemas.microsoft.com/office/drawing/2014/main" id="{8AA18108-5B8B-4147-84A7-D30A16BEC4EA}"/>
              </a:ext>
            </a:extLst>
          </p:cNvPr>
          <p:cNvSpPr/>
          <p:nvPr/>
        </p:nvSpPr>
        <p:spPr>
          <a:xfrm>
            <a:off x="1464428" y="2586333"/>
            <a:ext cx="1752042" cy="1441870"/>
          </a:xfrm>
          <a:prstGeom prst="rect">
            <a:avLst/>
          </a:prstGeom>
        </p:spPr>
        <p:txBody>
          <a:bodyPr wrap="square" lIns="0" tIns="0" rIns="0" bIns="0" anchor="t">
            <a:spAutoFit/>
          </a:bodyPr>
          <a:lstStyle/>
          <a:p>
            <a:pPr algn="ctr">
              <a:lnSpc>
                <a:spcPts val="1900"/>
              </a:lnSpc>
            </a:pPr>
            <a:r>
              <a:rPr lang="en-US" sz="1400" dirty="0">
                <a:solidFill>
                  <a:schemeClr val="bg1"/>
                </a:solidFill>
                <a:latin typeface="Arial" panose="020B0604020202020204" pitchFamily="34" charset="0"/>
                <a:cs typeface="Arial" panose="020B0604020202020204" pitchFamily="34" charset="0"/>
              </a:rPr>
              <a:t>The additional documentation and formalities required by PRINCE 2 required additional administrative efforts.</a:t>
            </a:r>
          </a:p>
        </p:txBody>
      </p:sp>
      <p:sp>
        <p:nvSpPr>
          <p:cNvPr id="52" name="Rectangle 51">
            <a:extLst>
              <a:ext uri="{FF2B5EF4-FFF2-40B4-BE49-F238E27FC236}">
                <a16:creationId xmlns:a16="http://schemas.microsoft.com/office/drawing/2014/main" id="{A8534162-B6E2-4579-9DAD-AD8DE07459BC}"/>
              </a:ext>
            </a:extLst>
          </p:cNvPr>
          <p:cNvSpPr/>
          <p:nvPr/>
        </p:nvSpPr>
        <p:spPr>
          <a:xfrm>
            <a:off x="5236647" y="2593187"/>
            <a:ext cx="1752042" cy="2660087"/>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PRINCE 2’s structures and process’ are design for large scale and complex projects. Smaller projects with less complex requirements will encounter issues due to its overly rigid structure.</a:t>
            </a:r>
            <a:endParaRPr lang="en-US" sz="1100" dirty="0">
              <a:solidFill>
                <a:schemeClr val="bg1"/>
              </a:solidFill>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9040531" y="2593187"/>
            <a:ext cx="1752042" cy="1613583"/>
          </a:xfrm>
          <a:prstGeom prst="rect">
            <a:avLst/>
          </a:prstGeom>
        </p:spPr>
        <p:txBody>
          <a:bodyPr wrap="square" lIns="0" tIns="0" rIns="0" bIns="0" anchor="t">
            <a:spAutoFit/>
          </a:bodyPr>
          <a:lstStyle/>
          <a:p>
            <a:pPr fontAlgn="ctr">
              <a:lnSpc>
                <a:spcPct val="107000"/>
              </a:lnSpc>
              <a:spcAft>
                <a:spcPts val="800"/>
              </a:spcAft>
            </a:pPr>
            <a:r>
              <a:rPr lang="en-GB"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Focusing highly on timings, resource allocations and budget constraints tend to hinder creativity and innovation.</a:t>
            </a:r>
            <a:endParaRPr lang="en-GB" sz="14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959679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223657" y="204714"/>
            <a:ext cx="3744686" cy="10525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Case study cross comparisons</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PRINCE 2</a:t>
            </a:r>
          </a:p>
        </p:txBody>
      </p:sp>
      <p:sp>
        <p:nvSpPr>
          <p:cNvPr id="40" name="Rectangle 39">
            <a:extLst>
              <a:ext uri="{FF2B5EF4-FFF2-40B4-BE49-F238E27FC236}">
                <a16:creationId xmlns:a16="http://schemas.microsoft.com/office/drawing/2014/main" id="{5842CE6B-862D-4B18-B10B-3436A7D24058}"/>
              </a:ext>
            </a:extLst>
          </p:cNvPr>
          <p:cNvSpPr/>
          <p:nvPr/>
        </p:nvSpPr>
        <p:spPr>
          <a:xfrm>
            <a:off x="626598" y="2101873"/>
            <a:ext cx="10938803" cy="2537361"/>
          </a:xfrm>
          <a:prstGeom prst="rect">
            <a:avLst/>
          </a:prstGeom>
        </p:spPr>
        <p:txBody>
          <a:bodyPr wrap="square" lIns="0" tIns="0" rIns="0" bIns="0" anchor="t">
            <a:spAutoFit/>
          </a:bodyPr>
          <a:lstStyle/>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In this case, The University Science, Engineering &amp; Art department is vastly different in many aspects from the case study. Differences in budget, external contracting factors, consequential deadlines and resulting fines would usually mean that management techniques wouldn’t really apply. However, there are aspects and processes within the PRINCE 2 methodology that would definitely benefit in the way that university controls projects.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r>
              <a:rPr lang="en-GB" sz="1800" dirty="0">
                <a:effectLst/>
                <a:latin typeface="Arial" panose="020B0604020202020204" pitchFamily="34" charset="0"/>
                <a:ea typeface="Times New Roman" panose="02020603050405020304" pitchFamily="18" charset="0"/>
              </a:rPr>
              <a:t>The PRINCE2 management style shows its ability to keep clear and consistent communication at the top of its priority list and therefore highly effective/informed decision making is achieved as a result. </a:t>
            </a:r>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4" name="Rectangle 43">
            <a:extLst>
              <a:ext uri="{FF2B5EF4-FFF2-40B4-BE49-F238E27FC236}">
                <a16:creationId xmlns:a16="http://schemas.microsoft.com/office/drawing/2014/main" id="{95967C4C-72D9-469E-BB08-F31A36FBD11D}"/>
              </a:ext>
            </a:extLst>
          </p:cNvPr>
          <p:cNvSpPr/>
          <p:nvPr/>
        </p:nvSpPr>
        <p:spPr>
          <a:xfrm>
            <a:off x="626598" y="1696970"/>
            <a:ext cx="7272789" cy="296363"/>
          </a:xfrm>
          <a:prstGeom prst="rect">
            <a:avLst/>
          </a:prstGeom>
        </p:spPr>
        <p:txBody>
          <a:bodyPr wrap="square" lIns="0" tIns="0" rIns="0" bIns="0" anchor="t">
            <a:spAutoFit/>
          </a:bodyPr>
          <a:lstStyle/>
          <a:p>
            <a:pPr fontAlgn="ctr">
              <a:lnSpc>
                <a:spcPct val="107000"/>
              </a:lnSpc>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Overall evaluation &amp; Suitability for the workplace assessment: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855204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223657" y="204714"/>
            <a:ext cx="3744686" cy="10525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Case study cross comparisons</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SIX SIGMA</a:t>
            </a:r>
          </a:p>
        </p:txBody>
      </p:sp>
      <p:sp>
        <p:nvSpPr>
          <p:cNvPr id="40" name="Rectangle 39">
            <a:extLst>
              <a:ext uri="{FF2B5EF4-FFF2-40B4-BE49-F238E27FC236}">
                <a16:creationId xmlns:a16="http://schemas.microsoft.com/office/drawing/2014/main" id="{5842CE6B-862D-4B18-B10B-3436A7D24058}"/>
              </a:ext>
            </a:extLst>
          </p:cNvPr>
          <p:cNvSpPr/>
          <p:nvPr/>
        </p:nvSpPr>
        <p:spPr>
          <a:xfrm>
            <a:off x="626598" y="2101873"/>
            <a:ext cx="10938803" cy="889090"/>
          </a:xfrm>
          <a:prstGeom prst="rect">
            <a:avLst/>
          </a:prstGeom>
        </p:spPr>
        <p:txBody>
          <a:bodyPr wrap="square" lIns="0" tIns="0" rIns="0" bIns="0" anchor="t">
            <a:spAutoFit/>
          </a:bodyPr>
          <a:lstStyle/>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 hospital put into action the six sigma project management method in order to improve its emergency department in terms of efficiency and reducing patient waiting times. The key aims were to increase staff productivity, optimize resources, in turn – enhancing patient satisfaction.</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4" name="Rectangle 43">
            <a:extLst>
              <a:ext uri="{FF2B5EF4-FFF2-40B4-BE49-F238E27FC236}">
                <a16:creationId xmlns:a16="http://schemas.microsoft.com/office/drawing/2014/main" id="{95967C4C-72D9-469E-BB08-F31A36FBD11D}"/>
              </a:ext>
            </a:extLst>
          </p:cNvPr>
          <p:cNvSpPr/>
          <p:nvPr/>
        </p:nvSpPr>
        <p:spPr>
          <a:xfrm>
            <a:off x="3363808" y="1549521"/>
            <a:ext cx="5464381" cy="215444"/>
          </a:xfrm>
          <a:prstGeom prst="rect">
            <a:avLst/>
          </a:prstGeom>
        </p:spPr>
        <p:txBody>
          <a:bodyPr wrap="square" lIns="0" tIns="0" rIns="0" bIns="0" anchor="t">
            <a:spAutoFit/>
          </a:bodyPr>
          <a:lstStyle/>
          <a:p>
            <a:r>
              <a:rPr lang="en-US" sz="1400" b="1" dirty="0">
                <a:solidFill>
                  <a:schemeClr val="tx1">
                    <a:lumMod val="75000"/>
                    <a:lumOff val="25000"/>
                  </a:schemeClr>
                </a:solidFill>
                <a:cs typeface="Segoe UI" panose="020B0502040204020203" pitchFamily="34" charset="0"/>
              </a:rPr>
              <a:t>Project management within a national healthcare/service  environment</a:t>
            </a:r>
          </a:p>
        </p:txBody>
      </p:sp>
      <p:sp>
        <p:nvSpPr>
          <p:cNvPr id="10" name="Rectangle 9">
            <a:extLst>
              <a:ext uri="{FF2B5EF4-FFF2-40B4-BE49-F238E27FC236}">
                <a16:creationId xmlns:a16="http://schemas.microsoft.com/office/drawing/2014/main" id="{962804DE-94FA-44E6-99ED-4CB4CC6E97AC}"/>
              </a:ext>
            </a:extLst>
          </p:cNvPr>
          <p:cNvSpPr/>
          <p:nvPr/>
        </p:nvSpPr>
        <p:spPr>
          <a:xfrm>
            <a:off x="4014565" y="1268282"/>
            <a:ext cx="4162870"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CASE STUDY</a:t>
            </a:r>
          </a:p>
        </p:txBody>
      </p:sp>
      <p:sp>
        <p:nvSpPr>
          <p:cNvPr id="12" name="Rectangle 11">
            <a:extLst>
              <a:ext uri="{FF2B5EF4-FFF2-40B4-BE49-F238E27FC236}">
                <a16:creationId xmlns:a16="http://schemas.microsoft.com/office/drawing/2014/main" id="{E7321211-6C3C-4D19-8B91-420B19A4FCB4}"/>
              </a:ext>
            </a:extLst>
          </p:cNvPr>
          <p:cNvSpPr/>
          <p:nvPr/>
        </p:nvSpPr>
        <p:spPr>
          <a:xfrm>
            <a:off x="626598" y="4295523"/>
            <a:ext cx="10502262" cy="1288045"/>
          </a:xfrm>
          <a:prstGeom prst="rect">
            <a:avLst/>
          </a:prstGeom>
        </p:spPr>
        <p:txBody>
          <a:bodyPr wrap="square" lIns="0" tIns="0" rIns="0" bIns="0" anchor="t">
            <a:spAutoFit/>
          </a:bodyPr>
          <a:lstStyle/>
          <a:p>
            <a:pPr fontAlgn="ctr">
              <a:lnSpc>
                <a:spcPct val="107000"/>
              </a:lnSpc>
              <a:spcAft>
                <a:spcPts val="800"/>
              </a:spcAft>
            </a:pPr>
            <a:r>
              <a:rPr lang="en-GB" sz="1800" dirty="0">
                <a:solidFill>
                  <a:schemeClr val="bg1">
                    <a:lumMod val="65000"/>
                  </a:schemeClr>
                </a:solidFill>
                <a:effectLst/>
                <a:latin typeface="Arial" panose="020B0604020202020204" pitchFamily="34" charset="0"/>
                <a:ea typeface="Times New Roman" panose="02020603050405020304" pitchFamily="18" charset="0"/>
                <a:cs typeface="Arial" panose="020B0604020202020204" pitchFamily="34" charset="0"/>
              </a:rPr>
              <a:t>Six sigma is a data driven approach to process improvement and quality management. It uses statistical analysis and problem solving methodologies to reduce defects and variations in processes, ultimately leading to enhanced efficiency and customer satisfaction.</a:t>
            </a:r>
            <a:endParaRPr lang="en-GB" sz="1800" dirty="0">
              <a:solidFill>
                <a:schemeClr val="bg1">
                  <a:lumMod val="65000"/>
                </a:schemeClr>
              </a:solidFill>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solidFill>
                  <a:schemeClr val="bg1">
                    <a:lumMod val="65000"/>
                  </a:schemeClr>
                </a:solidFill>
                <a:effectLst/>
                <a:latin typeface="Arial" panose="020B0604020202020204" pitchFamily="34" charset="0"/>
                <a:ea typeface="Times New Roman" panose="02020603050405020304" pitchFamily="18" charset="0"/>
                <a:cs typeface="Arial" panose="020B0604020202020204" pitchFamily="34" charset="0"/>
              </a:rPr>
              <a:t>(Henderson et al., 2017) </a:t>
            </a:r>
            <a:endParaRPr lang="en-GB" sz="1800" dirty="0">
              <a:solidFill>
                <a:schemeClr val="bg1">
                  <a:lumMod val="65000"/>
                </a:schemeClr>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23859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SIX SIGMA Positives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501816" y="2143853"/>
            <a:ext cx="5684530" cy="2851141"/>
          </a:xfrm>
          <a:prstGeom prst="trapezoid">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3253733" y="2143854"/>
            <a:ext cx="5684531" cy="2851141"/>
          </a:xfrm>
          <a:prstGeom prst="trapezoid">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7192669" y="2262230"/>
            <a:ext cx="5447766" cy="2851141"/>
          </a:xfrm>
          <a:prstGeom prst="trapezoid">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654649" y="1684275"/>
            <a:ext cx="1371600" cy="738664"/>
          </a:xfrm>
          <a:prstGeom prst="rect">
            <a:avLst/>
          </a:prstGeom>
        </p:spPr>
        <p:txBody>
          <a:bodyPr wrap="square" lIns="0" tIns="0" rIns="0" bIns="0">
            <a:spAutoFit/>
          </a:bodyPr>
          <a:lstStyle/>
          <a:p>
            <a:pPr algn="ctr"/>
            <a:r>
              <a:rPr lang="en-US" sz="1600" b="1" dirty="0">
                <a:solidFill>
                  <a:schemeClr val="bg1"/>
                </a:solidFill>
              </a:rPr>
              <a:t>Data Informed/ driven decision making</a:t>
            </a:r>
          </a:p>
        </p:txBody>
      </p:sp>
      <p:sp>
        <p:nvSpPr>
          <p:cNvPr id="47" name="Rectangle 46">
            <a:extLst>
              <a:ext uri="{FF2B5EF4-FFF2-40B4-BE49-F238E27FC236}">
                <a16:creationId xmlns:a16="http://schemas.microsoft.com/office/drawing/2014/main" id="{1751D31D-3535-411D-8BAC-95CCC90AB185}"/>
              </a:ext>
            </a:extLst>
          </p:cNvPr>
          <p:cNvSpPr/>
          <p:nvPr/>
        </p:nvSpPr>
        <p:spPr>
          <a:xfrm>
            <a:off x="5410198" y="1713629"/>
            <a:ext cx="1371600" cy="492443"/>
          </a:xfrm>
          <a:prstGeom prst="rect">
            <a:avLst/>
          </a:prstGeom>
        </p:spPr>
        <p:txBody>
          <a:bodyPr wrap="square" lIns="0" tIns="0" rIns="0" bIns="0">
            <a:spAutoFit/>
          </a:bodyPr>
          <a:lstStyle/>
          <a:p>
            <a:pPr algn="ctr"/>
            <a:r>
              <a:rPr lang="en-US" sz="1600" b="1" dirty="0">
                <a:solidFill>
                  <a:schemeClr val="bg1"/>
                </a:solidFill>
              </a:rPr>
              <a:t>Process Improvement</a:t>
            </a:r>
          </a:p>
        </p:txBody>
      </p:sp>
      <p:sp>
        <p:nvSpPr>
          <p:cNvPr id="48" name="Rectangle 47">
            <a:extLst>
              <a:ext uri="{FF2B5EF4-FFF2-40B4-BE49-F238E27FC236}">
                <a16:creationId xmlns:a16="http://schemas.microsoft.com/office/drawing/2014/main" id="{FA4D735A-8F75-4E2A-8F1A-CC303B0718BA}"/>
              </a:ext>
            </a:extLst>
          </p:cNvPr>
          <p:cNvSpPr/>
          <p:nvPr/>
        </p:nvSpPr>
        <p:spPr>
          <a:xfrm>
            <a:off x="9230752" y="1713629"/>
            <a:ext cx="1371600" cy="492443"/>
          </a:xfrm>
          <a:prstGeom prst="rect">
            <a:avLst/>
          </a:prstGeom>
        </p:spPr>
        <p:txBody>
          <a:bodyPr wrap="square" lIns="0" tIns="0" rIns="0" bIns="0">
            <a:spAutoFit/>
          </a:bodyPr>
          <a:lstStyle/>
          <a:p>
            <a:pPr algn="ctr"/>
            <a:r>
              <a:rPr lang="en-US" sz="1600" b="1" dirty="0">
                <a:solidFill>
                  <a:schemeClr val="bg1"/>
                </a:solidFill>
              </a:rPr>
              <a:t>Improve quality of care</a:t>
            </a:r>
          </a:p>
        </p:txBody>
      </p:sp>
      <p:sp>
        <p:nvSpPr>
          <p:cNvPr id="51" name="Rectangle 50">
            <a:extLst>
              <a:ext uri="{FF2B5EF4-FFF2-40B4-BE49-F238E27FC236}">
                <a16:creationId xmlns:a16="http://schemas.microsoft.com/office/drawing/2014/main" id="{8AA18108-5B8B-4147-84A7-D30A16BEC4EA}"/>
              </a:ext>
            </a:extLst>
          </p:cNvPr>
          <p:cNvSpPr/>
          <p:nvPr/>
        </p:nvSpPr>
        <p:spPr>
          <a:xfrm>
            <a:off x="1464428" y="2586333"/>
            <a:ext cx="1752042" cy="2172839"/>
          </a:xfrm>
          <a:prstGeom prst="rect">
            <a:avLst/>
          </a:prstGeom>
        </p:spPr>
        <p:txBody>
          <a:bodyPr wrap="square" lIns="0" tIns="0" rIns="0" bIns="0" anchor="t">
            <a:spAutoFit/>
          </a:bodyPr>
          <a:lstStyle/>
          <a:p>
            <a:pPr algn="ctr">
              <a:lnSpc>
                <a:spcPts val="1900"/>
              </a:lnSpc>
            </a:pPr>
            <a:r>
              <a:rPr lang="en-US" sz="1400" dirty="0">
                <a:solidFill>
                  <a:schemeClr val="bg1"/>
                </a:solidFill>
                <a:latin typeface="Arial" panose="020B0604020202020204" pitchFamily="34" charset="0"/>
                <a:cs typeface="Arial" panose="020B0604020202020204" pitchFamily="34" charset="0"/>
              </a:rPr>
              <a:t>Using data analysis and </a:t>
            </a:r>
            <a:r>
              <a:rPr lang="en-US" sz="1400" dirty="0" err="1">
                <a:solidFill>
                  <a:schemeClr val="bg1"/>
                </a:solidFill>
                <a:latin typeface="Arial" panose="020B0604020202020204" pitchFamily="34" charset="0"/>
                <a:cs typeface="Arial" panose="020B0604020202020204" pitchFamily="34" charset="0"/>
              </a:rPr>
              <a:t>measuremtn</a:t>
            </a:r>
            <a:r>
              <a:rPr lang="en-US" sz="1400" dirty="0">
                <a:solidFill>
                  <a:schemeClr val="bg1"/>
                </a:solidFill>
                <a:latin typeface="Arial" panose="020B0604020202020204" pitchFamily="34" charset="0"/>
                <a:cs typeface="Arial" panose="020B0604020202020204" pitchFamily="34" charset="0"/>
              </a:rPr>
              <a:t> is </a:t>
            </a:r>
            <a:r>
              <a:rPr lang="en-US" sz="1400" dirty="0" err="1">
                <a:solidFill>
                  <a:schemeClr val="bg1"/>
                </a:solidFill>
                <a:latin typeface="Arial" panose="020B0604020202020204" pitchFamily="34" charset="0"/>
                <a:cs typeface="Arial" panose="020B0604020202020204" pitchFamily="34" charset="0"/>
              </a:rPr>
              <a:t>akey</a:t>
            </a:r>
            <a:r>
              <a:rPr lang="en-US" sz="1400" dirty="0">
                <a:solidFill>
                  <a:schemeClr val="bg1"/>
                </a:solidFill>
                <a:latin typeface="Arial" panose="020B0604020202020204" pitchFamily="34" charset="0"/>
                <a:cs typeface="Arial" panose="020B0604020202020204" pitchFamily="34" charset="0"/>
              </a:rPr>
              <a:t> part of six </a:t>
            </a:r>
            <a:r>
              <a:rPr lang="en-US" sz="1400" dirty="0" err="1">
                <a:solidFill>
                  <a:schemeClr val="bg1"/>
                </a:solidFill>
                <a:latin typeface="Arial" panose="020B0604020202020204" pitchFamily="34" charset="0"/>
                <a:cs typeface="Arial" panose="020B0604020202020204" pitchFamily="34" charset="0"/>
              </a:rPr>
              <a:t>sigmas</a:t>
            </a:r>
            <a:r>
              <a:rPr lang="en-US" sz="1400" dirty="0">
                <a:solidFill>
                  <a:schemeClr val="bg1"/>
                </a:solidFill>
                <a:latin typeface="Arial" panose="020B0604020202020204" pitchFamily="34" charset="0"/>
                <a:cs typeface="Arial" panose="020B0604020202020204" pitchFamily="34" charset="0"/>
              </a:rPr>
              <a:t> process. This allowed the hospital to identify key trends in order to make informed and controlled changes.</a:t>
            </a:r>
          </a:p>
        </p:txBody>
      </p:sp>
      <p:sp>
        <p:nvSpPr>
          <p:cNvPr id="52" name="Rectangle 51">
            <a:extLst>
              <a:ext uri="{FF2B5EF4-FFF2-40B4-BE49-F238E27FC236}">
                <a16:creationId xmlns:a16="http://schemas.microsoft.com/office/drawing/2014/main" id="{A8534162-B6E2-4579-9DAD-AD8DE07459BC}"/>
              </a:ext>
            </a:extLst>
          </p:cNvPr>
          <p:cNvSpPr/>
          <p:nvPr/>
        </p:nvSpPr>
        <p:spPr>
          <a:xfrm>
            <a:off x="5236647" y="2593187"/>
            <a:ext cx="1752042" cy="1685461"/>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Using DMIAC meant that bottlenecks were spotted and streamlined. As a result a reduction in waste was observed too. </a:t>
            </a:r>
            <a:endParaRPr lang="en-US" sz="1100" dirty="0">
              <a:solidFill>
                <a:schemeClr val="bg1"/>
              </a:solidFill>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9040531" y="2593187"/>
            <a:ext cx="1752042" cy="2172774"/>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A strong focus on reducing defects and structuring process’ in order reduce variations contributed to a delivery in higher quality care without needing more resource.</a:t>
            </a:r>
            <a:endParaRPr lang="en-US" sz="1100" dirty="0">
              <a:solidFill>
                <a:schemeClr val="bg1"/>
              </a:solidFill>
              <a:cs typeface="Segoe UI" panose="020B0502040204020203" pitchFamily="34" charset="0"/>
            </a:endParaRPr>
          </a:p>
        </p:txBody>
      </p:sp>
    </p:spTree>
    <p:extLst>
      <p:ext uri="{BB962C8B-B14F-4D97-AF65-F5344CB8AC3E}">
        <p14:creationId xmlns:p14="http://schemas.microsoft.com/office/powerpoint/2010/main" val="250268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hidden="1">
            <a:extLst>
              <a:ext uri="{FF2B5EF4-FFF2-40B4-BE49-F238E27FC236}">
                <a16:creationId xmlns:a16="http://schemas.microsoft.com/office/drawing/2014/main" id="{9FDB6406-0CDB-4213-A1B6-DE47D953FED3}"/>
              </a:ext>
            </a:extLst>
          </p:cNvPr>
          <p:cNvSpPr>
            <a:spLocks noGrp="1"/>
          </p:cNvSpPr>
          <p:nvPr>
            <p:ph type="title" idx="4294967295"/>
          </p:nvPr>
        </p:nvSpPr>
        <p:spPr>
          <a:xfrm>
            <a:off x="0" y="365125"/>
            <a:ext cx="10515600" cy="1325563"/>
          </a:xfrm>
        </p:spPr>
        <p:txBody>
          <a:bodyPr/>
          <a:lstStyle/>
          <a:p>
            <a:r>
              <a:rPr lang="en-US" dirty="0"/>
              <a:t>Project analysis slide 3</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7755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SIX SIGMA Negatives</a:t>
            </a:r>
            <a:br>
              <a:rPr lang="en-US" sz="2800" dirty="0">
                <a:solidFill>
                  <a:schemeClr val="tx1">
                    <a:lumMod val="75000"/>
                    <a:lumOff val="25000"/>
                  </a:schemeClr>
                </a:solidFill>
              </a:rPr>
            </a:b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Trapezoid 1">
            <a:extLst>
              <a:ext uri="{FF2B5EF4-FFF2-40B4-BE49-F238E27FC236}">
                <a16:creationId xmlns:a16="http://schemas.microsoft.com/office/drawing/2014/main" id="{5B804E9F-B6B5-41F9-9B63-9AF435FDC2B7}"/>
              </a:ext>
              <a:ext uri="{C183D7F6-B498-43B3-948B-1728B52AA6E4}">
                <adec:decorative xmlns:adec="http://schemas.microsoft.com/office/drawing/2017/decorative" val="1"/>
              </a:ext>
            </a:extLst>
          </p:cNvPr>
          <p:cNvSpPr/>
          <p:nvPr/>
        </p:nvSpPr>
        <p:spPr>
          <a:xfrm rot="5400000">
            <a:off x="-501816" y="2143853"/>
            <a:ext cx="5684530" cy="2851141"/>
          </a:xfrm>
          <a:prstGeom prst="trapezoid">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Trapezoid 42">
            <a:extLst>
              <a:ext uri="{FF2B5EF4-FFF2-40B4-BE49-F238E27FC236}">
                <a16:creationId xmlns:a16="http://schemas.microsoft.com/office/drawing/2014/main" id="{0092C447-C8E1-4B12-B012-E6D21CBB1FBE}"/>
              </a:ext>
              <a:ext uri="{C183D7F6-B498-43B3-948B-1728B52AA6E4}">
                <adec:decorative xmlns:adec="http://schemas.microsoft.com/office/drawing/2017/decorative" val="1"/>
              </a:ext>
            </a:extLst>
          </p:cNvPr>
          <p:cNvSpPr/>
          <p:nvPr/>
        </p:nvSpPr>
        <p:spPr>
          <a:xfrm rot="5400000">
            <a:off x="3253733" y="2143854"/>
            <a:ext cx="5684531" cy="2851141"/>
          </a:xfrm>
          <a:prstGeom prst="trapezoid">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rapezoid 43">
            <a:extLst>
              <a:ext uri="{FF2B5EF4-FFF2-40B4-BE49-F238E27FC236}">
                <a16:creationId xmlns:a16="http://schemas.microsoft.com/office/drawing/2014/main" id="{7E139379-1914-4446-8D6D-984A47041A54}"/>
              </a:ext>
              <a:ext uri="{C183D7F6-B498-43B3-948B-1728B52AA6E4}">
                <adec:decorative xmlns:adec="http://schemas.microsoft.com/office/drawing/2017/decorative" val="1"/>
              </a:ext>
            </a:extLst>
          </p:cNvPr>
          <p:cNvSpPr/>
          <p:nvPr/>
        </p:nvSpPr>
        <p:spPr>
          <a:xfrm rot="5400000">
            <a:off x="7192669" y="2262230"/>
            <a:ext cx="5447766" cy="2851141"/>
          </a:xfrm>
          <a:prstGeom prst="trapezoi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3F19BFA5-D0CA-4CF0-8499-504D956B6563}"/>
              </a:ext>
            </a:extLst>
          </p:cNvPr>
          <p:cNvSpPr/>
          <p:nvPr/>
        </p:nvSpPr>
        <p:spPr>
          <a:xfrm>
            <a:off x="1654649" y="1684275"/>
            <a:ext cx="1371600" cy="738664"/>
          </a:xfrm>
          <a:prstGeom prst="rect">
            <a:avLst/>
          </a:prstGeom>
        </p:spPr>
        <p:txBody>
          <a:bodyPr wrap="square" lIns="0" tIns="0" rIns="0" bIns="0">
            <a:spAutoFit/>
          </a:bodyPr>
          <a:lstStyle/>
          <a:p>
            <a:pPr algn="ctr"/>
            <a:r>
              <a:rPr lang="en-US" sz="1600" b="1" dirty="0">
                <a:solidFill>
                  <a:schemeClr val="bg1"/>
                </a:solidFill>
              </a:rPr>
              <a:t>Time consuming &amp; Cost increase</a:t>
            </a:r>
          </a:p>
        </p:txBody>
      </p:sp>
      <p:sp>
        <p:nvSpPr>
          <p:cNvPr id="47" name="Rectangle 46">
            <a:extLst>
              <a:ext uri="{FF2B5EF4-FFF2-40B4-BE49-F238E27FC236}">
                <a16:creationId xmlns:a16="http://schemas.microsoft.com/office/drawing/2014/main" id="{1751D31D-3535-411D-8BAC-95CCC90AB185}"/>
              </a:ext>
            </a:extLst>
          </p:cNvPr>
          <p:cNvSpPr/>
          <p:nvPr/>
        </p:nvSpPr>
        <p:spPr>
          <a:xfrm>
            <a:off x="5410198" y="1713629"/>
            <a:ext cx="1371600" cy="492443"/>
          </a:xfrm>
          <a:prstGeom prst="rect">
            <a:avLst/>
          </a:prstGeom>
        </p:spPr>
        <p:txBody>
          <a:bodyPr wrap="square" lIns="0" tIns="0" rIns="0" bIns="0">
            <a:spAutoFit/>
          </a:bodyPr>
          <a:lstStyle/>
          <a:p>
            <a:pPr algn="ctr"/>
            <a:r>
              <a:rPr lang="en-US" sz="1600" b="1" dirty="0">
                <a:solidFill>
                  <a:schemeClr val="bg1"/>
                </a:solidFill>
              </a:rPr>
              <a:t>Resistance to change</a:t>
            </a:r>
          </a:p>
        </p:txBody>
      </p:sp>
      <p:sp>
        <p:nvSpPr>
          <p:cNvPr id="48" name="Rectangle 47">
            <a:extLst>
              <a:ext uri="{FF2B5EF4-FFF2-40B4-BE49-F238E27FC236}">
                <a16:creationId xmlns:a16="http://schemas.microsoft.com/office/drawing/2014/main" id="{FA4D735A-8F75-4E2A-8F1A-CC303B0718BA}"/>
              </a:ext>
            </a:extLst>
          </p:cNvPr>
          <p:cNvSpPr/>
          <p:nvPr/>
        </p:nvSpPr>
        <p:spPr>
          <a:xfrm>
            <a:off x="9230752" y="1713629"/>
            <a:ext cx="1371600" cy="738664"/>
          </a:xfrm>
          <a:prstGeom prst="rect">
            <a:avLst/>
          </a:prstGeom>
        </p:spPr>
        <p:txBody>
          <a:bodyPr wrap="square" lIns="0" tIns="0" rIns="0" bIns="0">
            <a:spAutoFit/>
          </a:bodyPr>
          <a:lstStyle/>
          <a:p>
            <a:pPr algn="ctr"/>
            <a:r>
              <a:rPr lang="en-US" sz="1600" b="1" dirty="0">
                <a:solidFill>
                  <a:schemeClr val="bg1"/>
                </a:solidFill>
              </a:rPr>
              <a:t>Unneeded smaller project complexity</a:t>
            </a:r>
          </a:p>
        </p:txBody>
      </p:sp>
      <p:sp>
        <p:nvSpPr>
          <p:cNvPr id="51" name="Rectangle 50">
            <a:extLst>
              <a:ext uri="{FF2B5EF4-FFF2-40B4-BE49-F238E27FC236}">
                <a16:creationId xmlns:a16="http://schemas.microsoft.com/office/drawing/2014/main" id="{8AA18108-5B8B-4147-84A7-D30A16BEC4EA}"/>
              </a:ext>
            </a:extLst>
          </p:cNvPr>
          <p:cNvSpPr/>
          <p:nvPr/>
        </p:nvSpPr>
        <p:spPr>
          <a:xfrm>
            <a:off x="1464428" y="2586333"/>
            <a:ext cx="1752042" cy="2172839"/>
          </a:xfrm>
          <a:prstGeom prst="rect">
            <a:avLst/>
          </a:prstGeom>
        </p:spPr>
        <p:txBody>
          <a:bodyPr wrap="square" lIns="0" tIns="0" rIns="0" bIns="0" anchor="t">
            <a:spAutoFit/>
          </a:bodyPr>
          <a:lstStyle/>
          <a:p>
            <a:pPr algn="ctr">
              <a:lnSpc>
                <a:spcPts val="1900"/>
              </a:lnSpc>
            </a:pPr>
            <a:r>
              <a:rPr lang="en-US" sz="1400" dirty="0">
                <a:solidFill>
                  <a:schemeClr val="bg1"/>
                </a:solidFill>
                <a:latin typeface="Arial" panose="020B0604020202020204" pitchFamily="34" charset="0"/>
                <a:cs typeface="Arial" panose="020B0604020202020204" pitchFamily="34" charset="0"/>
              </a:rPr>
              <a:t>Rigorous data analysis is not only a very time consuming and resource intense task but also requires a specialist skillset and knowledge of the environment in the first place.</a:t>
            </a:r>
          </a:p>
        </p:txBody>
      </p:sp>
      <p:sp>
        <p:nvSpPr>
          <p:cNvPr id="52" name="Rectangle 51">
            <a:extLst>
              <a:ext uri="{FF2B5EF4-FFF2-40B4-BE49-F238E27FC236}">
                <a16:creationId xmlns:a16="http://schemas.microsoft.com/office/drawing/2014/main" id="{A8534162-B6E2-4579-9DAD-AD8DE07459BC}"/>
              </a:ext>
            </a:extLst>
          </p:cNvPr>
          <p:cNvSpPr/>
          <p:nvPr/>
        </p:nvSpPr>
        <p:spPr>
          <a:xfrm>
            <a:off x="5236647" y="2593187"/>
            <a:ext cx="1752042" cy="2416431"/>
          </a:xfrm>
          <a:prstGeom prst="rect">
            <a:avLst/>
          </a:prstGeom>
        </p:spPr>
        <p:txBody>
          <a:bodyPr wrap="square" lIns="0" tIns="0" rIns="0" bIns="0" anchor="t">
            <a:spAutoFit/>
          </a:bodyPr>
          <a:lstStyle/>
          <a:p>
            <a:pPr algn="ctr">
              <a:lnSpc>
                <a:spcPts val="1900"/>
              </a:lnSpc>
            </a:pPr>
            <a:r>
              <a:rPr lang="en-GB" sz="1400" dirty="0">
                <a:solidFill>
                  <a:schemeClr val="bg1"/>
                </a:solidFill>
                <a:effectLst/>
                <a:latin typeface="Arial" panose="020B0604020202020204" pitchFamily="34" charset="0"/>
                <a:ea typeface="Times New Roman" panose="02020603050405020304" pitchFamily="18" charset="0"/>
              </a:rPr>
              <a:t>SIX SIGMA often requires to change process’ that have been used for many years. It can also require major work culture shifts. Long standing and experienced staff tend to resist change.</a:t>
            </a:r>
            <a:endParaRPr lang="en-US" sz="1100" dirty="0">
              <a:solidFill>
                <a:schemeClr val="bg1"/>
              </a:solidFill>
              <a:cs typeface="Segoe UI" panose="020B0502040204020203" pitchFamily="34" charset="0"/>
            </a:endParaRPr>
          </a:p>
        </p:txBody>
      </p:sp>
      <p:sp>
        <p:nvSpPr>
          <p:cNvPr id="53" name="Rectangle 52">
            <a:extLst>
              <a:ext uri="{FF2B5EF4-FFF2-40B4-BE49-F238E27FC236}">
                <a16:creationId xmlns:a16="http://schemas.microsoft.com/office/drawing/2014/main" id="{E1535E1C-6EBC-45D8-BCE1-D5B947A61FB6}"/>
              </a:ext>
            </a:extLst>
          </p:cNvPr>
          <p:cNvSpPr/>
          <p:nvPr/>
        </p:nvSpPr>
        <p:spPr>
          <a:xfrm>
            <a:off x="9040531" y="2593187"/>
            <a:ext cx="1752042" cy="1613583"/>
          </a:xfrm>
          <a:prstGeom prst="rect">
            <a:avLst/>
          </a:prstGeom>
        </p:spPr>
        <p:txBody>
          <a:bodyPr wrap="square" lIns="0" tIns="0" rIns="0" bIns="0" anchor="t">
            <a:spAutoFit/>
          </a:bodyPr>
          <a:lstStyle/>
          <a:p>
            <a:pPr fontAlgn="ctr">
              <a:lnSpc>
                <a:spcPct val="107000"/>
              </a:lnSpc>
              <a:spcAft>
                <a:spcPts val="800"/>
              </a:spcAft>
            </a:pPr>
            <a:r>
              <a:rPr lang="en-GB" sz="1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SIX SIGMA approach can often be seen as too excessive for smaller projects that do not need large improvements. </a:t>
            </a:r>
            <a:endParaRPr lang="en-GB" sz="14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916324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105775" y="522898"/>
            <a:ext cx="4086225"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4223657" y="204714"/>
            <a:ext cx="3744686" cy="1052596"/>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Case study cross comparisons</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a:off x="0" y="522898"/>
            <a:ext cx="4086225" cy="0"/>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SIX SIGMA</a:t>
            </a:r>
          </a:p>
        </p:txBody>
      </p:sp>
      <p:sp>
        <p:nvSpPr>
          <p:cNvPr id="40" name="Rectangle 39">
            <a:extLst>
              <a:ext uri="{FF2B5EF4-FFF2-40B4-BE49-F238E27FC236}">
                <a16:creationId xmlns:a16="http://schemas.microsoft.com/office/drawing/2014/main" id="{5842CE6B-862D-4B18-B10B-3436A7D24058}"/>
              </a:ext>
            </a:extLst>
          </p:cNvPr>
          <p:cNvSpPr/>
          <p:nvPr/>
        </p:nvSpPr>
        <p:spPr>
          <a:xfrm>
            <a:off x="626598" y="2101873"/>
            <a:ext cx="10938803" cy="3271408"/>
          </a:xfrm>
          <a:prstGeom prst="rect">
            <a:avLst/>
          </a:prstGeom>
        </p:spPr>
        <p:txBody>
          <a:bodyPr wrap="square" lIns="0" tIns="0" rIns="0" bIns="0" anchor="t">
            <a:spAutoFit/>
          </a:bodyPr>
          <a:lstStyle/>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In this case, The University Science, Engineering &amp; Art department is similar to the case study in that they both provide a service to “customers”. However there are a few contrasting factors that would mean that the six sigma method would evidently lend itself to the hospital environment but not the university’s.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One of these factors are the structured way in which the patients are “processed”. This is entirely different to the way the student experience works. </a:t>
            </a: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hospital process puts patients through a chain of consultations in order to diagnose and treat the patient. Each of these sections, each with their own staff, procedure and outcome make it easier to analyse separately and analyse the feedback particular to each other. </a:t>
            </a:r>
          </a:p>
          <a:p>
            <a:pPr fontAlgn="ct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However within the university, the process is carried out much more contemporaneously, which make sit harder to break down the process and act upon feedback.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44" name="Rectangle 43">
            <a:extLst>
              <a:ext uri="{FF2B5EF4-FFF2-40B4-BE49-F238E27FC236}">
                <a16:creationId xmlns:a16="http://schemas.microsoft.com/office/drawing/2014/main" id="{95967C4C-72D9-469E-BB08-F31A36FBD11D}"/>
              </a:ext>
            </a:extLst>
          </p:cNvPr>
          <p:cNvSpPr/>
          <p:nvPr/>
        </p:nvSpPr>
        <p:spPr>
          <a:xfrm>
            <a:off x="626598" y="1696970"/>
            <a:ext cx="7272789" cy="296363"/>
          </a:xfrm>
          <a:prstGeom prst="rect">
            <a:avLst/>
          </a:prstGeom>
        </p:spPr>
        <p:txBody>
          <a:bodyPr wrap="square" lIns="0" tIns="0" rIns="0" bIns="0" anchor="t">
            <a:spAutoFit/>
          </a:bodyPr>
          <a:lstStyle/>
          <a:p>
            <a:pPr fontAlgn="ctr">
              <a:lnSpc>
                <a:spcPct val="107000"/>
              </a:lnSpc>
              <a:spcAft>
                <a:spcPts val="800"/>
              </a:spcAft>
            </a:pPr>
            <a:r>
              <a:rPr lang="en-GB" sz="1800" b="1" dirty="0">
                <a:effectLst/>
                <a:latin typeface="Arial" panose="020B0604020202020204" pitchFamily="34" charset="0"/>
                <a:ea typeface="Times New Roman" panose="02020603050405020304" pitchFamily="18" charset="0"/>
                <a:cs typeface="Arial" panose="020B0604020202020204" pitchFamily="34" charset="0"/>
              </a:rPr>
              <a:t>Overall evaluation &amp; Suitability for the workplace assessment: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38901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422729" y="442423"/>
            <a:ext cx="9144000" cy="609398"/>
          </a:xfrm>
        </p:spPr>
        <p:txBody>
          <a:bodyPr lIns="0" tIns="0" rIns="0" bIns="0" anchor="ctr">
            <a:spAutoFit/>
          </a:bodyPr>
          <a:lstStyle/>
          <a:p>
            <a:pPr algn="l"/>
            <a:r>
              <a:rPr lang="en-US" sz="4400" b="1" dirty="0">
                <a:solidFill>
                  <a:schemeClr val="bg1"/>
                </a:solidFill>
              </a:rPr>
              <a:t>Overall </a:t>
            </a:r>
            <a:r>
              <a:rPr lang="en-US" sz="4400" b="1" dirty="0" err="1">
                <a:solidFill>
                  <a:schemeClr val="bg1"/>
                </a:solidFill>
              </a:rPr>
              <a:t>Evalutation</a:t>
            </a:r>
            <a:endParaRPr lang="en-US" sz="4400" dirty="0">
              <a:solidFill>
                <a:schemeClr val="accent4"/>
              </a:solidFill>
            </a:endParaRPr>
          </a:p>
        </p:txBody>
      </p:sp>
      <p:sp>
        <p:nvSpPr>
          <p:cNvPr id="7" name="Title 1">
            <a:extLst>
              <a:ext uri="{FF2B5EF4-FFF2-40B4-BE49-F238E27FC236}">
                <a16:creationId xmlns:a16="http://schemas.microsoft.com/office/drawing/2014/main" id="{88B4B2E2-AA1C-4F7F-B22F-6AFBE39C05F3}"/>
              </a:ext>
            </a:extLst>
          </p:cNvPr>
          <p:cNvSpPr txBox="1">
            <a:spLocks/>
          </p:cNvSpPr>
          <p:nvPr/>
        </p:nvSpPr>
        <p:spPr>
          <a:xfrm>
            <a:off x="422729" y="1544067"/>
            <a:ext cx="11159671" cy="4515082"/>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1800" dirty="0">
                <a:solidFill>
                  <a:schemeClr val="bg1"/>
                </a:solidFill>
                <a:effectLst/>
                <a:latin typeface="Arial" panose="020B0604020202020204" pitchFamily="34" charset="0"/>
                <a:ea typeface="Times New Roman" panose="02020603050405020304" pitchFamily="18" charset="0"/>
              </a:rPr>
              <a:t>These case studies have helped highlight the pros and cons of each project management method within an application of which has proven overall to be beneficial to the project outcome. The large range in application of the case studies’ industry, pace and budgets have helped cover all bases and proved a dynamic test basis for each management style and therefore we have been able to fully explore the limitations of each method.</a:t>
            </a:r>
          </a:p>
          <a:p>
            <a:pPr algn="l"/>
            <a:endParaRPr lang="en-GB" sz="1800" dirty="0">
              <a:solidFill>
                <a:schemeClr val="bg1"/>
              </a:solidFill>
              <a:latin typeface="Arial" panose="020B0604020202020204" pitchFamily="34" charset="0"/>
            </a:endParaRPr>
          </a:p>
          <a:p>
            <a:pPr algn="l"/>
            <a:endParaRPr lang="en-GB" sz="1800" dirty="0">
              <a:solidFill>
                <a:schemeClr val="bg1"/>
              </a:solidFill>
              <a:latin typeface="Arial" panose="020B0604020202020204" pitchFamily="34" charset="0"/>
            </a:endParaRPr>
          </a:p>
          <a:p>
            <a:pPr algn="l"/>
            <a:endParaRPr lang="en-GB" sz="1800" dirty="0">
              <a:solidFill>
                <a:schemeClr val="bg1"/>
              </a:solidFill>
              <a:latin typeface="Arial" panose="020B0604020202020204" pitchFamily="34" charset="0"/>
            </a:endParaRPr>
          </a:p>
          <a:p>
            <a:pPr algn="l"/>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After taking all aspects of the case studies, scholarly opinions and information available on the web into consideration – It’s concluded that the project management methodology that best fits the fast paced and ever changing work environment of the university science, engineering &amp; arts department is Agile. </a:t>
            </a:r>
          </a:p>
          <a:p>
            <a:pPr algn="l"/>
            <a:endParaRPr lang="en-GB" sz="1800" dirty="0">
              <a:solidFill>
                <a:schemeClr val="bg1"/>
              </a:solidFill>
              <a:latin typeface="Arial" panose="020B0604020202020204" pitchFamily="34" charset="0"/>
              <a:ea typeface="DengXian" panose="02010600030101010101" pitchFamily="2" charset="-122"/>
              <a:cs typeface="Arial" panose="020B0604020202020204" pitchFamily="34" charset="0"/>
            </a:endParaRPr>
          </a:p>
          <a:p>
            <a:pPr algn="l"/>
            <a:endPar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algn="l"/>
            <a:endParaRPr lang="en-GB" sz="1800" dirty="0">
              <a:solidFill>
                <a:schemeClr val="bg1"/>
              </a:solidFill>
              <a:latin typeface="Arial" panose="020B0604020202020204" pitchFamily="34" charset="0"/>
              <a:ea typeface="DengXian" panose="02010600030101010101" pitchFamily="2" charset="-122"/>
              <a:cs typeface="Arial" panose="020B0604020202020204" pitchFamily="34" charset="0"/>
            </a:endParaRPr>
          </a:p>
          <a:p>
            <a:pPr algn="l"/>
            <a:r>
              <a:rPr lang="en-GB" sz="1800" dirty="0" err="1">
                <a:solidFill>
                  <a:schemeClr val="bg1"/>
                </a:solidFill>
                <a:effectLst/>
                <a:latin typeface="Arial" panose="020B0604020202020204" pitchFamily="34" charset="0"/>
                <a:ea typeface="Times New Roman" panose="02020603050405020304" pitchFamily="18" charset="0"/>
              </a:rPr>
              <a:t>Agile’s</a:t>
            </a:r>
            <a:r>
              <a:rPr lang="en-GB" sz="1800" dirty="0">
                <a:solidFill>
                  <a:schemeClr val="bg1"/>
                </a:solidFill>
                <a:effectLst/>
                <a:latin typeface="Arial" panose="020B0604020202020204" pitchFamily="34" charset="0"/>
                <a:ea typeface="Times New Roman" panose="02020603050405020304" pitchFamily="18" charset="0"/>
              </a:rPr>
              <a:t> adaptability, collaborative nature and iterative development approach allows the teams to respond to ever evolving projects, project requirements whilst also entertain in creative visions. This gives Agile the edge over Six sigma and PRINCE 2 of which would be limited in their applications to the department due to their focus of efficiency and structure.</a:t>
            </a:r>
            <a:endParaRPr lang="en-GB" sz="18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pPr algn="l"/>
            <a:endParaRPr lang="en-US" sz="2000" dirty="0">
              <a:solidFill>
                <a:schemeClr val="bg1"/>
              </a:solidFill>
            </a:endParaRPr>
          </a:p>
        </p:txBody>
      </p:sp>
      <p:sp>
        <p:nvSpPr>
          <p:cNvPr id="8" name="Rectangle 7">
            <a:extLst>
              <a:ext uri="{FF2B5EF4-FFF2-40B4-BE49-F238E27FC236}">
                <a16:creationId xmlns:a16="http://schemas.microsoft.com/office/drawing/2014/main" id="{EEC90E6B-2E62-4588-A1F5-2116886788E3}"/>
              </a:ext>
            </a:extLst>
          </p:cNvPr>
          <p:cNvSpPr/>
          <p:nvPr/>
        </p:nvSpPr>
        <p:spPr>
          <a:xfrm>
            <a:off x="-97971" y="-185057"/>
            <a:ext cx="12496800" cy="7315200"/>
          </a:xfrm>
          <a:prstGeom prst="rect">
            <a:avLst/>
          </a:prstGeom>
          <a:solidFill>
            <a:srgbClr val="FFFFFF">
              <a:alpha val="4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23038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524000" y="2431805"/>
            <a:ext cx="9144000" cy="1994392"/>
          </a:xfrm>
        </p:spPr>
        <p:txBody>
          <a:bodyPr lIns="0" tIns="0" rIns="0" bIns="0" anchor="ctr">
            <a:spAutoFit/>
          </a:bodyPr>
          <a:lstStyle/>
          <a:p>
            <a:r>
              <a:rPr lang="en-US" sz="7200" b="1" dirty="0">
                <a:solidFill>
                  <a:schemeClr val="bg1"/>
                </a:solidFill>
              </a:rPr>
              <a:t>Design &amp; Implementation</a:t>
            </a:r>
            <a:endParaRPr lang="en-US" sz="7200" dirty="0">
              <a:solidFill>
                <a:schemeClr val="accent4"/>
              </a:solidFill>
            </a:endParaRPr>
          </a:p>
        </p:txBody>
      </p:sp>
    </p:spTree>
    <p:extLst>
      <p:ext uri="{BB962C8B-B14F-4D97-AF65-F5344CB8AC3E}">
        <p14:creationId xmlns:p14="http://schemas.microsoft.com/office/powerpoint/2010/main" val="528160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SIX SIGMA</a:t>
            </a:r>
          </a:p>
        </p:txBody>
      </p:sp>
      <p:sp>
        <p:nvSpPr>
          <p:cNvPr id="40" name="Rectangle 39">
            <a:extLst>
              <a:ext uri="{FF2B5EF4-FFF2-40B4-BE49-F238E27FC236}">
                <a16:creationId xmlns:a16="http://schemas.microsoft.com/office/drawing/2014/main" id="{5842CE6B-862D-4B18-B10B-3436A7D24058}"/>
              </a:ext>
            </a:extLst>
          </p:cNvPr>
          <p:cNvSpPr/>
          <p:nvPr/>
        </p:nvSpPr>
        <p:spPr>
          <a:xfrm>
            <a:off x="383245" y="1450124"/>
            <a:ext cx="11425507" cy="3763851"/>
          </a:xfrm>
          <a:prstGeom prst="rect">
            <a:avLst/>
          </a:prstGeom>
        </p:spPr>
        <p:txBody>
          <a:bodyPr wrap="square" lIns="0" tIns="0" rIns="0" bIns="0" anchor="t">
            <a:spAutoFit/>
          </a:bodyPr>
          <a:lstStyle/>
          <a:p>
            <a:pPr>
              <a:lnSpc>
                <a:spcPct val="107000"/>
              </a:lnSpc>
              <a:spcAft>
                <a:spcPts val="800"/>
              </a:spcAft>
            </a:pPr>
            <a:r>
              <a:rPr lang="en-GB" sz="16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The department this plan is being applied to initially is the Art  Design section of a wider science engineering &amp; art department. </a:t>
            </a:r>
          </a:p>
          <a:p>
            <a:pPr>
              <a:lnSpc>
                <a:spcPct val="107000"/>
              </a:lnSpc>
              <a:spcAft>
                <a:spcPts val="800"/>
              </a:spcAft>
            </a:pPr>
            <a:endParaRPr lang="en-GB" sz="1600"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It will then be instated across the other two legs of the department if proved successful. Spread across 2 campus’ and 9 courses each with their independent staff usually consisting of a programme manager/senior lecturer and supporting lecturer.</a:t>
            </a:r>
          </a:p>
          <a:p>
            <a:pPr>
              <a:lnSpc>
                <a:spcPct val="107000"/>
              </a:lnSpc>
              <a:spcAft>
                <a:spcPts val="800"/>
              </a:spcAft>
            </a:pPr>
            <a:endParaRPr lang="en-GB" sz="16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dirty="0">
                <a:solidFill>
                  <a:srgbClr val="000000"/>
                </a:solidFill>
                <a:latin typeface="Arial" panose="020B0604020202020204" pitchFamily="34" charset="0"/>
                <a:ea typeface="DengXian" panose="02010600030101010101" pitchFamily="2" charset="-122"/>
                <a:cs typeface="Arial" panose="020B0604020202020204" pitchFamily="34" charset="0"/>
              </a:rPr>
              <a:t>As mentioned previously, not only are staff limited, but a</a:t>
            </a:r>
            <a:r>
              <a:rPr lang="en-GB" sz="1600" dirty="0">
                <a:effectLst/>
                <a:latin typeface="Arial" panose="020B0604020202020204" pitchFamily="34" charset="0"/>
                <a:ea typeface="Times New Roman" panose="02020603050405020304" pitchFamily="18" charset="0"/>
              </a:rPr>
              <a:t> very seasonal demand from the students due to deadlines and exhibitions means that everyone requires staff at once, mixed with the very hands on and physical nature of the subjects, whilst maintaining background projects, this makes staff/resource efficiency paramount.</a:t>
            </a:r>
          </a:p>
          <a:p>
            <a:pPr>
              <a:lnSpc>
                <a:spcPct val="107000"/>
              </a:lnSpc>
              <a:spcAft>
                <a:spcPts val="800"/>
              </a:spcAft>
            </a:pPr>
            <a:endParaRPr lang="en-GB" sz="1600" dirty="0">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Times New Roman" panose="02020603050405020304" pitchFamily="18" charset="0"/>
              </a:rPr>
              <a:t>Multitasking student demands, mixed with a small work force, a receding demand for creative degrees and ever higher expectations from the highly competitive art world, this creates an intense, stressful and sometimes confusing/overwhelming feeling amongst staff which exacerbates the lack of clear direction towards a cohesive target/ objective.</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Understanding the university department context</a:t>
            </a:r>
          </a:p>
        </p:txBody>
      </p:sp>
    </p:spTree>
    <p:extLst>
      <p:ext uri="{BB962C8B-B14F-4D97-AF65-F5344CB8AC3E}">
        <p14:creationId xmlns:p14="http://schemas.microsoft.com/office/powerpoint/2010/main" val="2368630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1: Needs assessment &amp; Goal Definition</a:t>
            </a:r>
          </a:p>
        </p:txBody>
      </p:sp>
      <p:sp>
        <p:nvSpPr>
          <p:cNvPr id="40" name="Rectangle 39">
            <a:extLst>
              <a:ext uri="{FF2B5EF4-FFF2-40B4-BE49-F238E27FC236}">
                <a16:creationId xmlns:a16="http://schemas.microsoft.com/office/drawing/2014/main" id="{5842CE6B-862D-4B18-B10B-3436A7D24058}"/>
              </a:ext>
            </a:extLst>
          </p:cNvPr>
          <p:cNvSpPr/>
          <p:nvPr/>
        </p:nvSpPr>
        <p:spPr>
          <a:xfrm>
            <a:off x="383245" y="1175426"/>
            <a:ext cx="11425507" cy="4448397"/>
          </a:xfrm>
          <a:prstGeom prst="rect">
            <a:avLst/>
          </a:prstGeom>
        </p:spPr>
        <p:txBody>
          <a:bodyPr wrap="square" lIns="0" tIns="0" rIns="0" bIns="0" anchor="t">
            <a:spAutoFit/>
          </a:bodyPr>
          <a:lstStyle/>
          <a:p>
            <a:pPr>
              <a:lnSpc>
                <a:spcPct val="107000"/>
              </a:lnSpc>
              <a:spcAft>
                <a:spcPts val="800"/>
              </a:spcAft>
            </a:pPr>
            <a:r>
              <a:rPr lang="en-GB"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Key issues-</a:t>
            </a:r>
          </a:p>
          <a:p>
            <a:pPr>
              <a:lnSpc>
                <a:spcPct val="107000"/>
              </a:lnSpc>
              <a:spcAft>
                <a:spcPts val="800"/>
              </a:spcAft>
            </a:pPr>
            <a:endParaRPr lang="en-GB"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rtl="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Minimal staff communication across disciplines resulting in a lack of support and student access to facilities.</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Lack of project structure &amp; staff accountability.</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Lack of student processing guidance &amp; structure.</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i="1" dirty="0">
                <a:effectLst/>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Lack of cohesion in budget spending direction. (between departments not management!!)</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Lack of projects actually being initiated to push new technologies and techniques.</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Severe Lack of marketing.</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Resistance to change.</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i="1"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Understanding the university department context</a:t>
            </a:r>
          </a:p>
        </p:txBody>
      </p:sp>
    </p:spTree>
    <p:extLst>
      <p:ext uri="{BB962C8B-B14F-4D97-AF65-F5344CB8AC3E}">
        <p14:creationId xmlns:p14="http://schemas.microsoft.com/office/powerpoint/2010/main" val="3831052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1: Needs assessment &amp; Goal Definition</a:t>
            </a:r>
          </a:p>
        </p:txBody>
      </p:sp>
      <p:sp>
        <p:nvSpPr>
          <p:cNvPr id="40" name="Rectangle 39">
            <a:extLst>
              <a:ext uri="{FF2B5EF4-FFF2-40B4-BE49-F238E27FC236}">
                <a16:creationId xmlns:a16="http://schemas.microsoft.com/office/drawing/2014/main" id="{5842CE6B-862D-4B18-B10B-3436A7D24058}"/>
              </a:ext>
            </a:extLst>
          </p:cNvPr>
          <p:cNvSpPr/>
          <p:nvPr/>
        </p:nvSpPr>
        <p:spPr>
          <a:xfrm>
            <a:off x="383245" y="1175426"/>
            <a:ext cx="11425507" cy="4962641"/>
          </a:xfrm>
          <a:prstGeom prst="rect">
            <a:avLst/>
          </a:prstGeom>
        </p:spPr>
        <p:txBody>
          <a:bodyPr wrap="square" lIns="0" tIns="0" rIns="0" bIns="0" anchor="t">
            <a:spAutoFit/>
          </a:bodyPr>
          <a:lstStyle/>
          <a:p>
            <a:pPr>
              <a:lnSpc>
                <a:spcPct val="107000"/>
              </a:lnSpc>
              <a:spcAft>
                <a:spcPts val="800"/>
              </a:spcAft>
            </a:pPr>
            <a:r>
              <a:rPr lang="en-GB"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Objectives-</a:t>
            </a:r>
          </a:p>
          <a:p>
            <a:pPr>
              <a:lnSpc>
                <a:spcPct val="107000"/>
              </a:lnSpc>
              <a:spcAft>
                <a:spcPts val="800"/>
              </a:spcAft>
            </a:pPr>
            <a:endParaRPr lang="en-GB"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Increased communication to improve staff cohesion and support across disciplines.</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Increased structure, to not only to help guide projects along but to hold stake holders accountable in order to prevent projects from going stale.</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Common-</a:t>
            </a:r>
            <a:r>
              <a:rPr lang="en-GB" sz="1400" dirty="0" err="1">
                <a:effectLst/>
                <a:latin typeface="Arial" panose="020B0604020202020204" pitchFamily="34" charset="0"/>
                <a:ea typeface="Times New Roman" panose="02020603050405020304" pitchFamily="18" charset="0"/>
                <a:cs typeface="Arial" panose="020B0604020202020204" pitchFamily="34" charset="0"/>
              </a:rPr>
              <a:t>ising</a:t>
            </a:r>
            <a:r>
              <a:rPr lang="en-GB" sz="1400" dirty="0">
                <a:effectLst/>
                <a:latin typeface="Arial" panose="020B0604020202020204" pitchFamily="34" charset="0"/>
                <a:ea typeface="Times New Roman" panose="02020603050405020304" pitchFamily="18" charset="0"/>
                <a:cs typeface="Arial" panose="020B0604020202020204" pitchFamily="34" charset="0"/>
              </a:rPr>
              <a:t> processes such as workshop inductions and module/project timings and practices.</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Increased control/Informed budget decision making.</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Cross discipline collaboration to push new technologies and techniques.</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Improved marketing: Content, planning and interaction.</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pPr>
            <a:r>
              <a:rPr lang="en-GB" sz="1400" dirty="0">
                <a:effectLst/>
                <a:latin typeface="Arial" panose="020B0604020202020204" pitchFamily="34" charset="0"/>
                <a:ea typeface="Times New Roman" panose="02020603050405020304" pitchFamily="18" charset="0"/>
                <a:cs typeface="Arial" panose="020B0604020202020204" pitchFamily="34" charset="0"/>
              </a:rPr>
              <a:t>A project template that assists rather than hinders, mixed with an incremental introduction in order to demonstrate the benefits of following new processes to be created. </a:t>
            </a:r>
            <a:endParaRPr lang="en-GB" sz="1400" dirty="0">
              <a:effectLst/>
              <a:latin typeface="Calibri" panose="020F0502020204030204" pitchFamily="34" charset="0"/>
              <a:ea typeface="Times New Roman" panose="02020603050405020304" pitchFamily="18" charset="0"/>
              <a:cs typeface="Arial" panose="020B0604020202020204" pitchFamily="34" charset="0"/>
            </a:endParaRPr>
          </a:p>
          <a:p>
            <a:pPr marL="457200">
              <a:lnSpc>
                <a:spcPct val="107000"/>
              </a:lnSpc>
            </a:pPr>
            <a:r>
              <a:rPr lang="en-GB" sz="1100" i="1"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Understanding the university department context</a:t>
            </a:r>
          </a:p>
        </p:txBody>
      </p:sp>
    </p:spTree>
    <p:extLst>
      <p:ext uri="{BB962C8B-B14F-4D97-AF65-F5344CB8AC3E}">
        <p14:creationId xmlns:p14="http://schemas.microsoft.com/office/powerpoint/2010/main" val="3895963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5743824"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2: Stake holder identification &amp; engagement</a:t>
            </a:r>
          </a:p>
        </p:txBody>
      </p:sp>
      <p:sp>
        <p:nvSpPr>
          <p:cNvPr id="40" name="Rectangle 39">
            <a:extLst>
              <a:ext uri="{FF2B5EF4-FFF2-40B4-BE49-F238E27FC236}">
                <a16:creationId xmlns:a16="http://schemas.microsoft.com/office/drawing/2014/main" id="{5842CE6B-862D-4B18-B10B-3436A7D24058}"/>
              </a:ext>
            </a:extLst>
          </p:cNvPr>
          <p:cNvSpPr/>
          <p:nvPr/>
        </p:nvSpPr>
        <p:spPr>
          <a:xfrm>
            <a:off x="383245" y="1175426"/>
            <a:ext cx="5395255" cy="4673780"/>
          </a:xfrm>
          <a:prstGeom prst="rect">
            <a:avLst/>
          </a:prstGeom>
        </p:spPr>
        <p:txBody>
          <a:bodyPr wrap="square" lIns="0" tIns="0" rIns="0" bIns="0" anchor="t">
            <a:spAutoFit/>
          </a:bodyPr>
          <a:lstStyle/>
          <a:p>
            <a:pPr>
              <a:lnSpc>
                <a:spcPct val="107000"/>
              </a:lnSpc>
              <a:spcAft>
                <a:spcPts val="800"/>
              </a:spcAft>
            </a:pPr>
            <a:r>
              <a:rPr lang="en-GB"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rPr>
              <a:t>Objectives-</a:t>
            </a:r>
          </a:p>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importance of understanding Who, what where and when people should and can be involved, what they require and what they can bring to the table can be detrimental to the project outcome.</a:t>
            </a:r>
          </a:p>
          <a:p>
            <a:pPr>
              <a:lnSpc>
                <a:spcPct val="107000"/>
              </a:lnSpc>
              <a:spcAft>
                <a:spcPts val="800"/>
              </a:spcAft>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Understanding details like building location, staff and student levels allow us to clearly see important information to consider at the very early stages of a project to gather insights, align expectations and secure buy in into the project.</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600" b="1" dirty="0">
              <a:solidFill>
                <a:srgbClr val="000000"/>
              </a:solidFill>
              <a:effectLst/>
              <a:latin typeface="Arial" panose="020B0604020202020204" pitchFamily="34" charset="0"/>
              <a:ea typeface="DengXian" panose="02010600030101010101" pitchFamily="2" charset="-122"/>
              <a:cs typeface="Arial" panose="020B0604020202020204" pitchFamily="34" charset="0"/>
            </a:endParaRPr>
          </a:p>
          <a:p>
            <a:pPr marL="457200">
              <a:lnSpc>
                <a:spcPct val="107000"/>
              </a:lnSpc>
            </a:pPr>
            <a:r>
              <a:rPr lang="en-GB" sz="1100" i="1"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Understanding the university department context</a:t>
            </a:r>
          </a:p>
        </p:txBody>
      </p:sp>
      <p:graphicFrame>
        <p:nvGraphicFramePr>
          <p:cNvPr id="3" name="Table 2">
            <a:extLst>
              <a:ext uri="{FF2B5EF4-FFF2-40B4-BE49-F238E27FC236}">
                <a16:creationId xmlns:a16="http://schemas.microsoft.com/office/drawing/2014/main" id="{E5DF4FFD-70D7-4303-8E21-48C5D2CD9191}"/>
              </a:ext>
            </a:extLst>
          </p:cNvPr>
          <p:cNvGraphicFramePr>
            <a:graphicFrameLocks noGrp="1"/>
          </p:cNvGraphicFramePr>
          <p:nvPr>
            <p:extLst>
              <p:ext uri="{D42A27DB-BD31-4B8C-83A1-F6EECF244321}">
                <p14:modId xmlns:p14="http://schemas.microsoft.com/office/powerpoint/2010/main" val="1838767475"/>
              </p:ext>
            </p:extLst>
          </p:nvPr>
        </p:nvGraphicFramePr>
        <p:xfrm>
          <a:off x="6083592" y="1374582"/>
          <a:ext cx="5725160" cy="3972117"/>
        </p:xfrm>
        <a:graphic>
          <a:graphicData uri="http://schemas.openxmlformats.org/drawingml/2006/table">
            <a:tbl>
              <a:tblPr firstRow="1" firstCol="1" bandRow="1">
                <a:tableStyleId>{5C22544A-7EE6-4342-B048-85BDC9FD1C3A}</a:tableStyleId>
              </a:tblPr>
              <a:tblGrid>
                <a:gridCol w="1597025">
                  <a:extLst>
                    <a:ext uri="{9D8B030D-6E8A-4147-A177-3AD203B41FA5}">
                      <a16:colId xmlns:a16="http://schemas.microsoft.com/office/drawing/2014/main" val="511762737"/>
                    </a:ext>
                  </a:extLst>
                </a:gridCol>
                <a:gridCol w="645160">
                  <a:extLst>
                    <a:ext uri="{9D8B030D-6E8A-4147-A177-3AD203B41FA5}">
                      <a16:colId xmlns:a16="http://schemas.microsoft.com/office/drawing/2014/main" val="2821313791"/>
                    </a:ext>
                  </a:extLst>
                </a:gridCol>
                <a:gridCol w="1013460">
                  <a:extLst>
                    <a:ext uri="{9D8B030D-6E8A-4147-A177-3AD203B41FA5}">
                      <a16:colId xmlns:a16="http://schemas.microsoft.com/office/drawing/2014/main" val="3654100871"/>
                    </a:ext>
                  </a:extLst>
                </a:gridCol>
                <a:gridCol w="1014730">
                  <a:extLst>
                    <a:ext uri="{9D8B030D-6E8A-4147-A177-3AD203B41FA5}">
                      <a16:colId xmlns:a16="http://schemas.microsoft.com/office/drawing/2014/main" val="4001532816"/>
                    </a:ext>
                  </a:extLst>
                </a:gridCol>
                <a:gridCol w="699135">
                  <a:extLst>
                    <a:ext uri="{9D8B030D-6E8A-4147-A177-3AD203B41FA5}">
                      <a16:colId xmlns:a16="http://schemas.microsoft.com/office/drawing/2014/main" val="3107575950"/>
                    </a:ext>
                  </a:extLst>
                </a:gridCol>
                <a:gridCol w="755650">
                  <a:extLst>
                    <a:ext uri="{9D8B030D-6E8A-4147-A177-3AD203B41FA5}">
                      <a16:colId xmlns:a16="http://schemas.microsoft.com/office/drawing/2014/main" val="2203748976"/>
                    </a:ext>
                  </a:extLst>
                </a:gridCol>
              </a:tblGrid>
              <a:tr h="612921">
                <a:tc>
                  <a:txBody>
                    <a:bodyPr/>
                    <a:lstStyle/>
                    <a:p>
                      <a:pPr algn="ctr">
                        <a:lnSpc>
                          <a:spcPct val="107000"/>
                        </a:lnSpc>
                        <a:spcAft>
                          <a:spcPts val="800"/>
                        </a:spcAft>
                      </a:pPr>
                      <a:r>
                        <a:rPr lang="en-GB" sz="1000" dirty="0">
                          <a:effectLst/>
                        </a:rPr>
                        <a:t>Course</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accent4">
                        <a:lumMod val="75000"/>
                      </a:schemeClr>
                    </a:solidFill>
                  </a:tcPr>
                </a:tc>
                <a:tc>
                  <a:txBody>
                    <a:bodyPr/>
                    <a:lstStyle/>
                    <a:p>
                      <a:pPr algn="ctr">
                        <a:lnSpc>
                          <a:spcPct val="107000"/>
                        </a:lnSpc>
                        <a:spcAft>
                          <a:spcPts val="800"/>
                        </a:spcAft>
                      </a:pPr>
                      <a:r>
                        <a:rPr lang="en-GB" sz="1000" dirty="0">
                          <a:effectLst/>
                        </a:rPr>
                        <a:t>Building</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accent4">
                        <a:lumMod val="60000"/>
                        <a:lumOff val="40000"/>
                      </a:schemeClr>
                    </a:solidFill>
                  </a:tcPr>
                </a:tc>
                <a:tc>
                  <a:txBody>
                    <a:bodyPr/>
                    <a:lstStyle/>
                    <a:p>
                      <a:pPr algn="ctr">
                        <a:lnSpc>
                          <a:spcPct val="107000"/>
                        </a:lnSpc>
                        <a:spcAft>
                          <a:spcPts val="800"/>
                        </a:spcAft>
                      </a:pPr>
                      <a:r>
                        <a:rPr lang="en-GB" sz="1000" dirty="0">
                          <a:effectLst/>
                        </a:rPr>
                        <a:t>Programme manager</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accent4">
                        <a:lumMod val="75000"/>
                      </a:schemeClr>
                    </a:solidFill>
                  </a:tcPr>
                </a:tc>
                <a:tc>
                  <a:txBody>
                    <a:bodyPr/>
                    <a:lstStyle/>
                    <a:p>
                      <a:pPr algn="ctr">
                        <a:lnSpc>
                          <a:spcPct val="107000"/>
                        </a:lnSpc>
                        <a:spcAft>
                          <a:spcPts val="800"/>
                        </a:spcAft>
                      </a:pPr>
                      <a:r>
                        <a:rPr lang="en-GB" sz="1000" dirty="0">
                          <a:effectLst/>
                        </a:rPr>
                        <a:t>Supporting lecturer</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accent4">
                        <a:lumMod val="60000"/>
                        <a:lumOff val="40000"/>
                      </a:schemeClr>
                    </a:solidFill>
                  </a:tcPr>
                </a:tc>
                <a:tc>
                  <a:txBody>
                    <a:bodyPr/>
                    <a:lstStyle/>
                    <a:p>
                      <a:pPr algn="ctr">
                        <a:lnSpc>
                          <a:spcPct val="107000"/>
                        </a:lnSpc>
                        <a:spcAft>
                          <a:spcPts val="800"/>
                        </a:spcAft>
                      </a:pPr>
                      <a:r>
                        <a:rPr lang="en-GB" sz="1000" dirty="0">
                          <a:effectLst/>
                        </a:rPr>
                        <a:t>Tech Dem</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accent4">
                        <a:lumMod val="75000"/>
                      </a:schemeClr>
                    </a:solidFill>
                  </a:tcPr>
                </a:tc>
                <a:tc>
                  <a:txBody>
                    <a:bodyPr/>
                    <a:lstStyle/>
                    <a:p>
                      <a:pPr algn="ctr">
                        <a:lnSpc>
                          <a:spcPct val="107000"/>
                        </a:lnSpc>
                        <a:spcAft>
                          <a:spcPts val="800"/>
                        </a:spcAft>
                      </a:pPr>
                      <a:r>
                        <a:rPr lang="en-GB" sz="1000" dirty="0">
                          <a:effectLst/>
                        </a:rPr>
                        <a:t># of Students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accent4">
                        <a:lumMod val="60000"/>
                        <a:lumOff val="40000"/>
                      </a:schemeClr>
                    </a:solidFill>
                  </a:tcPr>
                </a:tc>
                <a:extLst>
                  <a:ext uri="{0D108BD9-81ED-4DB2-BD59-A6C34878D82A}">
                    <a16:rowId xmlns:a16="http://schemas.microsoft.com/office/drawing/2014/main" val="155088923"/>
                  </a:ext>
                </a:extLst>
              </a:tr>
              <a:tr h="328377">
                <a:tc>
                  <a:txBody>
                    <a:bodyPr/>
                    <a:lstStyle/>
                    <a:p>
                      <a:pPr algn="ctr">
                        <a:lnSpc>
                          <a:spcPct val="107000"/>
                        </a:lnSpc>
                        <a:spcAft>
                          <a:spcPts val="800"/>
                        </a:spcAft>
                      </a:pPr>
                      <a:r>
                        <a:rPr lang="en-GB" sz="1100" dirty="0">
                          <a:effectLst/>
                        </a:rPr>
                        <a:t>Swansea</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38A7B0"/>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596350287"/>
                  </a:ext>
                </a:extLst>
              </a:tr>
              <a:tr h="612921">
                <a:tc>
                  <a:txBody>
                    <a:bodyPr/>
                    <a:lstStyle/>
                    <a:p>
                      <a:pPr algn="ctr">
                        <a:lnSpc>
                          <a:spcPct val="107000"/>
                        </a:lnSpc>
                        <a:spcAft>
                          <a:spcPts val="800"/>
                        </a:spcAft>
                      </a:pPr>
                      <a:r>
                        <a:rPr lang="en-GB" sz="1000" dirty="0">
                          <a:effectLst/>
                        </a:rPr>
                        <a:t>Automotive &amp; Transport Design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93D8DD"/>
                    </a:solidFill>
                  </a:tcPr>
                </a:tc>
                <a:tc>
                  <a:txBody>
                    <a:bodyPr/>
                    <a:lstStyle/>
                    <a:p>
                      <a:pPr algn="ctr">
                        <a:lnSpc>
                          <a:spcPct val="107000"/>
                        </a:lnSpc>
                        <a:spcAft>
                          <a:spcPts val="800"/>
                        </a:spcAft>
                      </a:pPr>
                      <a:r>
                        <a:rPr lang="en-GB" sz="1000" dirty="0">
                          <a:effectLst/>
                        </a:rPr>
                        <a:t>I</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~60-70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659071978"/>
                  </a:ext>
                </a:extLst>
              </a:tr>
              <a:tr h="298503">
                <a:tc>
                  <a:txBody>
                    <a:bodyPr/>
                    <a:lstStyle/>
                    <a:p>
                      <a:pPr algn="ctr">
                        <a:lnSpc>
                          <a:spcPct val="107000"/>
                        </a:lnSpc>
                        <a:spcAft>
                          <a:spcPts val="800"/>
                        </a:spcAft>
                      </a:pPr>
                      <a:r>
                        <a:rPr lang="en-GB" sz="1000" dirty="0">
                          <a:effectLst/>
                        </a:rPr>
                        <a:t>Surface Pattern &amp; Textiles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38A7B0"/>
                    </a:solidFill>
                  </a:tcPr>
                </a:tc>
                <a:tc>
                  <a:txBody>
                    <a:bodyPr/>
                    <a:lstStyle/>
                    <a:p>
                      <a:pPr algn="ctr">
                        <a:lnSpc>
                          <a:spcPct val="107000"/>
                        </a:lnSpc>
                        <a:spcAft>
                          <a:spcPts val="800"/>
                        </a:spcAft>
                      </a:pPr>
                      <a:r>
                        <a:rPr lang="en-GB" sz="1000" dirty="0">
                          <a:effectLst/>
                        </a:rPr>
                        <a:t>D</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2</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~30</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941170266"/>
                  </a:ext>
                </a:extLst>
              </a:tr>
              <a:tr h="298503">
                <a:tc>
                  <a:txBody>
                    <a:bodyPr/>
                    <a:lstStyle/>
                    <a:p>
                      <a:pPr algn="ctr">
                        <a:lnSpc>
                          <a:spcPct val="107000"/>
                        </a:lnSpc>
                        <a:spcAft>
                          <a:spcPts val="800"/>
                        </a:spcAft>
                      </a:pPr>
                      <a:r>
                        <a:rPr lang="en-GB" sz="1000" dirty="0">
                          <a:effectLst/>
                        </a:rPr>
                        <a:t>Product design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93D8DD"/>
                    </a:solidFill>
                  </a:tcPr>
                </a:tc>
                <a:tc>
                  <a:txBody>
                    <a:bodyPr/>
                    <a:lstStyle/>
                    <a:p>
                      <a:pPr algn="ctr">
                        <a:lnSpc>
                          <a:spcPct val="107000"/>
                        </a:lnSpc>
                        <a:spcAft>
                          <a:spcPts val="800"/>
                        </a:spcAft>
                      </a:pPr>
                      <a:r>
                        <a:rPr lang="en-GB" sz="1000">
                          <a:effectLst/>
                        </a:rPr>
                        <a:t>A</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2</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~20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2950959941"/>
                  </a:ext>
                </a:extLst>
              </a:tr>
              <a:tr h="298503">
                <a:tc>
                  <a:txBody>
                    <a:bodyPr/>
                    <a:lstStyle/>
                    <a:p>
                      <a:pPr algn="ctr">
                        <a:lnSpc>
                          <a:spcPct val="107000"/>
                        </a:lnSpc>
                        <a:spcAft>
                          <a:spcPts val="800"/>
                        </a:spcAft>
                      </a:pPr>
                      <a:r>
                        <a:rPr lang="en-GB" sz="1000" dirty="0">
                          <a:effectLst/>
                        </a:rPr>
                        <a:t>Design Crafts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38A7B0"/>
                    </a:solidFill>
                  </a:tcPr>
                </a:tc>
                <a:tc>
                  <a:txBody>
                    <a:bodyPr/>
                    <a:lstStyle/>
                    <a:p>
                      <a:pPr algn="ctr">
                        <a:lnSpc>
                          <a:spcPct val="107000"/>
                        </a:lnSpc>
                        <a:spcAft>
                          <a:spcPts val="800"/>
                        </a:spcAft>
                      </a:pPr>
                      <a:r>
                        <a:rPr lang="en-GB" sz="1000" dirty="0">
                          <a:effectLst/>
                        </a:rPr>
                        <a:t>A</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2</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~30</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4050010497"/>
                  </a:ext>
                </a:extLst>
              </a:tr>
              <a:tr h="298503">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93D8DD"/>
                    </a:solidFill>
                  </a:tcPr>
                </a:tc>
                <a:tc>
                  <a:txBody>
                    <a:bodyPr/>
                    <a:lstStyle/>
                    <a:p>
                      <a:pPr algn="ctr">
                        <a:lnSpc>
                          <a:spcPct val="107000"/>
                        </a:lnSpc>
                        <a:spcAft>
                          <a:spcPts val="800"/>
                        </a:spcAft>
                      </a:pPr>
                      <a:r>
                        <a:rPr lang="en-GB" sz="10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 </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3695441946"/>
                  </a:ext>
                </a:extLst>
              </a:tr>
              <a:tr h="328377">
                <a:tc>
                  <a:txBody>
                    <a:bodyPr/>
                    <a:lstStyle/>
                    <a:p>
                      <a:pPr algn="ctr">
                        <a:lnSpc>
                          <a:spcPct val="107000"/>
                        </a:lnSpc>
                        <a:spcAft>
                          <a:spcPts val="800"/>
                        </a:spcAft>
                      </a:pPr>
                      <a:r>
                        <a:rPr lang="en-GB" sz="1100" dirty="0">
                          <a:effectLst/>
                        </a:rPr>
                        <a:t>Carmarthen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38A7B0"/>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3260301310"/>
                  </a:ext>
                </a:extLst>
              </a:tr>
              <a:tr h="298503">
                <a:tc>
                  <a:txBody>
                    <a:bodyPr/>
                    <a:lstStyle/>
                    <a:p>
                      <a:pPr algn="ctr">
                        <a:lnSpc>
                          <a:spcPct val="107000"/>
                        </a:lnSpc>
                        <a:spcAft>
                          <a:spcPts val="800"/>
                        </a:spcAft>
                      </a:pPr>
                      <a:r>
                        <a:rPr lang="en-GB" sz="1000" dirty="0">
                          <a:effectLst/>
                        </a:rPr>
                        <a:t>Set Design &amp; Production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93D8DD"/>
                    </a:solidFill>
                  </a:tcPr>
                </a:tc>
                <a:tc>
                  <a:txBody>
                    <a:bodyPr/>
                    <a:lstStyle/>
                    <a:p>
                      <a:pPr algn="ctr">
                        <a:lnSpc>
                          <a:spcPct val="107000"/>
                        </a:lnSpc>
                        <a:spcAft>
                          <a:spcPts val="800"/>
                        </a:spcAft>
                      </a:pPr>
                      <a:r>
                        <a:rPr lang="en-GB" sz="1000" dirty="0">
                          <a:effectLst/>
                          <a:latin typeface="Calibri" panose="020F0502020204030204" pitchFamily="34" charset="0"/>
                          <a:ea typeface="DengXian" panose="02010600030101010101" pitchFamily="2" charset="-122"/>
                          <a:cs typeface="Arial" panose="020B0604020202020204" pitchFamily="34" charset="0"/>
                        </a:rPr>
                        <a:t>C</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dirty="0">
                          <a:effectLst/>
                        </a:rPr>
                        <a:t>2</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~30</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2113194563"/>
                  </a:ext>
                </a:extLst>
              </a:tr>
              <a:tr h="298503">
                <a:tc>
                  <a:txBody>
                    <a:bodyPr/>
                    <a:lstStyle/>
                    <a:p>
                      <a:pPr algn="ctr">
                        <a:lnSpc>
                          <a:spcPct val="107000"/>
                        </a:lnSpc>
                        <a:spcAft>
                          <a:spcPts val="800"/>
                        </a:spcAft>
                      </a:pPr>
                      <a:r>
                        <a:rPr lang="en-GB" sz="1000" dirty="0">
                          <a:effectLst/>
                        </a:rPr>
                        <a:t>Film making</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38A7B0"/>
                    </a:solidFill>
                  </a:tcPr>
                </a:tc>
                <a:tc>
                  <a:txBody>
                    <a:bodyPr/>
                    <a:lstStyle/>
                    <a:p>
                      <a:pPr algn="ctr">
                        <a:lnSpc>
                          <a:spcPct val="107000"/>
                        </a:lnSpc>
                        <a:spcAft>
                          <a:spcPts val="800"/>
                        </a:spcAft>
                      </a:pPr>
                      <a:r>
                        <a:rPr lang="en-GB" sz="1000" dirty="0">
                          <a:effectLst/>
                          <a:latin typeface="Calibri" panose="020F0502020204030204" pitchFamily="34" charset="0"/>
                          <a:ea typeface="DengXian" panose="02010600030101010101" pitchFamily="2" charset="-122"/>
                          <a:cs typeface="Arial" panose="020B0604020202020204" pitchFamily="34" charset="0"/>
                        </a:rPr>
                        <a:t>C</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1</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tc>
                  <a:txBody>
                    <a:bodyPr/>
                    <a:lstStyle/>
                    <a:p>
                      <a:pPr algn="ctr">
                        <a:lnSpc>
                          <a:spcPct val="107000"/>
                        </a:lnSpc>
                        <a:spcAft>
                          <a:spcPts val="800"/>
                        </a:spcAft>
                      </a:pPr>
                      <a:r>
                        <a:rPr lang="en-GB" sz="1000" dirty="0">
                          <a:effectLst/>
                        </a:rPr>
                        <a:t>~40</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75000"/>
                      </a:schemeClr>
                    </a:solidFill>
                  </a:tcPr>
                </a:tc>
                <a:extLst>
                  <a:ext uri="{0D108BD9-81ED-4DB2-BD59-A6C34878D82A}">
                    <a16:rowId xmlns:a16="http://schemas.microsoft.com/office/drawing/2014/main" val="1256891108"/>
                  </a:ext>
                </a:extLst>
              </a:tr>
              <a:tr h="298503">
                <a:tc>
                  <a:txBody>
                    <a:bodyPr/>
                    <a:lstStyle/>
                    <a:p>
                      <a:pPr algn="ctr">
                        <a:lnSpc>
                          <a:spcPct val="107000"/>
                        </a:lnSpc>
                        <a:spcAft>
                          <a:spcPts val="800"/>
                        </a:spcAft>
                      </a:pPr>
                      <a:r>
                        <a:rPr lang="en-GB" sz="1000" dirty="0">
                          <a:effectLst/>
                        </a:rPr>
                        <a:t>Applied Drama</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rgbClr val="93D8DD"/>
                    </a:solidFill>
                  </a:tcPr>
                </a:tc>
                <a:tc>
                  <a:txBody>
                    <a:bodyPr/>
                    <a:lstStyle/>
                    <a:p>
                      <a:pPr algn="ctr">
                        <a:lnSpc>
                          <a:spcPct val="107000"/>
                        </a:lnSpc>
                        <a:spcAft>
                          <a:spcPts val="800"/>
                        </a:spcAft>
                      </a:pPr>
                      <a:r>
                        <a:rPr lang="en-GB" sz="1000" dirty="0">
                          <a:effectLst/>
                          <a:latin typeface="Calibri" panose="020F0502020204030204" pitchFamily="34" charset="0"/>
                          <a:ea typeface="DengXian" panose="02010600030101010101" pitchFamily="2" charset="-122"/>
                          <a:cs typeface="Arial" panose="020B0604020202020204" pitchFamily="34" charset="0"/>
                        </a:rPr>
                        <a:t>C</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1</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2</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a:effectLst/>
                        </a:rPr>
                        <a:t>-</a:t>
                      </a:r>
                      <a:endParaRPr lang="en-GB" sz="1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tc>
                  <a:txBody>
                    <a:bodyPr/>
                    <a:lstStyle/>
                    <a:p>
                      <a:pPr algn="ctr">
                        <a:lnSpc>
                          <a:spcPct val="107000"/>
                        </a:lnSpc>
                        <a:spcAft>
                          <a:spcPts val="800"/>
                        </a:spcAft>
                      </a:pPr>
                      <a:r>
                        <a:rPr lang="en-GB" sz="1000" dirty="0">
                          <a:effectLst/>
                        </a:rPr>
                        <a:t>~40</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solidFill>
                      <a:schemeClr val="bg1">
                        <a:lumMod val="85000"/>
                      </a:schemeClr>
                    </a:solidFill>
                  </a:tcPr>
                </a:tc>
                <a:extLst>
                  <a:ext uri="{0D108BD9-81ED-4DB2-BD59-A6C34878D82A}">
                    <a16:rowId xmlns:a16="http://schemas.microsoft.com/office/drawing/2014/main" val="1474455323"/>
                  </a:ext>
                </a:extLst>
              </a:tr>
            </a:tbl>
          </a:graphicData>
        </a:graphic>
      </p:graphicFrame>
    </p:spTree>
    <p:extLst>
      <p:ext uri="{BB962C8B-B14F-4D97-AF65-F5344CB8AC3E}">
        <p14:creationId xmlns:p14="http://schemas.microsoft.com/office/powerpoint/2010/main" val="25414058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6738180"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3: Customizing AGILE for the Art &amp; Design department</a:t>
            </a:r>
          </a:p>
        </p:txBody>
      </p:sp>
      <p:sp>
        <p:nvSpPr>
          <p:cNvPr id="40" name="Rectangle 39">
            <a:extLst>
              <a:ext uri="{FF2B5EF4-FFF2-40B4-BE49-F238E27FC236}">
                <a16:creationId xmlns:a16="http://schemas.microsoft.com/office/drawing/2014/main" id="{5842CE6B-862D-4B18-B10B-3436A7D24058}"/>
              </a:ext>
            </a:extLst>
          </p:cNvPr>
          <p:cNvSpPr/>
          <p:nvPr/>
        </p:nvSpPr>
        <p:spPr>
          <a:xfrm>
            <a:off x="383245" y="1361947"/>
            <a:ext cx="11425507" cy="4294958"/>
          </a:xfrm>
          <a:prstGeom prst="rect">
            <a:avLst/>
          </a:prstGeom>
        </p:spPr>
        <p:txBody>
          <a:bodyPr wrap="square" lIns="0" tIns="0" rIns="0" bIns="0" anchor="t">
            <a:spAutoFit/>
          </a:bodyPr>
          <a:lstStyle/>
          <a:p>
            <a:pPr>
              <a:lnSpc>
                <a:spcPct val="107000"/>
              </a:lnSpc>
              <a:spcAft>
                <a:spcPts val="800"/>
              </a:spcAft>
            </a:pPr>
            <a:r>
              <a:rPr lang="en-GB" dirty="0">
                <a:latin typeface="Arial" panose="020B0604020202020204" pitchFamily="34" charset="0"/>
                <a:ea typeface="Times New Roman" panose="02020603050405020304" pitchFamily="18" charset="0"/>
                <a:cs typeface="Arial" panose="020B0604020202020204" pitchFamily="34" charset="0"/>
              </a:rPr>
              <a:t>T</a:t>
            </a:r>
            <a:r>
              <a:rPr lang="en-GB" sz="1800" dirty="0">
                <a:effectLst/>
                <a:latin typeface="Arial" panose="020B0604020202020204" pitchFamily="34" charset="0"/>
                <a:ea typeface="Times New Roman" panose="02020603050405020304" pitchFamily="18" charset="0"/>
                <a:cs typeface="Arial" panose="020B0604020202020204" pitchFamily="34" charset="0"/>
              </a:rPr>
              <a:t>he agile methodology lends itself to the departments fast paced, dynamic needs. I intend to use this to bring more structure in the way we drive projects, through short meetings and improved communication means.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endParaRPr lang="en-GB"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However, if it were easy, it would be done already – therefore careful consideration of all partakers has to be applied in order to design a way in which improvements through implementation are seen as helpful and not hindrance.</a:t>
            </a:r>
          </a:p>
          <a:p>
            <a:pPr>
              <a:lnSpc>
                <a:spcPct val="107000"/>
              </a:lnSpc>
              <a:spcAft>
                <a:spcPts val="800"/>
              </a:spcAft>
            </a:pPr>
            <a:endParaRPr lang="en-GB" dirty="0">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DengXian" panose="02010600030101010101" pitchFamily="2" charset="-122"/>
                <a:cs typeface="Arial" panose="020B0604020202020204" pitchFamily="34" charset="0"/>
              </a:rPr>
              <a:t>I plan to do this through the introduction of 3/4 form templates that are designed to be filled out BEFORE the tasks in order to drive and help the initiator of the project – not just seen as an additional task to do at the end of an already strenuous job.</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 </a:t>
            </a:r>
            <a:endParaRPr lang="en-GB" sz="1200" b="1" dirty="0">
              <a:solidFill>
                <a:srgbClr val="000000"/>
              </a:solidFill>
              <a:latin typeface="Arial" panose="020B060402020202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b="1"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Design - AGILE</a:t>
            </a:r>
          </a:p>
        </p:txBody>
      </p:sp>
    </p:spTree>
    <p:extLst>
      <p:ext uri="{BB962C8B-B14F-4D97-AF65-F5344CB8AC3E}">
        <p14:creationId xmlns:p14="http://schemas.microsoft.com/office/powerpoint/2010/main" val="2420986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6738180"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3: Customizing AGILE for the Art &amp; Design department</a:t>
            </a: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Design</a:t>
            </a:r>
          </a:p>
        </p:txBody>
      </p:sp>
      <p:grpSp>
        <p:nvGrpSpPr>
          <p:cNvPr id="12" name="Group 11">
            <a:extLst>
              <a:ext uri="{FF2B5EF4-FFF2-40B4-BE49-F238E27FC236}">
                <a16:creationId xmlns:a16="http://schemas.microsoft.com/office/drawing/2014/main" id="{F0E7C5EB-233A-4EDD-BF2F-CFD202D55127}"/>
              </a:ext>
            </a:extLst>
          </p:cNvPr>
          <p:cNvGrpSpPr/>
          <p:nvPr/>
        </p:nvGrpSpPr>
        <p:grpSpPr>
          <a:xfrm>
            <a:off x="2373470" y="1158627"/>
            <a:ext cx="7445058" cy="4322804"/>
            <a:chOff x="0" y="-3"/>
            <a:chExt cx="5796915" cy="5406968"/>
          </a:xfrm>
        </p:grpSpPr>
        <p:grpSp>
          <p:nvGrpSpPr>
            <p:cNvPr id="13" name="Group 12">
              <a:extLst>
                <a:ext uri="{FF2B5EF4-FFF2-40B4-BE49-F238E27FC236}">
                  <a16:creationId xmlns:a16="http://schemas.microsoft.com/office/drawing/2014/main" id="{A63B25EF-2165-4604-B1FE-233DAC021A3A}"/>
                </a:ext>
              </a:extLst>
            </p:cNvPr>
            <p:cNvGrpSpPr/>
            <p:nvPr/>
          </p:nvGrpSpPr>
          <p:grpSpPr>
            <a:xfrm>
              <a:off x="0" y="-3"/>
              <a:ext cx="5796915" cy="5406968"/>
              <a:chOff x="0" y="-3"/>
              <a:chExt cx="5796915" cy="5406968"/>
            </a:xfrm>
          </p:grpSpPr>
          <p:grpSp>
            <p:nvGrpSpPr>
              <p:cNvPr id="18" name="Group 17">
                <a:extLst>
                  <a:ext uri="{FF2B5EF4-FFF2-40B4-BE49-F238E27FC236}">
                    <a16:creationId xmlns:a16="http://schemas.microsoft.com/office/drawing/2014/main" id="{9767F727-DD8B-4E23-86A1-A0A27D891557}"/>
                  </a:ext>
                </a:extLst>
              </p:cNvPr>
              <p:cNvGrpSpPr/>
              <p:nvPr/>
            </p:nvGrpSpPr>
            <p:grpSpPr>
              <a:xfrm>
                <a:off x="0" y="-3"/>
                <a:ext cx="5796915" cy="5406968"/>
                <a:chOff x="0" y="-3"/>
                <a:chExt cx="5796915" cy="5406968"/>
              </a:xfrm>
            </p:grpSpPr>
            <p:grpSp>
              <p:nvGrpSpPr>
                <p:cNvPr id="22" name="Group 21">
                  <a:extLst>
                    <a:ext uri="{FF2B5EF4-FFF2-40B4-BE49-F238E27FC236}">
                      <a16:creationId xmlns:a16="http://schemas.microsoft.com/office/drawing/2014/main" id="{3329BB3D-3A52-4367-A7AA-25B8BA3E403E}"/>
                    </a:ext>
                  </a:extLst>
                </p:cNvPr>
                <p:cNvGrpSpPr/>
                <p:nvPr/>
              </p:nvGrpSpPr>
              <p:grpSpPr>
                <a:xfrm>
                  <a:off x="0" y="-3"/>
                  <a:ext cx="5796915" cy="5406968"/>
                  <a:chOff x="0" y="-3"/>
                  <a:chExt cx="5796915" cy="6215499"/>
                </a:xfrm>
              </p:grpSpPr>
              <p:sp>
                <p:nvSpPr>
                  <p:cNvPr id="26" name="Rectangle: Rounded Corners 25">
                    <a:extLst>
                      <a:ext uri="{FF2B5EF4-FFF2-40B4-BE49-F238E27FC236}">
                        <a16:creationId xmlns:a16="http://schemas.microsoft.com/office/drawing/2014/main" id="{A164C90E-547A-461D-877C-05C34F62F08C}"/>
                      </a:ext>
                    </a:extLst>
                  </p:cNvPr>
                  <p:cNvSpPr/>
                  <p:nvPr/>
                </p:nvSpPr>
                <p:spPr>
                  <a:xfrm>
                    <a:off x="0" y="0"/>
                    <a:ext cx="5796915" cy="6215496"/>
                  </a:xfrm>
                  <a:prstGeom prst="roundRect">
                    <a:avLst>
                      <a:gd name="adj" fmla="val 2117"/>
                    </a:avLst>
                  </a:prstGeom>
                  <a:solidFill>
                    <a:schemeClr val="accent3">
                      <a:lumMod val="20000"/>
                      <a:lumOff val="80000"/>
                    </a:schemeClr>
                  </a:solidFill>
                  <a:ln w="3810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nvGrpSpPr>
                  <p:cNvPr id="28" name="Group 27">
                    <a:extLst>
                      <a:ext uri="{FF2B5EF4-FFF2-40B4-BE49-F238E27FC236}">
                        <a16:creationId xmlns:a16="http://schemas.microsoft.com/office/drawing/2014/main" id="{DDDCA520-5CA1-4172-8C2C-D348F6EE51AD}"/>
                      </a:ext>
                    </a:extLst>
                  </p:cNvPr>
                  <p:cNvGrpSpPr/>
                  <p:nvPr/>
                </p:nvGrpSpPr>
                <p:grpSpPr>
                  <a:xfrm>
                    <a:off x="0" y="-3"/>
                    <a:ext cx="5796914" cy="1497091"/>
                    <a:chOff x="0" y="-3"/>
                    <a:chExt cx="5438899" cy="1497059"/>
                  </a:xfrm>
                  <a:solidFill>
                    <a:schemeClr val="accent1">
                      <a:lumMod val="60000"/>
                      <a:lumOff val="40000"/>
                    </a:schemeClr>
                  </a:solidFill>
                </p:grpSpPr>
                <p:sp>
                  <p:nvSpPr>
                    <p:cNvPr id="29" name="Rectangle: Rounded Corners 28">
                      <a:extLst>
                        <a:ext uri="{FF2B5EF4-FFF2-40B4-BE49-F238E27FC236}">
                          <a16:creationId xmlns:a16="http://schemas.microsoft.com/office/drawing/2014/main" id="{30BFF273-6800-41D0-AC26-5FE616377B88}"/>
                        </a:ext>
                      </a:extLst>
                    </p:cNvPr>
                    <p:cNvSpPr/>
                    <p:nvPr/>
                  </p:nvSpPr>
                  <p:spPr>
                    <a:xfrm>
                      <a:off x="0" y="-3"/>
                      <a:ext cx="5438899" cy="1497059"/>
                    </a:xfrm>
                    <a:prstGeom prst="roundRect">
                      <a:avLst/>
                    </a:prstGeom>
                    <a:solidFill>
                      <a:schemeClr val="accent3">
                        <a:lumMod val="75000"/>
                      </a:schemeClr>
                    </a:solidFill>
                    <a:ln w="3810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0" name="Text Box 4">
                      <a:extLst>
                        <a:ext uri="{FF2B5EF4-FFF2-40B4-BE49-F238E27FC236}">
                          <a16:creationId xmlns:a16="http://schemas.microsoft.com/office/drawing/2014/main" id="{02F9A474-A4EB-42E1-9BE9-A12369190E4E}"/>
                        </a:ext>
                      </a:extLst>
                    </p:cNvPr>
                    <p:cNvSpPr txBox="1"/>
                    <p:nvPr/>
                  </p:nvSpPr>
                  <p:spPr>
                    <a:xfrm>
                      <a:off x="149255" y="75834"/>
                      <a:ext cx="5192130" cy="135881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1400" b="1" dirty="0">
                          <a:solidFill>
                            <a:srgbClr val="FFFFFF"/>
                          </a:solidFill>
                          <a:effectLst/>
                          <a:latin typeface="Calibri" panose="020F0502020204030204" pitchFamily="34" charset="0"/>
                          <a:ea typeface="DengXian" panose="02010600030101010101" pitchFamily="2" charset="-122"/>
                          <a:cs typeface="Arial" panose="020B0604020202020204" pitchFamily="34" charset="0"/>
                        </a:rPr>
                        <a:t>PROJECT INITIATION LOG (VISIBILITY &amp; CONTROL)</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457200" algn="ctr">
                        <a:lnSpc>
                          <a:spcPct val="107000"/>
                        </a:lnSpc>
                      </a:pPr>
                      <a:r>
                        <a:rPr lang="en-GB" sz="11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t>- PROJECT NUMBER    - INITIATOR    - PROPOSAL DATE    - AREA    - PROJECT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457200" algn="ctr">
                        <a:lnSpc>
                          <a:spcPct val="107000"/>
                        </a:lnSpc>
                        <a:spcAft>
                          <a:spcPts val="800"/>
                        </a:spcAft>
                      </a:pPr>
                      <a:r>
                        <a:rPr lang="en-GB" sz="1100" dirty="0">
                          <a:solidFill>
                            <a:srgbClr val="FFFFFF"/>
                          </a:solidFill>
                          <a:effectLst/>
                          <a:latin typeface="Calibri" panose="020F0502020204030204" pitchFamily="34" charset="0"/>
                          <a:ea typeface="DengXian" panose="02010600030101010101" pitchFamily="2" charset="-122"/>
                          <a:cs typeface="Arial" panose="020B0604020202020204" pitchFamily="34" charset="0"/>
                        </a:rPr>
                        <a:t> - DESCRIPTION    - KEY EQUIPMENT    - KEY WORDS    - TARGET DATE</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dirty="0">
                          <a:solidFill>
                            <a:srgbClr val="FFFFFF"/>
                          </a:solidFill>
                          <a:effectLst/>
                          <a:latin typeface="Calibri" panose="020F0502020204030204" pitchFamily="34" charset="0"/>
                          <a:ea typeface="DengXian" panose="02010600030101010101" pitchFamily="2" charset="-122"/>
                          <a:cs typeface="Arial" panose="020B0604020202020204" pitchFamily="34" charset="0"/>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100" b="1" dirty="0">
                          <a:solidFill>
                            <a:srgbClr val="FFFFFF"/>
                          </a:solidFill>
                          <a:effectLst/>
                          <a:latin typeface="Calibri" panose="020F0502020204030204" pitchFamily="34" charset="0"/>
                          <a:ea typeface="DengXian" panose="02010600030101010101" pitchFamily="2" charset="-122"/>
                          <a:cs typeface="Arial" panose="020B0604020202020204" pitchFamily="34" charset="0"/>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p:txBody>
                </p:sp>
              </p:grpSp>
            </p:grpSp>
            <p:grpSp>
              <p:nvGrpSpPr>
                <p:cNvPr id="23" name="Group 22">
                  <a:extLst>
                    <a:ext uri="{FF2B5EF4-FFF2-40B4-BE49-F238E27FC236}">
                      <a16:creationId xmlns:a16="http://schemas.microsoft.com/office/drawing/2014/main" id="{BC9393EB-B7A1-4806-B726-9ACB2CF6DA1B}"/>
                    </a:ext>
                  </a:extLst>
                </p:cNvPr>
                <p:cNvGrpSpPr/>
                <p:nvPr/>
              </p:nvGrpSpPr>
              <p:grpSpPr>
                <a:xfrm>
                  <a:off x="128051" y="1705413"/>
                  <a:ext cx="1746391" cy="2362253"/>
                  <a:chOff x="26331" y="316560"/>
                  <a:chExt cx="1746391" cy="2362253"/>
                </a:xfrm>
              </p:grpSpPr>
              <p:sp>
                <p:nvSpPr>
                  <p:cNvPr id="24" name="Rectangle: Rounded Corners 23">
                    <a:extLst>
                      <a:ext uri="{FF2B5EF4-FFF2-40B4-BE49-F238E27FC236}">
                        <a16:creationId xmlns:a16="http://schemas.microsoft.com/office/drawing/2014/main" id="{B64977D4-ACD1-49AE-9CF2-521CA1FEF0A2}"/>
                      </a:ext>
                    </a:extLst>
                  </p:cNvPr>
                  <p:cNvSpPr/>
                  <p:nvPr/>
                </p:nvSpPr>
                <p:spPr>
                  <a:xfrm>
                    <a:off x="26331" y="316560"/>
                    <a:ext cx="1714748" cy="2296638"/>
                  </a:xfrm>
                  <a:prstGeom prst="roundRect">
                    <a:avLst>
                      <a:gd name="adj" fmla="val 23695"/>
                    </a:avLst>
                  </a:prstGeom>
                  <a:solidFill>
                    <a:schemeClr val="accent3">
                      <a:lumMod val="40000"/>
                      <a:lumOff val="60000"/>
                    </a:schemeClr>
                  </a:solidFill>
                  <a:ln w="5715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Text Box 2">
                    <a:extLst>
                      <a:ext uri="{FF2B5EF4-FFF2-40B4-BE49-F238E27FC236}">
                        <a16:creationId xmlns:a16="http://schemas.microsoft.com/office/drawing/2014/main" id="{8230B41F-2CAF-40BD-B61E-589DA03F0CB3}"/>
                      </a:ext>
                    </a:extLst>
                  </p:cNvPr>
                  <p:cNvSpPr txBox="1">
                    <a:spLocks noChangeArrowheads="1"/>
                  </p:cNvSpPr>
                  <p:nvPr/>
                </p:nvSpPr>
                <p:spPr bwMode="auto">
                  <a:xfrm>
                    <a:off x="169982" y="384558"/>
                    <a:ext cx="1602740" cy="2294255"/>
                  </a:xfrm>
                  <a:prstGeom prst="rect">
                    <a:avLst/>
                  </a:prstGeom>
                  <a:noFill/>
                  <a:ln w="9525">
                    <a:noFill/>
                    <a:miter lim="800000"/>
                    <a:headEnd/>
                    <a:tailEnd/>
                  </a:ln>
                </p:spPr>
                <p:txBody>
                  <a:bodyPr rot="0" vert="horz" wrap="square" lIns="91440" tIns="45720" rIns="91440" bIns="45720" anchor="t" anchorCtr="0">
                    <a:spAutoFit/>
                  </a:bodyPr>
                  <a:lstStyle/>
                  <a:p>
                    <a:pPr marL="342900" lvl="0" indent="-342900" rtl="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WHO</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WHAT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WHERE</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WHEN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WHY</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HOW</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Benefits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Concerns/risk</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State interest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en-GB" sz="1000" dirty="0">
                        <a:effectLst/>
                        <a:latin typeface="Calibri" panose="020F0502020204030204" pitchFamily="34" charset="0"/>
                        <a:ea typeface="DengXian" panose="02010600030101010101" pitchFamily="2" charset="-122"/>
                        <a:cs typeface="Arial" panose="020B0604020202020204" pitchFamily="34" charset="0"/>
                      </a:rPr>
                      <a:t>Faculty contact sheet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900" dirty="0">
                        <a:effectLst/>
                        <a:latin typeface="Calibri" panose="020F0502020204030204" pitchFamily="34" charset="0"/>
                        <a:ea typeface="DengXian" panose="02010600030101010101" pitchFamily="2" charset="-122"/>
                        <a:cs typeface="Arial" panose="020B0604020202020204" pitchFamily="34" charset="0"/>
                      </a:rPr>
                      <a:t> </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p:txBody>
              </p:sp>
            </p:grpSp>
          </p:grpSp>
          <p:grpSp>
            <p:nvGrpSpPr>
              <p:cNvPr id="19" name="Group 18">
                <a:extLst>
                  <a:ext uri="{FF2B5EF4-FFF2-40B4-BE49-F238E27FC236}">
                    <a16:creationId xmlns:a16="http://schemas.microsoft.com/office/drawing/2014/main" id="{D146FF5D-912C-4231-A4D1-0C62A881D72F}"/>
                  </a:ext>
                </a:extLst>
              </p:cNvPr>
              <p:cNvGrpSpPr/>
              <p:nvPr/>
            </p:nvGrpSpPr>
            <p:grpSpPr>
              <a:xfrm>
                <a:off x="1996846" y="2088020"/>
                <a:ext cx="1819616" cy="1552764"/>
                <a:chOff x="109458" y="681914"/>
                <a:chExt cx="1819616" cy="1552764"/>
              </a:xfrm>
            </p:grpSpPr>
            <p:sp>
              <p:nvSpPr>
                <p:cNvPr id="20" name="Rectangle: Rounded Corners 19">
                  <a:extLst>
                    <a:ext uri="{FF2B5EF4-FFF2-40B4-BE49-F238E27FC236}">
                      <a16:creationId xmlns:a16="http://schemas.microsoft.com/office/drawing/2014/main" id="{8C60025B-CB7A-4C7D-B358-3ED60297DE6C}"/>
                    </a:ext>
                  </a:extLst>
                </p:cNvPr>
                <p:cNvSpPr/>
                <p:nvPr/>
              </p:nvSpPr>
              <p:spPr>
                <a:xfrm>
                  <a:off x="109458" y="681914"/>
                  <a:ext cx="1714748" cy="1552764"/>
                </a:xfrm>
                <a:prstGeom prst="roundRect">
                  <a:avLst>
                    <a:gd name="adj" fmla="val 23695"/>
                  </a:avLst>
                </a:prstGeom>
                <a:solidFill>
                  <a:schemeClr val="accent4">
                    <a:lumMod val="40000"/>
                    <a:lumOff val="60000"/>
                  </a:schemeClr>
                </a:solidFill>
                <a:ln w="57150">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1" name="Text Box 2">
                  <a:extLst>
                    <a:ext uri="{FF2B5EF4-FFF2-40B4-BE49-F238E27FC236}">
                      <a16:creationId xmlns:a16="http://schemas.microsoft.com/office/drawing/2014/main" id="{8E38DC8F-588B-4A24-B44A-1E3EFB6E3C28}"/>
                    </a:ext>
                  </a:extLst>
                </p:cNvPr>
                <p:cNvSpPr txBox="1">
                  <a:spLocks noChangeArrowheads="1"/>
                </p:cNvSpPr>
                <p:nvPr/>
              </p:nvSpPr>
              <p:spPr bwMode="auto">
                <a:xfrm>
                  <a:off x="207589" y="818812"/>
                  <a:ext cx="1721485" cy="1406525"/>
                </a:xfrm>
                <a:prstGeom prst="rect">
                  <a:avLst/>
                </a:prstGeom>
                <a:noFill/>
                <a:ln w="9525">
                  <a:noFill/>
                  <a:miter lim="800000"/>
                  <a:headEnd/>
                  <a:tailEnd/>
                </a:ln>
              </p:spPr>
              <p:txBody>
                <a:bodyPr rot="0" vert="horz" wrap="square" lIns="91440" tIns="45720" rIns="91440" bIns="45720" anchor="t" anchorCtr="0">
                  <a:spAutoFit/>
                </a:bodyPr>
                <a:lstStyle/>
                <a:p>
                  <a:pPr marL="342900" lvl="0" indent="-342900" rtl="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TITLE</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Description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Key information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Outcomes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Key Contacts/Stakeholders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Goal breakdowns (In steps)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p:txBody>
            </p:sp>
          </p:grpSp>
        </p:grpSp>
        <p:grpSp>
          <p:nvGrpSpPr>
            <p:cNvPr id="15" name="Group 14">
              <a:extLst>
                <a:ext uri="{FF2B5EF4-FFF2-40B4-BE49-F238E27FC236}">
                  <a16:creationId xmlns:a16="http://schemas.microsoft.com/office/drawing/2014/main" id="{31932C17-CB8D-49DF-A5D8-FC990FC6BD5F}"/>
                </a:ext>
              </a:extLst>
            </p:cNvPr>
            <p:cNvGrpSpPr/>
            <p:nvPr/>
          </p:nvGrpSpPr>
          <p:grpSpPr>
            <a:xfrm>
              <a:off x="3894545" y="2364216"/>
              <a:ext cx="1721675" cy="1038443"/>
              <a:chOff x="-4595" y="914978"/>
              <a:chExt cx="1721675" cy="1038443"/>
            </a:xfrm>
          </p:grpSpPr>
          <p:sp>
            <p:nvSpPr>
              <p:cNvPr id="16" name="Rectangle: Rounded Corners 15">
                <a:extLst>
                  <a:ext uri="{FF2B5EF4-FFF2-40B4-BE49-F238E27FC236}">
                    <a16:creationId xmlns:a16="http://schemas.microsoft.com/office/drawing/2014/main" id="{23F7E912-048D-4A61-9663-D52DA66B70A8}"/>
                  </a:ext>
                </a:extLst>
              </p:cNvPr>
              <p:cNvSpPr/>
              <p:nvPr/>
            </p:nvSpPr>
            <p:spPr>
              <a:xfrm>
                <a:off x="2580" y="914978"/>
                <a:ext cx="1714500" cy="1038443"/>
              </a:xfrm>
              <a:prstGeom prst="roundRect">
                <a:avLst>
                  <a:gd name="adj" fmla="val 23695"/>
                </a:avLst>
              </a:prstGeom>
              <a:solidFill>
                <a:schemeClr val="accent3">
                  <a:lumMod val="40000"/>
                  <a:lumOff val="60000"/>
                </a:schemeClr>
              </a:solidFill>
              <a:ln w="57150">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Text Box 2">
                <a:extLst>
                  <a:ext uri="{FF2B5EF4-FFF2-40B4-BE49-F238E27FC236}">
                    <a16:creationId xmlns:a16="http://schemas.microsoft.com/office/drawing/2014/main" id="{63AB7725-99DA-4F70-9174-707E9D2AD1A0}"/>
                  </a:ext>
                </a:extLst>
              </p:cNvPr>
              <p:cNvSpPr txBox="1">
                <a:spLocks noChangeArrowheads="1"/>
              </p:cNvSpPr>
              <p:nvPr/>
            </p:nvSpPr>
            <p:spPr bwMode="auto">
              <a:xfrm>
                <a:off x="-4595" y="1069406"/>
                <a:ext cx="1602740" cy="803910"/>
              </a:xfrm>
              <a:prstGeom prst="rect">
                <a:avLst/>
              </a:prstGeom>
              <a:noFill/>
              <a:ln w="9525">
                <a:noFill/>
                <a:miter lim="800000"/>
                <a:headEnd/>
                <a:tailEnd/>
              </a:ln>
            </p:spPr>
            <p:txBody>
              <a:bodyPr rot="0" vert="horz" wrap="square" lIns="91440" tIns="45720" rIns="91440" bIns="45720" anchor="t" anchorCtr="0">
                <a:spAutoFit/>
              </a:bodyPr>
              <a:lstStyle/>
              <a:p>
                <a:pPr marL="342900" lvl="0" indent="-342900" rtl="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SUMMARY</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LOG OF OUTCOMES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LIST OF BENEFITS</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Calibri" panose="020F0502020204030204" pitchFamily="34" charset="0"/>
                  <a:buChar char="-"/>
                </a:pPr>
                <a:r>
                  <a:rPr lang="en-GB" sz="900" dirty="0">
                    <a:effectLst/>
                    <a:latin typeface="Calibri" panose="020F0502020204030204" pitchFamily="34" charset="0"/>
                    <a:ea typeface="DengXian" panose="02010600030101010101" pitchFamily="2" charset="-122"/>
                    <a:cs typeface="Arial" panose="020B0604020202020204" pitchFamily="34" charset="0"/>
                  </a:rPr>
                  <a:t>REFLECTION</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p:txBody>
          </p:sp>
        </p:grpSp>
      </p:grpSp>
      <p:sp>
        <p:nvSpPr>
          <p:cNvPr id="31" name="Text Box 22">
            <a:extLst>
              <a:ext uri="{FF2B5EF4-FFF2-40B4-BE49-F238E27FC236}">
                <a16:creationId xmlns:a16="http://schemas.microsoft.com/office/drawing/2014/main" id="{52D9FEEA-8472-4AFA-9091-E7234E249A8E}"/>
              </a:ext>
            </a:extLst>
          </p:cNvPr>
          <p:cNvSpPr>
            <a:spLocks noChangeArrowheads="1"/>
          </p:cNvSpPr>
          <p:nvPr/>
        </p:nvSpPr>
        <p:spPr bwMode="auto">
          <a:xfrm>
            <a:off x="2708345" y="4372838"/>
            <a:ext cx="1834963" cy="608010"/>
          </a:xfrm>
          <a:prstGeom prst="roundRect">
            <a:avLst>
              <a:gd name="adj" fmla="val 16667"/>
            </a:avLst>
          </a:prstGeom>
          <a:solidFill>
            <a:schemeClr val="accent3">
              <a:lumMod val="50000"/>
            </a:schemeClr>
          </a:solidFill>
          <a:ln w="57150">
            <a:solidFill>
              <a:schemeClr val="accent3">
                <a:lumMod val="60000"/>
                <a:lumOff val="40000"/>
              </a:schemeClr>
            </a:solidFill>
            <a:round/>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bg1"/>
                </a:solidFill>
                <a:effectLst/>
                <a:latin typeface="Calibri" panose="020F0502020204030204" pitchFamily="34" charset="0"/>
                <a:ea typeface="DengXian" panose="02010600030101010101" pitchFamily="2" charset="-122"/>
                <a:cs typeface="Arial" panose="020B0604020202020204" pitchFamily="34" charset="0"/>
              </a:rPr>
              <a:t>PROJECT INITIATION DOCUMENT</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32" name="Text Box 23">
            <a:extLst>
              <a:ext uri="{FF2B5EF4-FFF2-40B4-BE49-F238E27FC236}">
                <a16:creationId xmlns:a16="http://schemas.microsoft.com/office/drawing/2014/main" id="{C3EE751C-432C-4F2E-AC28-76ED565345DE}"/>
              </a:ext>
            </a:extLst>
          </p:cNvPr>
          <p:cNvSpPr>
            <a:spLocks noChangeArrowheads="1"/>
          </p:cNvSpPr>
          <p:nvPr/>
        </p:nvSpPr>
        <p:spPr bwMode="auto">
          <a:xfrm>
            <a:off x="5154041" y="4090898"/>
            <a:ext cx="1834963" cy="627623"/>
          </a:xfrm>
          <a:prstGeom prst="roundRect">
            <a:avLst>
              <a:gd name="adj" fmla="val 16667"/>
            </a:avLst>
          </a:prstGeom>
          <a:solidFill>
            <a:schemeClr val="accent4">
              <a:lumMod val="75000"/>
            </a:schemeClr>
          </a:solidFill>
          <a:ln w="57150">
            <a:solidFill>
              <a:schemeClr val="accent4">
                <a:lumMod val="60000"/>
                <a:lumOff val="40000"/>
              </a:schemeClr>
            </a:solidFill>
            <a:round/>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bg1"/>
                </a:solidFill>
                <a:effectLst/>
                <a:latin typeface="Calibri" panose="020F0502020204030204" pitchFamily="34" charset="0"/>
                <a:ea typeface="DengXian" panose="02010600030101010101" pitchFamily="2" charset="-122"/>
                <a:cs typeface="Arial" panose="020B0604020202020204" pitchFamily="34" charset="0"/>
              </a:rPr>
              <a:t>PROJECT PROGRESSION DOCUMENT</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33" name="Text Box 24">
            <a:extLst>
              <a:ext uri="{FF2B5EF4-FFF2-40B4-BE49-F238E27FC236}">
                <a16:creationId xmlns:a16="http://schemas.microsoft.com/office/drawing/2014/main" id="{67842F94-BB0C-4EA0-826E-F3B766CD68C4}"/>
              </a:ext>
            </a:extLst>
          </p:cNvPr>
          <p:cNvSpPr>
            <a:spLocks noChangeArrowheads="1"/>
          </p:cNvSpPr>
          <p:nvPr/>
        </p:nvSpPr>
        <p:spPr bwMode="auto">
          <a:xfrm>
            <a:off x="7598091" y="3880730"/>
            <a:ext cx="1834963" cy="633391"/>
          </a:xfrm>
          <a:prstGeom prst="roundRect">
            <a:avLst>
              <a:gd name="adj" fmla="val 16667"/>
            </a:avLst>
          </a:prstGeom>
          <a:solidFill>
            <a:schemeClr val="accent3">
              <a:lumMod val="50000"/>
            </a:schemeClr>
          </a:solidFill>
          <a:ln w="57150">
            <a:solidFill>
              <a:schemeClr val="accent3">
                <a:lumMod val="60000"/>
                <a:lumOff val="40000"/>
              </a:schemeClr>
            </a:solidFill>
            <a:round/>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dirty="0">
                <a:ln>
                  <a:noFill/>
                </a:ln>
                <a:solidFill>
                  <a:schemeClr val="bg1"/>
                </a:solidFill>
                <a:effectLst/>
                <a:latin typeface="Calibri" panose="020F0502020204030204" pitchFamily="34" charset="0"/>
                <a:ea typeface="DengXian" panose="02010600030101010101" pitchFamily="2" charset="-122"/>
                <a:cs typeface="Arial" panose="020B0604020202020204" pitchFamily="34" charset="0"/>
              </a:rPr>
              <a:t>PROJECT CONCLUSION DOCUMENT (OPTIONAL</a:t>
            </a:r>
            <a:r>
              <a:rPr kumimoji="0" lang="en-US" altLang="en-US" sz="1000" b="1" i="0" u="none" strike="noStrike" cap="none" normalizeH="0" baseline="0" dirty="0">
                <a:ln>
                  <a:noFill/>
                </a:ln>
                <a:solidFill>
                  <a:srgbClr val="FFAFAF"/>
                </a:solidFill>
                <a:effectLst/>
                <a:latin typeface="Calibri" panose="020F0502020204030204" pitchFamily="34" charset="0"/>
                <a:ea typeface="DengXian" panose="02010600030101010101" pitchFamily="2" charset="-122"/>
                <a:cs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4" name="Arrow: Right 33">
            <a:extLst>
              <a:ext uri="{FF2B5EF4-FFF2-40B4-BE49-F238E27FC236}">
                <a16:creationId xmlns:a16="http://schemas.microsoft.com/office/drawing/2014/main" id="{407B85D4-DD80-4A55-B346-4FEC07014AE8}"/>
              </a:ext>
            </a:extLst>
          </p:cNvPr>
          <p:cNvSpPr/>
          <p:nvPr/>
        </p:nvSpPr>
        <p:spPr>
          <a:xfrm>
            <a:off x="3156731" y="4980848"/>
            <a:ext cx="5949359" cy="363191"/>
          </a:xfrm>
          <a:prstGeom prst="rightArrow">
            <a:avLst/>
          </a:prstGeom>
          <a:solidFill>
            <a:schemeClr val="accent3">
              <a:lumMod val="60000"/>
              <a:lumOff val="40000"/>
            </a:schemeClr>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Tree>
    <p:extLst>
      <p:ext uri="{BB962C8B-B14F-4D97-AF65-F5344CB8AC3E}">
        <p14:creationId xmlns:p14="http://schemas.microsoft.com/office/powerpoint/2010/main" val="17918636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6738180"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3: Customizing AGILE for the Art &amp; Design department</a:t>
            </a: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Project Initiation Log (PIL)</a:t>
            </a:r>
          </a:p>
        </p:txBody>
      </p:sp>
      <p:pic>
        <p:nvPicPr>
          <p:cNvPr id="5" name="Picture 4">
            <a:extLst>
              <a:ext uri="{FF2B5EF4-FFF2-40B4-BE49-F238E27FC236}">
                <a16:creationId xmlns:a16="http://schemas.microsoft.com/office/drawing/2014/main" id="{67DA4C03-0255-4FD2-8364-AEF5E687EC15}"/>
              </a:ext>
            </a:extLst>
          </p:cNvPr>
          <p:cNvPicPr>
            <a:picLocks noChangeAspect="1"/>
          </p:cNvPicPr>
          <p:nvPr/>
        </p:nvPicPr>
        <p:blipFill>
          <a:blip r:embed="rId3"/>
          <a:stretch>
            <a:fillRect/>
          </a:stretch>
        </p:blipFill>
        <p:spPr>
          <a:xfrm>
            <a:off x="347661" y="1175426"/>
            <a:ext cx="11496675" cy="3083524"/>
          </a:xfrm>
          <a:prstGeom prst="rect">
            <a:avLst/>
          </a:prstGeom>
        </p:spPr>
      </p:pic>
      <p:sp>
        <p:nvSpPr>
          <p:cNvPr id="37" name="TextBox 36">
            <a:extLst>
              <a:ext uri="{FF2B5EF4-FFF2-40B4-BE49-F238E27FC236}">
                <a16:creationId xmlns:a16="http://schemas.microsoft.com/office/drawing/2014/main" id="{FAEF27C0-5940-4937-9455-FCE7C8542F81}"/>
              </a:ext>
            </a:extLst>
          </p:cNvPr>
          <p:cNvSpPr txBox="1"/>
          <p:nvPr/>
        </p:nvSpPr>
        <p:spPr>
          <a:xfrm>
            <a:off x="347661" y="4415010"/>
            <a:ext cx="11168064" cy="1105367"/>
          </a:xfrm>
          <a:prstGeom prst="rect">
            <a:avLst/>
          </a:prstGeom>
          <a:noFill/>
        </p:spPr>
        <p:txBody>
          <a:bodyPr wrap="square">
            <a:spAutoFit/>
          </a:bodyPr>
          <a:lstStyle/>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The project initiation log seen </a:t>
            </a:r>
            <a:r>
              <a:rPr lang="en-GB" sz="1400" dirty="0">
                <a:latin typeface="Arial" panose="020B0604020202020204" pitchFamily="34" charset="0"/>
                <a:ea typeface="Times New Roman" panose="02020603050405020304" pitchFamily="18" charset="0"/>
                <a:cs typeface="Arial" panose="020B0604020202020204" pitchFamily="34" charset="0"/>
              </a:rPr>
              <a:t>above </a:t>
            </a:r>
            <a:r>
              <a:rPr lang="en-GB" sz="1400" dirty="0">
                <a:effectLst/>
                <a:latin typeface="Arial" panose="020B0604020202020204" pitchFamily="34" charset="0"/>
                <a:ea typeface="Times New Roman" panose="02020603050405020304" pitchFamily="18" charset="0"/>
                <a:cs typeface="Arial" panose="020B0604020202020204" pitchFamily="34" charset="0"/>
              </a:rPr>
              <a:t>is used as the control document and the go to for overseeing a summary of a project.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allows all staff within the university seeking certain pieces of equipment, skill sets and techniques to see who, where and when any projects may have involved said searches. The Project Initiation Log also allows managers to oversee resource allocation and project progression within the touch of a button.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5735669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6738180"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3: Customizing AGILE for the Art &amp; Design department</a:t>
            </a: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Project Initiation Document (PID)</a:t>
            </a:r>
          </a:p>
        </p:txBody>
      </p:sp>
      <p:pic>
        <p:nvPicPr>
          <p:cNvPr id="9" name="Picture 8">
            <a:extLst>
              <a:ext uri="{FF2B5EF4-FFF2-40B4-BE49-F238E27FC236}">
                <a16:creationId xmlns:a16="http://schemas.microsoft.com/office/drawing/2014/main" id="{CACC6286-16CC-412C-962F-47C72E472FA8}"/>
              </a:ext>
            </a:extLst>
          </p:cNvPr>
          <p:cNvPicPr>
            <a:picLocks noChangeAspect="1"/>
          </p:cNvPicPr>
          <p:nvPr/>
        </p:nvPicPr>
        <p:blipFill>
          <a:blip r:embed="rId3"/>
          <a:stretch>
            <a:fillRect/>
          </a:stretch>
        </p:blipFill>
        <p:spPr>
          <a:xfrm>
            <a:off x="7995447" y="710663"/>
            <a:ext cx="3967952" cy="5940416"/>
          </a:xfrm>
          <a:prstGeom prst="rect">
            <a:avLst/>
          </a:prstGeom>
        </p:spPr>
      </p:pic>
      <p:sp>
        <p:nvSpPr>
          <p:cNvPr id="15" name="TextBox 14">
            <a:extLst>
              <a:ext uri="{FF2B5EF4-FFF2-40B4-BE49-F238E27FC236}">
                <a16:creationId xmlns:a16="http://schemas.microsoft.com/office/drawing/2014/main" id="{3DFB7DDE-5856-4746-B3E6-F05DB19AA4A1}"/>
              </a:ext>
            </a:extLst>
          </p:cNvPr>
          <p:cNvSpPr txBox="1"/>
          <p:nvPr/>
        </p:nvSpPr>
        <p:spPr>
          <a:xfrm>
            <a:off x="533400" y="1361947"/>
            <a:ext cx="6134100" cy="3820854"/>
          </a:xfrm>
          <a:prstGeom prst="rect">
            <a:avLst/>
          </a:prstGeom>
          <a:noFill/>
        </p:spPr>
        <p:txBody>
          <a:bodyPr wrap="square">
            <a:spAutoFit/>
          </a:bodyPr>
          <a:lstStyle/>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The project initiation document as seen to the right, coincides with the filling out of the Project Initiation Log. It is designed to drive for a sprint style meeting.</a:t>
            </a:r>
          </a:p>
          <a:p>
            <a:pPr>
              <a:lnSpc>
                <a:spcPct val="107000"/>
              </a:lnSpc>
              <a:spcAft>
                <a:spcPts val="800"/>
              </a:spcAf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is by far the most intense document of the three part series, as it intends to provide as much information as possible in order for the managers and proposed key stake holders to be able to fully understand the demands, desires, timelines and benefits/outcomes of the project. </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Document is to be filled out and then emailed to all involved, who of which then sign if they wish to partake. </a:t>
            </a: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Once the Line manager OK’s the project, a sprint meeting is then organised with the key stake holders to discuss, state what they can provide, and then begin the process of filling out the PPD.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51775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6738180"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3: Customizing AGILE for the Art &amp; Design department</a:t>
            </a: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Project Progression Document (PPD)</a:t>
            </a:r>
          </a:p>
        </p:txBody>
      </p:sp>
      <p:pic>
        <p:nvPicPr>
          <p:cNvPr id="4" name="Picture 3">
            <a:extLst>
              <a:ext uri="{FF2B5EF4-FFF2-40B4-BE49-F238E27FC236}">
                <a16:creationId xmlns:a16="http://schemas.microsoft.com/office/drawing/2014/main" id="{E945A23F-F799-4EE8-B090-DF05733CA286}"/>
              </a:ext>
            </a:extLst>
          </p:cNvPr>
          <p:cNvPicPr>
            <a:picLocks noChangeAspect="1"/>
          </p:cNvPicPr>
          <p:nvPr/>
        </p:nvPicPr>
        <p:blipFill>
          <a:blip r:embed="rId3"/>
          <a:stretch>
            <a:fillRect/>
          </a:stretch>
        </p:blipFill>
        <p:spPr>
          <a:xfrm>
            <a:off x="7928123" y="710664"/>
            <a:ext cx="4035276" cy="5956836"/>
          </a:xfrm>
          <a:prstGeom prst="rect">
            <a:avLst/>
          </a:prstGeom>
        </p:spPr>
      </p:pic>
      <p:sp>
        <p:nvSpPr>
          <p:cNvPr id="12" name="TextBox 11">
            <a:extLst>
              <a:ext uri="{FF2B5EF4-FFF2-40B4-BE49-F238E27FC236}">
                <a16:creationId xmlns:a16="http://schemas.microsoft.com/office/drawing/2014/main" id="{DAB9BD5F-5D72-451D-AF92-B28523D1AA3A}"/>
              </a:ext>
            </a:extLst>
          </p:cNvPr>
          <p:cNvSpPr txBox="1"/>
          <p:nvPr/>
        </p:nvSpPr>
        <p:spPr>
          <a:xfrm>
            <a:off x="323850" y="1276594"/>
            <a:ext cx="6134100" cy="4179286"/>
          </a:xfrm>
          <a:prstGeom prst="rect">
            <a:avLst/>
          </a:prstGeom>
          <a:noFill/>
        </p:spPr>
        <p:txBody>
          <a:bodyPr wrap="square">
            <a:spAutoFit/>
          </a:bodyPr>
          <a:lstStyle/>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The PPD as seen </a:t>
            </a:r>
            <a:r>
              <a:rPr lang="en-GB" sz="1400" dirty="0">
                <a:latin typeface="Arial" panose="020B0604020202020204" pitchFamily="34" charset="0"/>
                <a:ea typeface="Times New Roman" panose="02020603050405020304" pitchFamily="18" charset="0"/>
                <a:cs typeface="Arial" panose="020B0604020202020204" pitchFamily="34" charset="0"/>
              </a:rPr>
              <a:t>to the right</a:t>
            </a:r>
            <a:r>
              <a:rPr lang="en-GB" sz="1400" dirty="0">
                <a:effectLst/>
                <a:latin typeface="Arial" panose="020B0604020202020204" pitchFamily="34" charset="0"/>
                <a:ea typeface="Times New Roman" panose="02020603050405020304" pitchFamily="18" charset="0"/>
                <a:cs typeface="Arial" panose="020B0604020202020204" pitchFamily="34" charset="0"/>
              </a:rPr>
              <a:t>, is the live pro-active record of the project. </a:t>
            </a:r>
          </a:p>
          <a:p>
            <a:pPr>
              <a:lnSpc>
                <a:spcPct val="107000"/>
              </a:lnSpc>
              <a:spcAft>
                <a:spcPts val="80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Document is a hybrid of AGILES team review process and PRINCE 2’s “direct the project” &amp; “control stages” process’. Through providing regular updates/meetings and clear desired outcomes broken down into manageable assigned goals with designations and deadlines, this document is designed to be filled out before the project task in order to drive the project and not be seen as “extra paper work”.</a:t>
            </a:r>
          </a:p>
          <a:p>
            <a:pPr>
              <a:lnSpc>
                <a:spcPct val="107000"/>
              </a:lnSpc>
              <a:spcAft>
                <a:spcPts val="80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document should be instrumental in driving projects forward as it enables staff to be supported in breaking down big tasks and asking for help when its needed. It also allows the project initiator to keep a close eye on whether goals are being met and whether to re allocate resource in order to improve the project outcome without pestering or asking directly for updates which could be seen as undermining or micromanaging, keeping project morale high.</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99633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A588A72A-976E-478A-9DD3-765AB3ED4CD0}"/>
              </a:ext>
            </a:extLst>
          </p:cNvPr>
          <p:cNvSpPr>
            <a:spLocks noGrp="1"/>
          </p:cNvSpPr>
          <p:nvPr>
            <p:ph type="title" idx="4294967295"/>
          </p:nvPr>
        </p:nvSpPr>
        <p:spPr>
          <a:xfrm>
            <a:off x="0" y="365125"/>
            <a:ext cx="10515600" cy="1325563"/>
          </a:xfrm>
        </p:spPr>
        <p:txBody>
          <a:bodyPr/>
          <a:lstStyle/>
          <a:p>
            <a:r>
              <a:rPr lang="en-US" dirty="0"/>
              <a:t>Project analysis slide 8</a:t>
            </a:r>
          </a:p>
        </p:txBody>
      </p:sp>
      <p:cxnSp>
        <p:nvCxnSpPr>
          <p:cNvPr id="8" name="Straight Connector 7">
            <a:extLst>
              <a:ext uri="{FF2B5EF4-FFF2-40B4-BE49-F238E27FC236}">
                <a16:creationId xmlns:a16="http://schemas.microsoft.com/office/drawing/2014/main" id="{D0986099-F5F2-4E8B-BE17-81194861A00C}"/>
              </a:ext>
              <a:ext uri="{C183D7F6-B498-43B3-948B-1728B52AA6E4}">
                <adec:decorative xmlns:adec="http://schemas.microsoft.com/office/drawing/2017/decorative" val="1"/>
              </a:ext>
            </a:extLst>
          </p:cNvPr>
          <p:cNvCxnSpPr>
            <a:cxnSpLocks/>
          </p:cNvCxnSpPr>
          <p:nvPr/>
        </p:nvCxnSpPr>
        <p:spPr>
          <a:xfrm>
            <a:off x="8470900" y="522898"/>
            <a:ext cx="3721100" cy="0"/>
          </a:xfrm>
          <a:prstGeom prst="line">
            <a:avLst/>
          </a:prstGeom>
          <a:ln>
            <a:solidFill>
              <a:schemeClr val="accent3">
                <a:lumMod val="50000"/>
              </a:schemeClr>
            </a:solidFill>
            <a:headEnd type="ova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E3F5479-058B-4FA8-92E9-18CAB8CDC5C5}"/>
              </a:ext>
            </a:extLst>
          </p:cNvPr>
          <p:cNvSpPr txBox="1">
            <a:spLocks/>
          </p:cNvSpPr>
          <p:nvPr/>
        </p:nvSpPr>
        <p:spPr>
          <a:xfrm>
            <a:off x="228600" y="190500"/>
            <a:ext cx="11734800" cy="664797"/>
          </a:xfrm>
          <a:prstGeom prst="rect">
            <a:avLst/>
          </a:prstGeom>
        </p:spPr>
        <p:txBody>
          <a:bodyPr vert="horz" wrap="square" lIns="0" tIns="0" rIns="0" bIns="0" rtlCol="0" anchor="t">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b="1" dirty="0">
                <a:solidFill>
                  <a:schemeClr val="tx1">
                    <a:lumMod val="75000"/>
                    <a:lumOff val="25000"/>
                  </a:schemeClr>
                </a:solidFill>
              </a:rPr>
              <a:t>Design &amp; Implementation</a:t>
            </a:r>
            <a:br>
              <a:rPr lang="en-US" sz="2800" dirty="0">
                <a:solidFill>
                  <a:schemeClr val="tx1">
                    <a:lumMod val="75000"/>
                    <a:lumOff val="25000"/>
                  </a:schemeClr>
                </a:solidFill>
              </a:rPr>
            </a:br>
            <a:r>
              <a:rPr lang="en-US" sz="2000" dirty="0">
                <a:solidFill>
                  <a:schemeClr val="tx1">
                    <a:lumMod val="75000"/>
                    <a:lumOff val="25000"/>
                  </a:schemeClr>
                </a:solidFill>
              </a:rPr>
              <a:t> </a:t>
            </a:r>
            <a:endParaRPr lang="en-US" sz="2800" dirty="0">
              <a:solidFill>
                <a:schemeClr val="tx1">
                  <a:lumMod val="75000"/>
                  <a:lumOff val="25000"/>
                </a:schemeClr>
              </a:solidFill>
            </a:endParaRPr>
          </a:p>
        </p:txBody>
      </p:sp>
      <p:cxnSp>
        <p:nvCxnSpPr>
          <p:cNvPr id="14" name="Straight Connector 13">
            <a:extLst>
              <a:ext uri="{FF2B5EF4-FFF2-40B4-BE49-F238E27FC236}">
                <a16:creationId xmlns:a16="http://schemas.microsoft.com/office/drawing/2014/main" id="{83E690F4-843A-47A5-8620-4FB01C0D8E68}"/>
              </a:ext>
              <a:ext uri="{C183D7F6-B498-43B3-948B-1728B52AA6E4}">
                <adec:decorative xmlns:adec="http://schemas.microsoft.com/office/drawing/2017/decorative" val="1"/>
              </a:ext>
            </a:extLst>
          </p:cNvPr>
          <p:cNvCxnSpPr>
            <a:cxnSpLocks/>
          </p:cNvCxnSpPr>
          <p:nvPr/>
        </p:nvCxnSpPr>
        <p:spPr>
          <a:xfrm flipV="1">
            <a:off x="0" y="516765"/>
            <a:ext cx="3708400" cy="6133"/>
          </a:xfrm>
          <a:prstGeom prst="line">
            <a:avLst/>
          </a:prstGeom>
          <a:ln>
            <a:solidFill>
              <a:schemeClr val="accent3">
                <a:lumMod val="50000"/>
              </a:schemeClr>
            </a:solidFill>
            <a:tailEnd type="oval"/>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3C1CAF08-13B9-48BA-A271-8CE5B568A664}"/>
              </a:ext>
            </a:extLst>
          </p:cNvPr>
          <p:cNvSpPr/>
          <p:nvPr/>
        </p:nvSpPr>
        <p:spPr>
          <a:xfrm>
            <a:off x="-70680" y="6183088"/>
            <a:ext cx="9311272" cy="664797"/>
          </a:xfrm>
          <a:prstGeom prst="round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atin typeface="+mj-lt"/>
            </a:endParaRPr>
          </a:p>
        </p:txBody>
      </p:sp>
      <p:sp>
        <p:nvSpPr>
          <p:cNvPr id="27" name="Rectangle: Rounded Corners 26">
            <a:extLst>
              <a:ext uri="{FF2B5EF4-FFF2-40B4-BE49-F238E27FC236}">
                <a16:creationId xmlns:a16="http://schemas.microsoft.com/office/drawing/2014/main" id="{EBD06280-71F4-4832-A31C-772537FAE929}"/>
              </a:ext>
            </a:extLst>
          </p:cNvPr>
          <p:cNvSpPr/>
          <p:nvPr/>
        </p:nvSpPr>
        <p:spPr>
          <a:xfrm>
            <a:off x="-70680" y="5676438"/>
            <a:ext cx="6738180" cy="664797"/>
          </a:xfrm>
          <a:prstGeom prst="round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mj-lt"/>
              </a:rPr>
              <a:t>STEP 3: Customizing AGILE for the Art &amp; Design department</a:t>
            </a:r>
          </a:p>
        </p:txBody>
      </p:sp>
      <p:sp>
        <p:nvSpPr>
          <p:cNvPr id="10" name="Rectangle 9">
            <a:extLst>
              <a:ext uri="{FF2B5EF4-FFF2-40B4-BE49-F238E27FC236}">
                <a16:creationId xmlns:a16="http://schemas.microsoft.com/office/drawing/2014/main" id="{962804DE-94FA-44E6-99ED-4CB4CC6E97AC}"/>
              </a:ext>
            </a:extLst>
          </p:cNvPr>
          <p:cNvSpPr/>
          <p:nvPr/>
        </p:nvSpPr>
        <p:spPr>
          <a:xfrm>
            <a:off x="3569382" y="710663"/>
            <a:ext cx="5053235" cy="276999"/>
          </a:xfrm>
          <a:prstGeom prst="rect">
            <a:avLst/>
          </a:prstGeom>
        </p:spPr>
        <p:txBody>
          <a:bodyPr wrap="square" lIns="0" tIns="0" rIns="0" bIns="0" anchor="t">
            <a:spAutoFit/>
          </a:bodyPr>
          <a:lstStyle/>
          <a:p>
            <a:pPr algn="ctr"/>
            <a:r>
              <a:rPr lang="en-US" b="1" dirty="0">
                <a:solidFill>
                  <a:schemeClr val="tx1">
                    <a:lumMod val="75000"/>
                    <a:lumOff val="25000"/>
                  </a:schemeClr>
                </a:solidFill>
                <a:cs typeface="Segoe UI" panose="020B0502040204020203" pitchFamily="34" charset="0"/>
              </a:rPr>
              <a:t>Project Conclusion Document (PCD)</a:t>
            </a:r>
          </a:p>
        </p:txBody>
      </p:sp>
      <p:pic>
        <p:nvPicPr>
          <p:cNvPr id="4" name="Picture 3">
            <a:extLst>
              <a:ext uri="{FF2B5EF4-FFF2-40B4-BE49-F238E27FC236}">
                <a16:creationId xmlns:a16="http://schemas.microsoft.com/office/drawing/2014/main" id="{E945A23F-F799-4EE8-B090-DF05733CA286}"/>
              </a:ext>
            </a:extLst>
          </p:cNvPr>
          <p:cNvPicPr>
            <a:picLocks noChangeAspect="1"/>
          </p:cNvPicPr>
          <p:nvPr/>
        </p:nvPicPr>
        <p:blipFill>
          <a:blip r:embed="rId3"/>
          <a:stretch>
            <a:fillRect/>
          </a:stretch>
        </p:blipFill>
        <p:spPr>
          <a:xfrm>
            <a:off x="7928123" y="710664"/>
            <a:ext cx="4035276" cy="5956836"/>
          </a:xfrm>
          <a:prstGeom prst="rect">
            <a:avLst/>
          </a:prstGeom>
        </p:spPr>
      </p:pic>
      <p:sp>
        <p:nvSpPr>
          <p:cNvPr id="12" name="TextBox 11">
            <a:extLst>
              <a:ext uri="{FF2B5EF4-FFF2-40B4-BE49-F238E27FC236}">
                <a16:creationId xmlns:a16="http://schemas.microsoft.com/office/drawing/2014/main" id="{DAB9BD5F-5D72-451D-AF92-B28523D1AA3A}"/>
              </a:ext>
            </a:extLst>
          </p:cNvPr>
          <p:cNvSpPr txBox="1"/>
          <p:nvPr/>
        </p:nvSpPr>
        <p:spPr>
          <a:xfrm>
            <a:off x="323850" y="1276594"/>
            <a:ext cx="6134100" cy="4051365"/>
          </a:xfrm>
          <a:prstGeom prst="rect">
            <a:avLst/>
          </a:prstGeom>
          <a:noFill/>
        </p:spPr>
        <p:txBody>
          <a:bodyPr wrap="square">
            <a:spAutoFit/>
          </a:bodyPr>
          <a:lstStyle/>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The PCD although is optional, is also an important part of the structure. </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document will be based off of a hybrid of AGILES team review and retrospective meeting process’. </a:t>
            </a:r>
          </a:p>
          <a:p>
            <a:pPr>
              <a:lnSpc>
                <a:spcPct val="107000"/>
              </a:lnSpc>
              <a:spcAft>
                <a:spcPts val="80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It will drive a conclusion meeting preferably with the budget holder/manager in order to show the positive outcomes and allow all stakeholders to show individually their contribution to the project and suggest improvements for future projects.</a:t>
            </a:r>
          </a:p>
          <a:p>
            <a:pPr>
              <a:lnSpc>
                <a:spcPct val="107000"/>
              </a:lnSpc>
              <a:spcAft>
                <a:spcPts val="800"/>
              </a:spcAft>
            </a:pPr>
            <a:endParaRPr lang="en-GB" sz="1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This document will allow the project initiator to really show the positive outcomes of the project and display the benefits and return that the fund, resource and time investments have made. In turn this will allow the project initiator to not only have a record of their achievements, but also prove instrumental to providing evidence of past success to budget holders and managers when proposing new projects.</a:t>
            </a:r>
            <a:endParaRPr lang="en-GB" sz="1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3" name="Rectangle 2">
            <a:extLst>
              <a:ext uri="{FF2B5EF4-FFF2-40B4-BE49-F238E27FC236}">
                <a16:creationId xmlns:a16="http://schemas.microsoft.com/office/drawing/2014/main" id="{0BECBF49-674D-4995-8E2E-1C4D9923FAB4}"/>
              </a:ext>
            </a:extLst>
          </p:cNvPr>
          <p:cNvSpPr/>
          <p:nvPr/>
        </p:nvSpPr>
        <p:spPr>
          <a:xfrm>
            <a:off x="7915275" y="710663"/>
            <a:ext cx="4048124" cy="5956834"/>
          </a:xfrm>
          <a:prstGeom prst="rect">
            <a:avLst/>
          </a:prstGeom>
          <a:solidFill>
            <a:schemeClr val="bg1">
              <a:lumMod val="85000"/>
            </a:schemeClr>
          </a:solidFill>
          <a:ln w="381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D08B53-8CF5-42FC-A56F-78A95119B1F9}"/>
              </a:ext>
            </a:extLst>
          </p:cNvPr>
          <p:cNvSpPr txBox="1"/>
          <p:nvPr/>
        </p:nvSpPr>
        <p:spPr>
          <a:xfrm>
            <a:off x="9250436" y="1851645"/>
            <a:ext cx="1390650" cy="3154710"/>
          </a:xfrm>
          <a:prstGeom prst="rect">
            <a:avLst/>
          </a:prstGeom>
          <a:noFill/>
        </p:spPr>
        <p:txBody>
          <a:bodyPr wrap="square" rtlCol="0">
            <a:spAutoFit/>
          </a:bodyPr>
          <a:lstStyle/>
          <a:p>
            <a:r>
              <a:rPr lang="en-GB" sz="19900" dirty="0">
                <a:solidFill>
                  <a:schemeClr val="bg2">
                    <a:lumMod val="75000"/>
                  </a:schemeClr>
                </a:solidFill>
              </a:rPr>
              <a:t>?</a:t>
            </a:r>
          </a:p>
        </p:txBody>
      </p:sp>
    </p:spTree>
    <p:extLst>
      <p:ext uri="{BB962C8B-B14F-4D97-AF65-F5344CB8AC3E}">
        <p14:creationId xmlns:p14="http://schemas.microsoft.com/office/powerpoint/2010/main" val="6719963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Rectangle 7">
            <a:extLst>
              <a:ext uri="{FF2B5EF4-FFF2-40B4-BE49-F238E27FC236}">
                <a16:creationId xmlns:a16="http://schemas.microsoft.com/office/drawing/2014/main" id="{EEC90E6B-2E62-4588-A1F5-2116886788E3}"/>
              </a:ext>
            </a:extLst>
          </p:cNvPr>
          <p:cNvSpPr/>
          <p:nvPr/>
        </p:nvSpPr>
        <p:spPr>
          <a:xfrm>
            <a:off x="-97971" y="-185057"/>
            <a:ext cx="12496800" cy="7315200"/>
          </a:xfrm>
          <a:prstGeom prst="rect">
            <a:avLst/>
          </a:prstGeom>
          <a:solidFill>
            <a:srgbClr val="FFFFFF">
              <a:alpha val="4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422729" y="442423"/>
            <a:ext cx="9144000" cy="609398"/>
          </a:xfrm>
        </p:spPr>
        <p:txBody>
          <a:bodyPr lIns="0" tIns="0" rIns="0" bIns="0" anchor="ctr">
            <a:spAutoFit/>
          </a:bodyPr>
          <a:lstStyle/>
          <a:p>
            <a:pPr algn="l"/>
            <a:r>
              <a:rPr lang="en-US" sz="4400" b="1" dirty="0">
                <a:solidFill>
                  <a:schemeClr val="bg1"/>
                </a:solidFill>
              </a:rPr>
              <a:t>Training &amp; Implementation</a:t>
            </a:r>
            <a:endParaRPr lang="en-US" sz="4400" dirty="0">
              <a:solidFill>
                <a:schemeClr val="accent4"/>
              </a:solidFill>
            </a:endParaRPr>
          </a:p>
        </p:txBody>
      </p:sp>
      <p:sp>
        <p:nvSpPr>
          <p:cNvPr id="7" name="Title 1">
            <a:extLst>
              <a:ext uri="{FF2B5EF4-FFF2-40B4-BE49-F238E27FC236}">
                <a16:creationId xmlns:a16="http://schemas.microsoft.com/office/drawing/2014/main" id="{88B4B2E2-AA1C-4F7F-B22F-6AFBE39C05F3}"/>
              </a:ext>
            </a:extLst>
          </p:cNvPr>
          <p:cNvSpPr txBox="1">
            <a:spLocks/>
          </p:cNvSpPr>
          <p:nvPr/>
        </p:nvSpPr>
        <p:spPr>
          <a:xfrm>
            <a:off x="422729" y="1540189"/>
            <a:ext cx="11159671" cy="4522841"/>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7000"/>
              </a:lnSpc>
              <a:spcAft>
                <a:spcPts val="800"/>
              </a:spcAft>
            </a:pPr>
            <a:r>
              <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Due to the very busy nature of the workplace this is being applied to, mixed with a large number of very experienced staff, it is feared that a resistance to implementation will be observed.</a:t>
            </a:r>
          </a:p>
          <a:p>
            <a:pPr algn="l">
              <a:lnSpc>
                <a:spcPct val="107000"/>
              </a:lnSpc>
              <a:spcAft>
                <a:spcPts val="800"/>
              </a:spcAft>
            </a:pPr>
            <a:endParaRPr lang="en-GB" sz="1600" dirty="0">
              <a:solidFill>
                <a:schemeClr val="bg1">
                  <a:lumMod val="95000"/>
                </a:schemeClr>
              </a:solidFill>
              <a:latin typeface="Arial" panose="020B0604020202020204" pitchFamily="34" charset="0"/>
              <a:ea typeface="Times New Roman" panose="02020603050405020304" pitchFamily="18" charset="0"/>
              <a:cs typeface="Arial" panose="020B0604020202020204" pitchFamily="34" charset="0"/>
            </a:endParaRPr>
          </a:p>
          <a:p>
            <a:pPr algn="l">
              <a:lnSpc>
                <a:spcPct val="107000"/>
              </a:lnSpc>
              <a:spcAft>
                <a:spcPts val="800"/>
              </a:spcAft>
            </a:pPr>
            <a:r>
              <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Therefore the implementation of this management method will be introduced in a </a:t>
            </a:r>
            <a:r>
              <a:rPr lang="en-GB" sz="1600" b="1"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fragmental/expanding </a:t>
            </a:r>
            <a:r>
              <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method. </a:t>
            </a:r>
            <a:endParaRPr lang="en-GB" sz="16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 method has been firstly trialled by myself across numerous different types of projects in order to iron out initial creases and oversights, it will now be demonstrated to a group of enthusiastic staff of which are just about to take on projects. </a:t>
            </a:r>
          </a:p>
          <a:p>
            <a:pPr algn="l">
              <a:lnSpc>
                <a:spcPct val="107000"/>
              </a:lnSpc>
              <a:spcAft>
                <a:spcPts val="800"/>
              </a:spcAft>
            </a:pPr>
            <a:endParaRPr lang="en-GB" sz="1600" dirty="0">
              <a:solidFill>
                <a:schemeClr val="bg1">
                  <a:lumMod val="95000"/>
                </a:schemeClr>
              </a:solidFill>
              <a:latin typeface="Arial" panose="020B0604020202020204" pitchFamily="34" charset="0"/>
              <a:ea typeface="Times New Roman" panose="02020603050405020304" pitchFamily="18" charset="0"/>
              <a:cs typeface="Arial" panose="020B0604020202020204" pitchFamily="34" charset="0"/>
            </a:endParaRPr>
          </a:p>
          <a:p>
            <a:pPr algn="l">
              <a:lnSpc>
                <a:spcPct val="107000"/>
              </a:lnSpc>
              <a:spcAft>
                <a:spcPts val="800"/>
              </a:spcAft>
            </a:pPr>
            <a:r>
              <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Once the method has been trialled and tested by this focus group, the process will be then shown to larger groups across the department, with analogies and results to back up its effectiveness in order to encourage the more resistant staff members. </a:t>
            </a:r>
            <a:endParaRPr lang="en-GB" sz="16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endPar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endParaRPr>
          </a:p>
          <a:p>
            <a:pPr algn="l">
              <a:lnSpc>
                <a:spcPct val="107000"/>
              </a:lnSpc>
              <a:spcAft>
                <a:spcPts val="800"/>
              </a:spcAft>
            </a:pPr>
            <a:r>
              <a:rPr lang="en-GB" sz="16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This is designed to be a very effective way of introducing the new method due to an almost domino effect allowing staff members to teach each other and not just relying on one staff member to explain the process in a non personal way.</a:t>
            </a:r>
            <a:endParaRPr lang="en-GB" sz="16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endParaRPr lang="en-US" sz="1800" dirty="0">
              <a:solidFill>
                <a:schemeClr val="bg1"/>
              </a:solidFill>
            </a:endParaRPr>
          </a:p>
        </p:txBody>
      </p:sp>
    </p:spTree>
    <p:extLst>
      <p:ext uri="{BB962C8B-B14F-4D97-AF65-F5344CB8AC3E}">
        <p14:creationId xmlns:p14="http://schemas.microsoft.com/office/powerpoint/2010/main" val="6844585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Rectangle 7">
            <a:extLst>
              <a:ext uri="{FF2B5EF4-FFF2-40B4-BE49-F238E27FC236}">
                <a16:creationId xmlns:a16="http://schemas.microsoft.com/office/drawing/2014/main" id="{EEC90E6B-2E62-4588-A1F5-2116886788E3}"/>
              </a:ext>
            </a:extLst>
          </p:cNvPr>
          <p:cNvSpPr/>
          <p:nvPr/>
        </p:nvSpPr>
        <p:spPr>
          <a:xfrm>
            <a:off x="-97971" y="-185057"/>
            <a:ext cx="12496800" cy="7315200"/>
          </a:xfrm>
          <a:prstGeom prst="rect">
            <a:avLst/>
          </a:prstGeom>
          <a:solidFill>
            <a:srgbClr val="FFFFFF">
              <a:alpha val="41961"/>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422729" y="470123"/>
            <a:ext cx="10769146" cy="553998"/>
          </a:xfrm>
        </p:spPr>
        <p:txBody>
          <a:bodyPr wrap="square" lIns="0" tIns="0" rIns="0" bIns="0" anchor="ctr">
            <a:spAutoFit/>
          </a:bodyPr>
          <a:lstStyle/>
          <a:p>
            <a:pPr algn="l"/>
            <a:r>
              <a:rPr lang="en-US" sz="4000" b="1" dirty="0">
                <a:solidFill>
                  <a:schemeClr val="bg1"/>
                </a:solidFill>
              </a:rPr>
              <a:t>Continuous improvement &amp; Evaluation</a:t>
            </a:r>
            <a:endParaRPr lang="en-US" sz="4000" dirty="0">
              <a:solidFill>
                <a:schemeClr val="accent4"/>
              </a:solidFill>
            </a:endParaRPr>
          </a:p>
        </p:txBody>
      </p:sp>
      <p:sp>
        <p:nvSpPr>
          <p:cNvPr id="7" name="Title 1">
            <a:extLst>
              <a:ext uri="{FF2B5EF4-FFF2-40B4-BE49-F238E27FC236}">
                <a16:creationId xmlns:a16="http://schemas.microsoft.com/office/drawing/2014/main" id="{88B4B2E2-AA1C-4F7F-B22F-6AFBE39C05F3}"/>
              </a:ext>
            </a:extLst>
          </p:cNvPr>
          <p:cNvSpPr txBox="1">
            <a:spLocks/>
          </p:cNvSpPr>
          <p:nvPr/>
        </p:nvSpPr>
        <p:spPr>
          <a:xfrm>
            <a:off x="422729" y="1539709"/>
            <a:ext cx="11159671" cy="4523803"/>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 introduction of this method management process will be trialled using its own structure. The introduction to staff will follow the template structure allowing for feedback and improvement.</a:t>
            </a:r>
          </a:p>
          <a:p>
            <a:pPr algn="l">
              <a:lnSpc>
                <a:spcPct val="107000"/>
              </a:lnSpc>
              <a:spcAft>
                <a:spcPts val="800"/>
              </a:spcAft>
            </a:pPr>
            <a:endParaRPr lang="en-GB" sz="18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 process is initially being trialled with a handful of the universities most enthusiastic an pro active staff. </a:t>
            </a:r>
          </a:p>
          <a:p>
            <a:pPr algn="l">
              <a:lnSpc>
                <a:spcPct val="107000"/>
              </a:lnSpc>
              <a:spcAft>
                <a:spcPts val="800"/>
              </a:spcAft>
            </a:pPr>
            <a:endParaRPr lang="en-GB" sz="1800" dirty="0">
              <a:solidFill>
                <a:schemeClr val="bg1">
                  <a:lumMod val="95000"/>
                </a:schemeClr>
              </a:solidFill>
              <a:latin typeface="Arial" panose="020B0604020202020204" pitchFamily="34" charset="0"/>
              <a:ea typeface="Times New Roman" panose="02020603050405020304" pitchFamily="18" charset="0"/>
              <a:cs typeface="Arial" panose="020B0604020202020204" pitchFamily="34" charset="0"/>
            </a:endParaRPr>
          </a:p>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This will enable the focus group to feedback any general alterations before being introduced on still a small, but wider more diverse scale. </a:t>
            </a:r>
          </a:p>
          <a:p>
            <a:pPr algn="l">
              <a:lnSpc>
                <a:spcPct val="107000"/>
              </a:lnSpc>
              <a:spcAft>
                <a:spcPts val="800"/>
              </a:spcAft>
            </a:pPr>
            <a:endParaRPr lang="en-GB" sz="1800" dirty="0">
              <a:solidFill>
                <a:schemeClr val="bg1">
                  <a:lumMod val="95000"/>
                </a:schemeClr>
              </a:solidFill>
              <a:latin typeface="Arial" panose="020B0604020202020204" pitchFamily="34" charset="0"/>
              <a:ea typeface="Times New Roman" panose="02020603050405020304" pitchFamily="18" charset="0"/>
              <a:cs typeface="Arial" panose="020B0604020202020204" pitchFamily="34" charset="0"/>
            </a:endParaRPr>
          </a:p>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This then enable the process to be altered again will challenges from multiple circumstances and disciplines, in order for the process to become more generic and all inclusive so that it can be common-</a:t>
            </a:r>
            <a:r>
              <a:rPr lang="en-GB" sz="1800" dirty="0" err="1">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ised</a:t>
            </a: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 across multiple departments. This will help to improve cross departmental collaborations on a larger university wide scale.</a:t>
            </a:r>
            <a:endParaRPr lang="en-GB" sz="18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endParaRPr lang="en-US" sz="1800" dirty="0">
              <a:solidFill>
                <a:schemeClr val="bg1">
                  <a:lumMod val="95000"/>
                </a:schemeClr>
              </a:solidFill>
            </a:endParaRPr>
          </a:p>
        </p:txBody>
      </p:sp>
    </p:spTree>
    <p:extLst>
      <p:ext uri="{BB962C8B-B14F-4D97-AF65-F5344CB8AC3E}">
        <p14:creationId xmlns:p14="http://schemas.microsoft.com/office/powerpoint/2010/main" val="31677441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Rectangle 7">
            <a:extLst>
              <a:ext uri="{FF2B5EF4-FFF2-40B4-BE49-F238E27FC236}">
                <a16:creationId xmlns:a16="http://schemas.microsoft.com/office/drawing/2014/main" id="{ACDBE144-087B-4F2D-BFF3-E22D80DFAFC1}"/>
              </a:ext>
            </a:extLst>
          </p:cNvPr>
          <p:cNvSpPr/>
          <p:nvPr/>
        </p:nvSpPr>
        <p:spPr>
          <a:xfrm>
            <a:off x="-97971" y="-185057"/>
            <a:ext cx="12496800" cy="7315200"/>
          </a:xfrm>
          <a:prstGeom prst="rect">
            <a:avLst/>
          </a:prstGeom>
          <a:solidFill>
            <a:srgbClr val="FFFFFF">
              <a:alpha val="7843"/>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1">
            <a:extLst>
              <a:ext uri="{FF2B5EF4-FFF2-40B4-BE49-F238E27FC236}">
                <a16:creationId xmlns:a16="http://schemas.microsoft.com/office/drawing/2014/main" id="{6799321E-9DBB-4D12-93DD-52A52C26E007}"/>
              </a:ext>
            </a:extLst>
          </p:cNvPr>
          <p:cNvSpPr>
            <a:spLocks noGrp="1"/>
          </p:cNvSpPr>
          <p:nvPr>
            <p:ph type="ctrTitle"/>
          </p:nvPr>
        </p:nvSpPr>
        <p:spPr>
          <a:xfrm>
            <a:off x="422729" y="470123"/>
            <a:ext cx="10769146" cy="553998"/>
          </a:xfrm>
        </p:spPr>
        <p:txBody>
          <a:bodyPr wrap="square" lIns="0" tIns="0" rIns="0" bIns="0" anchor="ctr">
            <a:spAutoFit/>
          </a:bodyPr>
          <a:lstStyle/>
          <a:p>
            <a:pPr algn="l"/>
            <a:r>
              <a:rPr lang="en-US" sz="4000" b="1" dirty="0">
                <a:solidFill>
                  <a:schemeClr val="bg1"/>
                </a:solidFill>
              </a:rPr>
              <a:t>Conclusion</a:t>
            </a:r>
            <a:endParaRPr lang="en-US" sz="4000" dirty="0">
              <a:solidFill>
                <a:schemeClr val="accent4"/>
              </a:solidFill>
            </a:endParaRPr>
          </a:p>
        </p:txBody>
      </p:sp>
      <p:sp>
        <p:nvSpPr>
          <p:cNvPr id="10" name="Title 1">
            <a:extLst>
              <a:ext uri="{FF2B5EF4-FFF2-40B4-BE49-F238E27FC236}">
                <a16:creationId xmlns:a16="http://schemas.microsoft.com/office/drawing/2014/main" id="{A9BAAC3D-0151-4ABB-B447-8F9400063320}"/>
              </a:ext>
            </a:extLst>
          </p:cNvPr>
          <p:cNvSpPr txBox="1">
            <a:spLocks/>
          </p:cNvSpPr>
          <p:nvPr/>
        </p:nvSpPr>
        <p:spPr>
          <a:xfrm>
            <a:off x="422729" y="1243347"/>
            <a:ext cx="11159671" cy="5116529"/>
          </a:xfrm>
          <a:prstGeom prst="rect">
            <a:avLst/>
          </a:prstGeom>
        </p:spPr>
        <p:txBody>
          <a:bodyPr vert="horz" wrap="square" lIns="0" tIns="0" rIns="0" bIns="0" rtlCol="0" anchor="ctr">
            <a:sp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In conclusion its felt that Through critical analysation of the three process SIX SIGMA, AGILE and PRINCE 2 in application of case studies allowed a best fit to be selected in context of this particular workplace.</a:t>
            </a:r>
          </a:p>
          <a:p>
            <a:pPr algn="l">
              <a:lnSpc>
                <a:spcPct val="107000"/>
              </a:lnSpc>
              <a:spcAft>
                <a:spcPts val="800"/>
              </a:spcAft>
            </a:pPr>
            <a:endParaRPr lang="en-GB" sz="18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 foundations of an effective tailored approach to introducing AGILE to the art and design department has been created and is now in its preliminary stages of implementation.</a:t>
            </a:r>
          </a:p>
          <a:p>
            <a:pPr algn="l">
              <a:lnSpc>
                <a:spcPct val="107000"/>
              </a:lnSpc>
              <a:spcAft>
                <a:spcPts val="800"/>
              </a:spcAft>
            </a:pPr>
            <a:endParaRPr lang="en-GB" sz="18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 process outline and templates were shown to the Dean who of which was very optimistic and tasked my line manager with trailing and developing the process along side me. </a:t>
            </a:r>
          </a:p>
          <a:p>
            <a:pPr algn="l">
              <a:lnSpc>
                <a:spcPct val="107000"/>
              </a:lnSpc>
              <a:spcAft>
                <a:spcPts val="800"/>
              </a:spcAft>
            </a:pPr>
            <a:endParaRPr lang="en-GB" sz="18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lnSpc>
                <a:spcPct val="107000"/>
              </a:lnSpc>
              <a:spcAft>
                <a:spcPts val="800"/>
              </a:spcAft>
            </a:pP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With careful consideration and thought it is felt that this project management method will increase productivity, communication and therefore collaboration, enthusiasm, allow for better resource allocation and will make staff feel more appreciated and supported. In turn this will therefore reap rewards such as more creativity, a better and more productive workplace all round and therefore a better quality student experience resulting in much more higher quality marketing content, achieving all of </a:t>
            </a:r>
            <a:r>
              <a:rPr lang="en-GB" sz="180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the forementioned </a:t>
            </a:r>
            <a:r>
              <a:rPr lang="en-GB" sz="1800" dirty="0">
                <a:solidFill>
                  <a:schemeClr val="bg1">
                    <a:lumMod val="95000"/>
                  </a:schemeClr>
                </a:solidFill>
                <a:effectLst/>
                <a:latin typeface="Arial" panose="020B0604020202020204" pitchFamily="34" charset="0"/>
                <a:ea typeface="Times New Roman" panose="02020603050405020304" pitchFamily="18" charset="0"/>
                <a:cs typeface="Arial" panose="020B0604020202020204" pitchFamily="34" charset="0"/>
              </a:rPr>
              <a:t>outcomes.</a:t>
            </a:r>
            <a:endParaRPr lang="en-GB" sz="1800" dirty="0">
              <a:solidFill>
                <a:schemeClr val="bg1">
                  <a:lumMod val="95000"/>
                </a:schemeClr>
              </a:solidFill>
              <a:effectLst/>
              <a:latin typeface="Calibri" panose="020F0502020204030204" pitchFamily="34" charset="0"/>
              <a:ea typeface="DengXian" panose="02010600030101010101" pitchFamily="2" charset="-122"/>
              <a:cs typeface="Arial" panose="020B0604020202020204" pitchFamily="34" charset="0"/>
            </a:endParaRPr>
          </a:p>
          <a:p>
            <a:pPr algn="l"/>
            <a:endParaRPr lang="en-US" sz="1800" dirty="0">
              <a:solidFill>
                <a:schemeClr val="bg1">
                  <a:lumMod val="95000"/>
                </a:schemeClr>
              </a:solidFill>
            </a:endParaRPr>
          </a:p>
        </p:txBody>
      </p:sp>
    </p:spTree>
    <p:extLst>
      <p:ext uri="{BB962C8B-B14F-4D97-AF65-F5344CB8AC3E}">
        <p14:creationId xmlns:p14="http://schemas.microsoft.com/office/powerpoint/2010/main" val="7684769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A21665-C64F-4BDA-B2DE-442D70605718}"/>
              </a:ext>
              <a:ext uri="{C183D7F6-B498-43B3-948B-1728B52AA6E4}">
                <adec:decorative xmlns:adec="http://schemas.microsoft.com/office/drawing/2017/decorative" val="1"/>
              </a:ext>
            </a:extLst>
          </p:cNvPr>
          <p:cNvGrpSpPr/>
          <p:nvPr/>
        </p:nvGrpSpPr>
        <p:grpSpPr>
          <a:xfrm>
            <a:off x="4325258" y="1544068"/>
            <a:ext cx="3541486" cy="3769865"/>
            <a:chOff x="4325258" y="1229517"/>
            <a:chExt cx="3541486" cy="3769865"/>
          </a:xfrm>
        </p:grpSpPr>
        <p:sp>
          <p:nvSpPr>
            <p:cNvPr id="12" name="Diamond 11">
              <a:extLst>
                <a:ext uri="{FF2B5EF4-FFF2-40B4-BE49-F238E27FC236}">
                  <a16:creationId xmlns:a16="http://schemas.microsoft.com/office/drawing/2014/main" id="{7DC8B409-5FAC-4539-B25A-26BE925A48AF}"/>
                </a:ext>
              </a:extLst>
            </p:cNvPr>
            <p:cNvSpPr/>
            <p:nvPr/>
          </p:nvSpPr>
          <p:spPr>
            <a:xfrm>
              <a:off x="4792319" y="2392018"/>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Diamond 12">
              <a:extLst>
                <a:ext uri="{FF2B5EF4-FFF2-40B4-BE49-F238E27FC236}">
                  <a16:creationId xmlns:a16="http://schemas.microsoft.com/office/drawing/2014/main" id="{91498E2F-539C-46D3-AF7C-BB1DAE76B114}"/>
                </a:ext>
              </a:extLst>
            </p:cNvPr>
            <p:cNvSpPr/>
            <p:nvPr/>
          </p:nvSpPr>
          <p:spPr>
            <a:xfrm>
              <a:off x="4325258" y="1229517"/>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itle 1">
            <a:extLst>
              <a:ext uri="{FF2B5EF4-FFF2-40B4-BE49-F238E27FC236}">
                <a16:creationId xmlns:a16="http://schemas.microsoft.com/office/drawing/2014/main" id="{FA061601-468D-486D-B8EE-42BD1BE3ADCC}"/>
              </a:ext>
            </a:extLst>
          </p:cNvPr>
          <p:cNvSpPr>
            <a:spLocks noGrp="1"/>
          </p:cNvSpPr>
          <p:nvPr>
            <p:ph type="ctrTitle"/>
          </p:nvPr>
        </p:nvSpPr>
        <p:spPr>
          <a:xfrm>
            <a:off x="1524000" y="2930403"/>
            <a:ext cx="9144000" cy="997196"/>
          </a:xfrm>
        </p:spPr>
        <p:txBody>
          <a:bodyPr lIns="0" tIns="0" rIns="0" bIns="0" anchor="ctr">
            <a:spAutoFit/>
          </a:bodyPr>
          <a:lstStyle/>
          <a:p>
            <a:r>
              <a:rPr lang="en-US" sz="7200" b="1" dirty="0">
                <a:solidFill>
                  <a:schemeClr val="bg1"/>
                </a:solidFill>
              </a:rPr>
              <a:t>Thank You</a:t>
            </a:r>
            <a:endParaRPr lang="en-US" sz="7200" dirty="0">
              <a:solidFill>
                <a:schemeClr val="accent4"/>
              </a:solidFill>
            </a:endParaRPr>
          </a:p>
        </p:txBody>
      </p:sp>
    </p:spTree>
    <p:extLst>
      <p:ext uri="{BB962C8B-B14F-4D97-AF65-F5344CB8AC3E}">
        <p14:creationId xmlns:p14="http://schemas.microsoft.com/office/powerpoint/2010/main" val="40409303"/>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609EDA-869E-4BE5-AE5D-B898C584B6FF}">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FD05317-60D6-4B3A-8545-888496D1A8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0</TotalTime>
  <Words>6501</Words>
  <Application>Microsoft Office PowerPoint</Application>
  <PresentationFormat>Widescreen</PresentationFormat>
  <Paragraphs>503</Paragraphs>
  <Slides>33</Slides>
  <Notes>33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Century Gothic</vt:lpstr>
      <vt:lpstr>Segoe UI Light</vt:lpstr>
      <vt:lpstr>Office Theme</vt:lpstr>
      <vt:lpstr>Project management Process  A critical Analysis, Design &amp; Implementation Presentation by A . Shelton</vt:lpstr>
      <vt:lpstr>Introduction to the workplace example… Job Role </vt:lpstr>
      <vt:lpstr>Introduction to the workplace example… The Enviroment </vt:lpstr>
      <vt:lpstr>Introduction to the workplace example… Current practices &amp; process’ </vt:lpstr>
      <vt:lpstr>Project analysis slide 2</vt:lpstr>
      <vt:lpstr>Project analysis slide 8</vt:lpstr>
      <vt:lpstr>Project analysis slide 3</vt:lpstr>
      <vt:lpstr>Project analysis slide 3</vt:lpstr>
      <vt:lpstr>Project analysis slide 8</vt:lpstr>
      <vt:lpstr>Project analysis slide 8</vt:lpstr>
      <vt:lpstr>Project analysis slide 3</vt:lpstr>
      <vt:lpstr>Project analysis slide 3</vt:lpstr>
      <vt:lpstr>Project analysis slide 8</vt:lpstr>
      <vt:lpstr>Project analysis slide 8</vt:lpstr>
      <vt:lpstr>Project analysis slide 3</vt:lpstr>
      <vt:lpstr>Project analysis slide 3</vt:lpstr>
      <vt:lpstr>Project analysis slide 8</vt:lpstr>
      <vt:lpstr>Overall Evalutation</vt:lpstr>
      <vt:lpstr>Design &amp; Implementation</vt:lpstr>
      <vt:lpstr>Project analysis slide 8</vt:lpstr>
      <vt:lpstr>Project analysis slide 8</vt:lpstr>
      <vt:lpstr>Project analysis slide 8</vt:lpstr>
      <vt:lpstr>Project analysis slide 8</vt:lpstr>
      <vt:lpstr>Project analysis slide 8</vt:lpstr>
      <vt:lpstr>Project analysis slide 8</vt:lpstr>
      <vt:lpstr>Project analysis slide 8</vt:lpstr>
      <vt:lpstr>Project analysis slide 8</vt:lpstr>
      <vt:lpstr>Project analysis slide 8</vt:lpstr>
      <vt:lpstr>Project analysis slide 8</vt:lpstr>
      <vt:lpstr>Training &amp; Implementation</vt:lpstr>
      <vt:lpstr>Continuous improvement &amp; Evaluation</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Methods  A critical Analysis, Design &amp; Implementation Presentation by A . Shelton</dc:title>
  <dc:creator>Adam Shelton</dc:creator>
  <cp:lastModifiedBy>Adam Shelton</cp:lastModifiedBy>
  <cp:revision>1</cp:revision>
  <dcterms:created xsi:type="dcterms:W3CDTF">2023-09-13T18:00:00Z</dcterms:created>
  <dcterms:modified xsi:type="dcterms:W3CDTF">2023-09-14T14:35:08Z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