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6" r:id="rId2"/>
    <p:sldMasterId id="2147483700" r:id="rId3"/>
  </p:sldMasterIdLst>
  <p:notesMasterIdLst>
    <p:notesMasterId r:id="rId61"/>
  </p:notesMasterIdLst>
  <p:sldIdLst>
    <p:sldId id="257" r:id="rId4"/>
    <p:sldId id="258" r:id="rId5"/>
    <p:sldId id="286" r:id="rId6"/>
    <p:sldId id="261" r:id="rId7"/>
    <p:sldId id="262" r:id="rId8"/>
    <p:sldId id="263" r:id="rId9"/>
    <p:sldId id="264" r:id="rId10"/>
    <p:sldId id="266" r:id="rId11"/>
    <p:sldId id="287" r:id="rId12"/>
    <p:sldId id="288" r:id="rId13"/>
    <p:sldId id="289" r:id="rId14"/>
    <p:sldId id="267" r:id="rId15"/>
    <p:sldId id="291" r:id="rId16"/>
    <p:sldId id="302" r:id="rId17"/>
    <p:sldId id="301" r:id="rId18"/>
    <p:sldId id="300" r:id="rId19"/>
    <p:sldId id="299" r:id="rId20"/>
    <p:sldId id="298" r:id="rId21"/>
    <p:sldId id="297" r:id="rId22"/>
    <p:sldId id="292" r:id="rId23"/>
    <p:sldId id="296" r:id="rId24"/>
    <p:sldId id="293" r:id="rId25"/>
    <p:sldId id="295" r:id="rId26"/>
    <p:sldId id="294" r:id="rId27"/>
    <p:sldId id="306" r:id="rId28"/>
    <p:sldId id="305" r:id="rId29"/>
    <p:sldId id="304" r:id="rId30"/>
    <p:sldId id="303" r:id="rId31"/>
    <p:sldId id="309" r:id="rId32"/>
    <p:sldId id="308" r:id="rId33"/>
    <p:sldId id="307" r:id="rId34"/>
    <p:sldId id="310" r:id="rId35"/>
    <p:sldId id="311" r:id="rId36"/>
    <p:sldId id="268" r:id="rId37"/>
    <p:sldId id="314" r:id="rId38"/>
    <p:sldId id="290" r:id="rId39"/>
    <p:sldId id="312" r:id="rId40"/>
    <p:sldId id="315" r:id="rId41"/>
    <p:sldId id="316" r:id="rId42"/>
    <p:sldId id="317" r:id="rId43"/>
    <p:sldId id="318" r:id="rId44"/>
    <p:sldId id="272" r:id="rId45"/>
    <p:sldId id="319" r:id="rId46"/>
    <p:sldId id="273" r:id="rId47"/>
    <p:sldId id="274" r:id="rId48"/>
    <p:sldId id="275" r:id="rId49"/>
    <p:sldId id="276" r:id="rId50"/>
    <p:sldId id="277" r:id="rId51"/>
    <p:sldId id="278" r:id="rId52"/>
    <p:sldId id="279" r:id="rId53"/>
    <p:sldId id="280" r:id="rId54"/>
    <p:sldId id="281" r:id="rId55"/>
    <p:sldId id="282" r:id="rId56"/>
    <p:sldId id="283" r:id="rId57"/>
    <p:sldId id="284" r:id="rId58"/>
    <p:sldId id="285" r:id="rId59"/>
    <p:sldId id="259" r:id="rId6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8721" autoAdjust="0"/>
  </p:normalViewPr>
  <p:slideViewPr>
    <p:cSldViewPr snapToGrid="0">
      <p:cViewPr varScale="1">
        <p:scale>
          <a:sx n="102" d="100"/>
          <a:sy n="102" d="100"/>
        </p:scale>
        <p:origin x="186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viewProps" Target="viewProp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61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theme" Target="theme/theme1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397861550385723"/>
          <c:y val="0.11854107781926845"/>
          <c:w val="0.83877489484649326"/>
          <c:h val="0.69181545193983041"/>
        </c:manualLayout>
      </c:layout>
      <c:scatterChart>
        <c:scatterStyle val="lineMarker"/>
        <c:varyColors val="0"/>
        <c:ser>
          <c:idx val="0"/>
          <c:order val="0"/>
          <c:tx>
            <c:strRef>
              <c:f>Sheet1!$O$32</c:f>
              <c:strCache>
                <c:ptCount val="1"/>
                <c:pt idx="0">
                  <c:v>Angle of rotation </c:v>
                </c:pt>
              </c:strCache>
            </c:strRef>
          </c:tx>
          <c:spPr>
            <a:ln w="25400" cap="flat" cmpd="sng" algn="ctr">
              <a:noFill/>
              <a:prstDash val="sysDot"/>
              <a:round/>
            </a:ln>
            <a:effectLst>
              <a:outerShdw blurRad="40000" dist="20000" dir="5400000" rotWithShape="0">
                <a:srgbClr val="000000">
                  <a:alpha val="38000"/>
                </a:srgbClr>
              </a:outerShdw>
            </a:effectLst>
          </c:spPr>
          <c:marker>
            <c:symbol val="circle"/>
            <c:size val="5"/>
            <c:spPr>
              <a:solidFill>
                <a:schemeClr val="accent2"/>
              </a:solidFill>
              <a:ln w="9525" cap="flat" cmpd="sng" algn="ctr">
                <a:solidFill>
                  <a:schemeClr val="accent1">
                    <a:shade val="95000"/>
                  </a:schemeClr>
                </a:solidFill>
                <a:round/>
              </a:ln>
              <a:effectLst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c:spPr>
          </c:marker>
          <c:trendline>
            <c:spPr>
              <a:ln w="9525" cap="rnd">
                <a:solidFill>
                  <a:schemeClr val="accent2"/>
                </a:solidFill>
              </a:ln>
              <a:effectLst/>
            </c:spPr>
            <c:trendlineType val="linear"/>
            <c:dispRSqr val="0"/>
            <c:dispEq val="0"/>
          </c:trendline>
          <c:yVal>
            <c:numRef>
              <c:f>Sheet1!$O$33:$O$41</c:f>
              <c:numCache>
                <c:formatCode>General</c:formatCode>
                <c:ptCount val="9"/>
                <c:pt idx="0">
                  <c:v>1</c:v>
                </c:pt>
                <c:pt idx="1">
                  <c:v>1.5</c:v>
                </c:pt>
                <c:pt idx="2">
                  <c:v>2</c:v>
                </c:pt>
                <c:pt idx="3">
                  <c:v>2.2999999999999998</c:v>
                </c:pt>
                <c:pt idx="4">
                  <c:v>2.7</c:v>
                </c:pt>
                <c:pt idx="5">
                  <c:v>3</c:v>
                </c:pt>
                <c:pt idx="6">
                  <c:v>3.2</c:v>
                </c:pt>
                <c:pt idx="7">
                  <c:v>3.6</c:v>
                </c:pt>
                <c:pt idx="8">
                  <c:v>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D2E1-4377-AAD8-31370FB8929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70319128"/>
        <c:axId val="169983248"/>
      </c:scatterChart>
      <c:valAx>
        <c:axId val="170319128"/>
        <c:scaling>
          <c:orientation val="minMax"/>
        </c:scaling>
        <c:delete val="1"/>
        <c:axPos val="b"/>
        <c:majorGridlines>
          <c:spPr>
            <a:ln w="9525" cap="flat" cmpd="sng" algn="ctr">
              <a:solidFill>
                <a:schemeClr val="dk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 smtClean="0"/>
                  <a:t>Angle</a:t>
                </a:r>
                <a:r>
                  <a:rPr lang="en-GB" baseline="0" dirty="0" smtClean="0"/>
                  <a:t> of rotation (degrees)</a:t>
                </a:r>
                <a:endParaRPr lang="en-GB" dirty="0"/>
              </a:p>
            </c:rich>
          </c:tx>
          <c:layout>
            <c:manualLayout>
              <c:xMode val="edge"/>
              <c:yMode val="edge"/>
              <c:x val="0.32564723577828808"/>
              <c:y val="0.9327550143659781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0" i="0" u="none" strike="noStrike" kern="1200" baseline="0">
                  <a:solidFill>
                    <a:schemeClr val="dk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majorTickMark val="none"/>
        <c:minorTickMark val="none"/>
        <c:tickLblPos val="nextTo"/>
        <c:crossAx val="169983248"/>
        <c:crosses val="autoZero"/>
        <c:crossBetween val="midCat"/>
      </c:valAx>
      <c:valAx>
        <c:axId val="169983248"/>
        <c:scaling>
          <c:orientation val="minMax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 smtClean="0"/>
                  <a:t>Reaction time (seconds)</a:t>
                </a:r>
                <a:endParaRPr lang="en-GB" dirty="0"/>
              </a:p>
            </c:rich>
          </c:tx>
          <c:layout>
            <c:manualLayout>
              <c:xMode val="edge"/>
              <c:yMode val="edge"/>
              <c:x val="1.3066027781667657E-2"/>
              <c:y val="0.1961456889507257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0" i="0" u="none" strike="noStrike" kern="1200" baseline="0">
                  <a:solidFill>
                    <a:schemeClr val="dk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rnd">
            <a:solidFill>
              <a:schemeClr val="dk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spc="0" baseline="0">
                <a:solidFill>
                  <a:schemeClr val="dk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0319128"/>
        <c:crosses val="autoZero"/>
        <c:crossBetween val="midCat"/>
        <c:majorUnit val="1"/>
      </c:valAx>
      <c:spPr>
        <a:gradFill>
          <a:gsLst>
            <a:gs pos="100000">
              <a:schemeClr val="lt1">
                <a:lumMod val="95000"/>
              </a:schemeClr>
            </a:gs>
            <a:gs pos="0">
              <a:schemeClr val="lt1">
                <a:alpha val="0"/>
              </a:schemeClr>
            </a:gs>
          </a:gsLst>
          <a:lin ang="5400000" scaled="0"/>
        </a:gradFill>
        <a:ln>
          <a:noFill/>
        </a:ln>
        <a:effectLst/>
      </c:spPr>
    </c:plotArea>
    <c:plotVisOnly val="1"/>
    <c:dispBlanksAs val="gap"/>
    <c:showDLblsOverMax val="0"/>
  </c:chart>
  <c:spPr>
    <a:solidFill>
      <a:schemeClr val="lt1"/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6">
  <cs:axisTitle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rnd">
        <a:solidFill>
          <a:schemeClr val="dk1">
            <a:lumMod val="20000"/>
            <a:lumOff val="80000"/>
          </a:schemeClr>
        </a:solidFill>
        <a:round/>
      </a:ln>
    </cs:spPr>
    <cs:defRPr sz="1197" kern="1200"/>
  </cs:categoryAxis>
  <cs:chartArea mods="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3D>
  <cs:dataPointLine>
    <cs:lnRef idx="0">
      <cs:styleClr val="auto"/>
    </cs:lnRef>
    <cs:fillRef idx="2"/>
    <cs:effectRef idx="1"/>
    <cs:fontRef idx="minor">
      <a:schemeClr val="dk1"/>
    </cs:fontRef>
    <cs:spPr>
      <a:ln w="9525" cap="flat" cmpd="sng" algn="ctr">
        <a:solidFill>
          <a:schemeClr val="phClr">
            <a:alpha val="70000"/>
          </a:schemeClr>
        </a:solidFill>
        <a:prstDash val="sysDot"/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rnd">
        <a:solidFill>
          <a:schemeClr val="dk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rnd">
        <a:solidFill>
          <a:schemeClr val="dk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 cap="rnd">
        <a:solidFill>
          <a:schemeClr val="dk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 cap="rnd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 cap="rnd">
        <a:solidFill>
          <a:schemeClr val="dk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 cap="rnd">
        <a:solidFill>
          <a:schemeClr val="dk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defRPr sz="1197" kern="1200" spc="0" baseline="0"/>
  </cs:legend>
  <cs:plotArea>
    <cs:lnRef idx="0"/>
    <cs:fillRef idx="0"/>
    <cs:effectRef idx="0"/>
    <cs:fontRef idx="minor">
      <a:schemeClr val="dk1"/>
    </cs:fontRef>
    <cs:spPr>
      <a:gradFill>
        <a:gsLst>
          <a:gs pos="100000">
            <a:schemeClr val="lt1">
              <a:lumMod val="95000"/>
            </a:schemeClr>
          </a:gs>
          <a:gs pos="0">
            <a:schemeClr val="lt1">
              <a:alpha val="0"/>
            </a:schemeClr>
          </a:gs>
        </a:gsLst>
        <a:lin ang="5400000" scaled="0"/>
      </a:gradFill>
    </cs:spPr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rnd">
        <a:solidFill>
          <a:schemeClr val="dk1">
            <a:lumMod val="20000"/>
            <a:lumOff val="80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 cap="rnd">
        <a:solidFill>
          <a:schemeClr val="dk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50000"/>
        <a:lumOff val="50000"/>
      </a:schemeClr>
    </cs:fontRef>
    <cs:defRPr sz="1862" kern="1200" cap="none" spc="2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rnd">
        <a:solidFill>
          <a:schemeClr val="dk1">
            <a:lumMod val="25000"/>
            <a:lumOff val="75000"/>
          </a:schemeClr>
        </a:solidFill>
        <a:round/>
      </a:ln>
    </cs:spPr>
    <cs:defRPr sz="1197" kern="1200" spc="0" baseline="0"/>
  </cs:valueAxis>
  <cs:wall>
    <cs:lnRef idx="0"/>
    <cs:fillRef idx="0"/>
    <cs:effectRef idx="0"/>
    <cs:fontRef idx="minor">
      <a:schemeClr val="dk1"/>
    </cs:fontRef>
  </cs:wall>
</cs:chartStyl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0.11915</cdr:x>
      <cdr:y>0.80759</cdr:y>
    </cdr:from>
    <cdr:to>
      <cdr:x>0.9938</cdr:x>
      <cdr:y>0.87725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610925" y="2765234"/>
          <a:ext cx="4484536" cy="2385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100" dirty="0" smtClean="0"/>
            <a:t>0       20       40       60       80       100       120       140       160       180 </a:t>
          </a:r>
          <a:endParaRPr lang="en-GB" sz="1100" dirty="0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E380D4-1EF2-49EB-AB9E-D2040FC12054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9ACE0C-B210-49D1-8397-DE28D44B7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2340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29C754-427A-405B-8032-69FD1C0B8623}" type="slidenum">
              <a: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9970165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342900" indent="0" algn="ctr">
              <a:buNone/>
              <a:defRPr/>
            </a:lvl2pPr>
            <a:lvl3pPr marL="685800" indent="0" algn="ctr">
              <a:buNone/>
              <a:defRPr/>
            </a:lvl3pPr>
            <a:lvl4pPr marL="1028700" indent="0" algn="ctr">
              <a:buNone/>
              <a:defRPr/>
            </a:lvl4pPr>
            <a:lvl5pPr marL="1371600" indent="0" algn="ctr">
              <a:buNone/>
              <a:defRPr/>
            </a:lvl5pPr>
            <a:lvl6pPr marL="1714500" indent="0" algn="ctr">
              <a:buNone/>
              <a:defRPr/>
            </a:lvl6pPr>
            <a:lvl7pPr marL="2057400" indent="0" algn="ctr">
              <a:buNone/>
              <a:defRPr/>
            </a:lvl7pPr>
            <a:lvl8pPr marL="2400300" indent="0" algn="ctr">
              <a:buNone/>
              <a:defRPr/>
            </a:lvl8pPr>
            <a:lvl9pPr marL="2743200" indent="0" algn="ctr">
              <a:buNone/>
              <a:defRPr/>
            </a:lvl9pPr>
          </a:lstStyle>
          <a:p>
            <a:r>
              <a:rPr lang="cy-GB" smtClean="0"/>
              <a:t>Cliciwch i olygu arddull is-deitl y Meistr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933A3D2-5564-4671-B1E5-2DB9D389721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7883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5951FF8-A6F9-4112-B00C-5D47169C208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779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9950AA-7A2F-40B5-9614-DD7179BD25DF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7893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17D680F-D484-4B92-9BFE-D5A351FB369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3163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4FDD7B1-EB49-4A7E-B12F-D554C073C1D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855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686C996-4F34-46E8-B595-92B59589803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3955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6683C8-FDA5-41A4-A45F-27597C1F13F9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825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5EB1E5B-DCBA-4AC4-9145-CABEEA790893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8206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D546BE-FA78-4F8B-9FCA-56D5A09CA7C6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2676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7FFA8EF-94AA-4EDC-8261-5DB87616A48C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8954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BAC3721-DD31-4229-83FB-1A0A99F8448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0379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413E12-30C9-4DCC-A664-EA64884AE22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33809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90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CCC3F2-B8E2-408D-A791-A5AF4FC24FB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76830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 smtClean="0"/>
              <a:t>Cliciwch i olygu arddull is-deitl y Meistr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933A3D2-5564-4671-B1E5-2DB9D389721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19411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5951FF8-A6F9-4112-B00C-5D47169C208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19061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9950AA-7A2F-40B5-9614-DD7179BD25DF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69647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17D680F-D484-4B92-9BFE-D5A351FB369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37507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4FDD7B1-EB49-4A7E-B12F-D554C073C1D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21991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686C996-4F34-46E8-B595-92B59589803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38892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6683C8-FDA5-41A4-A45F-27597C1F13F9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89408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5EB1E5B-DCBA-4AC4-9145-CABEEA790893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28807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D546BE-FA78-4F8B-9FCA-56D5A09CA7C6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5864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7FFA8EF-94AA-4EDC-8261-5DB87616A48C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842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BAC3721-DD31-4229-83FB-1A0A99F8448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5287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413E12-30C9-4DCC-A664-EA64884AE22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52443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CCC3F2-B8E2-408D-A791-A5AF4FC24FB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37103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latin typeface="Calibri" pitchFamily="34" charset="0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dirty="0" smtClean="0"/>
              <a:t>Click to edit Master subtitle style</a:t>
            </a:r>
            <a:endParaRPr lang="en-GB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2BDCF31-8B51-44E7-8F02-CC8F70DEFE8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200989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19ECBF9-4225-495E-9DB9-143EC241878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21549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AEF9408-4DA9-4988-9FA2-1076E12ACEE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388880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5EB2DE-29EE-446E-980E-3E9D5861A36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4628461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61A7A14-7F1B-4438-92D7-870F99FD901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281974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6E53BB1-B9C8-46CD-8C56-627C6CE0B6C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973359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7109B23-86B5-4612-8F87-A69258A9F05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671700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A3861E-69E3-4240-A7C0-BB76BD19E47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0556762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3CF36D-E1A5-4726-BA23-9782C60A9A3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715663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67C7059-FA26-43BE-956B-1D806C35EDA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600765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8E13E5-408B-495D-B46A-817DBCAE036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7355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273C44-4C90-4315-B363-FE4D84238F2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7671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5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5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50">
                <a:latin typeface="Arial" panose="020B0604020202020204" pitchFamily="34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707E0AF5-9A41-4F87-A75A-A15678ECE813}" type="slidenum">
              <a:rPr lang="en-US" altLang="en-US">
                <a:solidFill>
                  <a:srgbClr val="000000"/>
                </a:solidFill>
                <a:ea typeface="MS PGothic" panose="020B0600070205080204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anose="020B0600070205080204" pitchFamily="34" charset="-128"/>
            </a:endParaRPr>
          </a:p>
        </p:txBody>
      </p:sp>
      <p:pic>
        <p:nvPicPr>
          <p:cNvPr id="1031" name="Picture 2" descr="Slide-master-white2013.jpg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16365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342900"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6pPr>
      <a:lvl7pPr marL="685800"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7pPr>
      <a:lvl8pPr marL="1028700"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8pPr>
      <a:lvl9pPr marL="1371600"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Char char="–"/>
        <a:defRPr sz="2100">
          <a:solidFill>
            <a:schemeClr val="tx1"/>
          </a:solidFill>
          <a:latin typeface="+mn-lt"/>
          <a:ea typeface="MS PGothic" pitchFamily="34" charset="-128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Char char="•"/>
        <a:defRPr sz="1800">
          <a:solidFill>
            <a:schemeClr val="tx1"/>
          </a:solidFill>
          <a:latin typeface="+mn-lt"/>
          <a:ea typeface="MS PGothic" pitchFamily="34" charset="-128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Char char="–"/>
        <a:defRPr sz="1500">
          <a:solidFill>
            <a:schemeClr val="tx1"/>
          </a:solidFill>
          <a:latin typeface="+mn-lt"/>
          <a:ea typeface="MS PGothic" pitchFamily="34" charset="-128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MS PGothic" pitchFamily="34" charset="-128"/>
        </a:defRPr>
      </a:lvl5pPr>
      <a:lvl6pPr marL="18859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6pPr>
      <a:lvl7pPr marL="22288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7pPr>
      <a:lvl8pPr marL="25717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8pPr>
      <a:lvl9pPr marL="29146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panose="020B0604020202020204" pitchFamily="34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707E0AF5-9A41-4F87-A75A-A15678ECE813}" type="slidenum">
              <a:rPr lang="en-US" altLang="en-US">
                <a:solidFill>
                  <a:srgbClr val="000000"/>
                </a:solidFill>
                <a:ea typeface="MS PGothic" panose="020B0600070205080204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anose="020B0600070205080204" pitchFamily="34" charset="-128"/>
            </a:endParaRPr>
          </a:p>
        </p:txBody>
      </p:sp>
      <p:pic>
        <p:nvPicPr>
          <p:cNvPr id="1031" name="Picture 2" descr="Slide-master-white2013.jpg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652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226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F4DE598-9646-4B61-A1F7-4F25CEAB27B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9382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  <a:cs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  <a:cs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  <a:cs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  <a:cs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rgbClr val="FFFFFF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rgbClr val="FFFFFF"/>
          </a:solidFill>
          <a:latin typeface="Calibri" pitchFamily="34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rgbClr val="FFFFFF"/>
          </a:solidFill>
          <a:latin typeface="Calibri" pitchFamily="34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rgbClr val="FFFFFF"/>
          </a:solidFill>
          <a:latin typeface="Calibri" pitchFamily="34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rgbClr val="FFFFFF"/>
          </a:solidFill>
          <a:latin typeface="Calibri" pitchFamily="34" charset="0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5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5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emf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>
          <a:xfrm>
            <a:off x="1345626" y="2704235"/>
            <a:ext cx="6569653" cy="1535366"/>
          </a:xfrm>
        </p:spPr>
        <p:txBody>
          <a:bodyPr/>
          <a:lstStyle/>
          <a:p>
            <a:pPr eaLnBrk="1" hangingPunct="1"/>
            <a:r>
              <a:rPr lang="en-GB" altLang="en-US" sz="3200" dirty="0"/>
              <a:t>Lecture </a:t>
            </a:r>
            <a:r>
              <a:rPr lang="en-GB" altLang="en-US" sz="3200" dirty="0" smtClean="0"/>
              <a:t>4: </a:t>
            </a:r>
            <a:r>
              <a:rPr lang="en-GB" altLang="en-US" sz="3200" dirty="0" smtClean="0"/>
              <a:t>Short-Term </a:t>
            </a:r>
            <a:r>
              <a:rPr lang="en-GB" altLang="en-US" sz="3200" dirty="0"/>
              <a:t>M</a:t>
            </a:r>
            <a:r>
              <a:rPr lang="en-GB" altLang="en-US" sz="3200" dirty="0" smtClean="0"/>
              <a:t>emory</a:t>
            </a:r>
            <a:r>
              <a:rPr lang="en-GB" altLang="en-US" sz="3200" dirty="0"/>
              <a:t/>
            </a:r>
            <a:br>
              <a:rPr lang="en-GB" altLang="en-US" sz="3200" dirty="0"/>
            </a:br>
            <a:r>
              <a:rPr lang="en-GB" altLang="en-US" sz="3200" dirty="0"/>
              <a:t/>
            </a:r>
            <a:br>
              <a:rPr lang="en-GB" altLang="en-US" sz="3200" dirty="0"/>
            </a:br>
            <a:r>
              <a:rPr lang="en-GB" altLang="en-US" sz="3200" b="1" dirty="0"/>
              <a:t>Dr Kate Williams</a:t>
            </a:r>
            <a:r>
              <a:rPr lang="en-GB" altLang="en-US" sz="3200" b="1" dirty="0" smtClean="0"/>
              <a:t> </a:t>
            </a:r>
          </a:p>
        </p:txBody>
      </p:sp>
      <p:sp>
        <p:nvSpPr>
          <p:cNvPr id="2051" name="Subtitle 2"/>
          <p:cNvSpPr>
            <a:spLocks noGrp="1"/>
          </p:cNvSpPr>
          <p:nvPr>
            <p:ph type="subTitle" idx="1"/>
          </p:nvPr>
        </p:nvSpPr>
        <p:spPr>
          <a:xfrm>
            <a:off x="798021" y="1062147"/>
            <a:ext cx="8196349" cy="1642088"/>
          </a:xfrm>
        </p:spPr>
        <p:txBody>
          <a:bodyPr/>
          <a:lstStyle/>
          <a:p>
            <a:pPr eaLnBrk="1" hangingPunct="1"/>
            <a:r>
              <a:rPr lang="en-GB" altLang="en-US" sz="3600" b="1" dirty="0" smtClean="0"/>
              <a:t>Cognitive </a:t>
            </a:r>
            <a:r>
              <a:rPr lang="en-GB" altLang="en-US" sz="3600" b="1" dirty="0"/>
              <a:t>Psychology</a:t>
            </a:r>
          </a:p>
          <a:p>
            <a:pPr eaLnBrk="1" hangingPunct="1"/>
            <a:r>
              <a:rPr lang="en-GB" altLang="en-US" b="1" dirty="0"/>
              <a:t>M5X00908 Brain, Behaviour, and Cognition (BBC)</a:t>
            </a:r>
          </a:p>
        </p:txBody>
      </p:sp>
    </p:spTree>
    <p:extLst>
      <p:ext uri="{BB962C8B-B14F-4D97-AF65-F5344CB8AC3E}">
        <p14:creationId xmlns:p14="http://schemas.microsoft.com/office/powerpoint/2010/main" val="42670018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5676" y="109979"/>
            <a:ext cx="7772400" cy="776141"/>
          </a:xfrm>
        </p:spPr>
        <p:txBody>
          <a:bodyPr/>
          <a:lstStyle/>
          <a:p>
            <a:r>
              <a:rPr lang="en-GB" b="1" dirty="0" smtClean="0"/>
              <a:t>Essential Reading!!!!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5676" y="1083297"/>
            <a:ext cx="8079971" cy="4114800"/>
          </a:xfrm>
        </p:spPr>
        <p:txBody>
          <a:bodyPr/>
          <a:lstStyle/>
          <a:p>
            <a:r>
              <a:rPr lang="en-GB" dirty="0"/>
              <a:t>Eysenck, </a:t>
            </a:r>
            <a:r>
              <a:rPr lang="en-GB" dirty="0" smtClean="0"/>
              <a:t>M. W., </a:t>
            </a:r>
            <a:r>
              <a:rPr lang="en-GB" dirty="0"/>
              <a:t>&amp; Keane, M. </a:t>
            </a:r>
            <a:r>
              <a:rPr lang="en-GB" dirty="0" smtClean="0"/>
              <a:t>T.  </a:t>
            </a:r>
            <a:r>
              <a:rPr lang="en-GB" i="1" dirty="0"/>
              <a:t>Cognitive psychology: </a:t>
            </a:r>
            <a:r>
              <a:rPr lang="en-GB" b="1" dirty="0" smtClean="0"/>
              <a:t>Chapter 6.</a:t>
            </a:r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r>
              <a:rPr lang="en-GB" sz="2800" b="1" u="sng" dirty="0" smtClean="0"/>
              <a:t>Additional Reading:</a:t>
            </a:r>
          </a:p>
          <a:p>
            <a:r>
              <a:rPr lang="en-GB" sz="2400" dirty="0" err="1" smtClean="0"/>
              <a:t>Baddeley</a:t>
            </a:r>
            <a:r>
              <a:rPr lang="en-GB" sz="2400" dirty="0" smtClean="0"/>
              <a:t>, A. D. (2012). Working memory: Theories, models, and controversies. </a:t>
            </a:r>
            <a:r>
              <a:rPr lang="en-GB" sz="2400" i="1" dirty="0" smtClean="0"/>
              <a:t>Annual Review of Psychology, 63, </a:t>
            </a:r>
            <a:r>
              <a:rPr lang="en-GB" sz="2400" dirty="0" smtClean="0"/>
              <a:t>1-29.</a:t>
            </a:r>
          </a:p>
          <a:p>
            <a:r>
              <a:rPr lang="en-GB" sz="2400" dirty="0" smtClean="0"/>
              <a:t>Della Sala, S. (2010). </a:t>
            </a:r>
            <a:r>
              <a:rPr lang="en-GB" sz="2400" i="1" dirty="0" smtClean="0"/>
              <a:t>Forgetting. </a:t>
            </a:r>
            <a:r>
              <a:rPr lang="en-GB" sz="2400" dirty="0" smtClean="0"/>
              <a:t>Hove: Psychology Press. </a:t>
            </a:r>
          </a:p>
          <a:p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863370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09979"/>
            <a:ext cx="7772400" cy="587604"/>
          </a:xfrm>
        </p:spPr>
        <p:txBody>
          <a:bodyPr/>
          <a:lstStyle/>
          <a:p>
            <a:r>
              <a:rPr lang="en-GB" sz="4000" dirty="0" smtClean="0"/>
              <a:t>What is Memory?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0132" y="697583"/>
            <a:ext cx="8182466" cy="5260157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800" dirty="0"/>
              <a:t>Integral part of Cognitive processing</a:t>
            </a:r>
          </a:p>
          <a:p>
            <a:pPr lvl="1">
              <a:spcBef>
                <a:spcPts val="0"/>
              </a:spcBef>
              <a:spcAft>
                <a:spcPts val="0"/>
              </a:spcAft>
            </a:pPr>
            <a:r>
              <a:rPr lang="en-GB" sz="2400" dirty="0"/>
              <a:t>Concerned with the organisation of time</a:t>
            </a:r>
          </a:p>
          <a:p>
            <a:pPr lvl="2">
              <a:spcBef>
                <a:spcPts val="0"/>
              </a:spcBef>
              <a:spcAft>
                <a:spcPts val="0"/>
              </a:spcAft>
            </a:pPr>
            <a:r>
              <a:rPr lang="en-GB" sz="2000" dirty="0"/>
              <a:t>Keeps a record of the </a:t>
            </a:r>
            <a:r>
              <a:rPr lang="en-GB" sz="2000" dirty="0" smtClean="0"/>
              <a:t>past and future</a:t>
            </a:r>
            <a:endParaRPr lang="en-GB" sz="2000" dirty="0"/>
          </a:p>
          <a:p>
            <a:pPr marL="457200" lvl="1" indent="0">
              <a:spcBef>
                <a:spcPts val="0"/>
              </a:spcBef>
              <a:spcAft>
                <a:spcPts val="0"/>
              </a:spcAft>
              <a:buNone/>
            </a:pPr>
            <a:endParaRPr lang="en-GB" sz="1200" dirty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800" dirty="0"/>
              <a:t>Think of memory like a physical 3D space – memories are stored in different locations. </a:t>
            </a:r>
            <a:endParaRPr lang="en-GB" sz="2800" dirty="0" smtClean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800" dirty="0" smtClean="0"/>
              <a:t>To </a:t>
            </a:r>
            <a:r>
              <a:rPr lang="en-GB" sz="2800" dirty="0"/>
              <a:t>remember a piece of information we need to search through this space.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GB" sz="1200" dirty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800" dirty="0"/>
              <a:t>Why are memories important?</a:t>
            </a:r>
          </a:p>
          <a:p>
            <a:pPr lvl="1">
              <a:spcBef>
                <a:spcPts val="0"/>
              </a:spcBef>
              <a:spcAft>
                <a:spcPts val="0"/>
              </a:spcAft>
            </a:pPr>
            <a:r>
              <a:rPr lang="en-GB" sz="2400" dirty="0"/>
              <a:t>Essential for learning</a:t>
            </a:r>
          </a:p>
          <a:p>
            <a:pPr lvl="1">
              <a:spcBef>
                <a:spcPts val="0"/>
              </a:spcBef>
              <a:spcAft>
                <a:spcPts val="0"/>
              </a:spcAft>
            </a:pPr>
            <a:r>
              <a:rPr lang="en-GB" sz="2400" dirty="0"/>
              <a:t>Affects the future</a:t>
            </a:r>
          </a:p>
          <a:p>
            <a:pPr lvl="1">
              <a:spcBef>
                <a:spcPts val="0"/>
              </a:spcBef>
              <a:spcAft>
                <a:spcPts val="0"/>
              </a:spcAft>
            </a:pPr>
            <a:r>
              <a:rPr lang="en-GB" sz="2400" dirty="0"/>
              <a:t>Contributes to our identity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7058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4"/>
          <p:cNvSpPr>
            <a:spLocks noChangeArrowheads="1"/>
          </p:cNvSpPr>
          <p:nvPr/>
        </p:nvSpPr>
        <p:spPr bwMode="auto">
          <a:xfrm>
            <a:off x="648493" y="2523893"/>
            <a:ext cx="2087563" cy="115093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200" dirty="0"/>
              <a:t>Encoding</a:t>
            </a:r>
            <a:endParaRPr lang="en-GB" altLang="en-US" sz="2400" dirty="0"/>
          </a:p>
        </p:txBody>
      </p:sp>
      <p:sp>
        <p:nvSpPr>
          <p:cNvPr id="5124" name="Rectangle 6"/>
          <p:cNvSpPr>
            <a:spLocks noChangeArrowheads="1"/>
          </p:cNvSpPr>
          <p:nvPr/>
        </p:nvSpPr>
        <p:spPr bwMode="auto">
          <a:xfrm>
            <a:off x="3464386" y="2537921"/>
            <a:ext cx="2087563" cy="115093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200" dirty="0"/>
              <a:t>Storage</a:t>
            </a:r>
            <a:endParaRPr lang="en-GB" altLang="en-US" sz="2400" dirty="0"/>
          </a:p>
        </p:txBody>
      </p:sp>
      <p:sp>
        <p:nvSpPr>
          <p:cNvPr id="5125" name="Rectangle 7"/>
          <p:cNvSpPr>
            <a:spLocks noChangeArrowheads="1"/>
          </p:cNvSpPr>
          <p:nvPr/>
        </p:nvSpPr>
        <p:spPr bwMode="auto">
          <a:xfrm>
            <a:off x="6389022" y="2523893"/>
            <a:ext cx="2087562" cy="115093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200" dirty="0"/>
              <a:t>Retrieval</a:t>
            </a:r>
            <a:r>
              <a:rPr lang="en-GB" altLang="en-US" sz="2400" dirty="0"/>
              <a:t> </a:t>
            </a:r>
          </a:p>
        </p:txBody>
      </p:sp>
      <p:sp>
        <p:nvSpPr>
          <p:cNvPr id="5126" name="Line 8"/>
          <p:cNvSpPr>
            <a:spLocks noChangeShapeType="1"/>
          </p:cNvSpPr>
          <p:nvPr/>
        </p:nvSpPr>
        <p:spPr bwMode="auto">
          <a:xfrm flipH="1">
            <a:off x="2196306" y="1874606"/>
            <a:ext cx="1079500" cy="64928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7" name="Line 9"/>
          <p:cNvSpPr>
            <a:spLocks noChangeShapeType="1"/>
          </p:cNvSpPr>
          <p:nvPr/>
        </p:nvSpPr>
        <p:spPr bwMode="auto">
          <a:xfrm>
            <a:off x="5848478" y="1880321"/>
            <a:ext cx="1081088" cy="64928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8" name="Line 10"/>
          <p:cNvSpPr>
            <a:spLocks noChangeShapeType="1"/>
          </p:cNvSpPr>
          <p:nvPr/>
        </p:nvSpPr>
        <p:spPr bwMode="auto">
          <a:xfrm>
            <a:off x="4508168" y="1881189"/>
            <a:ext cx="0" cy="6477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9" name="Rectangle 11"/>
          <p:cNvSpPr>
            <a:spLocks noChangeArrowheads="1"/>
          </p:cNvSpPr>
          <p:nvPr/>
        </p:nvSpPr>
        <p:spPr bwMode="auto">
          <a:xfrm>
            <a:off x="3275806" y="873127"/>
            <a:ext cx="2592387" cy="100806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4400" dirty="0"/>
              <a:t>Memory</a:t>
            </a:r>
          </a:p>
        </p:txBody>
      </p:sp>
      <p:sp>
        <p:nvSpPr>
          <p:cNvPr id="5130" name="Text Box 13"/>
          <p:cNvSpPr txBox="1">
            <a:spLocks noChangeArrowheads="1"/>
          </p:cNvSpPr>
          <p:nvPr/>
        </p:nvSpPr>
        <p:spPr bwMode="auto">
          <a:xfrm>
            <a:off x="597693" y="3674831"/>
            <a:ext cx="218916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000" b="1" dirty="0">
                <a:latin typeface="Calibri" panose="020F0502020204030204" pitchFamily="34" charset="0"/>
              </a:rPr>
              <a:t>Code: </a:t>
            </a:r>
          </a:p>
          <a:p>
            <a:pPr eaLnBrk="1" hangingPunct="1"/>
            <a:r>
              <a:rPr lang="en-GB" altLang="en-US" sz="2000" dirty="0">
                <a:latin typeface="Calibri" panose="020F0502020204030204" pitchFamily="34" charset="0"/>
              </a:rPr>
              <a:t>e.g. visual, acoustic</a:t>
            </a:r>
          </a:p>
        </p:txBody>
      </p:sp>
      <p:sp>
        <p:nvSpPr>
          <p:cNvPr id="5131" name="Text Box 14"/>
          <p:cNvSpPr txBox="1">
            <a:spLocks noChangeArrowheads="1"/>
          </p:cNvSpPr>
          <p:nvPr/>
        </p:nvSpPr>
        <p:spPr bwMode="auto">
          <a:xfrm>
            <a:off x="3342480" y="3729716"/>
            <a:ext cx="26035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000" dirty="0">
                <a:latin typeface="Calibri" panose="020F0502020204030204" pitchFamily="34" charset="0"/>
              </a:rPr>
              <a:t>Internal representation</a:t>
            </a:r>
          </a:p>
          <a:p>
            <a:pPr eaLnBrk="1" hangingPunct="1"/>
            <a:r>
              <a:rPr lang="en-GB" altLang="en-US" sz="2000" dirty="0">
                <a:latin typeface="Calibri" panose="020F0502020204030204" pitchFamily="34" charset="0"/>
              </a:rPr>
              <a:t>or trace</a:t>
            </a:r>
          </a:p>
        </p:txBody>
      </p:sp>
      <p:sp>
        <p:nvSpPr>
          <p:cNvPr id="5132" name="Text Box 15"/>
          <p:cNvSpPr txBox="1">
            <a:spLocks noChangeArrowheads="1"/>
          </p:cNvSpPr>
          <p:nvPr/>
        </p:nvSpPr>
        <p:spPr bwMode="auto">
          <a:xfrm>
            <a:off x="6501605" y="3684298"/>
            <a:ext cx="14192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000" dirty="0">
                <a:latin typeface="Calibri" panose="020F0502020204030204" pitchFamily="34" charset="0"/>
              </a:rPr>
              <a:t>Recognition</a:t>
            </a:r>
          </a:p>
          <a:p>
            <a:pPr eaLnBrk="1" hangingPunct="1"/>
            <a:r>
              <a:rPr lang="en-GB" altLang="en-US" sz="2000" dirty="0">
                <a:latin typeface="Calibri" panose="020F0502020204030204" pitchFamily="34" charset="0"/>
              </a:rPr>
              <a:t>Recall </a:t>
            </a:r>
          </a:p>
        </p:txBody>
      </p:sp>
      <p:sp>
        <p:nvSpPr>
          <p:cNvPr id="5133" name="Text Box 16"/>
          <p:cNvSpPr txBox="1">
            <a:spLocks noChangeArrowheads="1"/>
          </p:cNvSpPr>
          <p:nvPr/>
        </p:nvSpPr>
        <p:spPr bwMode="auto">
          <a:xfrm>
            <a:off x="403685" y="4704225"/>
            <a:ext cx="820896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Calibri" panose="020F0502020204030204" pitchFamily="34" charset="0"/>
              </a:rPr>
              <a:t>Processes interact: e.g. encoding influences recall </a:t>
            </a:r>
          </a:p>
        </p:txBody>
      </p:sp>
      <p:sp>
        <p:nvSpPr>
          <p:cNvPr id="5134" name="Text Box 17"/>
          <p:cNvSpPr txBox="1">
            <a:spLocks noChangeArrowheads="1"/>
          </p:cNvSpPr>
          <p:nvPr/>
        </p:nvSpPr>
        <p:spPr bwMode="auto">
          <a:xfrm>
            <a:off x="1717674" y="20092"/>
            <a:ext cx="5853113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4400" b="1" dirty="0"/>
              <a:t>Memory processes</a:t>
            </a:r>
          </a:p>
        </p:txBody>
      </p:sp>
    </p:spTree>
    <p:extLst>
      <p:ext uri="{BB962C8B-B14F-4D97-AF65-F5344CB8AC3E}">
        <p14:creationId xmlns:p14="http://schemas.microsoft.com/office/powerpoint/2010/main" val="1067513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>
          <a:xfrm>
            <a:off x="940323" y="138260"/>
            <a:ext cx="7772400" cy="757287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Forms of Storage in Memory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93889" y="1236482"/>
            <a:ext cx="8465269" cy="4114800"/>
          </a:xfrm>
        </p:spPr>
        <p:txBody>
          <a:bodyPr/>
          <a:lstStyle/>
          <a:p>
            <a:pPr eaLnBrk="1" hangingPunct="1"/>
            <a:r>
              <a:rPr lang="en-US" altLang="en-US" sz="2800" dirty="0" smtClean="0"/>
              <a:t>James (1890) – Primary &amp; Secondary memory</a:t>
            </a:r>
          </a:p>
          <a:p>
            <a:pPr lvl="1" eaLnBrk="1" hangingPunct="1"/>
            <a:r>
              <a:rPr lang="en-US" altLang="en-US" sz="2400" dirty="0" smtClean="0"/>
              <a:t>Information perceived which remains in consciousness</a:t>
            </a:r>
          </a:p>
          <a:p>
            <a:pPr lvl="1" eaLnBrk="1" hangingPunct="1"/>
            <a:r>
              <a:rPr lang="en-US" altLang="en-US" sz="2400" dirty="0" smtClean="0"/>
              <a:t>Information which has left consciousness</a:t>
            </a:r>
          </a:p>
          <a:p>
            <a:pPr eaLnBrk="1" hangingPunct="1"/>
            <a:endParaRPr lang="en-US" altLang="en-US" sz="2800" dirty="0" smtClean="0"/>
          </a:p>
          <a:p>
            <a:pPr eaLnBrk="1" hangingPunct="1"/>
            <a:r>
              <a:rPr lang="en-US" altLang="en-US" sz="2800" dirty="0" smtClean="0"/>
              <a:t>Atkinson &amp; Shiffrin (1968, 1971) Multi-Store Model </a:t>
            </a:r>
            <a:r>
              <a:rPr lang="en-US" altLang="en-US" sz="2000" i="1" dirty="0" smtClean="0"/>
              <a:t>(AKA as Dual-Memory Theory)</a:t>
            </a:r>
          </a:p>
          <a:p>
            <a:pPr lvl="1" eaLnBrk="1" hangingPunct="1"/>
            <a:r>
              <a:rPr lang="en-US" altLang="en-US" sz="2400" dirty="0" smtClean="0"/>
              <a:t>Three types of memory store were proposed</a:t>
            </a:r>
          </a:p>
          <a:p>
            <a:pPr eaLnBrk="1" hangingPunct="1"/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2858782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1052920" y="106117"/>
            <a:ext cx="7772400" cy="788987"/>
          </a:xfrm>
        </p:spPr>
        <p:txBody>
          <a:bodyPr/>
          <a:lstStyle/>
          <a:p>
            <a:pPr eaLnBrk="1" hangingPunct="1"/>
            <a:r>
              <a:rPr lang="en-GB" altLang="en-US" sz="4000" dirty="0" smtClean="0">
                <a:solidFill>
                  <a:schemeClr val="tx1"/>
                </a:solidFill>
              </a:rPr>
              <a:t>Atkinson and Shiffrin (1968/1971)</a:t>
            </a:r>
          </a:p>
        </p:txBody>
      </p:sp>
      <p:sp>
        <p:nvSpPr>
          <p:cNvPr id="7172" name="Text Box 5"/>
          <p:cNvSpPr txBox="1">
            <a:spLocks noChangeArrowheads="1"/>
          </p:cNvSpPr>
          <p:nvPr/>
        </p:nvSpPr>
        <p:spPr bwMode="auto">
          <a:xfrm>
            <a:off x="1338790" y="764959"/>
            <a:ext cx="69557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3600" dirty="0"/>
              <a:t>The multi-store model of memory</a:t>
            </a:r>
          </a:p>
        </p:txBody>
      </p:sp>
      <p:sp>
        <p:nvSpPr>
          <p:cNvPr id="7173" name="Rectangle 6"/>
          <p:cNvSpPr>
            <a:spLocks noChangeArrowheads="1"/>
          </p:cNvSpPr>
          <p:nvPr/>
        </p:nvSpPr>
        <p:spPr bwMode="auto">
          <a:xfrm>
            <a:off x="582347" y="2040888"/>
            <a:ext cx="1800225" cy="8636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800" dirty="0"/>
              <a:t>Sensory </a:t>
            </a:r>
            <a:endParaRPr lang="en-GB" altLang="en-US" sz="2800" dirty="0" smtClean="0"/>
          </a:p>
          <a:p>
            <a:pPr algn="ctr" eaLnBrk="1" hangingPunct="1"/>
            <a:r>
              <a:rPr lang="en-GB" altLang="en-US" sz="2800" dirty="0" smtClean="0"/>
              <a:t>stores</a:t>
            </a:r>
            <a:endParaRPr lang="en-GB" altLang="en-US" sz="2800" dirty="0"/>
          </a:p>
        </p:txBody>
      </p:sp>
      <p:sp>
        <p:nvSpPr>
          <p:cNvPr id="7174" name="Rectangle 7"/>
          <p:cNvSpPr>
            <a:spLocks noChangeArrowheads="1"/>
          </p:cNvSpPr>
          <p:nvPr/>
        </p:nvSpPr>
        <p:spPr bwMode="auto">
          <a:xfrm>
            <a:off x="3782310" y="2039669"/>
            <a:ext cx="1800225" cy="8636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800" dirty="0"/>
              <a:t>Short-term </a:t>
            </a:r>
            <a:endParaRPr lang="en-GB" altLang="en-US" sz="2800" dirty="0" smtClean="0"/>
          </a:p>
          <a:p>
            <a:pPr algn="ctr" eaLnBrk="1" hangingPunct="1"/>
            <a:r>
              <a:rPr lang="en-GB" altLang="en-US" sz="2800" dirty="0" smtClean="0"/>
              <a:t>store</a:t>
            </a:r>
            <a:endParaRPr lang="en-GB" altLang="en-US" sz="2800" dirty="0"/>
          </a:p>
        </p:txBody>
      </p:sp>
      <p:sp>
        <p:nvSpPr>
          <p:cNvPr id="7175" name="Rectangle 8"/>
          <p:cNvSpPr>
            <a:spLocks noChangeArrowheads="1"/>
          </p:cNvSpPr>
          <p:nvPr/>
        </p:nvSpPr>
        <p:spPr bwMode="auto">
          <a:xfrm>
            <a:off x="6982274" y="2041088"/>
            <a:ext cx="1800225" cy="8636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800" dirty="0"/>
              <a:t>Long-term </a:t>
            </a:r>
            <a:endParaRPr lang="en-GB" altLang="en-US" sz="2800" dirty="0" smtClean="0"/>
          </a:p>
          <a:p>
            <a:pPr algn="ctr" eaLnBrk="1" hangingPunct="1"/>
            <a:r>
              <a:rPr lang="en-GB" altLang="en-US" sz="2800" dirty="0" smtClean="0"/>
              <a:t>store</a:t>
            </a:r>
            <a:endParaRPr lang="en-GB" altLang="en-US" sz="2800" dirty="0"/>
          </a:p>
        </p:txBody>
      </p:sp>
      <p:sp>
        <p:nvSpPr>
          <p:cNvPr id="7176" name="AutoShape 9"/>
          <p:cNvSpPr>
            <a:spLocks noChangeArrowheads="1"/>
          </p:cNvSpPr>
          <p:nvPr/>
        </p:nvSpPr>
        <p:spPr bwMode="auto">
          <a:xfrm>
            <a:off x="1338790" y="2944415"/>
            <a:ext cx="287338" cy="792162"/>
          </a:xfrm>
          <a:prstGeom prst="downArrow">
            <a:avLst>
              <a:gd name="adj1" fmla="val 50000"/>
              <a:gd name="adj2" fmla="val 68922"/>
            </a:avLst>
          </a:prstGeom>
          <a:solidFill>
            <a:schemeClr val="accent2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7177" name="AutoShape 10"/>
          <p:cNvSpPr>
            <a:spLocks noChangeArrowheads="1"/>
          </p:cNvSpPr>
          <p:nvPr/>
        </p:nvSpPr>
        <p:spPr bwMode="auto">
          <a:xfrm>
            <a:off x="4538753" y="2944415"/>
            <a:ext cx="287338" cy="792162"/>
          </a:xfrm>
          <a:prstGeom prst="downArrow">
            <a:avLst>
              <a:gd name="adj1" fmla="val 50000"/>
              <a:gd name="adj2" fmla="val 68922"/>
            </a:avLst>
          </a:prstGeom>
          <a:solidFill>
            <a:schemeClr val="accent2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7178" name="AutoShape 11"/>
          <p:cNvSpPr>
            <a:spLocks noChangeArrowheads="1"/>
          </p:cNvSpPr>
          <p:nvPr/>
        </p:nvSpPr>
        <p:spPr bwMode="auto">
          <a:xfrm>
            <a:off x="7741353" y="2944415"/>
            <a:ext cx="287338" cy="792162"/>
          </a:xfrm>
          <a:prstGeom prst="downArrow">
            <a:avLst>
              <a:gd name="adj1" fmla="val 50000"/>
              <a:gd name="adj2" fmla="val 68922"/>
            </a:avLst>
          </a:prstGeom>
          <a:solidFill>
            <a:schemeClr val="accent2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7179" name="AutoShape 12"/>
          <p:cNvSpPr>
            <a:spLocks noChangeArrowheads="1"/>
          </p:cNvSpPr>
          <p:nvPr/>
        </p:nvSpPr>
        <p:spPr bwMode="auto">
          <a:xfrm>
            <a:off x="2382571" y="2368615"/>
            <a:ext cx="1404000" cy="288000"/>
          </a:xfrm>
          <a:prstGeom prst="rightArrow">
            <a:avLst>
              <a:gd name="adj1" fmla="val 50000"/>
              <a:gd name="adj2" fmla="val 108272"/>
            </a:avLst>
          </a:prstGeom>
          <a:solidFill>
            <a:schemeClr val="accent2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7181" name="Text Box 15"/>
          <p:cNvSpPr txBox="1">
            <a:spLocks noChangeArrowheads="1"/>
          </p:cNvSpPr>
          <p:nvPr/>
        </p:nvSpPr>
        <p:spPr bwMode="auto">
          <a:xfrm>
            <a:off x="880371" y="3869212"/>
            <a:ext cx="120417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800" dirty="0"/>
              <a:t>Decay</a:t>
            </a:r>
          </a:p>
        </p:txBody>
      </p:sp>
      <p:sp>
        <p:nvSpPr>
          <p:cNvPr id="7182" name="Text Box 16"/>
          <p:cNvSpPr txBox="1">
            <a:spLocks noChangeArrowheads="1"/>
          </p:cNvSpPr>
          <p:nvPr/>
        </p:nvSpPr>
        <p:spPr bwMode="auto">
          <a:xfrm>
            <a:off x="3260398" y="3709876"/>
            <a:ext cx="2844048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800" dirty="0"/>
              <a:t>Displacement –</a:t>
            </a:r>
          </a:p>
          <a:p>
            <a:pPr algn="ctr" eaLnBrk="1" hangingPunct="1"/>
            <a:r>
              <a:rPr lang="en-GB" altLang="en-US" sz="2800" dirty="0"/>
              <a:t>Limited Capacity</a:t>
            </a:r>
          </a:p>
        </p:txBody>
      </p:sp>
      <p:sp>
        <p:nvSpPr>
          <p:cNvPr id="7183" name="Text Box 17"/>
          <p:cNvSpPr txBox="1">
            <a:spLocks noChangeArrowheads="1"/>
          </p:cNvSpPr>
          <p:nvPr/>
        </p:nvSpPr>
        <p:spPr bwMode="auto">
          <a:xfrm>
            <a:off x="6686184" y="3869212"/>
            <a:ext cx="2105063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800" dirty="0"/>
              <a:t>Interference</a:t>
            </a:r>
          </a:p>
        </p:txBody>
      </p:sp>
      <p:sp>
        <p:nvSpPr>
          <p:cNvPr id="7184" name="Text Box 18"/>
          <p:cNvSpPr txBox="1">
            <a:spLocks noChangeArrowheads="1"/>
          </p:cNvSpPr>
          <p:nvPr/>
        </p:nvSpPr>
        <p:spPr bwMode="auto">
          <a:xfrm>
            <a:off x="2326008" y="1975328"/>
            <a:ext cx="139974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400" dirty="0"/>
              <a:t>Attention</a:t>
            </a:r>
          </a:p>
        </p:txBody>
      </p:sp>
      <p:sp>
        <p:nvSpPr>
          <p:cNvPr id="7185" name="Text Box 19"/>
          <p:cNvSpPr txBox="1">
            <a:spLocks noChangeArrowheads="1"/>
          </p:cNvSpPr>
          <p:nvPr/>
        </p:nvSpPr>
        <p:spPr bwMode="auto">
          <a:xfrm>
            <a:off x="5521714" y="2014446"/>
            <a:ext cx="1471878" cy="43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200" dirty="0"/>
              <a:t>Rehearsal</a:t>
            </a:r>
          </a:p>
        </p:txBody>
      </p:sp>
      <p:sp>
        <p:nvSpPr>
          <p:cNvPr id="18" name="AutoShape 12"/>
          <p:cNvSpPr>
            <a:spLocks noChangeArrowheads="1"/>
          </p:cNvSpPr>
          <p:nvPr/>
        </p:nvSpPr>
        <p:spPr bwMode="auto">
          <a:xfrm>
            <a:off x="5582535" y="2370843"/>
            <a:ext cx="1404000" cy="288000"/>
          </a:xfrm>
          <a:prstGeom prst="rightArrow">
            <a:avLst>
              <a:gd name="adj1" fmla="val 50000"/>
              <a:gd name="adj2" fmla="val 108272"/>
            </a:avLst>
          </a:prstGeom>
          <a:solidFill>
            <a:schemeClr val="accent2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9" name="TextBox 18"/>
          <p:cNvSpPr txBox="1"/>
          <p:nvPr/>
        </p:nvSpPr>
        <p:spPr>
          <a:xfrm>
            <a:off x="182310" y="5456110"/>
            <a:ext cx="7200000" cy="1200329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Evidence for division of memory stores: </a:t>
            </a:r>
          </a:p>
          <a:p>
            <a:pPr marL="342900" indent="-342900">
              <a:buAutoNum type="arabicPeriod"/>
            </a:pPr>
            <a:r>
              <a:rPr lang="en-GB" sz="2400" b="1" dirty="0" smtClean="0"/>
              <a:t>Behavioural Experiments </a:t>
            </a:r>
          </a:p>
          <a:p>
            <a:pPr marL="342900" indent="-342900">
              <a:buAutoNum type="arabicPeriod"/>
            </a:pPr>
            <a:r>
              <a:rPr lang="en-GB" sz="2400" b="1" dirty="0" smtClean="0"/>
              <a:t>Neurological Case Studies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120203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523875" y="75415"/>
            <a:ext cx="8229600" cy="622169"/>
          </a:xfrm>
        </p:spPr>
        <p:txBody>
          <a:bodyPr/>
          <a:lstStyle/>
          <a:p>
            <a:pPr eaLnBrk="1" hangingPunct="1"/>
            <a:r>
              <a:rPr lang="en-GB" altLang="en-US" sz="4000" dirty="0" smtClean="0">
                <a:solidFill>
                  <a:schemeClr val="tx1"/>
                </a:solidFill>
              </a:rPr>
              <a:t>Sensory stores</a:t>
            </a:r>
          </a:p>
        </p:txBody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776746"/>
            <a:ext cx="9144001" cy="5878578"/>
          </a:xfrm>
          <a:solidFill>
            <a:schemeClr val="bg1"/>
          </a:solidFill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800" b="1" dirty="0" smtClean="0"/>
              <a:t>Modality specific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b="1" dirty="0" smtClean="0"/>
              <a:t>Information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 smtClean="0"/>
              <a:t>Literal/un-coded</a:t>
            </a:r>
            <a:endParaRPr lang="en-GB" altLang="en-US" sz="2400" b="1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800" b="1" dirty="0" smtClean="0"/>
              <a:t>Capacity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 smtClean="0"/>
              <a:t>Unlimited</a:t>
            </a:r>
            <a:endParaRPr lang="en-GB" altLang="en-US" sz="2400" b="1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800" b="1" dirty="0" smtClean="0"/>
              <a:t>Duration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 smtClean="0"/>
              <a:t>Iconic memory (Visual) - 0.5 seconds (Sperling, 1960)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 smtClean="0"/>
              <a:t>Echoic memory (Verbal) - 1-2 seconds (</a:t>
            </a:r>
            <a:r>
              <a:rPr lang="en-GB" altLang="en-US" sz="2400" dirty="0" err="1" smtClean="0"/>
              <a:t>Triesman</a:t>
            </a:r>
            <a:r>
              <a:rPr lang="en-GB" altLang="en-US" sz="2400" dirty="0" smtClean="0"/>
              <a:t>, 1964)</a:t>
            </a:r>
            <a:endParaRPr lang="en-US" altLang="en-US" sz="2400" b="1" dirty="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800" b="1" dirty="0" smtClean="0"/>
              <a:t>Sensory attention</a:t>
            </a:r>
            <a:endParaRPr lang="en-US" altLang="en-US" sz="2800" dirty="0" smtClean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dirty="0" smtClean="0"/>
              <a:t>Transfer to short-term memory</a:t>
            </a:r>
          </a:p>
          <a:p>
            <a:pPr marL="457200" lvl="1" indent="0" eaLnBrk="1" hangingPunct="1">
              <a:lnSpc>
                <a:spcPct val="80000"/>
              </a:lnSpc>
              <a:buNone/>
            </a:pPr>
            <a:endParaRPr lang="en-US" altLang="en-US" sz="2400" dirty="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800" b="1" u="sng" dirty="0" smtClean="0"/>
              <a:t>Info from sensory memory lost through decay when attention has not transferred the info to STM</a:t>
            </a:r>
            <a:endParaRPr lang="en-GB" altLang="en-US" sz="2800" b="1" u="sng" dirty="0" smtClean="0"/>
          </a:p>
        </p:txBody>
      </p:sp>
    </p:spTree>
    <p:extLst>
      <p:ext uri="{BB962C8B-B14F-4D97-AF65-F5344CB8AC3E}">
        <p14:creationId xmlns:p14="http://schemas.microsoft.com/office/powerpoint/2010/main" val="563479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52475" y="72272"/>
            <a:ext cx="7772400" cy="634737"/>
          </a:xfrm>
        </p:spPr>
        <p:txBody>
          <a:bodyPr/>
          <a:lstStyle/>
          <a:p>
            <a:pPr eaLnBrk="1" hangingPunct="1"/>
            <a:r>
              <a:rPr lang="en-GB" altLang="en-US" sz="4000" dirty="0" smtClean="0"/>
              <a:t>Short-Term Memory (STM)</a:t>
            </a:r>
          </a:p>
        </p:txBody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268" y="631592"/>
            <a:ext cx="9021157" cy="6052011"/>
          </a:xfrm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en-GB" altLang="en-US" sz="2800" b="1" dirty="0" smtClean="0"/>
              <a:t>Capacity</a:t>
            </a:r>
            <a:r>
              <a:rPr lang="en-GB" altLang="en-US" sz="2800" dirty="0"/>
              <a:t> </a:t>
            </a:r>
            <a:r>
              <a:rPr lang="en-GB" altLang="en-US" sz="2800" dirty="0" smtClean="0"/>
              <a:t>= Limited </a:t>
            </a:r>
          </a:p>
          <a:p>
            <a:pPr lvl="1">
              <a:spcBef>
                <a:spcPts val="0"/>
              </a:spcBef>
              <a:spcAft>
                <a:spcPts val="0"/>
              </a:spcAft>
            </a:pPr>
            <a:r>
              <a:rPr lang="en-GB" altLang="en-US" sz="2600" dirty="0" smtClean="0"/>
              <a:t>Evidence = Miller (1956): </a:t>
            </a:r>
            <a:r>
              <a:rPr lang="en-GB" sz="2600" dirty="0" smtClean="0"/>
              <a:t>Digit </a:t>
            </a:r>
            <a:r>
              <a:rPr lang="en-GB" sz="2600" dirty="0"/>
              <a:t>span technique.</a:t>
            </a:r>
          </a:p>
          <a:p>
            <a:pPr lvl="2">
              <a:spcBef>
                <a:spcPts val="0"/>
              </a:spcBef>
              <a:spcAft>
                <a:spcPts val="0"/>
              </a:spcAft>
            </a:pPr>
            <a:r>
              <a:rPr lang="en-GB" dirty="0"/>
              <a:t>Ps listen to random sequence of numbers </a:t>
            </a:r>
            <a:r>
              <a:rPr lang="en-GB" dirty="0" smtClean="0"/>
              <a:t>&amp; repeat </a:t>
            </a:r>
            <a:r>
              <a:rPr lang="en-GB" dirty="0"/>
              <a:t>them back in same </a:t>
            </a:r>
            <a:r>
              <a:rPr lang="en-GB" dirty="0" smtClean="0"/>
              <a:t>order: </a:t>
            </a:r>
            <a:r>
              <a:rPr lang="en-GB" sz="2000" dirty="0" smtClean="0"/>
              <a:t>E.g., 6 </a:t>
            </a:r>
            <a:r>
              <a:rPr lang="en-GB" sz="2000" dirty="0"/>
              <a:t>7 3 6 5 1 3 8 5 2 3 7 1 4 </a:t>
            </a:r>
          </a:p>
          <a:p>
            <a:pPr lvl="1">
              <a:spcBef>
                <a:spcPts val="0"/>
              </a:spcBef>
              <a:spcAft>
                <a:spcPts val="0"/>
              </a:spcAft>
            </a:pPr>
            <a:r>
              <a:rPr lang="en-GB" sz="2400" dirty="0"/>
              <a:t>Typically only 7 items +/- 2 can be repeated </a:t>
            </a:r>
            <a:r>
              <a:rPr lang="en-GB" sz="2400" dirty="0" smtClean="0"/>
              <a:t>back:</a:t>
            </a:r>
          </a:p>
          <a:p>
            <a:pPr lvl="2">
              <a:spcBef>
                <a:spcPts val="0"/>
              </a:spcBef>
              <a:spcAft>
                <a:spcPts val="0"/>
              </a:spcAft>
            </a:pPr>
            <a:r>
              <a:rPr lang="en-GB" altLang="en-US" sz="2000" dirty="0" smtClean="0"/>
              <a:t> “magic number” 7 (</a:t>
            </a:r>
            <a:r>
              <a:rPr lang="en-GB" altLang="en-US" sz="2000" u="sng" dirty="0" smtClean="0"/>
              <a:t>+</a:t>
            </a:r>
            <a:r>
              <a:rPr lang="en-GB" altLang="en-US" sz="2000" dirty="0" smtClean="0"/>
              <a:t> 2)</a:t>
            </a:r>
          </a:p>
          <a:p>
            <a:pPr lvl="1"/>
            <a:r>
              <a:rPr lang="en-GB" sz="2400" dirty="0"/>
              <a:t>BUT: Cowan (2000) suggests “magic” number is </a:t>
            </a:r>
            <a:r>
              <a:rPr lang="en-GB" sz="2400" dirty="0" smtClean="0"/>
              <a:t>inflated:</a:t>
            </a:r>
            <a:endParaRPr lang="en-GB" sz="2400" dirty="0"/>
          </a:p>
          <a:p>
            <a:pPr lvl="2">
              <a:spcBef>
                <a:spcPts val="0"/>
              </a:spcBef>
              <a:spcAft>
                <a:spcPts val="0"/>
              </a:spcAft>
            </a:pPr>
            <a:r>
              <a:rPr lang="en-GB" sz="2200" dirty="0" smtClean="0"/>
              <a:t>Ps can rehearse info – </a:t>
            </a:r>
          </a:p>
          <a:p>
            <a:pPr lvl="2">
              <a:spcBef>
                <a:spcPts val="0"/>
              </a:spcBef>
              <a:spcAft>
                <a:spcPts val="0"/>
              </a:spcAft>
            </a:pPr>
            <a:r>
              <a:rPr lang="en-GB" sz="1800" dirty="0" smtClean="0"/>
              <a:t>So </a:t>
            </a:r>
            <a:r>
              <a:rPr lang="en-GB" sz="1800" dirty="0"/>
              <a:t>Cowan et al., (2005) conducted </a:t>
            </a:r>
            <a:r>
              <a:rPr lang="en-GB" sz="1800" dirty="0" smtClean="0"/>
              <a:t>similar </a:t>
            </a:r>
            <a:r>
              <a:rPr lang="en-GB" sz="1800" dirty="0"/>
              <a:t>digit span task but </a:t>
            </a:r>
            <a:r>
              <a:rPr lang="en-GB" sz="1800" dirty="0" smtClean="0"/>
              <a:t>the exp. </a:t>
            </a:r>
            <a:r>
              <a:rPr lang="en-GB" sz="1800" dirty="0"/>
              <a:t>could stop at any time &amp; Ps would have to recall the last </a:t>
            </a:r>
            <a:r>
              <a:rPr lang="en-GB" sz="1800" dirty="0" smtClean="0"/>
              <a:t>item first </a:t>
            </a:r>
            <a:r>
              <a:rPr lang="en-GB" sz="1800" dirty="0"/>
              <a:t>&amp; work </a:t>
            </a:r>
            <a:r>
              <a:rPr lang="en-GB" sz="1800" dirty="0" smtClean="0"/>
              <a:t>back.</a:t>
            </a:r>
            <a:endParaRPr lang="en-GB" sz="1800" dirty="0"/>
          </a:p>
          <a:p>
            <a:pPr lvl="2">
              <a:spcBef>
                <a:spcPts val="0"/>
              </a:spcBef>
              <a:spcAft>
                <a:spcPts val="0"/>
              </a:spcAft>
            </a:pPr>
            <a:r>
              <a:rPr lang="en-GB" sz="1800" dirty="0"/>
              <a:t>They found that Ps could now only recall roughly 3 to 4 items</a:t>
            </a:r>
            <a:r>
              <a:rPr lang="en-GB" sz="1800" dirty="0" smtClean="0"/>
              <a:t>.</a:t>
            </a:r>
          </a:p>
          <a:p>
            <a:pPr lvl="1">
              <a:spcBef>
                <a:spcPts val="0"/>
              </a:spcBef>
              <a:spcAft>
                <a:spcPts val="0"/>
              </a:spcAft>
            </a:pPr>
            <a:r>
              <a:rPr lang="en-GB" sz="2400" dirty="0" smtClean="0"/>
              <a:t>Also, </a:t>
            </a:r>
            <a:r>
              <a:rPr lang="en-GB" sz="2400" dirty="0"/>
              <a:t>Ps may </a:t>
            </a:r>
            <a:r>
              <a:rPr lang="en-GB" sz="2400" dirty="0" smtClean="0"/>
              <a:t>use </a:t>
            </a:r>
            <a:r>
              <a:rPr lang="en-GB" sz="2400" dirty="0"/>
              <a:t>LTM whilst performing STM tasks:</a:t>
            </a:r>
          </a:p>
          <a:p>
            <a:pPr lvl="2">
              <a:spcBef>
                <a:spcPts val="0"/>
              </a:spcBef>
              <a:spcAft>
                <a:spcPts val="0"/>
              </a:spcAft>
            </a:pPr>
            <a:r>
              <a:rPr lang="en-GB" sz="1800" dirty="0"/>
              <a:t>E.g., CIAFBIIBMBMI can become CIA FBI IBM BMI thanks to LTM.</a:t>
            </a:r>
            <a:endParaRPr lang="en-GB" sz="2200" dirty="0"/>
          </a:p>
          <a:p>
            <a:pPr marL="457200" lvl="1" indent="0">
              <a:spcBef>
                <a:spcPts val="0"/>
              </a:spcBef>
              <a:spcAft>
                <a:spcPts val="0"/>
              </a:spcAft>
              <a:buNone/>
            </a:pPr>
            <a:endParaRPr lang="en-GB" altLang="en-US" sz="1200" b="1" dirty="0" smtClean="0"/>
          </a:p>
          <a:p>
            <a:pPr eaLnBrk="1" hangingPunct="1"/>
            <a:r>
              <a:rPr lang="en-GB" altLang="en-US" sz="2800" b="1" dirty="0" smtClean="0"/>
              <a:t>Duration</a:t>
            </a:r>
            <a:endParaRPr lang="en-GB" altLang="en-US" sz="2800" dirty="0" smtClean="0"/>
          </a:p>
          <a:p>
            <a:pPr lvl="1" eaLnBrk="1" hangingPunct="1"/>
            <a:r>
              <a:rPr lang="en-GB" altLang="en-US" sz="2600" dirty="0" smtClean="0"/>
              <a:t>About 15-30 seconds</a:t>
            </a:r>
          </a:p>
        </p:txBody>
      </p:sp>
    </p:spTree>
    <p:extLst>
      <p:ext uri="{BB962C8B-B14F-4D97-AF65-F5344CB8AC3E}">
        <p14:creationId xmlns:p14="http://schemas.microsoft.com/office/powerpoint/2010/main" val="2405945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7457" y="122549"/>
            <a:ext cx="7772400" cy="668518"/>
          </a:xfrm>
        </p:spPr>
        <p:txBody>
          <a:bodyPr/>
          <a:lstStyle/>
          <a:p>
            <a:r>
              <a:rPr lang="en-GB" sz="4000" dirty="0" smtClean="0"/>
              <a:t>How is </a:t>
            </a:r>
            <a:r>
              <a:rPr lang="en-GB" sz="4000" dirty="0"/>
              <a:t>i</a:t>
            </a:r>
            <a:r>
              <a:rPr lang="en-GB" sz="4000" dirty="0" smtClean="0"/>
              <a:t>nfo forgotten from STM?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412" y="746285"/>
            <a:ext cx="8917759" cy="5927891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smtClean="0"/>
              <a:t>Info that’s </a:t>
            </a:r>
            <a:r>
              <a:rPr lang="en-GB" sz="2800" dirty="0"/>
              <a:t>not rehearsed appears to </a:t>
            </a:r>
            <a:r>
              <a:rPr lang="en-GB" sz="2800" b="1" u="sng" dirty="0"/>
              <a:t>decay</a:t>
            </a:r>
            <a:r>
              <a:rPr lang="en-GB" sz="2800" dirty="0"/>
              <a:t> or be </a:t>
            </a:r>
            <a:r>
              <a:rPr lang="en-GB" sz="2800" b="1" u="sng" dirty="0"/>
              <a:t>displaced</a:t>
            </a:r>
            <a:r>
              <a:rPr lang="en-GB" sz="2800" dirty="0"/>
              <a:t> from STM.</a:t>
            </a:r>
          </a:p>
          <a:p>
            <a:pPr lvl="1"/>
            <a:r>
              <a:rPr lang="en-GB" sz="2000" dirty="0"/>
              <a:t>Brown (1958); Peterson &amp; Peterson (1958).</a:t>
            </a:r>
          </a:p>
          <a:p>
            <a:pPr lvl="1"/>
            <a:r>
              <a:rPr lang="en-GB" sz="2000" dirty="0"/>
              <a:t>Ask Ps to recall a string of non-sense words (trigrams) after varying lengths of time.</a:t>
            </a:r>
          </a:p>
          <a:p>
            <a:r>
              <a:rPr lang="en-GB" sz="2200" dirty="0"/>
              <a:t>Likely to recall more </a:t>
            </a:r>
            <a:r>
              <a:rPr lang="en-GB" sz="2200" dirty="0" smtClean="0"/>
              <a:t>after short </a:t>
            </a:r>
            <a:r>
              <a:rPr lang="en-GB" sz="2200" dirty="0"/>
              <a:t>time gap </a:t>
            </a:r>
            <a:r>
              <a:rPr lang="en-GB" sz="2200" dirty="0" smtClean="0"/>
              <a:t>between </a:t>
            </a:r>
            <a:r>
              <a:rPr lang="en-GB" sz="2200" dirty="0"/>
              <a:t>study &amp; test.</a:t>
            </a:r>
          </a:p>
          <a:p>
            <a:pPr lvl="1"/>
            <a:r>
              <a:rPr lang="en-GB" sz="2000" dirty="0"/>
              <a:t>E.g., Ps can recall roughly 6 items after 3 sec delay but only around 1 item after 12 sec delay.</a:t>
            </a:r>
          </a:p>
          <a:p>
            <a:pPr lvl="1"/>
            <a:r>
              <a:rPr lang="en-GB" sz="2000" dirty="0"/>
              <a:t>BUT: Distinctiveness of stimuli &amp; constraints of task should be considered:</a:t>
            </a:r>
          </a:p>
          <a:p>
            <a:pPr lvl="2"/>
            <a:r>
              <a:rPr lang="en-GB" dirty="0"/>
              <a:t> </a:t>
            </a:r>
            <a:r>
              <a:rPr lang="en-GB" sz="1800" dirty="0"/>
              <a:t>e.g., Peterson &amp; Peterson used all letters of the alphabet repeatedly which may have led to interference and Ps were asked to remember stimuli in order making the task very difficult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3013832" y="5751399"/>
            <a:ext cx="3040918" cy="922777"/>
            <a:chOff x="9027039" y="1414131"/>
            <a:chExt cx="3040918" cy="922777"/>
          </a:xfrm>
        </p:grpSpPr>
        <p:sp>
          <p:nvSpPr>
            <p:cNvPr id="5" name="TextBox 4"/>
            <p:cNvSpPr txBox="1"/>
            <p:nvPr/>
          </p:nvSpPr>
          <p:spPr>
            <a:xfrm>
              <a:off x="9154636" y="1414131"/>
              <a:ext cx="291332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 smtClean="0"/>
                <a:t>AGF                       Recall</a:t>
              </a:r>
              <a:endParaRPr lang="en-GB" b="1" dirty="0"/>
            </a:p>
          </p:txBody>
        </p:sp>
        <p:cxnSp>
          <p:nvCxnSpPr>
            <p:cNvPr id="6" name="Straight Arrow Connector 5"/>
            <p:cNvCxnSpPr/>
            <p:nvPr/>
          </p:nvCxnSpPr>
          <p:spPr>
            <a:xfrm>
              <a:off x="9920181" y="1598797"/>
              <a:ext cx="1190847" cy="0"/>
            </a:xfrm>
            <a:prstGeom prst="straightConnector1">
              <a:avLst/>
            </a:prstGeom>
            <a:ln w="57150">
              <a:solidFill>
                <a:schemeClr val="accent2">
                  <a:alpha val="6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Rectangle 6"/>
            <p:cNvSpPr/>
            <p:nvPr/>
          </p:nvSpPr>
          <p:spPr>
            <a:xfrm>
              <a:off x="9027039" y="1414131"/>
              <a:ext cx="3024000" cy="871869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9399194" y="1690577"/>
              <a:ext cx="237600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Count back in 3s for a given duration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2480335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6752" y="913618"/>
            <a:ext cx="8712724" cy="5722851"/>
          </a:xfrm>
          <a:solidFill>
            <a:schemeClr val="bg1"/>
          </a:solidFill>
        </p:spPr>
        <p:txBody>
          <a:bodyPr/>
          <a:lstStyle/>
          <a:p>
            <a:r>
              <a:rPr lang="en-GB" b="1" u="sng" dirty="0" smtClean="0"/>
              <a:t>Interference:</a:t>
            </a:r>
          </a:p>
          <a:p>
            <a:pPr lvl="1"/>
            <a:r>
              <a:rPr lang="en-GB" dirty="0" smtClean="0"/>
              <a:t>Could come from items on previous trials &amp;/or from info presented during the retention interval.</a:t>
            </a:r>
          </a:p>
          <a:p>
            <a:r>
              <a:rPr lang="en-GB" dirty="0" smtClean="0"/>
              <a:t>Berman et al. (2009) argue interference is more important than decay:</a:t>
            </a:r>
          </a:p>
          <a:p>
            <a:pPr lvl="1"/>
            <a:r>
              <a:rPr lang="en-GB" dirty="0" smtClean="0"/>
              <a:t>STM performance on any given trial was disrupted by words presented on previous trial,</a:t>
            </a:r>
          </a:p>
          <a:p>
            <a:pPr lvl="1"/>
            <a:r>
              <a:rPr lang="en-GB" dirty="0" smtClean="0"/>
              <a:t>Not by increasing the inter-trial time interval,</a:t>
            </a:r>
          </a:p>
          <a:p>
            <a:pPr lvl="1"/>
            <a:r>
              <a:rPr lang="en-GB" dirty="0" smtClean="0"/>
              <a:t>But disruption effects could be eliminated when interference from previous trails was reduced.</a:t>
            </a:r>
          </a:p>
          <a:p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 bwMode="auto">
          <a:xfrm>
            <a:off x="987457" y="122549"/>
            <a:ext cx="7772400" cy="6685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MS PGothic" pitchFamily="34" charset="-128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defTabSz="914400"/>
            <a:r>
              <a:rPr lang="en-GB" sz="4000" kern="0" dirty="0" smtClean="0"/>
              <a:t>How is info forgotten from STM?</a:t>
            </a:r>
            <a:endParaRPr lang="en-GB" sz="4000" kern="0" dirty="0"/>
          </a:p>
        </p:txBody>
      </p:sp>
    </p:spTree>
    <p:extLst>
      <p:ext uri="{BB962C8B-B14F-4D97-AF65-F5344CB8AC3E}">
        <p14:creationId xmlns:p14="http://schemas.microsoft.com/office/powerpoint/2010/main" val="3866580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911" y="875910"/>
            <a:ext cx="8872980" cy="5769988"/>
          </a:xfrm>
          <a:solidFill>
            <a:schemeClr val="bg1"/>
          </a:solidFill>
        </p:spPr>
        <p:txBody>
          <a:bodyPr/>
          <a:lstStyle/>
          <a:p>
            <a:r>
              <a:rPr lang="en-GB" b="1" u="sng" dirty="0" smtClean="0"/>
              <a:t>However:</a:t>
            </a:r>
            <a:r>
              <a:rPr lang="en-GB" dirty="0" smtClean="0"/>
              <a:t> </a:t>
            </a:r>
            <a:r>
              <a:rPr lang="en-GB" dirty="0" err="1" smtClean="0"/>
              <a:t>Campoy</a:t>
            </a:r>
            <a:r>
              <a:rPr lang="en-GB" dirty="0" smtClean="0"/>
              <a:t> (2012) found that</a:t>
            </a:r>
            <a:r>
              <a:rPr lang="en-GB" dirty="0"/>
              <a:t> Decay effects are strongest at time intervals shorter than 3.3 </a:t>
            </a:r>
            <a:r>
              <a:rPr lang="en-GB" dirty="0" smtClean="0"/>
              <a:t>sec:</a:t>
            </a:r>
          </a:p>
          <a:p>
            <a:pPr lvl="1"/>
            <a:r>
              <a:rPr lang="en-GB" dirty="0" smtClean="0"/>
              <a:t>So, a limitations to Berman et al.’s (2009) research was that the design of the exp. didn’t allow the observation of any decay within 3.3 sec of an item being presented. </a:t>
            </a:r>
          </a:p>
          <a:p>
            <a:r>
              <a:rPr lang="en-GB" dirty="0" smtClean="0"/>
              <a:t>Therefore, it’s thought that: </a:t>
            </a:r>
          </a:p>
          <a:p>
            <a:pPr lvl="1"/>
            <a:r>
              <a:rPr lang="en-GB" dirty="0" smtClean="0"/>
              <a:t>decay occurs at short retention intervals and interference at longer ones.</a:t>
            </a:r>
          </a:p>
          <a:p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 bwMode="auto">
          <a:xfrm>
            <a:off x="987457" y="122549"/>
            <a:ext cx="7772400" cy="6685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MS PGothic" pitchFamily="34" charset="-128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defTabSz="914400"/>
            <a:r>
              <a:rPr lang="en-GB" sz="4000" kern="0" dirty="0" smtClean="0"/>
              <a:t>How is info forgotten from STM?</a:t>
            </a:r>
            <a:endParaRPr lang="en-GB" sz="4000" kern="0" dirty="0"/>
          </a:p>
        </p:txBody>
      </p:sp>
    </p:spTree>
    <p:extLst>
      <p:ext uri="{BB962C8B-B14F-4D97-AF65-F5344CB8AC3E}">
        <p14:creationId xmlns:p14="http://schemas.microsoft.com/office/powerpoint/2010/main" val="223098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229600" cy="659499"/>
          </a:xfrm>
        </p:spPr>
        <p:txBody>
          <a:bodyPr/>
          <a:lstStyle/>
          <a:p>
            <a:pPr eaLnBrk="1" hangingPunct="1"/>
            <a:r>
              <a:rPr lang="en-GB" altLang="en-US" sz="3600" b="1" dirty="0" smtClean="0"/>
              <a:t>Long-term memory (LTM)</a:t>
            </a:r>
          </a:p>
        </p:txBody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5508" y="942682"/>
            <a:ext cx="8864224" cy="5844617"/>
          </a:xfrm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en-GB" altLang="en-US" sz="2800" dirty="0" smtClean="0"/>
              <a:t>Memory in which information is represented on a permanent or near permanent basis</a:t>
            </a:r>
            <a:endParaRPr lang="en-GB" altLang="en-US" sz="2800" b="1" dirty="0" smtClean="0"/>
          </a:p>
          <a:p>
            <a:pPr eaLnBrk="1" hangingPunct="1"/>
            <a:r>
              <a:rPr lang="en-GB" altLang="en-US" sz="2800" b="1" dirty="0" smtClean="0"/>
              <a:t>Capacity</a:t>
            </a:r>
            <a:endParaRPr lang="en-GB" altLang="en-US" sz="2800" dirty="0" smtClean="0"/>
          </a:p>
          <a:p>
            <a:pPr lvl="1" eaLnBrk="1" hangingPunct="1"/>
            <a:r>
              <a:rPr lang="en-GB" altLang="en-US" dirty="0" smtClean="0"/>
              <a:t>Infinite?</a:t>
            </a:r>
            <a:endParaRPr lang="en-GB" altLang="en-US" b="1" dirty="0" smtClean="0"/>
          </a:p>
          <a:p>
            <a:pPr eaLnBrk="1" hangingPunct="1"/>
            <a:r>
              <a:rPr lang="en-GB" altLang="en-US" sz="2800" b="1" dirty="0" smtClean="0"/>
              <a:t>Duration</a:t>
            </a:r>
            <a:endParaRPr lang="en-GB" altLang="en-US" sz="2800" dirty="0" smtClean="0"/>
          </a:p>
          <a:p>
            <a:pPr lvl="1" eaLnBrk="1" hangingPunct="1"/>
            <a:r>
              <a:rPr lang="en-GB" altLang="en-US" dirty="0" smtClean="0"/>
              <a:t>Permanent?</a:t>
            </a:r>
          </a:p>
          <a:p>
            <a:pPr eaLnBrk="1" hangingPunct="1"/>
            <a:r>
              <a:rPr lang="en-US" altLang="en-US" sz="2800" dirty="0" smtClean="0"/>
              <a:t>Information is stored in different forms</a:t>
            </a:r>
          </a:p>
          <a:p>
            <a:pPr lvl="1" eaLnBrk="1" hangingPunct="1"/>
            <a:r>
              <a:rPr lang="en-US" altLang="en-US" sz="2400" i="1" dirty="0" smtClean="0"/>
              <a:t>We will explore LTM in more detail next week</a:t>
            </a:r>
          </a:p>
          <a:p>
            <a:pPr marL="457200" lvl="1" indent="0" eaLnBrk="1" hangingPunct="1">
              <a:buNone/>
            </a:pPr>
            <a:endParaRPr lang="en-US" altLang="en-US" sz="1600" i="1" dirty="0"/>
          </a:p>
          <a:p>
            <a:pPr eaLnBrk="1" hangingPunct="1"/>
            <a:r>
              <a:rPr lang="en-US" altLang="en-US" sz="2800" dirty="0" smtClean="0"/>
              <a:t>But: what other evidence distinguishes STM &amp; LTM?</a:t>
            </a:r>
          </a:p>
          <a:p>
            <a:pPr lvl="1" eaLnBrk="1" hangingPunct="1"/>
            <a:r>
              <a:rPr lang="en-US" altLang="en-US" sz="2400" dirty="0" smtClean="0"/>
              <a:t>Let’s do a quick memory test.</a:t>
            </a:r>
          </a:p>
          <a:p>
            <a:pPr eaLnBrk="1" hangingPunct="1"/>
            <a:r>
              <a:rPr lang="en-US" altLang="en-US" sz="2800" dirty="0" smtClean="0"/>
              <a:t>Try to remember as many of the following words…</a:t>
            </a:r>
          </a:p>
          <a:p>
            <a:pPr lvl="1"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71393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23188" y="211286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5400" b="1" dirty="0" smtClean="0">
                <a:solidFill>
                  <a:schemeClr val="tx1"/>
                </a:solidFill>
              </a:rPr>
              <a:t>Guillotine</a:t>
            </a:r>
          </a:p>
        </p:txBody>
      </p:sp>
    </p:spTree>
    <p:extLst>
      <p:ext uri="{BB962C8B-B14F-4D97-AF65-F5344CB8AC3E}">
        <p14:creationId xmlns:p14="http://schemas.microsoft.com/office/powerpoint/2010/main" val="2130035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23188" y="211286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5400" b="1" dirty="0" smtClean="0">
                <a:solidFill>
                  <a:schemeClr val="tx1"/>
                </a:solidFill>
              </a:rPr>
              <a:t>Whale</a:t>
            </a:r>
          </a:p>
        </p:txBody>
      </p:sp>
    </p:spTree>
    <p:extLst>
      <p:ext uri="{BB962C8B-B14F-4D97-AF65-F5344CB8AC3E}">
        <p14:creationId xmlns:p14="http://schemas.microsoft.com/office/powerpoint/2010/main" val="23167313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23188" y="211286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5400" b="1" dirty="0" smtClean="0">
                <a:solidFill>
                  <a:schemeClr val="tx1"/>
                </a:solidFill>
              </a:rPr>
              <a:t>Clock</a:t>
            </a:r>
          </a:p>
        </p:txBody>
      </p:sp>
    </p:spTree>
    <p:extLst>
      <p:ext uri="{BB962C8B-B14F-4D97-AF65-F5344CB8AC3E}">
        <p14:creationId xmlns:p14="http://schemas.microsoft.com/office/powerpoint/2010/main" val="15720012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23188" y="211286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5400" b="1" dirty="0" smtClean="0">
                <a:solidFill>
                  <a:schemeClr val="tx1"/>
                </a:solidFill>
              </a:rPr>
              <a:t>Guitar</a:t>
            </a:r>
          </a:p>
        </p:txBody>
      </p:sp>
    </p:spTree>
    <p:extLst>
      <p:ext uri="{BB962C8B-B14F-4D97-AF65-F5344CB8AC3E}">
        <p14:creationId xmlns:p14="http://schemas.microsoft.com/office/powerpoint/2010/main" val="27262087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23188" y="211286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5400" b="1" dirty="0" smtClean="0">
                <a:solidFill>
                  <a:schemeClr val="tx1"/>
                </a:solidFill>
              </a:rPr>
              <a:t>Bottle</a:t>
            </a:r>
          </a:p>
        </p:txBody>
      </p:sp>
    </p:spTree>
    <p:extLst>
      <p:ext uri="{BB962C8B-B14F-4D97-AF65-F5344CB8AC3E}">
        <p14:creationId xmlns:p14="http://schemas.microsoft.com/office/powerpoint/2010/main" val="2142660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23188" y="211286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5400" b="1" dirty="0" smtClean="0">
                <a:solidFill>
                  <a:schemeClr val="tx1"/>
                </a:solidFill>
              </a:rPr>
              <a:t>Pillow</a:t>
            </a:r>
          </a:p>
        </p:txBody>
      </p:sp>
    </p:spTree>
    <p:extLst>
      <p:ext uri="{BB962C8B-B14F-4D97-AF65-F5344CB8AC3E}">
        <p14:creationId xmlns:p14="http://schemas.microsoft.com/office/powerpoint/2010/main" val="39608877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23188" y="211286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5400" b="1" dirty="0" smtClean="0">
                <a:solidFill>
                  <a:schemeClr val="tx1"/>
                </a:solidFill>
              </a:rPr>
              <a:t>Orange</a:t>
            </a:r>
          </a:p>
        </p:txBody>
      </p:sp>
    </p:spTree>
    <p:extLst>
      <p:ext uri="{BB962C8B-B14F-4D97-AF65-F5344CB8AC3E}">
        <p14:creationId xmlns:p14="http://schemas.microsoft.com/office/powerpoint/2010/main" val="15397023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23188" y="211286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5400" b="1" dirty="0" smtClean="0">
                <a:solidFill>
                  <a:schemeClr val="tx1"/>
                </a:solidFill>
              </a:rPr>
              <a:t>Hat</a:t>
            </a:r>
          </a:p>
        </p:txBody>
      </p:sp>
    </p:spTree>
    <p:extLst>
      <p:ext uri="{BB962C8B-B14F-4D97-AF65-F5344CB8AC3E}">
        <p14:creationId xmlns:p14="http://schemas.microsoft.com/office/powerpoint/2010/main" val="7485855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23188" y="211286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5400" b="1" dirty="0" smtClean="0">
                <a:solidFill>
                  <a:schemeClr val="tx1"/>
                </a:solidFill>
              </a:rPr>
              <a:t>Cushion </a:t>
            </a:r>
          </a:p>
        </p:txBody>
      </p:sp>
    </p:spTree>
    <p:extLst>
      <p:ext uri="{BB962C8B-B14F-4D97-AF65-F5344CB8AC3E}">
        <p14:creationId xmlns:p14="http://schemas.microsoft.com/office/powerpoint/2010/main" val="23783028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23188" y="211286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5400" b="1" dirty="0" smtClean="0">
                <a:solidFill>
                  <a:schemeClr val="tx1"/>
                </a:solidFill>
              </a:rPr>
              <a:t>Shower</a:t>
            </a:r>
          </a:p>
        </p:txBody>
      </p:sp>
    </p:spTree>
    <p:extLst>
      <p:ext uri="{BB962C8B-B14F-4D97-AF65-F5344CB8AC3E}">
        <p14:creationId xmlns:p14="http://schemas.microsoft.com/office/powerpoint/2010/main" val="30947552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23188" y="211286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5400" b="1" dirty="0" smtClean="0">
                <a:solidFill>
                  <a:schemeClr val="tx1"/>
                </a:solidFill>
              </a:rPr>
              <a:t>Calculator</a:t>
            </a:r>
          </a:p>
        </p:txBody>
      </p:sp>
    </p:spTree>
    <p:extLst>
      <p:ext uri="{BB962C8B-B14F-4D97-AF65-F5344CB8AC3E}">
        <p14:creationId xmlns:p14="http://schemas.microsoft.com/office/powerpoint/2010/main" val="25735072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23188" y="211286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5400" b="1" dirty="0" smtClean="0">
                <a:solidFill>
                  <a:schemeClr val="tx1"/>
                </a:solidFill>
              </a:rPr>
              <a:t>Mouse</a:t>
            </a:r>
          </a:p>
        </p:txBody>
      </p:sp>
    </p:spTree>
    <p:extLst>
      <p:ext uri="{BB962C8B-B14F-4D97-AF65-F5344CB8AC3E}">
        <p14:creationId xmlns:p14="http://schemas.microsoft.com/office/powerpoint/2010/main" val="6972615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23188" y="211286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5400" b="1" dirty="0" smtClean="0">
                <a:solidFill>
                  <a:schemeClr val="tx1"/>
                </a:solidFill>
              </a:rPr>
              <a:t>Bike</a:t>
            </a:r>
          </a:p>
        </p:txBody>
      </p:sp>
    </p:spTree>
    <p:extLst>
      <p:ext uri="{BB962C8B-B14F-4D97-AF65-F5344CB8AC3E}">
        <p14:creationId xmlns:p14="http://schemas.microsoft.com/office/powerpoint/2010/main" val="8061620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23188" y="211286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5400" b="1" dirty="0" smtClean="0">
                <a:solidFill>
                  <a:schemeClr val="tx1"/>
                </a:solidFill>
              </a:rPr>
              <a:t>Table</a:t>
            </a:r>
          </a:p>
        </p:txBody>
      </p:sp>
    </p:spTree>
    <p:extLst>
      <p:ext uri="{BB962C8B-B14F-4D97-AF65-F5344CB8AC3E}">
        <p14:creationId xmlns:p14="http://schemas.microsoft.com/office/powerpoint/2010/main" val="23101338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23188" y="211286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5400" b="1" dirty="0" smtClean="0">
                <a:solidFill>
                  <a:schemeClr val="tx1"/>
                </a:solidFill>
              </a:rPr>
              <a:t>Leaf</a:t>
            </a:r>
          </a:p>
        </p:txBody>
      </p:sp>
    </p:spTree>
    <p:extLst>
      <p:ext uri="{BB962C8B-B14F-4D97-AF65-F5344CB8AC3E}">
        <p14:creationId xmlns:p14="http://schemas.microsoft.com/office/powerpoint/2010/main" val="29112803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23188" y="211286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5400" b="1" dirty="0" smtClean="0">
                <a:solidFill>
                  <a:schemeClr val="tx1"/>
                </a:solidFill>
              </a:rPr>
              <a:t>Pen</a:t>
            </a:r>
          </a:p>
        </p:txBody>
      </p:sp>
    </p:spTree>
    <p:extLst>
      <p:ext uri="{BB962C8B-B14F-4D97-AF65-F5344CB8AC3E}">
        <p14:creationId xmlns:p14="http://schemas.microsoft.com/office/powerpoint/2010/main" val="7140469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23188" y="211286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5400" b="1" dirty="0" smtClean="0">
                <a:solidFill>
                  <a:schemeClr val="tx1"/>
                </a:solidFill>
              </a:rPr>
              <a:t>Mirror</a:t>
            </a:r>
          </a:p>
        </p:txBody>
      </p:sp>
    </p:spTree>
    <p:extLst>
      <p:ext uri="{BB962C8B-B14F-4D97-AF65-F5344CB8AC3E}">
        <p14:creationId xmlns:p14="http://schemas.microsoft.com/office/powerpoint/2010/main" val="213727831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23188" y="211286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5400" b="1" dirty="0" smtClean="0">
                <a:solidFill>
                  <a:schemeClr val="tx1"/>
                </a:solidFill>
              </a:rPr>
              <a:t>Sky</a:t>
            </a:r>
          </a:p>
        </p:txBody>
      </p:sp>
    </p:spTree>
    <p:extLst>
      <p:ext uri="{BB962C8B-B14F-4D97-AF65-F5344CB8AC3E}">
        <p14:creationId xmlns:p14="http://schemas.microsoft.com/office/powerpoint/2010/main" val="20879358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23188" y="211286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5400" b="1" dirty="0" smtClean="0">
                <a:solidFill>
                  <a:schemeClr val="tx1"/>
                </a:solidFill>
              </a:rPr>
              <a:t>Oven</a:t>
            </a:r>
          </a:p>
        </p:txBody>
      </p:sp>
    </p:spTree>
    <p:extLst>
      <p:ext uri="{BB962C8B-B14F-4D97-AF65-F5344CB8AC3E}">
        <p14:creationId xmlns:p14="http://schemas.microsoft.com/office/powerpoint/2010/main" val="41100769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23188" y="211286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5400" b="1" dirty="0" smtClean="0">
                <a:solidFill>
                  <a:schemeClr val="tx1"/>
                </a:solidFill>
              </a:rPr>
              <a:t>Box</a:t>
            </a:r>
          </a:p>
        </p:txBody>
      </p:sp>
    </p:spTree>
    <p:extLst>
      <p:ext uri="{BB962C8B-B14F-4D97-AF65-F5344CB8AC3E}">
        <p14:creationId xmlns:p14="http://schemas.microsoft.com/office/powerpoint/2010/main" val="102766809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566" y="848412"/>
            <a:ext cx="8401639" cy="2837469"/>
          </a:xfrm>
        </p:spPr>
        <p:txBody>
          <a:bodyPr/>
          <a:lstStyle/>
          <a:p>
            <a:r>
              <a:rPr lang="en-GB" sz="4800" dirty="0" smtClean="0"/>
              <a:t>List all the words you can remember.</a:t>
            </a:r>
            <a:br>
              <a:rPr lang="en-GB" sz="4800" dirty="0" smtClean="0"/>
            </a:br>
            <a:r>
              <a:rPr lang="en-GB" sz="4800" dirty="0"/>
              <a:t/>
            </a:r>
            <a:br>
              <a:rPr lang="en-GB" sz="4800" dirty="0"/>
            </a:br>
            <a:endParaRPr lang="en-GB" sz="4800" dirty="0"/>
          </a:p>
        </p:txBody>
      </p:sp>
      <p:sp>
        <p:nvSpPr>
          <p:cNvPr id="4" name="Title 1"/>
          <p:cNvSpPr txBox="1">
            <a:spLocks/>
          </p:cNvSpPr>
          <p:nvPr/>
        </p:nvSpPr>
        <p:spPr bwMode="auto">
          <a:xfrm>
            <a:off x="404566" y="3365369"/>
            <a:ext cx="8401639" cy="28374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2"/>
                </a:solidFill>
                <a:latin typeface="+mj-lt"/>
                <a:ea typeface="MS PGothic" pitchFamily="34" charset="-128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2"/>
                </a:solidFill>
                <a:latin typeface="Arial" charset="0"/>
                <a:ea typeface="MS PGothic" pitchFamily="34" charset="-128"/>
                <a:cs typeface="ＭＳ Ｐゴシック" charset="0"/>
              </a:defRPr>
            </a:lvl5pPr>
            <a:lvl6pPr marL="342900"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2"/>
                </a:solidFill>
                <a:latin typeface="Arial" charset="0"/>
              </a:defRPr>
            </a:lvl6pPr>
            <a:lvl7pPr marL="685800"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2"/>
                </a:solidFill>
                <a:latin typeface="Arial" charset="0"/>
              </a:defRPr>
            </a:lvl7pPr>
            <a:lvl8pPr marL="1028700"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2"/>
                </a:solidFill>
                <a:latin typeface="Arial" charset="0"/>
              </a:defRPr>
            </a:lvl8pPr>
            <a:lvl9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2"/>
                </a:solidFill>
                <a:latin typeface="Arial" charset="0"/>
              </a:defRPr>
            </a:lvl9pPr>
          </a:lstStyle>
          <a:p>
            <a:pPr defTabSz="914400"/>
            <a:r>
              <a:rPr lang="en-GB" sz="4800" kern="0" dirty="0" smtClean="0"/>
              <a:t>Do you notice anything about which of the words you can remember?</a:t>
            </a:r>
            <a:br>
              <a:rPr lang="en-GB" sz="4800" kern="0" dirty="0" smtClean="0"/>
            </a:br>
            <a:r>
              <a:rPr lang="en-GB" sz="4800" kern="0" dirty="0" smtClean="0"/>
              <a:t/>
            </a:r>
            <a:br>
              <a:rPr lang="en-GB" sz="4800" kern="0" dirty="0" smtClean="0"/>
            </a:br>
            <a:endParaRPr lang="en-GB" sz="4800" kern="0" dirty="0"/>
          </a:p>
        </p:txBody>
      </p:sp>
    </p:spTree>
    <p:extLst>
      <p:ext uri="{BB962C8B-B14F-4D97-AF65-F5344CB8AC3E}">
        <p14:creationId xmlns:p14="http://schemas.microsoft.com/office/powerpoint/2010/main" val="1161423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41403"/>
            <a:ext cx="8229600" cy="1168924"/>
          </a:xfrm>
        </p:spPr>
        <p:txBody>
          <a:bodyPr/>
          <a:lstStyle/>
          <a:p>
            <a:pPr eaLnBrk="1" hangingPunct="1"/>
            <a:r>
              <a:rPr lang="en-GB" altLang="en-US" sz="3600" b="1" dirty="0" smtClean="0">
                <a:solidFill>
                  <a:schemeClr val="tx1"/>
                </a:solidFill>
              </a:rPr>
              <a:t>Serial position effect</a:t>
            </a:r>
            <a:r>
              <a:rPr lang="en-GB" altLang="en-US" sz="4000" b="1" dirty="0" smtClean="0">
                <a:solidFill>
                  <a:schemeClr val="tx1"/>
                </a:solidFill>
              </a:rPr>
              <a:t/>
            </a:r>
            <a:br>
              <a:rPr lang="en-GB" altLang="en-US" sz="4000" b="1" dirty="0" smtClean="0">
                <a:solidFill>
                  <a:schemeClr val="tx1"/>
                </a:solidFill>
              </a:rPr>
            </a:br>
            <a:r>
              <a:rPr lang="en-GB" altLang="en-US" sz="2800" dirty="0" smtClean="0">
                <a:solidFill>
                  <a:schemeClr val="tx1"/>
                </a:solidFill>
              </a:rPr>
              <a:t/>
            </a:r>
            <a:br>
              <a:rPr lang="en-GB" altLang="en-US" sz="2800" dirty="0" smtClean="0">
                <a:solidFill>
                  <a:schemeClr val="tx1"/>
                </a:solidFill>
              </a:rPr>
            </a:br>
            <a:endParaRPr lang="en-GB" altLang="en-US" sz="2800" dirty="0" smtClean="0">
              <a:solidFill>
                <a:schemeClr val="tx1"/>
              </a:solidFill>
            </a:endParaRPr>
          </a:p>
        </p:txBody>
      </p:sp>
      <p:graphicFrame>
        <p:nvGraphicFramePr>
          <p:cNvPr id="1026" name="Object 4"/>
          <p:cNvGraphicFramePr>
            <a:graphicFrameLocks noGrp="1" noChangeAspect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73582737"/>
              </p:ext>
            </p:extLst>
          </p:nvPr>
        </p:nvGraphicFramePr>
        <p:xfrm>
          <a:off x="1237334" y="595804"/>
          <a:ext cx="6840538" cy="4503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5" r:id="rId3" imgW="5885714" imgH="3877216" progId="">
                  <p:embed/>
                </p:oleObj>
              </mc:Choice>
              <mc:Fallback>
                <p:oleObj r:id="rId3" imgW="5885714" imgH="3877216" progId="">
                  <p:embed/>
                  <p:pic>
                    <p:nvPicPr>
                      <p:cNvPr id="102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37334" y="595804"/>
                        <a:ext cx="6840538" cy="45037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22856" y="5194373"/>
            <a:ext cx="8779742" cy="452283"/>
          </a:xfrm>
          <a:solidFill>
            <a:schemeClr val="bg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 dirty="0"/>
              <a:t>Murdock (1962</a:t>
            </a:r>
            <a:r>
              <a:rPr lang="en-GB" altLang="en-US" sz="2400" dirty="0" smtClean="0"/>
              <a:t>):</a:t>
            </a:r>
          </a:p>
        </p:txBody>
      </p:sp>
      <p:sp>
        <p:nvSpPr>
          <p:cNvPr id="2" name="Oval 1"/>
          <p:cNvSpPr/>
          <p:nvPr/>
        </p:nvSpPr>
        <p:spPr bwMode="auto">
          <a:xfrm rot="19804360">
            <a:off x="3620537" y="2683467"/>
            <a:ext cx="626820" cy="1444580"/>
          </a:xfrm>
          <a:prstGeom prst="ellipse">
            <a:avLst/>
          </a:prstGeom>
          <a:noFill/>
          <a:ln w="381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22856" y="5581633"/>
            <a:ext cx="8657193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altLang="en-US" sz="2400" dirty="0"/>
              <a:t>Primacy (rehearsal – transferred to LTM) </a:t>
            </a:r>
          </a:p>
          <a:p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222856" y="5997132"/>
            <a:ext cx="6089716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altLang="en-US" sz="2400" dirty="0" err="1"/>
              <a:t>Recency</a:t>
            </a:r>
            <a:r>
              <a:rPr lang="en-GB" altLang="en-US" sz="2400" dirty="0"/>
              <a:t> (still in short-term memory)</a:t>
            </a:r>
          </a:p>
          <a:p>
            <a:endParaRPr lang="en-GB" sz="2400" dirty="0"/>
          </a:p>
        </p:txBody>
      </p:sp>
      <p:sp>
        <p:nvSpPr>
          <p:cNvPr id="5" name="Oval 4"/>
          <p:cNvSpPr/>
          <p:nvPr/>
        </p:nvSpPr>
        <p:spPr bwMode="auto">
          <a:xfrm rot="1295582">
            <a:off x="5833029" y="872310"/>
            <a:ext cx="706866" cy="2058705"/>
          </a:xfrm>
          <a:prstGeom prst="ellipse">
            <a:avLst/>
          </a:prstGeom>
          <a:noFill/>
          <a:ln w="381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</p:spTree>
    <p:extLst>
      <p:ext uri="{BB962C8B-B14F-4D97-AF65-F5344CB8AC3E}">
        <p14:creationId xmlns:p14="http://schemas.microsoft.com/office/powerpoint/2010/main" val="3900637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745" y="0"/>
            <a:ext cx="6400800" cy="892424"/>
          </a:xfrm>
          <a:solidFill>
            <a:schemeClr val="bg1"/>
          </a:solidFill>
        </p:spPr>
        <p:txBody>
          <a:bodyPr/>
          <a:lstStyle/>
          <a:p>
            <a:pPr algn="l"/>
            <a:r>
              <a:rPr lang="en-GB" sz="3200" b="1" dirty="0" smtClean="0"/>
              <a:t>Primacy Effect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1402" y="861296"/>
            <a:ext cx="9002598" cy="2711450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smtClean="0"/>
              <a:t>Can </a:t>
            </a:r>
            <a:r>
              <a:rPr lang="en-GB" sz="2800" dirty="0"/>
              <a:t>be affected </a:t>
            </a:r>
            <a:r>
              <a:rPr lang="en-GB" sz="2800" dirty="0" smtClean="0"/>
              <a:t>by:</a:t>
            </a:r>
          </a:p>
          <a:p>
            <a:r>
              <a:rPr lang="en-GB" sz="2400" dirty="0" smtClean="0"/>
              <a:t>Presentation Rate: Fast-less </a:t>
            </a:r>
            <a:r>
              <a:rPr lang="en-GB" sz="2400" dirty="0"/>
              <a:t>rehearsal; </a:t>
            </a:r>
            <a:r>
              <a:rPr lang="en-GB" sz="2400" dirty="0" smtClean="0"/>
              <a:t>Slow-more rehearsal</a:t>
            </a:r>
          </a:p>
          <a:p>
            <a:r>
              <a:rPr lang="en-GB" sz="2400" dirty="0" smtClean="0"/>
              <a:t>Word Frequency: Rare-long </a:t>
            </a:r>
            <a:r>
              <a:rPr lang="en-GB" sz="2400" dirty="0"/>
              <a:t>rehearsal; </a:t>
            </a:r>
            <a:r>
              <a:rPr lang="en-GB" sz="2400" dirty="0" smtClean="0"/>
              <a:t>common-less rehearsal</a:t>
            </a:r>
          </a:p>
          <a:p>
            <a:r>
              <a:rPr lang="en-GB" sz="2400" dirty="0" smtClean="0"/>
              <a:t>Inter-item relatedness: </a:t>
            </a:r>
            <a:r>
              <a:rPr lang="en-GB" sz="2400" dirty="0"/>
              <a:t>similar = better; different = </a:t>
            </a:r>
            <a:r>
              <a:rPr lang="en-GB" sz="2400" dirty="0" smtClean="0"/>
              <a:t>harder</a:t>
            </a:r>
          </a:p>
          <a:p>
            <a:r>
              <a:rPr lang="en-GB" sz="2400" dirty="0" smtClean="0"/>
              <a:t>List Length: </a:t>
            </a:r>
            <a:r>
              <a:rPr lang="en-GB" sz="2400" dirty="0"/>
              <a:t>longer = less rehearsal; shorter = more rehearsal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235745" y="3287941"/>
            <a:ext cx="6400800" cy="1130300"/>
          </a:xfrm>
          <a:prstGeom prst="rect">
            <a:avLst/>
          </a:prstGeom>
          <a:effectLst/>
        </p:spPr>
        <p:txBody>
          <a:bodyPr vert="horz" lIns="68580" tIns="34290" rIns="68580" bIns="3429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700" b="1" dirty="0" err="1" smtClean="0"/>
              <a:t>Recency</a:t>
            </a:r>
            <a:r>
              <a:rPr lang="en-GB" sz="2700" b="1" dirty="0" smtClean="0"/>
              <a:t> Effect</a:t>
            </a:r>
            <a:endParaRPr lang="en-GB" sz="2700" b="1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41402" y="4133435"/>
            <a:ext cx="8870622" cy="2559596"/>
          </a:xfrm>
          <a:prstGeom prst="rect">
            <a:avLst/>
          </a:prstGeom>
          <a:solidFill>
            <a:schemeClr val="bg1"/>
          </a:solidFill>
        </p:spPr>
        <p:txBody>
          <a:bodyPr vert="horz" lIns="68580" tIns="34290" rIns="68580" bIns="34290" rtlCol="0" anchor="ctr"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Can be affected </a:t>
            </a:r>
            <a:r>
              <a:rPr lang="en-GB" sz="2800" dirty="0" smtClean="0">
                <a:solidFill>
                  <a:schemeClr val="tx1"/>
                </a:solidFill>
              </a:rPr>
              <a:t>by:</a:t>
            </a:r>
          </a:p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Delaying </a:t>
            </a:r>
            <a:r>
              <a:rPr lang="en-GB" sz="2400" dirty="0">
                <a:solidFill>
                  <a:schemeClr val="tx1"/>
                </a:solidFill>
              </a:rPr>
              <a:t>recall by 10 seconds/introducing a distraction (</a:t>
            </a:r>
            <a:r>
              <a:rPr lang="en-GB" sz="2400" dirty="0" err="1">
                <a:solidFill>
                  <a:schemeClr val="tx1"/>
                </a:solidFill>
              </a:rPr>
              <a:t>Glanzer</a:t>
            </a:r>
            <a:r>
              <a:rPr lang="en-GB" sz="2400" dirty="0">
                <a:solidFill>
                  <a:schemeClr val="tx1"/>
                </a:solidFill>
              </a:rPr>
              <a:t> &amp; Cunitz, </a:t>
            </a:r>
            <a:r>
              <a:rPr lang="en-GB" sz="2400" dirty="0" smtClean="0">
                <a:solidFill>
                  <a:schemeClr val="tx1"/>
                </a:solidFill>
              </a:rPr>
              <a:t>1966)</a:t>
            </a:r>
          </a:p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Anything </a:t>
            </a:r>
            <a:r>
              <a:rPr lang="en-GB" sz="2400" dirty="0">
                <a:solidFill>
                  <a:schemeClr val="tx1"/>
                </a:solidFill>
              </a:rPr>
              <a:t>requiring concentration directly following the end of task. </a:t>
            </a:r>
          </a:p>
        </p:txBody>
      </p:sp>
    </p:spTree>
    <p:extLst>
      <p:ext uri="{BB962C8B-B14F-4D97-AF65-F5344CB8AC3E}">
        <p14:creationId xmlns:p14="http://schemas.microsoft.com/office/powerpoint/2010/main" val="175415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131974"/>
            <a:ext cx="7772400" cy="904188"/>
          </a:xfrm>
        </p:spPr>
        <p:txBody>
          <a:bodyPr/>
          <a:lstStyle/>
          <a:p>
            <a:r>
              <a:rPr lang="en-GB" dirty="0" smtClean="0"/>
              <a:t>“Chunking”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1850" y="1036162"/>
            <a:ext cx="8125905" cy="4421958"/>
          </a:xfrm>
        </p:spPr>
        <p:txBody>
          <a:bodyPr/>
          <a:lstStyle/>
          <a:p>
            <a:r>
              <a:rPr lang="en-GB" altLang="en-US" sz="2800" dirty="0"/>
              <a:t>Though STM limited to around 7 items</a:t>
            </a:r>
            <a:r>
              <a:rPr lang="en-GB" altLang="en-US" sz="2800" dirty="0" smtClean="0"/>
              <a:t>...</a:t>
            </a:r>
          </a:p>
          <a:p>
            <a:pPr marL="342900" lvl="2" indent="-342900"/>
            <a:r>
              <a:rPr lang="en-GB" sz="2800" dirty="0"/>
              <a:t>Capacity of STM can be overcome by organisation &amp; rules - "Chunking"  </a:t>
            </a:r>
          </a:p>
          <a:p>
            <a:pPr marL="342900" lvl="2" indent="-342900"/>
            <a:r>
              <a:rPr lang="en-GB" sz="2800" dirty="0"/>
              <a:t>0385672635 can become 0385 672 635 – </a:t>
            </a:r>
          </a:p>
          <a:p>
            <a:pPr marL="342900" lvl="2" indent="-342900"/>
            <a:r>
              <a:rPr lang="en-GB" sz="2800" dirty="0"/>
              <a:t>Each chunk imposes same memory load as each individual unit.</a:t>
            </a:r>
          </a:p>
          <a:p>
            <a:r>
              <a:rPr lang="en-GB" altLang="en-US" sz="2800" dirty="0" smtClean="0"/>
              <a:t>Numerous </a:t>
            </a:r>
            <a:r>
              <a:rPr lang="en-GB" altLang="en-US" sz="2800" dirty="0"/>
              <a:t>‘chunks’ may be held in STM</a:t>
            </a:r>
          </a:p>
          <a:p>
            <a:pPr lvl="1"/>
            <a:r>
              <a:rPr lang="en-GB" altLang="en-US" sz="2400" dirty="0"/>
              <a:t>Larger number of items in total</a:t>
            </a:r>
          </a:p>
          <a:p>
            <a:pPr lvl="1"/>
            <a:r>
              <a:rPr lang="en-GB" altLang="en-US" sz="2400" dirty="0"/>
              <a:t>Larger ‘working’ capacity in short-term store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488703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8921" y="0"/>
            <a:ext cx="8241384" cy="871981"/>
          </a:xfrm>
        </p:spPr>
        <p:txBody>
          <a:bodyPr/>
          <a:lstStyle/>
          <a:p>
            <a:r>
              <a:rPr lang="en-GB" sz="4000" dirty="0" smtClean="0"/>
              <a:t>Problems with Multi-store model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828" y="821704"/>
            <a:ext cx="8889477" cy="5861900"/>
          </a:xfrm>
          <a:solidFill>
            <a:schemeClr val="bg1"/>
          </a:solidFill>
        </p:spPr>
        <p:txBody>
          <a:bodyPr/>
          <a:lstStyle/>
          <a:p>
            <a:r>
              <a:rPr lang="en-GB" dirty="0" smtClean="0"/>
              <a:t>The model is too simplistic:</a:t>
            </a:r>
          </a:p>
          <a:p>
            <a:pPr lvl="1"/>
            <a:r>
              <a:rPr lang="en-GB" dirty="0" smtClean="0"/>
              <a:t>Assumes </a:t>
            </a:r>
            <a:r>
              <a:rPr lang="en-GB" dirty="0"/>
              <a:t>STM &amp; LTM are separate unitary structures:</a:t>
            </a:r>
          </a:p>
          <a:p>
            <a:pPr lvl="2"/>
            <a:r>
              <a:rPr lang="en-GB" dirty="0"/>
              <a:t>BUT: Remember our “Chunking” example – LTM can assist STM with tasks </a:t>
            </a:r>
            <a:r>
              <a:rPr lang="en-GB" dirty="0" smtClean="0"/>
              <a:t>(not </a:t>
            </a:r>
            <a:r>
              <a:rPr lang="en-GB" dirty="0"/>
              <a:t>just a one-way stream from STM to LTM).</a:t>
            </a:r>
          </a:p>
          <a:p>
            <a:pPr marL="457200" lvl="1" indent="0">
              <a:spcBef>
                <a:spcPts val="0"/>
              </a:spcBef>
              <a:spcAft>
                <a:spcPts val="0"/>
              </a:spcAft>
              <a:buNone/>
            </a:pPr>
            <a:endParaRPr lang="en-GB" sz="1400" dirty="0"/>
          </a:p>
          <a:p>
            <a:pPr lvl="1"/>
            <a:r>
              <a:rPr lang="en-GB" dirty="0"/>
              <a:t>Assumes information can only be transferred to LTM through rehearsal.</a:t>
            </a:r>
          </a:p>
          <a:p>
            <a:pPr lvl="2"/>
            <a:r>
              <a:rPr lang="en-GB" dirty="0"/>
              <a:t>BUT:  Rehearsal does not guarantee transfer of information to LTM. </a:t>
            </a:r>
          </a:p>
          <a:p>
            <a:pPr marL="457200" lvl="1" indent="0">
              <a:spcBef>
                <a:spcPts val="0"/>
              </a:spcBef>
              <a:spcAft>
                <a:spcPts val="0"/>
              </a:spcAft>
              <a:buNone/>
            </a:pPr>
            <a:endParaRPr lang="en-GB" sz="1400" dirty="0"/>
          </a:p>
          <a:p>
            <a:r>
              <a:rPr lang="en-GB" dirty="0"/>
              <a:t>Phonological code only? What about visual code?</a:t>
            </a:r>
          </a:p>
        </p:txBody>
      </p:sp>
    </p:spTree>
    <p:extLst>
      <p:ext uri="{BB962C8B-B14F-4D97-AF65-F5344CB8AC3E}">
        <p14:creationId xmlns:p14="http://schemas.microsoft.com/office/powerpoint/2010/main" val="1855448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4448" y="74806"/>
            <a:ext cx="8611951" cy="811179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pPr algn="l"/>
            <a:r>
              <a:rPr lang="en-GB" sz="3600" b="1" dirty="0"/>
              <a:t>L</a:t>
            </a:r>
            <a:r>
              <a:rPr lang="en-GB" sz="3600" b="1" dirty="0" smtClean="0"/>
              <a:t>evels </a:t>
            </a:r>
            <a:r>
              <a:rPr lang="en-GB" sz="3600" b="1" dirty="0"/>
              <a:t>of </a:t>
            </a:r>
            <a:r>
              <a:rPr lang="en-GB" sz="3600" b="1" dirty="0" smtClean="0"/>
              <a:t>processing: </a:t>
            </a:r>
            <a:r>
              <a:rPr lang="en-GB" sz="3100" b="1" dirty="0"/>
              <a:t>Craik &amp; </a:t>
            </a:r>
            <a:r>
              <a:rPr lang="en-GB" sz="3100" b="1" dirty="0" smtClean="0"/>
              <a:t>Lockhart </a:t>
            </a:r>
            <a:r>
              <a:rPr lang="en-GB" sz="3100" b="1" dirty="0"/>
              <a:t>(1972):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776" y="736358"/>
            <a:ext cx="9034383" cy="4047164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smtClean="0"/>
              <a:t>Transfer of info to LTM is dependent on the level/degree to which it is processed in STM.</a:t>
            </a:r>
          </a:p>
          <a:p>
            <a:r>
              <a:rPr lang="en-GB" sz="2800" dirty="0" smtClean="0"/>
              <a:t>There are 2 types of rehearsal:</a:t>
            </a:r>
          </a:p>
          <a:p>
            <a:pPr lvl="1">
              <a:spcBef>
                <a:spcPts val="0"/>
              </a:spcBef>
              <a:spcAft>
                <a:spcPts val="0"/>
              </a:spcAft>
            </a:pPr>
            <a:r>
              <a:rPr lang="en-GB" sz="2400" dirty="0" smtClean="0"/>
              <a:t>Maintenance: simple repetition of info, passive, less likely to lead to LTM. (Shallow processing)</a:t>
            </a:r>
          </a:p>
          <a:p>
            <a:pPr lvl="1">
              <a:spcBef>
                <a:spcPts val="0"/>
              </a:spcBef>
              <a:spcAft>
                <a:spcPts val="0"/>
              </a:spcAft>
            </a:pPr>
            <a:r>
              <a:rPr lang="en-GB" sz="2400" dirty="0" smtClean="0"/>
              <a:t>Elaborative: Attends to meaning, forms associations, more likely to lead to LTM.   (Deep Processing)</a:t>
            </a:r>
            <a:endParaRPr lang="en-GB" sz="2400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22548" y="4047410"/>
            <a:ext cx="8870213" cy="1938229"/>
          </a:xfrm>
          <a:prstGeom prst="rect">
            <a:avLst/>
          </a:prstGeom>
          <a:solidFill>
            <a:schemeClr val="bg1"/>
          </a:solidFill>
        </p:spPr>
        <p:txBody>
          <a:bodyPr vert="horz" lIns="68580" tIns="34290" rIns="68580" bIns="3429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dirty="0">
                <a:solidFill>
                  <a:schemeClr val="tx1"/>
                </a:solidFill>
              </a:rPr>
              <a:t>Ps asked questions about a series of words: e.g., SPEECH, BRUSH, CHEEK, FLOUR</a:t>
            </a:r>
          </a:p>
          <a:p>
            <a:pPr lvl="1"/>
            <a:r>
              <a:rPr lang="en-GB" sz="1400" dirty="0">
                <a:solidFill>
                  <a:schemeClr val="tx1"/>
                </a:solidFill>
              </a:rPr>
              <a:t>Is the word in capital letters? (Visual)</a:t>
            </a:r>
          </a:p>
          <a:p>
            <a:pPr lvl="1"/>
            <a:r>
              <a:rPr lang="en-GB" sz="1400" dirty="0">
                <a:solidFill>
                  <a:schemeClr val="tx1"/>
                </a:solidFill>
              </a:rPr>
              <a:t>Does the word rhyme with…..? (Acoustic)</a:t>
            </a:r>
          </a:p>
          <a:p>
            <a:pPr lvl="1"/>
            <a:r>
              <a:rPr lang="en-GB" sz="1400" dirty="0">
                <a:solidFill>
                  <a:schemeClr val="tx1"/>
                </a:solidFill>
              </a:rPr>
              <a:t>Does the word fit in to the following sentence….? (Semantic)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675889" y="4783522"/>
            <a:ext cx="107664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SHALLOW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675889" y="5564679"/>
            <a:ext cx="87663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DEEP</a:t>
            </a:r>
          </a:p>
        </p:txBody>
      </p:sp>
      <p:sp>
        <p:nvSpPr>
          <p:cNvPr id="9" name="Down Arrow 8"/>
          <p:cNvSpPr/>
          <p:nvPr/>
        </p:nvSpPr>
        <p:spPr>
          <a:xfrm>
            <a:off x="6423066" y="4910170"/>
            <a:ext cx="155051" cy="827943"/>
          </a:xfrm>
          <a:prstGeom prst="downArrow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0" name="TextBox 9"/>
          <p:cNvSpPr txBox="1"/>
          <p:nvPr/>
        </p:nvSpPr>
        <p:spPr>
          <a:xfrm>
            <a:off x="122548" y="5864761"/>
            <a:ext cx="8870213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dirty="0"/>
              <a:t>Deeper Processing through Elaborate Rehearsal is more likely to lead to info being transferred to LTM &amp; subsequently recalled. 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234448" y="3740896"/>
            <a:ext cx="3948085" cy="795665"/>
          </a:xfrm>
          <a:prstGeom prst="rect">
            <a:avLst/>
          </a:prstGeom>
          <a:effectLst/>
        </p:spPr>
        <p:txBody>
          <a:bodyPr vert="horz" lIns="68580" tIns="34290" rIns="68580" bIns="3429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000" b="1" dirty="0"/>
              <a:t>Craik and Tulving (1975): 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97675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13" y="0"/>
            <a:ext cx="8279019" cy="637778"/>
          </a:xfrm>
        </p:spPr>
        <p:txBody>
          <a:bodyPr>
            <a:noAutofit/>
          </a:bodyPr>
          <a:lstStyle/>
          <a:p>
            <a:r>
              <a:rPr lang="en-GB" sz="3200" b="1" dirty="0"/>
              <a:t>Is storage in STM only acoustic</a:t>
            </a:r>
            <a:r>
              <a:rPr lang="en-GB" sz="3200" b="1" dirty="0" smtClean="0"/>
              <a:t>?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841" y="637778"/>
            <a:ext cx="8981794" cy="346414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GB" sz="2400" dirty="0" smtClean="0"/>
              <a:t>It was thought that STM relied on auditory codes alone.</a:t>
            </a:r>
          </a:p>
          <a:p>
            <a:r>
              <a:rPr lang="en-GB" sz="2400" dirty="0" smtClean="0"/>
              <a:t>Shepard &amp; Metzler (1971): Conducted an experiment requiring Ps to mentally rotate objects.</a:t>
            </a:r>
          </a:p>
          <a:p>
            <a:pPr lvl="1"/>
            <a:r>
              <a:rPr lang="en-GB" sz="1800" dirty="0" smtClean="0"/>
              <a:t>Found that the more an object was rotated from the original the longer it took to recognise.</a:t>
            </a:r>
          </a:p>
          <a:p>
            <a:pPr lvl="1"/>
            <a:r>
              <a:rPr lang="en-GB" sz="1800" dirty="0" smtClean="0"/>
              <a:t>Verbally formatted codes would not have a linear dependency on reaction time.</a:t>
            </a:r>
          </a:p>
          <a:p>
            <a:pPr lvl="1"/>
            <a:r>
              <a:rPr lang="en-GB" sz="1800" dirty="0" smtClean="0"/>
              <a:t>Suggested that info must also be encoded visually in the “mind’s eye”</a:t>
            </a:r>
            <a:endParaRPr lang="en-GB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43" r="58995" b="75604"/>
          <a:stretch/>
        </p:blipFill>
        <p:spPr>
          <a:xfrm>
            <a:off x="4864219" y="3583269"/>
            <a:ext cx="2214925" cy="1724022"/>
          </a:xfrm>
          <a:prstGeom prst="rect">
            <a:avLst/>
          </a:prstGeom>
        </p:spPr>
      </p:pic>
      <p:graphicFrame>
        <p:nvGraphicFramePr>
          <p:cNvPr id="5" name="Chart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9379732"/>
              </p:ext>
            </p:extLst>
          </p:nvPr>
        </p:nvGraphicFramePr>
        <p:xfrm>
          <a:off x="84841" y="3214541"/>
          <a:ext cx="4864231" cy="349734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402" t="2643" r="-320" b="75604"/>
          <a:stretch/>
        </p:blipFill>
        <p:spPr>
          <a:xfrm>
            <a:off x="6978405" y="3608640"/>
            <a:ext cx="2102177" cy="1724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180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194" y="97371"/>
            <a:ext cx="8739052" cy="468237"/>
          </a:xfrm>
        </p:spPr>
        <p:txBody>
          <a:bodyPr>
            <a:noAutofit/>
          </a:bodyPr>
          <a:lstStyle/>
          <a:p>
            <a:r>
              <a:rPr lang="en-GB" sz="3000" b="1" dirty="0"/>
              <a:t>Neurological </a:t>
            </a:r>
            <a:r>
              <a:rPr lang="en-GB" sz="3000" b="1" dirty="0" smtClean="0"/>
              <a:t>evidence</a:t>
            </a:r>
            <a:endParaRPr lang="en-GB" sz="3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841" y="565608"/>
            <a:ext cx="8983745" cy="760468"/>
          </a:xfrm>
          <a:solidFill>
            <a:schemeClr val="bg1"/>
          </a:solidFill>
        </p:spPr>
        <p:txBody>
          <a:bodyPr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dirty="0" smtClean="0"/>
              <a:t>Patients with damage to particular areas of the brain, show  “Double dissociation”: deficit performing 1 type of task but not another.</a:t>
            </a:r>
            <a:endParaRPr lang="en-GB" sz="2200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0131" y="2059139"/>
            <a:ext cx="9058455" cy="4798861"/>
          </a:xfrm>
          <a:prstGeom prst="rect">
            <a:avLst/>
          </a:prstGeom>
          <a:solidFill>
            <a:schemeClr val="bg1"/>
          </a:solidFill>
        </p:spPr>
        <p:txBody>
          <a:bodyPr vert="horz" lIns="68580" tIns="34290" rIns="68580" bIns="34290" rtlCol="0" anchor="ctr"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solidFill>
                  <a:schemeClr val="tx1"/>
                </a:solidFill>
              </a:rPr>
              <a:t>Patient HM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dirty="0">
                <a:solidFill>
                  <a:schemeClr val="tx1"/>
                </a:solidFill>
              </a:rPr>
              <a:t>Underwent surgery to </a:t>
            </a:r>
            <a:r>
              <a:rPr lang="en-GB" dirty="0" smtClean="0">
                <a:solidFill>
                  <a:schemeClr val="tx1"/>
                </a:solidFill>
              </a:rPr>
              <a:t>hippocampal </a:t>
            </a:r>
            <a:r>
              <a:rPr lang="en-GB" dirty="0">
                <a:solidFill>
                  <a:schemeClr val="tx1"/>
                </a:solidFill>
              </a:rPr>
              <a:t>area of </a:t>
            </a:r>
            <a:r>
              <a:rPr lang="en-GB" dirty="0" smtClean="0">
                <a:solidFill>
                  <a:schemeClr val="tx1"/>
                </a:solidFill>
              </a:rPr>
              <a:t>brain </a:t>
            </a:r>
            <a:r>
              <a:rPr lang="en-GB" dirty="0">
                <a:solidFill>
                  <a:schemeClr val="tx1"/>
                </a:solidFill>
              </a:rPr>
              <a:t>to control severe epileptic seizures.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dirty="0">
                <a:solidFill>
                  <a:schemeClr val="tx1"/>
                </a:solidFill>
              </a:rPr>
              <a:t>During surgery </a:t>
            </a:r>
            <a:r>
              <a:rPr lang="en-GB" dirty="0" smtClean="0">
                <a:solidFill>
                  <a:schemeClr val="tx1"/>
                </a:solidFill>
              </a:rPr>
              <a:t>front </a:t>
            </a:r>
            <a:r>
              <a:rPr lang="en-GB" dirty="0">
                <a:solidFill>
                  <a:schemeClr val="tx1"/>
                </a:solidFill>
              </a:rPr>
              <a:t>half of both sides of </a:t>
            </a:r>
            <a:r>
              <a:rPr lang="en-GB" dirty="0" smtClean="0">
                <a:solidFill>
                  <a:schemeClr val="tx1"/>
                </a:solidFill>
              </a:rPr>
              <a:t>hippocampus &amp; amygdala removed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dirty="0">
                <a:solidFill>
                  <a:schemeClr val="tx1"/>
                </a:solidFill>
              </a:rPr>
              <a:t>After </a:t>
            </a:r>
            <a:r>
              <a:rPr lang="en-GB" dirty="0" smtClean="0">
                <a:solidFill>
                  <a:schemeClr val="tx1"/>
                </a:solidFill>
              </a:rPr>
              <a:t>Surgery: </a:t>
            </a:r>
            <a:r>
              <a:rPr lang="en-GB" dirty="0">
                <a:solidFill>
                  <a:schemeClr val="tx1"/>
                </a:solidFill>
              </a:rPr>
              <a:t>Had normal STM span &amp; memory for events before surgery were intact - suggesting normal STM &amp; LTM function:</a:t>
            </a:r>
          </a:p>
          <a:p>
            <a:pPr lvl="1">
              <a:spcBef>
                <a:spcPts val="0"/>
              </a:spcBef>
              <a:spcAft>
                <a:spcPts val="0"/>
              </a:spcAft>
            </a:pPr>
            <a:r>
              <a:rPr lang="en-GB" dirty="0">
                <a:solidFill>
                  <a:schemeClr val="tx1"/>
                </a:solidFill>
              </a:rPr>
              <a:t>BUT: unable to transfer new info in to LTM (known as Anterograde Amnesia).</a:t>
            </a:r>
          </a:p>
          <a:p>
            <a:pPr marL="685800" lvl="2" indent="0">
              <a:spcBef>
                <a:spcPts val="0"/>
              </a:spcBef>
              <a:spcAft>
                <a:spcPts val="0"/>
              </a:spcAft>
              <a:buNone/>
            </a:pPr>
            <a:endParaRPr lang="en-GB" sz="11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solidFill>
                  <a:schemeClr val="tx1"/>
                </a:solidFill>
              </a:rPr>
              <a:t>Patient KF – </a:t>
            </a:r>
            <a:r>
              <a:rPr lang="en-GB" b="1" dirty="0" err="1">
                <a:solidFill>
                  <a:schemeClr val="tx1"/>
                </a:solidFill>
              </a:rPr>
              <a:t>Shallice</a:t>
            </a:r>
            <a:r>
              <a:rPr lang="en-GB" b="1" dirty="0">
                <a:solidFill>
                  <a:schemeClr val="tx1"/>
                </a:solidFill>
              </a:rPr>
              <a:t> &amp; Warrington (1970):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dirty="0">
                <a:solidFill>
                  <a:schemeClr val="tx1"/>
                </a:solidFill>
              </a:rPr>
              <a:t>Damage to the temporal parietal lobe of the brain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dirty="0">
                <a:solidFill>
                  <a:schemeClr val="tx1"/>
                </a:solidFill>
              </a:rPr>
              <a:t>Intact LTM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dirty="0">
                <a:solidFill>
                  <a:schemeClr val="tx1"/>
                </a:solidFill>
              </a:rPr>
              <a:t>But profound STM impairment – digit span of only 2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dirty="0" smtClean="0">
                <a:solidFill>
                  <a:schemeClr val="tx1"/>
                </a:solidFill>
              </a:rPr>
              <a:t>STM </a:t>
            </a:r>
            <a:r>
              <a:rPr lang="en-GB" dirty="0">
                <a:solidFill>
                  <a:schemeClr val="tx1"/>
                </a:solidFill>
              </a:rPr>
              <a:t>deficit was limited to verbal material but not to meaningful sounds</a:t>
            </a:r>
            <a:r>
              <a:rPr lang="en-GB" dirty="0" smtClean="0">
                <a:solidFill>
                  <a:schemeClr val="tx1"/>
                </a:solidFill>
              </a:rPr>
              <a:t>: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GB" dirty="0">
              <a:solidFill>
                <a:schemeClr val="tx1"/>
              </a:solidFill>
            </a:endParaRPr>
          </a:p>
          <a:p>
            <a:pPr lvl="1">
              <a:spcBef>
                <a:spcPts val="0"/>
              </a:spcBef>
              <a:spcAft>
                <a:spcPts val="0"/>
              </a:spcAft>
            </a:pPr>
            <a:r>
              <a:rPr lang="en-GB" sz="2000" b="1" dirty="0">
                <a:solidFill>
                  <a:schemeClr val="tx1"/>
                </a:solidFill>
              </a:rPr>
              <a:t>Suggests not just one single STM unit!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131" y="1326076"/>
            <a:ext cx="9133869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The case of Clive Wearing: Life without </a:t>
            </a:r>
            <a:r>
              <a:rPr lang="en-GB" sz="2000" dirty="0" smtClean="0"/>
              <a:t>memory: </a:t>
            </a:r>
            <a:r>
              <a:rPr lang="en-GB" sz="2000" dirty="0"/>
              <a:t>Unable to remember for more than a few minutes at a time: </a:t>
            </a:r>
            <a:r>
              <a:rPr lang="en-GB" b="1" u="sng" dirty="0">
                <a:solidFill>
                  <a:schemeClr val="accent2"/>
                </a:solidFill>
              </a:rPr>
              <a:t>http://www.youtube.com/watch?v=Vwigmktix2Y </a:t>
            </a:r>
          </a:p>
        </p:txBody>
      </p:sp>
    </p:spTree>
    <p:extLst>
      <p:ext uri="{BB962C8B-B14F-4D97-AF65-F5344CB8AC3E}">
        <p14:creationId xmlns:p14="http://schemas.microsoft.com/office/powerpoint/2010/main" val="2728680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911" y="69363"/>
            <a:ext cx="7942500" cy="1130300"/>
          </a:xfrm>
        </p:spPr>
        <p:txBody>
          <a:bodyPr>
            <a:noAutofit/>
          </a:bodyPr>
          <a:lstStyle/>
          <a:p>
            <a:r>
              <a:rPr lang="en-GB" sz="3600" b="1" dirty="0"/>
              <a:t>Alternative Model: working memory</a:t>
            </a:r>
            <a:r>
              <a:rPr lang="en-GB" sz="6000" b="1" dirty="0" smtClean="0"/>
              <a:t/>
            </a:r>
            <a:br>
              <a:rPr lang="en-GB" sz="6000" b="1" dirty="0" smtClean="0"/>
            </a:br>
            <a:r>
              <a:rPr lang="en-GB" sz="2000" b="1" dirty="0"/>
              <a:t>(</a:t>
            </a:r>
            <a:r>
              <a:rPr lang="en-GB" sz="2000" b="1" dirty="0" err="1"/>
              <a:t>Baddeley</a:t>
            </a:r>
            <a:r>
              <a:rPr lang="en-GB" sz="2000" b="1" dirty="0"/>
              <a:t> &amp; Hitch, 1974; </a:t>
            </a:r>
            <a:r>
              <a:rPr lang="en-GB" sz="2000" b="1" dirty="0" err="1"/>
              <a:t>Baddeley</a:t>
            </a:r>
            <a:r>
              <a:rPr lang="en-GB" sz="2000" b="1" dirty="0"/>
              <a:t>, 1986; 2000)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33" y="1208388"/>
            <a:ext cx="8987578" cy="126615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GB" sz="2400" dirty="0" smtClean="0"/>
              <a:t>Multiple sub-systems within </a:t>
            </a:r>
            <a:r>
              <a:rPr lang="en-GB" sz="2400" dirty="0"/>
              <a:t>STM, </a:t>
            </a:r>
            <a:r>
              <a:rPr lang="en-GB" sz="2400" dirty="0" smtClean="0"/>
              <a:t>seen as </a:t>
            </a:r>
            <a:r>
              <a:rPr lang="en-GB" sz="2400" dirty="0"/>
              <a:t>a set of processes rather than </a:t>
            </a:r>
            <a:r>
              <a:rPr lang="en-GB" sz="2400" dirty="0" smtClean="0"/>
              <a:t>static </a:t>
            </a:r>
            <a:r>
              <a:rPr lang="en-GB" sz="2400" dirty="0"/>
              <a:t>unitary structure</a:t>
            </a:r>
          </a:p>
          <a:p>
            <a:r>
              <a:rPr lang="en-GB" sz="2400" dirty="0" smtClean="0"/>
              <a:t>Acts on material we have just encountered &amp; allows us to manipulate it. </a:t>
            </a:r>
          </a:p>
          <a:p>
            <a:r>
              <a:rPr lang="en-GB" sz="2400" dirty="0" smtClean="0"/>
              <a:t>Plays an active role in learning &amp; is involved in performing resource demanding tasks.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028709" y="4426135"/>
            <a:ext cx="66573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Input</a:t>
            </a:r>
          </a:p>
        </p:txBody>
      </p:sp>
      <p:sp>
        <p:nvSpPr>
          <p:cNvPr id="6" name="Right Arrow 5"/>
          <p:cNvSpPr/>
          <p:nvPr/>
        </p:nvSpPr>
        <p:spPr>
          <a:xfrm>
            <a:off x="2604994" y="4472946"/>
            <a:ext cx="512860" cy="183377"/>
          </a:xfrm>
          <a:prstGeom prst="rightArrow">
            <a:avLst>
              <a:gd name="adj1" fmla="val 50000"/>
              <a:gd name="adj2" fmla="val 72764"/>
            </a:avLst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7" name="TextBox 6"/>
          <p:cNvSpPr txBox="1"/>
          <p:nvPr/>
        </p:nvSpPr>
        <p:spPr>
          <a:xfrm>
            <a:off x="3165562" y="4324757"/>
            <a:ext cx="1067462" cy="507831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350" dirty="0"/>
              <a:t>Sensory Memory </a:t>
            </a:r>
          </a:p>
        </p:txBody>
      </p:sp>
      <p:sp>
        <p:nvSpPr>
          <p:cNvPr id="8" name="Right Arrow 7"/>
          <p:cNvSpPr/>
          <p:nvPr/>
        </p:nvSpPr>
        <p:spPr>
          <a:xfrm rot="5400000">
            <a:off x="3496792" y="5081954"/>
            <a:ext cx="405000" cy="183377"/>
          </a:xfrm>
          <a:prstGeom prst="rightArrow">
            <a:avLst>
              <a:gd name="adj1" fmla="val 50000"/>
              <a:gd name="adj2" fmla="val 72764"/>
            </a:avLst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9" name="TextBox 8"/>
          <p:cNvSpPr txBox="1"/>
          <p:nvPr/>
        </p:nvSpPr>
        <p:spPr>
          <a:xfrm>
            <a:off x="3160593" y="5472073"/>
            <a:ext cx="1067462" cy="30008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350" dirty="0"/>
              <a:t>Decay </a:t>
            </a:r>
          </a:p>
        </p:txBody>
      </p:sp>
      <p:sp>
        <p:nvSpPr>
          <p:cNvPr id="10" name="Right Arrow 9"/>
          <p:cNvSpPr/>
          <p:nvPr/>
        </p:nvSpPr>
        <p:spPr>
          <a:xfrm>
            <a:off x="4358256" y="4472946"/>
            <a:ext cx="512860" cy="183377"/>
          </a:xfrm>
          <a:prstGeom prst="rightArrow">
            <a:avLst>
              <a:gd name="adj1" fmla="val 50000"/>
              <a:gd name="adj2" fmla="val 72764"/>
            </a:avLst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1" name="TextBox 10"/>
          <p:cNvSpPr txBox="1"/>
          <p:nvPr/>
        </p:nvSpPr>
        <p:spPr>
          <a:xfrm>
            <a:off x="4167427" y="4072952"/>
            <a:ext cx="91800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Attention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027161" y="4325750"/>
            <a:ext cx="1067462" cy="507831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350" dirty="0"/>
              <a:t>Central Executive </a:t>
            </a:r>
          </a:p>
        </p:txBody>
      </p:sp>
      <p:sp>
        <p:nvSpPr>
          <p:cNvPr id="13" name="Oval 12"/>
          <p:cNvSpPr/>
          <p:nvPr/>
        </p:nvSpPr>
        <p:spPr>
          <a:xfrm>
            <a:off x="5067911" y="4283013"/>
            <a:ext cx="1019381" cy="611753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4" name="Right Arrow 13"/>
          <p:cNvSpPr/>
          <p:nvPr/>
        </p:nvSpPr>
        <p:spPr>
          <a:xfrm>
            <a:off x="6250667" y="4423904"/>
            <a:ext cx="512860" cy="183377"/>
          </a:xfrm>
          <a:prstGeom prst="rightArrow">
            <a:avLst>
              <a:gd name="adj1" fmla="val 50000"/>
              <a:gd name="adj2" fmla="val 72764"/>
            </a:avLst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5" name="TextBox 14"/>
          <p:cNvSpPr txBox="1"/>
          <p:nvPr/>
        </p:nvSpPr>
        <p:spPr>
          <a:xfrm>
            <a:off x="6929510" y="4368629"/>
            <a:ext cx="1067462" cy="507831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350" dirty="0"/>
              <a:t>Long-Term Memory</a:t>
            </a:r>
          </a:p>
        </p:txBody>
      </p:sp>
      <p:sp>
        <p:nvSpPr>
          <p:cNvPr id="16" name="Right Arrow 15"/>
          <p:cNvSpPr/>
          <p:nvPr/>
        </p:nvSpPr>
        <p:spPr>
          <a:xfrm flipH="1">
            <a:off x="6250666" y="4639427"/>
            <a:ext cx="512860" cy="183377"/>
          </a:xfrm>
          <a:prstGeom prst="rightArrow">
            <a:avLst>
              <a:gd name="adj1" fmla="val 50000"/>
              <a:gd name="adj2" fmla="val 72764"/>
            </a:avLst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7" name="Right Arrow 16"/>
          <p:cNvSpPr/>
          <p:nvPr/>
        </p:nvSpPr>
        <p:spPr>
          <a:xfrm rot="16200000">
            <a:off x="5415600" y="3951799"/>
            <a:ext cx="324000" cy="183377"/>
          </a:xfrm>
          <a:prstGeom prst="rightArrow">
            <a:avLst>
              <a:gd name="adj1" fmla="val 50000"/>
              <a:gd name="adj2" fmla="val 72764"/>
            </a:avLst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8" name="TextBox 17"/>
          <p:cNvSpPr txBox="1"/>
          <p:nvPr/>
        </p:nvSpPr>
        <p:spPr>
          <a:xfrm>
            <a:off x="4805235" y="3364931"/>
            <a:ext cx="1544730" cy="507831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350" dirty="0"/>
              <a:t>Visuo-spatial Scratchpad</a:t>
            </a:r>
          </a:p>
        </p:txBody>
      </p:sp>
      <p:sp>
        <p:nvSpPr>
          <p:cNvPr id="19" name="Up-Down Arrow 18"/>
          <p:cNvSpPr/>
          <p:nvPr/>
        </p:nvSpPr>
        <p:spPr>
          <a:xfrm>
            <a:off x="5468021" y="4918187"/>
            <a:ext cx="189000" cy="405000"/>
          </a:xfrm>
          <a:prstGeom prst="upDownArrow">
            <a:avLst>
              <a:gd name="adj1" fmla="val 50000"/>
              <a:gd name="adj2" fmla="val 62621"/>
            </a:avLst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0" name="TextBox 19"/>
          <p:cNvSpPr txBox="1"/>
          <p:nvPr/>
        </p:nvSpPr>
        <p:spPr>
          <a:xfrm>
            <a:off x="4627513" y="5338729"/>
            <a:ext cx="1890000" cy="30008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350" dirty="0"/>
              <a:t>Phonological Loop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690623" y="5615913"/>
            <a:ext cx="1728000" cy="30008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350" dirty="0"/>
              <a:t>Articulatory control 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698176" y="5962507"/>
            <a:ext cx="1728000" cy="30008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350" dirty="0"/>
              <a:t>Phonological store </a:t>
            </a:r>
          </a:p>
        </p:txBody>
      </p:sp>
    </p:spTree>
    <p:extLst>
      <p:ext uri="{BB962C8B-B14F-4D97-AF65-F5344CB8AC3E}">
        <p14:creationId xmlns:p14="http://schemas.microsoft.com/office/powerpoint/2010/main" val="2411172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>
          <a:xfrm>
            <a:off x="838609" y="34926"/>
            <a:ext cx="7752532" cy="1143000"/>
          </a:xfrm>
        </p:spPr>
        <p:txBody>
          <a:bodyPr/>
          <a:lstStyle/>
          <a:p>
            <a:pPr eaLnBrk="1" hangingPunct="1"/>
            <a:r>
              <a:rPr lang="en-US" altLang="en-US" sz="4000" dirty="0" smtClean="0">
                <a:solidFill>
                  <a:schemeClr val="tx1"/>
                </a:solidFill>
              </a:rPr>
              <a:t>Working Memory: Dividing STM</a:t>
            </a:r>
            <a:endParaRPr lang="en-GB" altLang="en-US" sz="4000" dirty="0" smtClean="0">
              <a:solidFill>
                <a:schemeClr val="tx1"/>
              </a:solidFill>
            </a:endParaRPr>
          </a:p>
        </p:txBody>
      </p:sp>
      <p:sp>
        <p:nvSpPr>
          <p:cNvPr id="15364" name="Oval 3"/>
          <p:cNvSpPr>
            <a:spLocks noChangeArrowheads="1"/>
          </p:cNvSpPr>
          <p:nvPr/>
        </p:nvSpPr>
        <p:spPr bwMode="auto">
          <a:xfrm>
            <a:off x="2411413" y="1125538"/>
            <a:ext cx="4141787" cy="2447925"/>
          </a:xfrm>
          <a:prstGeom prst="ellipse">
            <a:avLst/>
          </a:prstGeom>
          <a:solidFill>
            <a:srgbClr val="FFFFFF"/>
          </a:solidFill>
          <a:ln w="38100">
            <a:solidFill>
              <a:schemeClr val="accent2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5365" name="Oval 4"/>
          <p:cNvSpPr>
            <a:spLocks noChangeArrowheads="1"/>
          </p:cNvSpPr>
          <p:nvPr/>
        </p:nvSpPr>
        <p:spPr bwMode="auto">
          <a:xfrm>
            <a:off x="5003800" y="4005263"/>
            <a:ext cx="3744913" cy="2303462"/>
          </a:xfrm>
          <a:prstGeom prst="ellipse">
            <a:avLst/>
          </a:prstGeom>
          <a:solidFill>
            <a:srgbClr val="FFFFFF"/>
          </a:solidFill>
          <a:ln w="38100">
            <a:solidFill>
              <a:schemeClr val="accent2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5366" name="Oval 5"/>
          <p:cNvSpPr>
            <a:spLocks noChangeArrowheads="1"/>
          </p:cNvSpPr>
          <p:nvPr/>
        </p:nvSpPr>
        <p:spPr bwMode="auto">
          <a:xfrm>
            <a:off x="169682" y="4076700"/>
            <a:ext cx="4257856" cy="2616994"/>
          </a:xfrm>
          <a:prstGeom prst="ellipse">
            <a:avLst/>
          </a:prstGeom>
          <a:solidFill>
            <a:srgbClr val="FFFFFF"/>
          </a:solidFill>
          <a:ln w="38100">
            <a:solidFill>
              <a:schemeClr val="accent2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3319" name="Line 6"/>
          <p:cNvSpPr>
            <a:spLocks noChangeShapeType="1"/>
          </p:cNvSpPr>
          <p:nvPr/>
        </p:nvSpPr>
        <p:spPr bwMode="auto">
          <a:xfrm flipV="1">
            <a:off x="2732882" y="3286919"/>
            <a:ext cx="360362" cy="649287"/>
          </a:xfrm>
          <a:prstGeom prst="line">
            <a:avLst/>
          </a:prstGeom>
          <a:ln w="38100">
            <a:solidFill>
              <a:schemeClr val="accent2"/>
            </a:solidFill>
            <a:headEnd/>
            <a:tailEnd type="triangle" w="med" len="med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wrap="none"/>
          <a:lstStyle/>
          <a:p>
            <a:pPr>
              <a:defRPr/>
            </a:pPr>
            <a:endParaRPr lang="en-GB"/>
          </a:p>
        </p:txBody>
      </p:sp>
      <p:sp>
        <p:nvSpPr>
          <p:cNvPr id="13320" name="Line 7"/>
          <p:cNvSpPr>
            <a:spLocks noChangeShapeType="1"/>
          </p:cNvSpPr>
          <p:nvPr/>
        </p:nvSpPr>
        <p:spPr bwMode="auto">
          <a:xfrm flipH="1">
            <a:off x="2925084" y="3436596"/>
            <a:ext cx="360362" cy="576262"/>
          </a:xfrm>
          <a:prstGeom prst="line">
            <a:avLst/>
          </a:prstGeom>
          <a:ln w="38100">
            <a:solidFill>
              <a:schemeClr val="accent2"/>
            </a:solidFill>
            <a:headEnd/>
            <a:tailEnd type="triangle" w="med" len="med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wrap="none"/>
          <a:lstStyle/>
          <a:p>
            <a:pPr>
              <a:defRPr/>
            </a:pPr>
            <a:endParaRPr lang="en-GB"/>
          </a:p>
        </p:txBody>
      </p:sp>
      <p:sp>
        <p:nvSpPr>
          <p:cNvPr id="13321" name="Line 8"/>
          <p:cNvSpPr>
            <a:spLocks noChangeShapeType="1"/>
          </p:cNvSpPr>
          <p:nvPr/>
        </p:nvSpPr>
        <p:spPr bwMode="auto">
          <a:xfrm>
            <a:off x="5954523" y="3319463"/>
            <a:ext cx="358775" cy="576262"/>
          </a:xfrm>
          <a:prstGeom prst="line">
            <a:avLst/>
          </a:prstGeom>
          <a:ln w="38100">
            <a:solidFill>
              <a:schemeClr val="accent2"/>
            </a:solidFill>
            <a:headEnd/>
            <a:tailEnd type="triangle" w="med" len="med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wrap="none"/>
          <a:lstStyle/>
          <a:p>
            <a:pPr>
              <a:defRPr/>
            </a:pPr>
            <a:endParaRPr lang="en-GB"/>
          </a:p>
        </p:txBody>
      </p:sp>
      <p:sp>
        <p:nvSpPr>
          <p:cNvPr id="13322" name="Line 9"/>
          <p:cNvSpPr>
            <a:spLocks noChangeShapeType="1"/>
          </p:cNvSpPr>
          <p:nvPr/>
        </p:nvSpPr>
        <p:spPr bwMode="auto">
          <a:xfrm flipH="1" flipV="1">
            <a:off x="6169523" y="3170623"/>
            <a:ext cx="431800" cy="647700"/>
          </a:xfrm>
          <a:prstGeom prst="line">
            <a:avLst/>
          </a:prstGeom>
          <a:ln w="38100">
            <a:solidFill>
              <a:schemeClr val="accent2"/>
            </a:solidFill>
            <a:headEnd/>
            <a:tailEnd type="triangle" w="med" len="med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wrap="none"/>
          <a:lstStyle/>
          <a:p>
            <a:pPr>
              <a:defRPr/>
            </a:pPr>
            <a:endParaRPr lang="en-GB"/>
          </a:p>
        </p:txBody>
      </p:sp>
      <p:sp>
        <p:nvSpPr>
          <p:cNvPr id="15371" name="Text Box 10"/>
          <p:cNvSpPr txBox="1">
            <a:spLocks noChangeArrowheads="1"/>
          </p:cNvSpPr>
          <p:nvPr/>
        </p:nvSpPr>
        <p:spPr bwMode="auto">
          <a:xfrm>
            <a:off x="3563938" y="1700213"/>
            <a:ext cx="21605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5372" name="Text Box 11"/>
          <p:cNvSpPr txBox="1">
            <a:spLocks noChangeArrowheads="1"/>
          </p:cNvSpPr>
          <p:nvPr/>
        </p:nvSpPr>
        <p:spPr bwMode="auto">
          <a:xfrm>
            <a:off x="2522152" y="1648997"/>
            <a:ext cx="3920307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400" b="1" dirty="0">
                <a:solidFill>
                  <a:schemeClr val="accent2"/>
                </a:solidFill>
                <a:latin typeface="Times New Roman" panose="02020603050405020304" pitchFamily="18" charset="0"/>
              </a:rPr>
              <a:t>CENTRAL EXECUTIVE</a:t>
            </a:r>
          </a:p>
          <a:p>
            <a:pPr algn="ctr" eaLnBrk="1" hangingPunct="1">
              <a:buFontTx/>
              <a:buChar char="•"/>
            </a:pPr>
            <a:r>
              <a:rPr lang="en-GB" altLang="en-US" sz="2400" dirty="0">
                <a:latin typeface="Times New Roman" panose="02020603050405020304" pitchFamily="18" charset="0"/>
              </a:rPr>
              <a:t>   Modality free</a:t>
            </a:r>
          </a:p>
          <a:p>
            <a:pPr algn="ctr" eaLnBrk="1" hangingPunct="1">
              <a:buFontTx/>
              <a:buChar char="•"/>
            </a:pPr>
            <a:r>
              <a:rPr lang="en-GB" altLang="en-US" sz="2400" dirty="0">
                <a:latin typeface="Times New Roman" panose="02020603050405020304" pitchFamily="18" charset="0"/>
              </a:rPr>
              <a:t>   Uses PL and VSS as</a:t>
            </a:r>
          </a:p>
          <a:p>
            <a:pPr algn="ctr" eaLnBrk="1" hangingPunct="1"/>
            <a:r>
              <a:rPr lang="en-GB" altLang="en-US" sz="2400" dirty="0">
                <a:latin typeface="Times New Roman" panose="02020603050405020304" pitchFamily="18" charset="0"/>
              </a:rPr>
              <a:t>     slave systems</a:t>
            </a:r>
          </a:p>
        </p:txBody>
      </p:sp>
      <p:sp>
        <p:nvSpPr>
          <p:cNvPr id="15373" name="Text Box 12"/>
          <p:cNvSpPr txBox="1">
            <a:spLocks noChangeArrowheads="1"/>
          </p:cNvSpPr>
          <p:nvPr/>
        </p:nvSpPr>
        <p:spPr bwMode="auto">
          <a:xfrm>
            <a:off x="457019" y="4664075"/>
            <a:ext cx="3683181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400" b="1" dirty="0">
                <a:solidFill>
                  <a:schemeClr val="accent2"/>
                </a:solidFill>
                <a:latin typeface="Times New Roman" panose="02020603050405020304" pitchFamily="18" charset="0"/>
              </a:rPr>
              <a:t>PHONOLOGICAL LOOP</a:t>
            </a:r>
          </a:p>
          <a:p>
            <a:pPr algn="ctr" eaLnBrk="1" hangingPunct="1">
              <a:buFontTx/>
              <a:buChar char="•"/>
            </a:pPr>
            <a:r>
              <a:rPr lang="en-GB" altLang="en-US" sz="2400" dirty="0">
                <a:latin typeface="Times New Roman" panose="02020603050405020304" pitchFamily="18" charset="0"/>
              </a:rPr>
              <a:t>   Holding information in</a:t>
            </a:r>
          </a:p>
          <a:p>
            <a:pPr algn="ctr" eaLnBrk="1" hangingPunct="1"/>
            <a:r>
              <a:rPr lang="en-GB" altLang="en-US" sz="2400" dirty="0">
                <a:latin typeface="Times New Roman" panose="02020603050405020304" pitchFamily="18" charset="0"/>
              </a:rPr>
              <a:t>     phonological form</a:t>
            </a:r>
          </a:p>
          <a:p>
            <a:pPr algn="ctr" eaLnBrk="1" hangingPunct="1"/>
            <a:r>
              <a:rPr lang="en-GB" altLang="en-US" sz="2400" dirty="0">
                <a:latin typeface="Times New Roman" panose="02020603050405020304" pitchFamily="18" charset="0"/>
              </a:rPr>
              <a:t>    (speech based)</a:t>
            </a:r>
          </a:p>
        </p:txBody>
      </p:sp>
      <p:sp>
        <p:nvSpPr>
          <p:cNvPr id="15374" name="Text Box 13"/>
          <p:cNvSpPr txBox="1">
            <a:spLocks noChangeArrowheads="1"/>
          </p:cNvSpPr>
          <p:nvPr/>
        </p:nvSpPr>
        <p:spPr bwMode="auto">
          <a:xfrm>
            <a:off x="4715668" y="4327525"/>
            <a:ext cx="4321175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400" b="1" dirty="0">
                <a:solidFill>
                  <a:schemeClr val="accent2"/>
                </a:solidFill>
                <a:latin typeface="Times New Roman" panose="02020603050405020304" pitchFamily="18" charset="0"/>
              </a:rPr>
              <a:t>VISUO-SPATIAL SKETCHPAD</a:t>
            </a:r>
          </a:p>
          <a:p>
            <a:pPr algn="ctr" eaLnBrk="1" hangingPunct="1">
              <a:buFontTx/>
              <a:buChar char="•"/>
            </a:pPr>
            <a:r>
              <a:rPr lang="en-GB" altLang="en-US" sz="2400" dirty="0">
                <a:latin typeface="Times New Roman" panose="02020603050405020304" pitchFamily="18" charset="0"/>
              </a:rPr>
              <a:t>   Specialised for spatial </a:t>
            </a:r>
          </a:p>
          <a:p>
            <a:pPr algn="ctr" eaLnBrk="1" hangingPunct="1"/>
            <a:r>
              <a:rPr lang="en-GB" altLang="en-US" sz="2400" dirty="0">
                <a:latin typeface="Times New Roman" panose="02020603050405020304" pitchFamily="18" charset="0"/>
              </a:rPr>
              <a:t>     and/or visual coding</a:t>
            </a:r>
          </a:p>
        </p:txBody>
      </p:sp>
    </p:spTree>
    <p:extLst>
      <p:ext uri="{BB962C8B-B14F-4D97-AF65-F5344CB8AC3E}">
        <p14:creationId xmlns:p14="http://schemas.microsoft.com/office/powerpoint/2010/main" val="3020039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0370" y="122548"/>
            <a:ext cx="8510009" cy="1141400"/>
          </a:xfrm>
        </p:spPr>
        <p:txBody>
          <a:bodyPr/>
          <a:lstStyle/>
          <a:p>
            <a:r>
              <a:rPr lang="en-GB" b="1" dirty="0" smtClean="0"/>
              <a:t>How many windows are there in your house?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1975" y="3576528"/>
            <a:ext cx="8672660" cy="3069369"/>
          </a:xfrm>
          <a:solidFill>
            <a:schemeClr val="bg1"/>
          </a:solidFill>
        </p:spPr>
        <p:txBody>
          <a:bodyPr>
            <a:no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400" dirty="0"/>
              <a:t>To set up and manipulate the image we need the...</a:t>
            </a:r>
          </a:p>
          <a:p>
            <a:pPr lvl="1">
              <a:spcBef>
                <a:spcPts val="0"/>
              </a:spcBef>
              <a:spcAft>
                <a:spcPts val="0"/>
              </a:spcAft>
            </a:pPr>
            <a:r>
              <a:rPr lang="en-GB" sz="1800" dirty="0" err="1"/>
              <a:t>Visuo</a:t>
            </a:r>
            <a:r>
              <a:rPr lang="en-GB" sz="1800" dirty="0"/>
              <a:t>-spatial scratchpad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GB" sz="2400" dirty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400" dirty="0"/>
              <a:t>To sub-vocally count the number of windows we need the...</a:t>
            </a:r>
          </a:p>
          <a:p>
            <a:pPr lvl="1">
              <a:spcBef>
                <a:spcPts val="0"/>
              </a:spcBef>
              <a:spcAft>
                <a:spcPts val="0"/>
              </a:spcAft>
            </a:pPr>
            <a:r>
              <a:rPr lang="en-GB" sz="1800" dirty="0"/>
              <a:t>Phonological loop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GB" sz="2400" dirty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400" dirty="0"/>
              <a:t>To organise the whole operation we need the...</a:t>
            </a:r>
          </a:p>
          <a:p>
            <a:pPr lvl="1">
              <a:spcBef>
                <a:spcPts val="0"/>
              </a:spcBef>
              <a:spcAft>
                <a:spcPts val="0"/>
              </a:spcAft>
            </a:pPr>
            <a:r>
              <a:rPr lang="en-GB" sz="1800" dirty="0"/>
              <a:t>Central executive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0435" y="1489435"/>
            <a:ext cx="2326432" cy="2037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836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>
          <a:xfrm>
            <a:off x="359568" y="16670"/>
            <a:ext cx="8569325" cy="846930"/>
          </a:xfrm>
        </p:spPr>
        <p:txBody>
          <a:bodyPr/>
          <a:lstStyle/>
          <a:p>
            <a:pPr eaLnBrk="1" hangingPunct="1"/>
            <a:r>
              <a:rPr lang="en-US" altLang="en-US" sz="4000" dirty="0" smtClean="0"/>
              <a:t>Working Memory: Dividing STM</a:t>
            </a:r>
            <a:endParaRPr lang="en-GB" altLang="en-US" sz="4000" dirty="0" smtClean="0"/>
          </a:p>
        </p:txBody>
      </p:sp>
      <p:sp>
        <p:nvSpPr>
          <p:cNvPr id="16388" name="Oval 3"/>
          <p:cNvSpPr>
            <a:spLocks noChangeArrowheads="1"/>
          </p:cNvSpPr>
          <p:nvPr/>
        </p:nvSpPr>
        <p:spPr bwMode="auto">
          <a:xfrm>
            <a:off x="2214563" y="819151"/>
            <a:ext cx="4338637" cy="2447925"/>
          </a:xfrm>
          <a:prstGeom prst="ellipse">
            <a:avLst/>
          </a:prstGeom>
          <a:solidFill>
            <a:srgbClr val="FFFFFF"/>
          </a:solidFill>
          <a:ln w="38100">
            <a:solidFill>
              <a:schemeClr val="accent2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6389" name="Oval 4"/>
          <p:cNvSpPr>
            <a:spLocks noChangeArrowheads="1"/>
          </p:cNvSpPr>
          <p:nvPr/>
        </p:nvSpPr>
        <p:spPr bwMode="auto">
          <a:xfrm>
            <a:off x="5505182" y="2799368"/>
            <a:ext cx="3618975" cy="1995488"/>
          </a:xfrm>
          <a:prstGeom prst="ellipse">
            <a:avLst/>
          </a:prstGeom>
          <a:solidFill>
            <a:srgbClr val="FFFFFF"/>
          </a:solidFill>
          <a:ln w="38100">
            <a:solidFill>
              <a:schemeClr val="accent2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6390" name="Oval 5"/>
          <p:cNvSpPr>
            <a:spLocks noChangeArrowheads="1"/>
          </p:cNvSpPr>
          <p:nvPr/>
        </p:nvSpPr>
        <p:spPr bwMode="auto">
          <a:xfrm>
            <a:off x="65700" y="3086419"/>
            <a:ext cx="3849075" cy="1924050"/>
          </a:xfrm>
          <a:prstGeom prst="ellips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3319" name="Line 6"/>
          <p:cNvSpPr>
            <a:spLocks noChangeShapeType="1"/>
          </p:cNvSpPr>
          <p:nvPr/>
        </p:nvSpPr>
        <p:spPr bwMode="auto">
          <a:xfrm flipV="1">
            <a:off x="1782763" y="2424431"/>
            <a:ext cx="523876" cy="559501"/>
          </a:xfrm>
          <a:prstGeom prst="line">
            <a:avLst/>
          </a:prstGeom>
          <a:ln w="38100">
            <a:solidFill>
              <a:schemeClr val="accent2"/>
            </a:solidFill>
            <a:headEnd/>
            <a:tailEnd type="triangle" w="med" len="med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wrap="none"/>
          <a:lstStyle/>
          <a:p>
            <a:pPr>
              <a:defRPr/>
            </a:pPr>
            <a:endParaRPr lang="en-GB"/>
          </a:p>
        </p:txBody>
      </p:sp>
      <p:sp>
        <p:nvSpPr>
          <p:cNvPr id="13320" name="Line 7"/>
          <p:cNvSpPr>
            <a:spLocks noChangeShapeType="1"/>
          </p:cNvSpPr>
          <p:nvPr/>
        </p:nvSpPr>
        <p:spPr bwMode="auto">
          <a:xfrm flipH="1">
            <a:off x="1941921" y="2553179"/>
            <a:ext cx="430418" cy="471982"/>
          </a:xfrm>
          <a:prstGeom prst="line">
            <a:avLst/>
          </a:prstGeom>
          <a:ln w="38100">
            <a:solidFill>
              <a:schemeClr val="accent2"/>
            </a:solidFill>
            <a:headEnd/>
            <a:tailEnd type="triangle" w="med" len="med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wrap="none"/>
          <a:lstStyle/>
          <a:p>
            <a:pPr>
              <a:defRPr/>
            </a:pP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3321" name="Line 8"/>
          <p:cNvSpPr>
            <a:spLocks noChangeShapeType="1"/>
          </p:cNvSpPr>
          <p:nvPr/>
        </p:nvSpPr>
        <p:spPr bwMode="auto">
          <a:xfrm>
            <a:off x="6599876" y="2325378"/>
            <a:ext cx="385124" cy="432000"/>
          </a:xfrm>
          <a:prstGeom prst="line">
            <a:avLst/>
          </a:prstGeom>
          <a:ln w="38100">
            <a:solidFill>
              <a:schemeClr val="accent2"/>
            </a:solidFill>
            <a:headEnd/>
            <a:tailEnd type="triangle" w="med" len="med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wrap="none"/>
          <a:lstStyle/>
          <a:p>
            <a:pPr>
              <a:defRPr/>
            </a:pPr>
            <a:endParaRPr lang="en-GB"/>
          </a:p>
        </p:txBody>
      </p:sp>
      <p:sp>
        <p:nvSpPr>
          <p:cNvPr id="13322" name="Line 9"/>
          <p:cNvSpPr>
            <a:spLocks noChangeShapeType="1"/>
          </p:cNvSpPr>
          <p:nvPr/>
        </p:nvSpPr>
        <p:spPr bwMode="auto">
          <a:xfrm flipH="1" flipV="1">
            <a:off x="6645276" y="2157412"/>
            <a:ext cx="514349" cy="529059"/>
          </a:xfrm>
          <a:prstGeom prst="line">
            <a:avLst/>
          </a:prstGeom>
          <a:ln w="38100">
            <a:solidFill>
              <a:schemeClr val="accent2"/>
            </a:solidFill>
            <a:headEnd/>
            <a:tailEnd type="triangle" w="med" len="med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wrap="none"/>
          <a:lstStyle/>
          <a:p>
            <a:pPr>
              <a:defRPr/>
            </a:pPr>
            <a:endParaRPr lang="en-GB"/>
          </a:p>
        </p:txBody>
      </p:sp>
      <p:sp>
        <p:nvSpPr>
          <p:cNvPr id="16395" name="Text Box 10"/>
          <p:cNvSpPr txBox="1">
            <a:spLocks noChangeArrowheads="1"/>
          </p:cNvSpPr>
          <p:nvPr/>
        </p:nvSpPr>
        <p:spPr bwMode="auto">
          <a:xfrm>
            <a:off x="3563938" y="1700213"/>
            <a:ext cx="21605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6396" name="Text Box 11"/>
          <p:cNvSpPr txBox="1">
            <a:spLocks noChangeArrowheads="1"/>
          </p:cNvSpPr>
          <p:nvPr/>
        </p:nvSpPr>
        <p:spPr bwMode="auto">
          <a:xfrm>
            <a:off x="2632076" y="1192114"/>
            <a:ext cx="3595687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400" b="1" dirty="0">
                <a:solidFill>
                  <a:schemeClr val="accent2"/>
                </a:solidFill>
                <a:latin typeface="Times New Roman" panose="02020603050405020304" pitchFamily="18" charset="0"/>
              </a:rPr>
              <a:t>CENTRAL EXECUTIVE</a:t>
            </a:r>
          </a:p>
          <a:p>
            <a:pPr algn="ctr" eaLnBrk="1" hangingPunct="1">
              <a:buFontTx/>
              <a:buChar char="•"/>
            </a:pPr>
            <a:r>
              <a:rPr lang="en-GB" altLang="en-US" sz="2400" dirty="0">
                <a:solidFill>
                  <a:schemeClr val="bg2"/>
                </a:solidFill>
                <a:latin typeface="Times New Roman" panose="02020603050405020304" pitchFamily="18" charset="0"/>
              </a:rPr>
              <a:t>   </a:t>
            </a:r>
            <a:r>
              <a:rPr lang="en-GB" altLang="en-US" sz="2400" dirty="0">
                <a:latin typeface="Times New Roman" panose="02020603050405020304" pitchFamily="18" charset="0"/>
              </a:rPr>
              <a:t>Modality free</a:t>
            </a:r>
          </a:p>
          <a:p>
            <a:pPr algn="ctr" eaLnBrk="1" hangingPunct="1">
              <a:buFontTx/>
              <a:buChar char="•"/>
            </a:pPr>
            <a:r>
              <a:rPr lang="en-GB" altLang="en-US" sz="2400" dirty="0">
                <a:latin typeface="Times New Roman" panose="02020603050405020304" pitchFamily="18" charset="0"/>
              </a:rPr>
              <a:t>   Uses PL and VSS as</a:t>
            </a:r>
          </a:p>
          <a:p>
            <a:pPr algn="ctr" eaLnBrk="1" hangingPunct="1"/>
            <a:r>
              <a:rPr lang="en-GB" altLang="en-US" sz="2400" dirty="0">
                <a:latin typeface="Times New Roman" panose="02020603050405020304" pitchFamily="18" charset="0"/>
              </a:rPr>
              <a:t>     slave systems</a:t>
            </a:r>
          </a:p>
          <a:p>
            <a:pPr algn="ctr" eaLnBrk="1" hangingPunct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Times New Roman" panose="02020603050405020304" pitchFamily="18" charset="0"/>
              </a:rPr>
              <a:t>   Limited capacity</a:t>
            </a:r>
          </a:p>
          <a:p>
            <a:pPr eaLnBrk="1" hangingPunct="1"/>
            <a:endParaRPr lang="en-GB" altLang="en-US" sz="2400" dirty="0">
              <a:latin typeface="Times New Roman" panose="02020603050405020304" pitchFamily="18" charset="0"/>
            </a:endParaRPr>
          </a:p>
        </p:txBody>
      </p:sp>
      <p:sp>
        <p:nvSpPr>
          <p:cNvPr id="16397" name="Text Box 12"/>
          <p:cNvSpPr txBox="1">
            <a:spLocks noChangeArrowheads="1"/>
          </p:cNvSpPr>
          <p:nvPr/>
        </p:nvSpPr>
        <p:spPr bwMode="auto">
          <a:xfrm>
            <a:off x="148775" y="3349806"/>
            <a:ext cx="3501412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400" b="1" dirty="0">
                <a:solidFill>
                  <a:schemeClr val="accent2"/>
                </a:solidFill>
                <a:latin typeface="Times New Roman" panose="02020603050405020304" pitchFamily="18" charset="0"/>
              </a:rPr>
              <a:t>ARTICULATORY LOOP</a:t>
            </a:r>
          </a:p>
          <a:p>
            <a:pPr algn="ctr" eaLnBrk="1" hangingPunct="1">
              <a:buFontTx/>
              <a:buChar char="•"/>
            </a:pPr>
            <a:r>
              <a:rPr lang="en-GB" altLang="en-US" sz="2400" dirty="0">
                <a:solidFill>
                  <a:schemeClr val="bg2"/>
                </a:solidFill>
                <a:latin typeface="Times New Roman" panose="02020603050405020304" pitchFamily="18" charset="0"/>
              </a:rPr>
              <a:t>  </a:t>
            </a:r>
            <a:r>
              <a:rPr lang="en-GB" altLang="en-US" sz="2400" dirty="0">
                <a:latin typeface="Times New Roman" panose="02020603050405020304" pitchFamily="18" charset="0"/>
              </a:rPr>
              <a:t>Verbal rehearsal system</a:t>
            </a:r>
          </a:p>
          <a:p>
            <a:pPr algn="ctr" eaLnBrk="1" hangingPunct="1">
              <a:buFontTx/>
              <a:buChar char="•"/>
            </a:pPr>
            <a:r>
              <a:rPr lang="en-GB" altLang="en-US" sz="2400" dirty="0">
                <a:latin typeface="Times New Roman" panose="02020603050405020304" pitchFamily="18" charset="0"/>
              </a:rPr>
              <a:t> (Inner voice)</a:t>
            </a:r>
          </a:p>
        </p:txBody>
      </p:sp>
      <p:sp>
        <p:nvSpPr>
          <p:cNvPr id="16398" name="Text Box 13"/>
          <p:cNvSpPr txBox="1">
            <a:spLocks noChangeArrowheads="1"/>
          </p:cNvSpPr>
          <p:nvPr/>
        </p:nvSpPr>
        <p:spPr bwMode="auto">
          <a:xfrm>
            <a:off x="5485380" y="3025161"/>
            <a:ext cx="342900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400" b="1" dirty="0">
                <a:solidFill>
                  <a:schemeClr val="accent2"/>
                </a:solidFill>
                <a:latin typeface="Times New Roman" panose="02020603050405020304" pitchFamily="18" charset="0"/>
              </a:rPr>
              <a:t>VISUO-SPATIAL SKETCHPAD</a:t>
            </a:r>
          </a:p>
          <a:p>
            <a:pPr algn="ctr" eaLnBrk="1" hangingPunct="1">
              <a:buFontTx/>
              <a:buChar char="•"/>
            </a:pPr>
            <a:r>
              <a:rPr lang="en-GB" altLang="en-US" sz="2400" dirty="0">
                <a:solidFill>
                  <a:schemeClr val="bg2"/>
                </a:solidFill>
                <a:latin typeface="Times New Roman" panose="02020603050405020304" pitchFamily="18" charset="0"/>
              </a:rPr>
              <a:t>   </a:t>
            </a:r>
            <a:r>
              <a:rPr lang="en-GB" altLang="en-US" sz="2400" dirty="0">
                <a:latin typeface="Times New Roman" panose="02020603050405020304" pitchFamily="18" charset="0"/>
              </a:rPr>
              <a:t>Specialised for spatial </a:t>
            </a:r>
          </a:p>
          <a:p>
            <a:pPr algn="ctr" eaLnBrk="1" hangingPunct="1"/>
            <a:r>
              <a:rPr lang="en-GB" altLang="en-US" sz="2400" dirty="0">
                <a:latin typeface="Times New Roman" panose="02020603050405020304" pitchFamily="18" charset="0"/>
              </a:rPr>
              <a:t>     and/or visual coding</a:t>
            </a:r>
          </a:p>
        </p:txBody>
      </p:sp>
      <p:sp>
        <p:nvSpPr>
          <p:cNvPr id="16399" name="Oval 5"/>
          <p:cNvSpPr>
            <a:spLocks noChangeArrowheads="1"/>
          </p:cNvSpPr>
          <p:nvPr/>
        </p:nvSpPr>
        <p:spPr bwMode="auto">
          <a:xfrm>
            <a:off x="2841504" y="4533408"/>
            <a:ext cx="4052887" cy="2197216"/>
          </a:xfrm>
          <a:prstGeom prst="ellipse">
            <a:avLst/>
          </a:prstGeom>
          <a:solidFill>
            <a:srgbClr val="FFFFFF"/>
          </a:solidFill>
          <a:ln w="38100">
            <a:solidFill>
              <a:schemeClr val="accent2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6400" name="TextBox 15"/>
          <p:cNvSpPr txBox="1">
            <a:spLocks noChangeArrowheads="1"/>
          </p:cNvSpPr>
          <p:nvPr/>
        </p:nvSpPr>
        <p:spPr bwMode="auto">
          <a:xfrm>
            <a:off x="2960016" y="4735388"/>
            <a:ext cx="3685260" cy="2616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400" b="1" dirty="0">
                <a:solidFill>
                  <a:schemeClr val="accent2"/>
                </a:solidFill>
                <a:latin typeface="Times New Roman" panose="02020603050405020304" pitchFamily="18" charset="0"/>
              </a:rPr>
              <a:t>PHONOLOGICAL STORE</a:t>
            </a:r>
          </a:p>
          <a:p>
            <a:pPr algn="ctr" eaLnBrk="1" hangingPunct="1">
              <a:buFontTx/>
              <a:buChar char="•"/>
            </a:pPr>
            <a:r>
              <a:rPr lang="en-GB" altLang="en-US" sz="2400" dirty="0">
                <a:latin typeface="Times New Roman" panose="02020603050405020304" pitchFamily="18" charset="0"/>
              </a:rPr>
              <a:t>Phonemic system (sound based)</a:t>
            </a:r>
          </a:p>
          <a:p>
            <a:pPr algn="ctr" eaLnBrk="1" hangingPunct="1">
              <a:buFontTx/>
              <a:buChar char="•"/>
            </a:pPr>
            <a:r>
              <a:rPr lang="en-GB" altLang="en-US" sz="2400" dirty="0">
                <a:latin typeface="Times New Roman" panose="02020603050405020304" pitchFamily="18" charset="0"/>
              </a:rPr>
              <a:t>Non lexical</a:t>
            </a:r>
          </a:p>
          <a:p>
            <a:pPr eaLnBrk="1" hangingPunct="1"/>
            <a:endParaRPr lang="en-GB" altLang="en-US" sz="2400" b="1" dirty="0">
              <a:latin typeface="Times New Roman" panose="02020603050405020304" pitchFamily="18" charset="0"/>
            </a:endParaRPr>
          </a:p>
          <a:p>
            <a:pPr eaLnBrk="1" hangingPunct="1"/>
            <a:endParaRPr lang="en-GB" altLang="en-US" sz="2000" b="1" dirty="0"/>
          </a:p>
        </p:txBody>
      </p:sp>
      <p:cxnSp>
        <p:nvCxnSpPr>
          <p:cNvPr id="18" name="Straight Arrow Connector 17"/>
          <p:cNvCxnSpPr/>
          <p:nvPr/>
        </p:nvCxnSpPr>
        <p:spPr>
          <a:xfrm rot="5400000">
            <a:off x="4168710" y="3867250"/>
            <a:ext cx="1000125" cy="0"/>
          </a:xfrm>
          <a:prstGeom prst="straightConnector1">
            <a:avLst/>
          </a:prstGeom>
          <a:ln w="38100">
            <a:solidFill>
              <a:schemeClr val="accent2"/>
            </a:solidFill>
            <a:tailEnd type="arrow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rot="5400000" flipH="1" flipV="1">
            <a:off x="3930650" y="3866456"/>
            <a:ext cx="1000125" cy="1587"/>
          </a:xfrm>
          <a:prstGeom prst="straightConnector1">
            <a:avLst/>
          </a:prstGeom>
          <a:ln w="38100">
            <a:solidFill>
              <a:schemeClr val="accent2"/>
            </a:solidFill>
            <a:tailEnd type="arrow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2210748" y="5059543"/>
            <a:ext cx="571500" cy="428625"/>
          </a:xfrm>
          <a:prstGeom prst="straightConnector1">
            <a:avLst/>
          </a:prstGeom>
          <a:ln w="38100">
            <a:solidFill>
              <a:schemeClr val="accent2"/>
            </a:solidFill>
            <a:tailEnd type="arrow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5709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072299" y="131975"/>
            <a:ext cx="7772400" cy="885334"/>
          </a:xfrm>
        </p:spPr>
        <p:txBody>
          <a:bodyPr/>
          <a:lstStyle/>
          <a:p>
            <a:r>
              <a:rPr lang="en-GB" altLang="en-US" dirty="0" smtClean="0"/>
              <a:t>Separating the components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7611" y="1017309"/>
            <a:ext cx="8362950" cy="4525963"/>
          </a:xfrm>
        </p:spPr>
        <p:txBody>
          <a:bodyPr/>
          <a:lstStyle/>
          <a:p>
            <a:r>
              <a:rPr lang="en-GB" altLang="en-US" sz="2800" dirty="0" smtClean="0"/>
              <a:t>Assumption that separate components:</a:t>
            </a:r>
          </a:p>
          <a:p>
            <a:r>
              <a:rPr lang="en-GB" altLang="en-US" sz="2800" b="1" dirty="0" smtClean="0"/>
              <a:t>Dissociation</a:t>
            </a:r>
            <a:r>
              <a:rPr lang="en-GB" altLang="en-US" sz="2800" dirty="0" smtClean="0"/>
              <a:t> between components via suppression/disruption:</a:t>
            </a:r>
          </a:p>
          <a:p>
            <a:r>
              <a:rPr lang="en-GB" altLang="en-US" sz="2800" b="1" dirty="0" smtClean="0"/>
              <a:t>Visuospatial Sketchpad</a:t>
            </a:r>
            <a:r>
              <a:rPr lang="en-GB" altLang="en-US" sz="2800" dirty="0" smtClean="0"/>
              <a:t> – visual suppression</a:t>
            </a:r>
          </a:p>
          <a:p>
            <a:pPr lvl="1"/>
            <a:r>
              <a:rPr lang="en-GB" altLang="en-US" sz="2400" dirty="0" smtClean="0"/>
              <a:t> E.g. Pressing keys clockwise</a:t>
            </a:r>
          </a:p>
          <a:p>
            <a:r>
              <a:rPr lang="en-GB" altLang="en-US" sz="2800" dirty="0" smtClean="0"/>
              <a:t> </a:t>
            </a:r>
            <a:r>
              <a:rPr lang="en-GB" altLang="en-US" sz="2800" b="1" dirty="0" smtClean="0"/>
              <a:t>Phonological loop</a:t>
            </a:r>
            <a:r>
              <a:rPr lang="en-GB" altLang="en-US" sz="2800" dirty="0" smtClean="0"/>
              <a:t> – phonological suppression</a:t>
            </a:r>
          </a:p>
          <a:p>
            <a:pPr lvl="1"/>
            <a:r>
              <a:rPr lang="en-GB" altLang="en-US" sz="2400" dirty="0" smtClean="0"/>
              <a:t> E.g. Task to speak word (e.g. ‘the’) repeatedly</a:t>
            </a:r>
          </a:p>
          <a:p>
            <a:r>
              <a:rPr lang="en-GB" altLang="en-US" sz="2800" dirty="0" smtClean="0"/>
              <a:t> </a:t>
            </a:r>
            <a:r>
              <a:rPr lang="en-GB" altLang="en-US" sz="2800" b="1" dirty="0" smtClean="0"/>
              <a:t>Central Executive</a:t>
            </a:r>
          </a:p>
          <a:p>
            <a:pPr lvl="1"/>
            <a:r>
              <a:rPr lang="en-GB" altLang="en-US" sz="2400" dirty="0" smtClean="0"/>
              <a:t> E.g. Random number generation (planning)</a:t>
            </a:r>
          </a:p>
          <a:p>
            <a:endParaRPr lang="en-GB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3523512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798922" y="119406"/>
            <a:ext cx="7772400" cy="1143000"/>
          </a:xfrm>
        </p:spPr>
        <p:txBody>
          <a:bodyPr/>
          <a:lstStyle/>
          <a:p>
            <a:r>
              <a:rPr lang="en-GB" altLang="en-US" dirty="0" smtClean="0"/>
              <a:t>Separating the components</a:t>
            </a:r>
          </a:p>
        </p:txBody>
      </p:sp>
      <p:sp>
        <p:nvSpPr>
          <p:cNvPr id="18436" name="Rectangle 3"/>
          <p:cNvSpPr txBox="1">
            <a:spLocks noChangeArrowheads="1"/>
          </p:cNvSpPr>
          <p:nvPr/>
        </p:nvSpPr>
        <p:spPr bwMode="auto">
          <a:xfrm>
            <a:off x="798922" y="1262406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Calibri" panose="020F0502020204030204" pitchFamily="34" charset="0"/>
              </a:rPr>
              <a:t>Dual task methodology:</a:t>
            </a:r>
          </a:p>
          <a:p>
            <a:pPr eaLnBrk="1" hangingPunct="1"/>
            <a:endParaRPr lang="en-GB" altLang="en-US" sz="2800" dirty="0">
              <a:latin typeface="Calibri" panose="020F0502020204030204" pitchFamily="34" charset="0"/>
            </a:endParaRPr>
          </a:p>
          <a:p>
            <a:pPr lvl="1" eaLnBrk="1" hangingPunct="1">
              <a:buFontTx/>
              <a:buChar char="•"/>
            </a:pPr>
            <a:r>
              <a:rPr lang="en-GB" altLang="en-US" sz="2800" dirty="0">
                <a:latin typeface="Calibri" panose="020F0502020204030204" pitchFamily="34" charset="0"/>
              </a:rPr>
              <a:t> Tasks using same component disrupt</a:t>
            </a:r>
          </a:p>
          <a:p>
            <a:pPr lvl="1" eaLnBrk="1" hangingPunct="1">
              <a:buFontTx/>
              <a:buChar char="•"/>
            </a:pPr>
            <a:endParaRPr lang="en-GB" altLang="en-US" sz="2800" dirty="0">
              <a:latin typeface="Calibri" panose="020F0502020204030204" pitchFamily="34" charset="0"/>
            </a:endParaRPr>
          </a:p>
          <a:p>
            <a:pPr lvl="1" eaLnBrk="1" hangingPunct="1">
              <a:buFontTx/>
              <a:buChar char="•"/>
            </a:pPr>
            <a:r>
              <a:rPr lang="en-GB" altLang="en-US" sz="2800" dirty="0">
                <a:latin typeface="Calibri" panose="020F0502020204030204" pitchFamily="34" charset="0"/>
              </a:rPr>
              <a:t> Tasks using different components disrupt less</a:t>
            </a:r>
          </a:p>
          <a:p>
            <a:pPr lvl="1" eaLnBrk="1" hangingPunct="1">
              <a:buFontTx/>
              <a:buChar char="•"/>
            </a:pPr>
            <a:endParaRPr lang="en-GB" altLang="en-US" sz="2800" dirty="0">
              <a:latin typeface="Calibri" panose="020F0502020204030204" pitchFamily="34" charset="0"/>
            </a:endParaRPr>
          </a:p>
          <a:p>
            <a:pPr lvl="1" eaLnBrk="1" hangingPunct="1">
              <a:buFontTx/>
              <a:buChar char="•"/>
            </a:pPr>
            <a:r>
              <a:rPr lang="en-GB" altLang="en-US" sz="2800" dirty="0">
                <a:latin typeface="Calibri" panose="020F0502020204030204" pitchFamily="34" charset="0"/>
              </a:rPr>
              <a:t> Can test through various versions of dual-task</a:t>
            </a:r>
          </a:p>
          <a:p>
            <a:pPr lvl="1">
              <a:lnSpc>
                <a:spcPct val="80000"/>
              </a:lnSpc>
              <a:spcBef>
                <a:spcPct val="20000"/>
              </a:spcBef>
              <a:buFontTx/>
              <a:buChar char="–"/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322735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5"/>
          <p:cNvSpPr>
            <a:spLocks noGrp="1" noChangeArrowheads="1"/>
          </p:cNvSpPr>
          <p:nvPr>
            <p:ph type="title"/>
          </p:nvPr>
        </p:nvSpPr>
        <p:spPr>
          <a:xfrm>
            <a:off x="664821" y="169682"/>
            <a:ext cx="8281216" cy="1133419"/>
          </a:xfrm>
        </p:spPr>
        <p:txBody>
          <a:bodyPr/>
          <a:lstStyle/>
          <a:p>
            <a:r>
              <a:rPr lang="en-GB" altLang="en-US" sz="4000" dirty="0" smtClean="0">
                <a:solidFill>
                  <a:schemeClr val="tx1"/>
                </a:solidFill>
              </a:rPr>
              <a:t>Robbins et. al. (1996)</a:t>
            </a:r>
            <a:br>
              <a:rPr lang="en-GB" altLang="en-US" sz="4000" dirty="0" smtClean="0">
                <a:solidFill>
                  <a:schemeClr val="tx1"/>
                </a:solidFill>
              </a:rPr>
            </a:br>
            <a:r>
              <a:rPr lang="en-GB" altLang="en-US" sz="4000" dirty="0" smtClean="0">
                <a:solidFill>
                  <a:schemeClr val="tx1"/>
                </a:solidFill>
              </a:rPr>
              <a:t>Chess move task + secondary task</a:t>
            </a:r>
          </a:p>
        </p:txBody>
      </p:sp>
      <p:graphicFrame>
        <p:nvGraphicFramePr>
          <p:cNvPr id="2050" name="Object 7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5449377"/>
              </p:ext>
            </p:extLst>
          </p:nvPr>
        </p:nvGraphicFramePr>
        <p:xfrm>
          <a:off x="82077" y="2563537"/>
          <a:ext cx="7383952" cy="4223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9" name="Chart" r:id="rId3" imgW="6667619" imgH="4876681" progId="Excel.Chart.8">
                  <p:embed/>
                </p:oleObj>
              </mc:Choice>
              <mc:Fallback>
                <p:oleObj name="Chart" r:id="rId3" imgW="6667619" imgH="4876681" progId="Excel.Chart.8">
                  <p:embed/>
                  <p:pic>
                    <p:nvPicPr>
                      <p:cNvPr id="205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077" y="2563537"/>
                        <a:ext cx="7383952" cy="4223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799" name="Text Box 7"/>
          <p:cNvSpPr txBox="1">
            <a:spLocks noChangeArrowheads="1"/>
          </p:cNvSpPr>
          <p:nvPr/>
        </p:nvSpPr>
        <p:spPr bwMode="auto">
          <a:xfrm>
            <a:off x="188536" y="1382123"/>
            <a:ext cx="8757501" cy="120032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Calibri" panose="020F0502020204030204" pitchFamily="34" charset="0"/>
              </a:rPr>
              <a:t>Visual task disrupts visual working memory necessary for chess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Calibri" panose="020F0502020204030204" pitchFamily="34" charset="0"/>
              </a:rPr>
              <a:t>Verbal task (phonological) </a:t>
            </a:r>
            <a:r>
              <a:rPr lang="en-GB" altLang="en-US" sz="2400" dirty="0" smtClean="0">
                <a:latin typeface="Calibri" panose="020F0502020204030204" pitchFamily="34" charset="0"/>
              </a:rPr>
              <a:t>does not </a:t>
            </a:r>
            <a:r>
              <a:rPr lang="en-GB" altLang="en-US" sz="2400" dirty="0">
                <a:latin typeface="Calibri" panose="020F0502020204030204" pitchFamily="34" charset="0"/>
              </a:rPr>
              <a:t>disrupt visual information in visual working </a:t>
            </a:r>
            <a:r>
              <a:rPr lang="en-GB" altLang="en-US" sz="2400" dirty="0" smtClean="0">
                <a:latin typeface="Calibri" panose="020F0502020204030204" pitchFamily="34" charset="0"/>
              </a:rPr>
              <a:t>memory</a:t>
            </a:r>
            <a:endParaRPr lang="en-GB" altLang="en-US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9460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1085850" y="182800"/>
            <a:ext cx="7772400" cy="734506"/>
          </a:xfrm>
        </p:spPr>
        <p:txBody>
          <a:bodyPr/>
          <a:lstStyle/>
          <a:p>
            <a:r>
              <a:rPr lang="en-GB" altLang="en-US" sz="4000" dirty="0" smtClean="0"/>
              <a:t>Evidence for components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37708" y="860744"/>
            <a:ext cx="8983744" cy="43805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00100" indent="-3429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257300" indent="-3429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800" dirty="0">
                <a:latin typeface="Calibri" panose="020F0502020204030204" pitchFamily="34" charset="0"/>
              </a:rPr>
              <a:t>Phonological Store:</a:t>
            </a:r>
          </a:p>
          <a:p>
            <a:pPr lvl="1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800" dirty="0">
                <a:latin typeface="Calibri" panose="020F0502020204030204" pitchFamily="34" charset="0"/>
              </a:rPr>
              <a:t>Phonological/acoustic similarity effect (Conrad &amp; Hull, 1964)</a:t>
            </a:r>
          </a:p>
          <a:p>
            <a:pPr lvl="1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800" dirty="0">
                <a:latin typeface="Calibri" panose="020F0502020204030204" pitchFamily="34" charset="0"/>
              </a:rPr>
              <a:t>Similar sounding items = worse serial recall</a:t>
            </a:r>
          </a:p>
          <a:p>
            <a:pPr lvl="2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800" dirty="0">
                <a:latin typeface="Calibri" panose="020F0502020204030204" pitchFamily="34" charset="0"/>
              </a:rPr>
              <a:t>E.g. D, V, C, P... lower than X, D, S, M... etc.</a:t>
            </a:r>
          </a:p>
          <a:p>
            <a:pPr lvl="1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800" dirty="0">
                <a:latin typeface="Calibri" panose="020F0502020204030204" pitchFamily="34" charset="0"/>
              </a:rPr>
              <a:t>Supports acoustic (sound) form of store</a:t>
            </a:r>
          </a:p>
          <a:p>
            <a:pPr lvl="2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800" dirty="0">
                <a:latin typeface="Calibri" panose="020F0502020204030204" pitchFamily="34" charset="0"/>
              </a:rPr>
              <a:t>Similar items interfere in </a:t>
            </a:r>
            <a:r>
              <a:rPr lang="en-GB" altLang="en-US" sz="2800" dirty="0" smtClean="0">
                <a:latin typeface="Calibri" panose="020F0502020204030204" pitchFamily="34" charset="0"/>
              </a:rPr>
              <a:t>encoding</a:t>
            </a:r>
          </a:p>
          <a:p>
            <a:pPr lvl="2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800" dirty="0">
                <a:latin typeface="Calibri" panose="020F0502020204030204" pitchFamily="34" charset="0"/>
              </a:rPr>
              <a:t>Phonological	</a:t>
            </a:r>
            <a:r>
              <a:rPr lang="en-GB" altLang="en-US" sz="2800" dirty="0" smtClean="0">
                <a:latin typeface="Calibri" panose="020F0502020204030204" pitchFamily="34" charset="0"/>
              </a:rPr>
              <a:t>loop is interested in sound and not meaning</a:t>
            </a:r>
            <a:r>
              <a:rPr lang="en-GB" altLang="en-US" sz="2800" dirty="0">
                <a:latin typeface="Calibri" panose="020F0502020204030204" pitchFamily="34" charset="0"/>
              </a:rPr>
              <a:t>.	</a:t>
            </a:r>
          </a:p>
        </p:txBody>
      </p:sp>
      <p:sp>
        <p:nvSpPr>
          <p:cNvPr id="2" name="Rectangle 1"/>
          <p:cNvSpPr/>
          <p:nvPr/>
        </p:nvSpPr>
        <p:spPr>
          <a:xfrm>
            <a:off x="3669383" y="5180581"/>
            <a:ext cx="3165050" cy="1477328"/>
          </a:xfrm>
          <a:prstGeom prst="rect">
            <a:avLst/>
          </a:prstGeom>
          <a:ln w="28575"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dirty="0" smtClean="0"/>
              <a:t>Pit, Day, Cow, Pen, Top</a:t>
            </a:r>
          </a:p>
          <a:p>
            <a:pPr algn="ctr"/>
            <a:r>
              <a:rPr lang="en-GB" dirty="0" smtClean="0"/>
              <a:t>vs.</a:t>
            </a:r>
          </a:p>
          <a:p>
            <a:pPr algn="ctr"/>
            <a:r>
              <a:rPr lang="en-GB" dirty="0" smtClean="0"/>
              <a:t>Mat, Map, Can, Man,  Cap</a:t>
            </a:r>
          </a:p>
          <a:p>
            <a:pPr algn="ctr"/>
            <a:r>
              <a:rPr lang="en-GB" dirty="0" smtClean="0"/>
              <a:t>vs.</a:t>
            </a:r>
          </a:p>
          <a:p>
            <a:pPr algn="ctr"/>
            <a:r>
              <a:rPr lang="en-GB" dirty="0" smtClean="0"/>
              <a:t>Huge, Big, Wide, Large, Tall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734584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836629" y="113120"/>
            <a:ext cx="7772400" cy="875907"/>
          </a:xfrm>
        </p:spPr>
        <p:txBody>
          <a:bodyPr/>
          <a:lstStyle/>
          <a:p>
            <a:r>
              <a:rPr lang="en-GB" altLang="en-US" dirty="0" smtClean="0">
                <a:solidFill>
                  <a:schemeClr val="tx1"/>
                </a:solidFill>
              </a:rPr>
              <a:t>Evidence for components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94268" y="989027"/>
            <a:ext cx="8818775" cy="4525963"/>
          </a:xfrm>
          <a:prstGeom prst="rect">
            <a:avLst/>
          </a:prstGeom>
          <a:solidFill>
            <a:schemeClr val="bg1"/>
          </a:solidFill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GB" sz="2800" kern="0" dirty="0">
                <a:latin typeface="Calibri" pitchFamily="34" charset="0"/>
                <a:cs typeface="+mn-cs"/>
              </a:rPr>
              <a:t>Articulatory loop:</a:t>
            </a:r>
          </a:p>
          <a:p>
            <a:pPr marL="800100" lvl="1" indent="-342900">
              <a:spcBef>
                <a:spcPct val="20000"/>
              </a:spcBef>
              <a:buFontTx/>
              <a:buChar char="•"/>
              <a:defRPr/>
            </a:pPr>
            <a:r>
              <a:rPr lang="en-GB" sz="2800" kern="0" dirty="0">
                <a:latin typeface="Calibri" pitchFamily="34" charset="0"/>
                <a:cs typeface="+mn-cs"/>
              </a:rPr>
              <a:t>Word length effect </a:t>
            </a:r>
            <a:r>
              <a:rPr lang="en-GB" sz="2800" dirty="0">
                <a:latin typeface="Calibri" pitchFamily="34" charset="0"/>
              </a:rPr>
              <a:t>(Baddeley et al., 1975)</a:t>
            </a:r>
          </a:p>
          <a:p>
            <a:pPr marL="800100" lvl="1" indent="-342900">
              <a:spcBef>
                <a:spcPct val="20000"/>
              </a:spcBef>
              <a:buFontTx/>
              <a:buChar char="•"/>
              <a:defRPr/>
            </a:pPr>
            <a:r>
              <a:rPr lang="en-GB" sz="2800" kern="0" dirty="0">
                <a:latin typeface="Calibri" pitchFamily="34" charset="0"/>
                <a:cs typeface="+mn-cs"/>
              </a:rPr>
              <a:t>Longer words in list = lower items recalled E.g.:</a:t>
            </a:r>
          </a:p>
          <a:p>
            <a:pPr marL="1257300" lvl="2" indent="-342900">
              <a:spcBef>
                <a:spcPct val="20000"/>
              </a:spcBef>
              <a:buFontTx/>
              <a:buChar char="•"/>
              <a:defRPr/>
            </a:pPr>
            <a:r>
              <a:rPr lang="en-GB" sz="2800" kern="0" dirty="0">
                <a:latin typeface="Calibri" pitchFamily="34" charset="0"/>
                <a:cs typeface="+mn-cs"/>
              </a:rPr>
              <a:t>cat, shoe, log, car </a:t>
            </a:r>
            <a:r>
              <a:rPr lang="en-GB" sz="2800" kern="0" dirty="0" smtClean="0">
                <a:latin typeface="Calibri" pitchFamily="34" charset="0"/>
                <a:cs typeface="+mn-cs"/>
              </a:rPr>
              <a:t>vs.</a:t>
            </a:r>
            <a:endParaRPr lang="en-GB" sz="2800" kern="0" dirty="0">
              <a:latin typeface="Calibri" pitchFamily="34" charset="0"/>
              <a:cs typeface="+mn-cs"/>
            </a:endParaRPr>
          </a:p>
          <a:p>
            <a:pPr marL="1257300" lvl="2" indent="-342900">
              <a:spcBef>
                <a:spcPct val="20000"/>
              </a:spcBef>
              <a:buFontTx/>
              <a:buChar char="•"/>
              <a:defRPr/>
            </a:pPr>
            <a:r>
              <a:rPr lang="en-GB" sz="2800" kern="0" dirty="0">
                <a:latin typeface="Calibri" pitchFamily="34" charset="0"/>
                <a:cs typeface="+mn-cs"/>
              </a:rPr>
              <a:t>helicopter, university, calibration, antibiotic</a:t>
            </a:r>
          </a:p>
          <a:p>
            <a:pPr marL="800100" lvl="1" indent="-342900">
              <a:spcBef>
                <a:spcPct val="20000"/>
              </a:spcBef>
              <a:buFontTx/>
              <a:buChar char="•"/>
              <a:defRPr/>
            </a:pPr>
            <a:r>
              <a:rPr lang="en-GB" sz="2800" kern="0" dirty="0">
                <a:latin typeface="Calibri" pitchFamily="34" charset="0"/>
                <a:cs typeface="+mn-cs"/>
              </a:rPr>
              <a:t>Supports: time based articulation</a:t>
            </a:r>
          </a:p>
          <a:p>
            <a:pPr marL="1257300" lvl="2" indent="-342900">
              <a:spcBef>
                <a:spcPct val="20000"/>
              </a:spcBef>
              <a:buFontTx/>
              <a:buChar char="•"/>
              <a:defRPr/>
            </a:pPr>
            <a:r>
              <a:rPr lang="en-GB" sz="2800" kern="0" dirty="0">
                <a:latin typeface="Calibri" pitchFamily="34" charset="0"/>
                <a:cs typeface="+mn-cs"/>
              </a:rPr>
              <a:t>Longer words = longer to articulate each</a:t>
            </a:r>
          </a:p>
          <a:p>
            <a:pPr marL="1257300" lvl="2" indent="-342900">
              <a:spcBef>
                <a:spcPct val="20000"/>
              </a:spcBef>
              <a:buFontTx/>
              <a:buChar char="•"/>
              <a:defRPr/>
            </a:pPr>
            <a:r>
              <a:rPr lang="en-GB" sz="2800" kern="0" dirty="0">
                <a:latin typeface="Calibri" pitchFamily="34" charset="0"/>
                <a:cs typeface="+mn-cs"/>
              </a:rPr>
              <a:t>Some items not (or less) rehearsed</a:t>
            </a:r>
          </a:p>
          <a:p>
            <a:pPr marL="1257300" lvl="2" indent="-342900">
              <a:spcBef>
                <a:spcPct val="20000"/>
              </a:spcBef>
              <a:buFontTx/>
              <a:buChar char="•"/>
              <a:defRPr/>
            </a:pPr>
            <a:r>
              <a:rPr lang="en-GB" sz="2800" kern="0" dirty="0">
                <a:latin typeface="Calibri" pitchFamily="34" charset="0"/>
                <a:cs typeface="+mn-cs"/>
              </a:rPr>
              <a:t>More time for each item to decay in STM</a:t>
            </a:r>
          </a:p>
        </p:txBody>
      </p:sp>
    </p:spTree>
    <p:extLst>
      <p:ext uri="{BB962C8B-B14F-4D97-AF65-F5344CB8AC3E}">
        <p14:creationId xmlns:p14="http://schemas.microsoft.com/office/powerpoint/2010/main" val="261933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09979"/>
            <a:ext cx="7772400" cy="1143000"/>
          </a:xfrm>
        </p:spPr>
        <p:txBody>
          <a:bodyPr/>
          <a:lstStyle/>
          <a:p>
            <a:r>
              <a:rPr lang="en-GB" altLang="en-US" dirty="0" smtClean="0"/>
              <a:t>Neurological support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84462" y="1340178"/>
            <a:ext cx="8342722" cy="411480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Henson, Burgess &amp; Frith (2000) fMRI scan supported separate areas for Phonological Store and Articulatory Process</a:t>
            </a:r>
          </a:p>
          <a:p>
            <a:pPr lvl="1" eaLnBrk="1" hangingPunct="1"/>
            <a:r>
              <a:rPr lang="en-GB" altLang="en-US" dirty="0" smtClean="0"/>
              <a:t>Phonological store: Left interior parietal area</a:t>
            </a:r>
          </a:p>
          <a:p>
            <a:pPr lvl="1" eaLnBrk="1" hangingPunct="1"/>
            <a:r>
              <a:rPr lang="en-GB" altLang="en-US" dirty="0" smtClean="0"/>
              <a:t>Articulatory process: Left prefrontal lobe area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788354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28833"/>
            <a:ext cx="7772400" cy="1143000"/>
          </a:xfrm>
        </p:spPr>
        <p:txBody>
          <a:bodyPr/>
          <a:lstStyle/>
          <a:p>
            <a:r>
              <a:rPr lang="en-GB" altLang="en-US" dirty="0" err="1" smtClean="0"/>
              <a:t>Visuo</a:t>
            </a:r>
            <a:r>
              <a:rPr lang="en-GB" altLang="en-US" dirty="0" smtClean="0"/>
              <a:t>-spatial sketchpad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113934"/>
            <a:ext cx="8345078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dirty="0" smtClean="0"/>
              <a:t>Visual secondary tasks disrupt tasks that require holding visual information (e.g. Robbins et. al.; 1996) but not verbal suppression</a:t>
            </a:r>
          </a:p>
          <a:p>
            <a:pPr>
              <a:lnSpc>
                <a:spcPct val="90000"/>
              </a:lnSpc>
            </a:pPr>
            <a:r>
              <a:rPr lang="en-GB" altLang="en-US" sz="2800" dirty="0" smtClean="0"/>
              <a:t>Possible that some deficits associated purely with spatial working memory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 smtClean="0"/>
              <a:t>Williams syndrome (</a:t>
            </a:r>
            <a:r>
              <a:rPr lang="en-GB" altLang="en-US" sz="2400" dirty="0" err="1" smtClean="0"/>
              <a:t>Jarrold</a:t>
            </a:r>
            <a:r>
              <a:rPr lang="en-GB" altLang="en-US" sz="2400" dirty="0" smtClean="0"/>
              <a:t> et. al.; 2007) </a:t>
            </a:r>
          </a:p>
          <a:p>
            <a:pPr>
              <a:lnSpc>
                <a:spcPct val="90000"/>
              </a:lnSpc>
            </a:pPr>
            <a:r>
              <a:rPr lang="en-GB" altLang="en-US" sz="2800" dirty="0" smtClean="0"/>
              <a:t>Separate components proposed for: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 smtClean="0"/>
              <a:t>Spatial information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 smtClean="0"/>
              <a:t>Form and colour information (visual)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 smtClean="0"/>
              <a:t>(</a:t>
            </a:r>
            <a:r>
              <a:rPr lang="en-GB" altLang="en-US" sz="2400" dirty="0" err="1" smtClean="0"/>
              <a:t>Logie</a:t>
            </a:r>
            <a:r>
              <a:rPr lang="en-GB" altLang="en-US" sz="2400" dirty="0" smtClean="0"/>
              <a:t>, 1995)</a:t>
            </a:r>
          </a:p>
        </p:txBody>
      </p:sp>
    </p:spTree>
    <p:extLst>
      <p:ext uri="{BB962C8B-B14F-4D97-AF65-F5344CB8AC3E}">
        <p14:creationId xmlns:p14="http://schemas.microsoft.com/office/powerpoint/2010/main" val="1703667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864909" y="100553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dirty="0" err="1" smtClean="0">
                <a:solidFill>
                  <a:schemeClr val="tx1"/>
                </a:solidFill>
              </a:rPr>
              <a:t>Visuo</a:t>
            </a:r>
            <a:r>
              <a:rPr lang="en-GB" altLang="en-US" dirty="0" smtClean="0">
                <a:solidFill>
                  <a:schemeClr val="tx1"/>
                </a:solidFill>
              </a:rPr>
              <a:t>-spatial sketch pad</a:t>
            </a:r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3885" y="1243553"/>
            <a:ext cx="8167311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solidFill>
                  <a:schemeClr val="tx1"/>
                </a:solidFill>
              </a:rPr>
              <a:t>Tasks to examine this type of processing (Brooks, 1968):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smtClean="0">
                <a:solidFill>
                  <a:schemeClr val="tx1"/>
                </a:solidFill>
              </a:rPr>
              <a:t>Participants asked to mentally scan and classify each corner of letter as involving (or not) a line directly connected to either top or bottom lines by stating ‘yes’ or ‘no’ as they mentally scanned the object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GB" sz="2400" dirty="0" smtClean="0">
              <a:solidFill>
                <a:schemeClr val="tx1"/>
              </a:solidFill>
            </a:endParaRPr>
          </a:p>
          <a:p>
            <a:pPr lvl="1"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GB" sz="14000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Black" pitchFamily="34" charset="0"/>
              </a:rPr>
              <a:t>F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GB" sz="8800" dirty="0" smtClean="0">
              <a:solidFill>
                <a:schemeClr val="tx1"/>
              </a:solidFill>
              <a:latin typeface="Arial" charset="0"/>
            </a:endParaRPr>
          </a:p>
          <a:p>
            <a:pPr lvl="1" algn="ctr" eaLnBrk="1" hangingPunct="1">
              <a:lnSpc>
                <a:spcPct val="90000"/>
              </a:lnSpc>
              <a:buFontTx/>
              <a:buNone/>
              <a:defRPr/>
            </a:pPr>
            <a:endParaRPr lang="en-GB" sz="16100" b="1" dirty="0" smtClean="0">
              <a:effectDag name="">
                <a:cont type="tree" name="">
                  <a:effect ref="fillLine"/>
                  <a:outerShdw dist="38100" dir="13500000" algn="br">
                    <a:srgbClr val="FFFFFF"/>
                  </a:outerShdw>
                </a:cont>
                <a:cont type="tree" name="">
                  <a:effect ref="fillLine"/>
                  <a:outerShdw dist="38100" dir="2700000" algn="tl">
                    <a:srgbClr val="999999"/>
                  </a:outerShdw>
                </a:cont>
                <a:effect ref="fillLine"/>
              </a:effectDag>
            </a:endParaRPr>
          </a:p>
        </p:txBody>
      </p:sp>
    </p:spTree>
    <p:extLst>
      <p:ext uri="{BB962C8B-B14F-4D97-AF65-F5344CB8AC3E}">
        <p14:creationId xmlns:p14="http://schemas.microsoft.com/office/powerpoint/2010/main" val="274133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780068" y="100553"/>
            <a:ext cx="7772400" cy="1143000"/>
          </a:xfrm>
        </p:spPr>
        <p:txBody>
          <a:bodyPr/>
          <a:lstStyle/>
          <a:p>
            <a:r>
              <a:rPr lang="en-GB" altLang="en-US" dirty="0" err="1" smtClean="0"/>
              <a:t>Visuo</a:t>
            </a:r>
            <a:r>
              <a:rPr lang="en-GB" altLang="en-US" dirty="0" smtClean="0"/>
              <a:t>-spatial sketchpad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0068" y="1243553"/>
            <a:ext cx="7977433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Task had 2 conditions (Brooks, 1968):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 smtClean="0">
                <a:solidFill>
                  <a:schemeClr val="accent2"/>
                </a:solidFill>
              </a:rPr>
              <a:t>Speak</a:t>
            </a:r>
            <a:r>
              <a:rPr lang="en-GB" altLang="en-US" sz="2400" dirty="0" smtClean="0"/>
              <a:t> each choice ‘yes’ or ‘no’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 smtClean="0">
                <a:solidFill>
                  <a:schemeClr val="accent2"/>
                </a:solidFill>
              </a:rPr>
              <a:t>Point</a:t>
            </a:r>
            <a:r>
              <a:rPr lang="en-GB" altLang="en-US" sz="2400" dirty="0" smtClean="0"/>
              <a:t> to words ‘yes’ or ‘no’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Worse performance in pointing condition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Interpretation: Pointing uses some capacity of a </a:t>
            </a:r>
            <a:r>
              <a:rPr lang="en-GB" altLang="en-US" sz="2800" dirty="0" err="1" smtClean="0"/>
              <a:t>visuo</a:t>
            </a:r>
            <a:r>
              <a:rPr lang="en-GB" altLang="en-US" sz="2800" dirty="0" smtClean="0"/>
              <a:t>-spatial processing system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Verbal response </a:t>
            </a:r>
            <a:r>
              <a:rPr lang="en-GB" altLang="en-US" sz="2800" b="1" dirty="0" smtClean="0"/>
              <a:t>not</a:t>
            </a:r>
            <a:r>
              <a:rPr lang="en-GB" altLang="en-US" sz="2800" dirty="0" smtClean="0"/>
              <a:t> interfere with task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 smtClean="0"/>
              <a:t>Separate processing system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b="1" dirty="0" smtClean="0"/>
              <a:t>Dissociation</a:t>
            </a:r>
            <a:r>
              <a:rPr lang="en-GB" altLang="en-US" sz="2400" dirty="0" smtClean="0"/>
              <a:t> between the verbal and </a:t>
            </a:r>
            <a:r>
              <a:rPr lang="en-GB" altLang="en-US" sz="2400" dirty="0" err="1" smtClean="0"/>
              <a:t>visuo</a:t>
            </a:r>
            <a:r>
              <a:rPr lang="en-GB" altLang="en-US" sz="2400" dirty="0" smtClean="0"/>
              <a:t>-spatial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1792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912043" y="0"/>
            <a:ext cx="7772400" cy="1143000"/>
          </a:xfrm>
        </p:spPr>
        <p:txBody>
          <a:bodyPr/>
          <a:lstStyle/>
          <a:p>
            <a:r>
              <a:rPr lang="en-GB" altLang="en-US" dirty="0" smtClean="0"/>
              <a:t>Central executive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2043" y="1015738"/>
            <a:ext cx="8109768" cy="45259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800" dirty="0" smtClean="0"/>
              <a:t>Control mechanism in WM system</a:t>
            </a:r>
          </a:p>
          <a:p>
            <a:pPr>
              <a:lnSpc>
                <a:spcPct val="80000"/>
              </a:lnSpc>
            </a:pPr>
            <a:r>
              <a:rPr lang="en-GB" altLang="en-US" sz="2800" dirty="0" smtClean="0"/>
              <a:t>Operating the other parts of the WM system</a:t>
            </a:r>
          </a:p>
          <a:p>
            <a:pPr>
              <a:lnSpc>
                <a:spcPct val="80000"/>
              </a:lnSpc>
            </a:pPr>
            <a:r>
              <a:rPr lang="en-GB" altLang="en-US" sz="2800" dirty="0" smtClean="0"/>
              <a:t>Has been compared to concept of ‘attention’</a:t>
            </a:r>
          </a:p>
          <a:p>
            <a:pPr>
              <a:lnSpc>
                <a:spcPct val="80000"/>
              </a:lnSpc>
            </a:pPr>
            <a:r>
              <a:rPr lang="en-GB" altLang="en-US" sz="2800" dirty="0" err="1" smtClean="0"/>
              <a:t>Dysexecutive</a:t>
            </a:r>
            <a:r>
              <a:rPr lang="en-GB" altLang="en-US" sz="2800" dirty="0" smtClean="0"/>
              <a:t> syndrome (Baddeley, 1996)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Neurological frontal lobe damage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Difficulty directing memory process</a:t>
            </a:r>
          </a:p>
          <a:p>
            <a:pPr lvl="2">
              <a:lnSpc>
                <a:spcPct val="80000"/>
              </a:lnSpc>
            </a:pPr>
            <a:r>
              <a:rPr lang="en-GB" altLang="en-US" sz="2000" dirty="0" smtClean="0"/>
              <a:t>Planning, changing tack, new problems</a:t>
            </a:r>
          </a:p>
          <a:p>
            <a:pPr>
              <a:lnSpc>
                <a:spcPct val="80000"/>
              </a:lnSpc>
            </a:pPr>
            <a:r>
              <a:rPr lang="en-GB" altLang="en-US" sz="2800" dirty="0" smtClean="0"/>
              <a:t>Tasks such as counting backwards in 3’s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Require attention to information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But hard to dissociate from other components (visual/verbal) during tasks (</a:t>
            </a:r>
            <a:r>
              <a:rPr lang="en-GB" altLang="en-US" sz="2400" dirty="0" err="1" smtClean="0"/>
              <a:t>Towse</a:t>
            </a:r>
            <a:r>
              <a:rPr lang="en-GB" altLang="en-US" sz="2400" dirty="0" smtClean="0"/>
              <a:t>, 1998)</a:t>
            </a:r>
          </a:p>
        </p:txBody>
      </p:sp>
    </p:spTree>
    <p:extLst>
      <p:ext uri="{BB962C8B-B14F-4D97-AF65-F5344CB8AC3E}">
        <p14:creationId xmlns:p14="http://schemas.microsoft.com/office/powerpoint/2010/main" val="2534798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846055" y="0"/>
            <a:ext cx="7772400" cy="1143000"/>
          </a:xfrm>
        </p:spPr>
        <p:txBody>
          <a:bodyPr/>
          <a:lstStyle/>
          <a:p>
            <a:r>
              <a:rPr lang="en-GB" altLang="en-US" dirty="0" smtClean="0"/>
              <a:t>More recent addition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9751" y="1047946"/>
            <a:ext cx="7873738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 smtClean="0"/>
              <a:t>Episodic Buffer (Baddeley, 1996, 2000):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600" dirty="0" smtClean="0"/>
          </a:p>
          <a:p>
            <a:pPr>
              <a:lnSpc>
                <a:spcPct val="90000"/>
              </a:lnSpc>
            </a:pPr>
            <a:r>
              <a:rPr lang="en-GB" altLang="en-US" dirty="0" smtClean="0"/>
              <a:t>Aimed at function difficult to account for in central executive</a:t>
            </a:r>
          </a:p>
          <a:p>
            <a:pPr lvl="1">
              <a:lnSpc>
                <a:spcPct val="90000"/>
              </a:lnSpc>
            </a:pPr>
            <a:r>
              <a:rPr lang="en-GB" altLang="en-US" dirty="0" smtClean="0"/>
              <a:t>CE control but not storage?</a:t>
            </a:r>
          </a:p>
          <a:p>
            <a:pPr lvl="1">
              <a:lnSpc>
                <a:spcPct val="90000"/>
              </a:lnSpc>
            </a:pPr>
            <a:r>
              <a:rPr lang="en-GB" altLang="en-US" dirty="0" smtClean="0"/>
              <a:t>EB provide storage and integration from other systems (visual and phonological)</a:t>
            </a:r>
          </a:p>
          <a:p>
            <a:pPr lvl="1">
              <a:lnSpc>
                <a:spcPct val="90000"/>
              </a:lnSpc>
            </a:pPr>
            <a:r>
              <a:rPr lang="en-GB" altLang="en-US" dirty="0" smtClean="0"/>
              <a:t>Combining information into one form of code (as opposed to verbal/visual)</a:t>
            </a:r>
          </a:p>
          <a:p>
            <a:pPr lvl="1">
              <a:lnSpc>
                <a:spcPct val="90000"/>
              </a:lnSpc>
            </a:pPr>
            <a:r>
              <a:rPr lang="en-GB" altLang="en-US" dirty="0" smtClean="0"/>
              <a:t>May pass information to LTM</a:t>
            </a:r>
          </a:p>
        </p:txBody>
      </p:sp>
    </p:spTree>
    <p:extLst>
      <p:ext uri="{BB962C8B-B14F-4D97-AF65-F5344CB8AC3E}">
        <p14:creationId xmlns:p14="http://schemas.microsoft.com/office/powerpoint/2010/main" val="1996265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119406"/>
            <a:ext cx="7772400" cy="625312"/>
          </a:xfrm>
        </p:spPr>
        <p:txBody>
          <a:bodyPr/>
          <a:lstStyle/>
          <a:p>
            <a:r>
              <a:rPr lang="en-GB" altLang="en-US" sz="3600" dirty="0" smtClean="0"/>
              <a:t>Summary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1402" y="744718"/>
            <a:ext cx="8851769" cy="5986020"/>
          </a:xfrm>
          <a:solidFill>
            <a:schemeClr val="bg1"/>
          </a:solidFill>
        </p:spPr>
        <p:txBody>
          <a:bodyPr/>
          <a:lstStyle/>
          <a:p>
            <a:r>
              <a:rPr lang="en-GB" altLang="en-US" sz="2800" dirty="0" smtClean="0"/>
              <a:t>Structural accounts of memory</a:t>
            </a:r>
          </a:p>
          <a:p>
            <a:pPr lvl="1"/>
            <a:r>
              <a:rPr lang="en-GB" altLang="en-US" sz="2400" dirty="0" smtClean="0"/>
              <a:t>Lead to distinction of short-term store</a:t>
            </a:r>
          </a:p>
          <a:p>
            <a:pPr lvl="1"/>
            <a:r>
              <a:rPr lang="en-GB" altLang="en-US" sz="2400" dirty="0" smtClean="0"/>
              <a:t>Processes interact with the ‘store’ account</a:t>
            </a:r>
          </a:p>
          <a:p>
            <a:pPr lvl="2"/>
            <a:r>
              <a:rPr lang="en-GB" altLang="en-US" sz="2000" dirty="0" smtClean="0"/>
              <a:t>Attention</a:t>
            </a:r>
          </a:p>
          <a:p>
            <a:pPr lvl="2"/>
            <a:r>
              <a:rPr lang="en-GB" altLang="en-US" sz="2000" dirty="0" smtClean="0"/>
              <a:t>Rehearsal</a:t>
            </a:r>
          </a:p>
          <a:p>
            <a:pPr lvl="1"/>
            <a:r>
              <a:rPr lang="en-GB" altLang="en-US" sz="2400" dirty="0" smtClean="0"/>
              <a:t>Early accounts of unitary STM</a:t>
            </a:r>
          </a:p>
          <a:p>
            <a:pPr lvl="1"/>
            <a:r>
              <a:rPr lang="en-GB" altLang="en-US" sz="2400" dirty="0" smtClean="0"/>
              <a:t>Working memory model dissociated different components and their function</a:t>
            </a:r>
          </a:p>
          <a:p>
            <a:pPr lvl="2"/>
            <a:r>
              <a:rPr lang="en-GB" altLang="en-US" sz="2000" dirty="0" smtClean="0"/>
              <a:t>Phonological and Visual subsystems</a:t>
            </a:r>
          </a:p>
          <a:p>
            <a:pPr lvl="2"/>
            <a:r>
              <a:rPr lang="en-GB" altLang="en-US" sz="2000" dirty="0" smtClean="0"/>
              <a:t>Control system in Central Executive</a:t>
            </a:r>
          </a:p>
          <a:p>
            <a:pPr lvl="2"/>
            <a:r>
              <a:rPr lang="en-GB" altLang="en-US" sz="2000" dirty="0" smtClean="0"/>
              <a:t>Episodic buffer to hold and integrate information</a:t>
            </a:r>
          </a:p>
          <a:p>
            <a:pPr lvl="2"/>
            <a:endParaRPr lang="en-GB" altLang="en-US" sz="2000" dirty="0"/>
          </a:p>
          <a:p>
            <a:r>
              <a:rPr lang="en-GB" altLang="en-US" sz="2800" dirty="0" smtClean="0"/>
              <a:t>Theories regarding forgetting in STM</a:t>
            </a:r>
          </a:p>
          <a:p>
            <a:pPr lvl="1"/>
            <a:r>
              <a:rPr lang="en-GB" altLang="en-US" sz="2400" dirty="0" smtClean="0"/>
              <a:t>Decay and Interference </a:t>
            </a:r>
          </a:p>
        </p:txBody>
      </p:sp>
    </p:spTree>
    <p:extLst>
      <p:ext uri="{BB962C8B-B14F-4D97-AF65-F5344CB8AC3E}">
        <p14:creationId xmlns:p14="http://schemas.microsoft.com/office/powerpoint/2010/main" val="175294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690" y="199505"/>
            <a:ext cx="8736675" cy="5228706"/>
          </a:xfrm>
        </p:spPr>
        <p:txBody>
          <a:bodyPr/>
          <a:lstStyle/>
          <a:p>
            <a:pPr lvl="1"/>
            <a:r>
              <a:rPr lang="en-GB" sz="4000" dirty="0" smtClean="0"/>
              <a:t>Next week…</a:t>
            </a:r>
            <a:br>
              <a:rPr lang="en-GB" sz="4000" dirty="0" smtClean="0"/>
            </a:b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Long-term Memory</a:t>
            </a:r>
            <a:br>
              <a:rPr lang="en-GB" sz="4000" dirty="0" smtClean="0"/>
            </a:b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2400" dirty="0"/>
              <a:t/>
            </a:r>
            <a:br>
              <a:rPr lang="en-GB" sz="2400" dirty="0"/>
            </a:br>
            <a:r>
              <a:rPr lang="en-GB" sz="4000" b="1" u="sng" dirty="0" smtClean="0"/>
              <a:t>Reading:</a:t>
            </a:r>
            <a:r>
              <a:rPr lang="en-GB" sz="4000" dirty="0" smtClean="0"/>
              <a:t> </a:t>
            </a:r>
            <a:r>
              <a:rPr lang="en-GB" sz="3200" dirty="0"/>
              <a:t>Eysenck, </a:t>
            </a:r>
            <a:r>
              <a:rPr lang="en-GB" sz="3200" dirty="0" smtClean="0"/>
              <a:t>M. W., </a:t>
            </a:r>
            <a:r>
              <a:rPr lang="en-GB" sz="3200" dirty="0"/>
              <a:t>&amp; Keane, M. </a:t>
            </a:r>
            <a:r>
              <a:rPr lang="en-GB" sz="3200" dirty="0" smtClean="0"/>
              <a:t>T.  </a:t>
            </a:r>
            <a:r>
              <a:rPr lang="en-GB" sz="3200" i="1" dirty="0"/>
              <a:t>Cognitive psychology: </a:t>
            </a:r>
            <a:r>
              <a:rPr lang="en-GB" sz="3200" b="1" dirty="0" smtClean="0"/>
              <a:t>Chapters 6 &amp; 7</a:t>
            </a:r>
            <a:r>
              <a:rPr lang="en-GB" sz="3200" dirty="0"/>
              <a:t/>
            </a:r>
            <a:br>
              <a:rPr lang="en-GB" sz="3200" dirty="0"/>
            </a:b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159376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529</TotalTime>
  <Words>2463</Words>
  <Application>Microsoft Office PowerPoint</Application>
  <PresentationFormat>On-screen Show (4:3)</PresentationFormat>
  <Paragraphs>364</Paragraphs>
  <Slides>57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69" baseType="lpstr">
      <vt:lpstr>MS PGothic</vt:lpstr>
      <vt:lpstr>MS PGothic</vt:lpstr>
      <vt:lpstr>Arial</vt:lpstr>
      <vt:lpstr>Arial Black</vt:lpstr>
      <vt:lpstr>Calibri</vt:lpstr>
      <vt:lpstr>Times</vt:lpstr>
      <vt:lpstr>Times New Roman</vt:lpstr>
      <vt:lpstr>Wingdings 3</vt:lpstr>
      <vt:lpstr>Blank Presentation</vt:lpstr>
      <vt:lpstr>1_Blank Presentation</vt:lpstr>
      <vt:lpstr>Default Design</vt:lpstr>
      <vt:lpstr>Chart</vt:lpstr>
      <vt:lpstr>Lecture 4: Short-Term Memory  Dr Kate Williams </vt:lpstr>
      <vt:lpstr>Essential Reading!!!!</vt:lpstr>
      <vt:lpstr>What is Memory?</vt:lpstr>
      <vt:lpstr>PowerPoint Presentation</vt:lpstr>
      <vt:lpstr>Forms of Storage in Memory</vt:lpstr>
      <vt:lpstr>Atkinson and Shiffrin (1968/1971)</vt:lpstr>
      <vt:lpstr>Sensory stores</vt:lpstr>
      <vt:lpstr>Short-Term Memory (STM)</vt:lpstr>
      <vt:lpstr>How is info forgotten from STM?</vt:lpstr>
      <vt:lpstr>PowerPoint Presentation</vt:lpstr>
      <vt:lpstr>PowerPoint Presentation</vt:lpstr>
      <vt:lpstr>Long-term memory (LTM)</vt:lpstr>
      <vt:lpstr>Guillotine</vt:lpstr>
      <vt:lpstr>Whale</vt:lpstr>
      <vt:lpstr>Clock</vt:lpstr>
      <vt:lpstr>Guitar</vt:lpstr>
      <vt:lpstr>Bottle</vt:lpstr>
      <vt:lpstr>Pillow</vt:lpstr>
      <vt:lpstr>Orange</vt:lpstr>
      <vt:lpstr>Hat</vt:lpstr>
      <vt:lpstr>Cushion </vt:lpstr>
      <vt:lpstr>Shower</vt:lpstr>
      <vt:lpstr>Calculator</vt:lpstr>
      <vt:lpstr>Mouse</vt:lpstr>
      <vt:lpstr>Bike</vt:lpstr>
      <vt:lpstr>Table</vt:lpstr>
      <vt:lpstr>Leaf</vt:lpstr>
      <vt:lpstr>Pen</vt:lpstr>
      <vt:lpstr>Mirror</vt:lpstr>
      <vt:lpstr>Sky</vt:lpstr>
      <vt:lpstr>Oven</vt:lpstr>
      <vt:lpstr>Box</vt:lpstr>
      <vt:lpstr>List all the words you can remember.  </vt:lpstr>
      <vt:lpstr>Serial position effect  </vt:lpstr>
      <vt:lpstr>Primacy Effect</vt:lpstr>
      <vt:lpstr>“Chunking”</vt:lpstr>
      <vt:lpstr>Problems with Multi-store model</vt:lpstr>
      <vt:lpstr>Levels of processing: Craik &amp; Lockhart (1972): </vt:lpstr>
      <vt:lpstr>Is storage in STM only acoustic?</vt:lpstr>
      <vt:lpstr>Neurological evidence</vt:lpstr>
      <vt:lpstr>Alternative Model: working memory (Baddeley &amp; Hitch, 1974; Baddeley, 1986; 2000)</vt:lpstr>
      <vt:lpstr>Working Memory: Dividing STM</vt:lpstr>
      <vt:lpstr>How many windows are there in your house?</vt:lpstr>
      <vt:lpstr>Working Memory: Dividing STM</vt:lpstr>
      <vt:lpstr>Separating the components</vt:lpstr>
      <vt:lpstr>Separating the components</vt:lpstr>
      <vt:lpstr>Robbins et. al. (1996) Chess move task + secondary task</vt:lpstr>
      <vt:lpstr>Evidence for components</vt:lpstr>
      <vt:lpstr>Evidence for components</vt:lpstr>
      <vt:lpstr>Neurological support</vt:lpstr>
      <vt:lpstr>Visuo-spatial sketchpad</vt:lpstr>
      <vt:lpstr>Visuo-spatial sketch pad</vt:lpstr>
      <vt:lpstr>Visuo-spatial sketchpad</vt:lpstr>
      <vt:lpstr>Central executive</vt:lpstr>
      <vt:lpstr>More recent addition</vt:lpstr>
      <vt:lpstr>Summary</vt:lpstr>
      <vt:lpstr>Next week…  Long-term Memory   Reading: Eysenck, M. W., &amp; Keane, M. T.  Cognitive psychology: Chapters 6 &amp; 7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 5: Short-Term Memory  Dr Kate Williams</dc:title>
  <dc:creator>Home</dc:creator>
  <cp:lastModifiedBy>Kate Williams</cp:lastModifiedBy>
  <cp:revision>40</cp:revision>
  <dcterms:created xsi:type="dcterms:W3CDTF">2016-02-28T11:38:00Z</dcterms:created>
  <dcterms:modified xsi:type="dcterms:W3CDTF">2018-02-07T17:13:45Z</dcterms:modified>
</cp:coreProperties>
</file>