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3.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7" r:id="rId1"/>
    <p:sldMasterId id="2147485017" r:id="rId2"/>
    <p:sldMasterId id="2147485712" r:id="rId3"/>
    <p:sldMasterId id="2147485724" r:id="rId4"/>
  </p:sldMasterIdLst>
  <p:notesMasterIdLst>
    <p:notesMasterId r:id="rId41"/>
  </p:notesMasterIdLst>
  <p:sldIdLst>
    <p:sldId id="335" r:id="rId5"/>
    <p:sldId id="334" r:id="rId6"/>
    <p:sldId id="792" r:id="rId7"/>
    <p:sldId id="785" r:id="rId8"/>
    <p:sldId id="633" r:id="rId9"/>
    <p:sldId id="337" r:id="rId10"/>
    <p:sldId id="338" r:id="rId11"/>
    <p:sldId id="657" r:id="rId12"/>
    <p:sldId id="654" r:id="rId13"/>
    <p:sldId id="794" r:id="rId14"/>
    <p:sldId id="659" r:id="rId15"/>
    <p:sldId id="339" r:id="rId16"/>
    <p:sldId id="340" r:id="rId17"/>
    <p:sldId id="264" r:id="rId18"/>
    <p:sldId id="655" r:id="rId19"/>
    <p:sldId id="341" r:id="rId20"/>
    <p:sldId id="645" r:id="rId21"/>
    <p:sldId id="646" r:id="rId22"/>
    <p:sldId id="647" r:id="rId23"/>
    <p:sldId id="648" r:id="rId24"/>
    <p:sldId id="634" r:id="rId25"/>
    <p:sldId id="641" r:id="rId26"/>
    <p:sldId id="635" r:id="rId27"/>
    <p:sldId id="636" r:id="rId28"/>
    <p:sldId id="640" r:id="rId29"/>
    <p:sldId id="784" r:id="rId30"/>
    <p:sldId id="265" r:id="rId31"/>
    <p:sldId id="626" r:id="rId32"/>
    <p:sldId id="631" r:id="rId33"/>
    <p:sldId id="805" r:id="rId34"/>
    <p:sldId id="806" r:id="rId35"/>
    <p:sldId id="650" r:id="rId36"/>
    <p:sldId id="282" r:id="rId37"/>
    <p:sldId id="272" r:id="rId38"/>
    <p:sldId id="807" r:id="rId39"/>
    <p:sldId id="808" r:id="rId40"/>
  </p:sldIdLst>
  <p:sldSz cx="9144000" cy="6858000" type="screen4x3"/>
  <p:notesSz cx="6858000" cy="9144000"/>
  <p:custDataLst>
    <p:tags r:id="rId42"/>
  </p:custDataLst>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1399" userDrawn="1">
          <p15:clr>
            <a:srgbClr val="A4A3A4"/>
          </p15:clr>
        </p15:guide>
        <p15:guide id="2" orient="horz" pos="4065">
          <p15:clr>
            <a:srgbClr val="A4A3A4"/>
          </p15:clr>
        </p15:guide>
        <p15:guide id="3" orient="horz" pos="3929">
          <p15:clr>
            <a:srgbClr val="A4A3A4"/>
          </p15:clr>
        </p15:guide>
        <p15:guide id="5" orient="horz" pos="572" userDrawn="1">
          <p15:clr>
            <a:srgbClr val="A4A3A4"/>
          </p15:clr>
        </p15:guide>
        <p15:guide id="6" orient="horz" pos="935">
          <p15:clr>
            <a:srgbClr val="A4A3A4"/>
          </p15:clr>
        </p15:guide>
        <p15:guide id="7" orient="horz" pos="1162" userDrawn="1">
          <p15:clr>
            <a:srgbClr val="A4A3A4"/>
          </p15:clr>
        </p15:guide>
        <p15:guide id="8" pos="2880">
          <p15:clr>
            <a:srgbClr val="A4A3A4"/>
          </p15:clr>
        </p15:guide>
        <p15:guide id="9" pos="285">
          <p15:clr>
            <a:srgbClr val="A4A3A4"/>
          </p15:clr>
        </p15:guide>
        <p15:guide id="10" pos="382">
          <p15:clr>
            <a:srgbClr val="A4A3A4"/>
          </p15:clr>
        </p15:guide>
        <p15:guide id="11" pos="612">
          <p15:clr>
            <a:srgbClr val="A4A3A4"/>
          </p15:clr>
        </p15:guide>
        <p15:guide id="12" pos="5511">
          <p15:clr>
            <a:srgbClr val="A4A3A4"/>
          </p15:clr>
        </p15:guide>
        <p15:guide id="15" pos="975">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005948" initials="" lastIdx="4" clrIdx="0"/>
  <p:cmAuthor id="2" name="Raja B" initials="" lastIdx="6" clrIdx="1"/>
  <p:cmAuthor id="3" name="Arora, Sonam" initials="" lastIdx="1" clrIdx="2"/>
  <p:cmAuthor id="4" name="Lakshmi Gurusamy" initials="" lastIdx="1" clrIdx="3"/>
  <p:cmAuthor id="5" name="Shakila Balasubramanian" initials="SB" lastIdx="2" clrIdx="4">
    <p:extLst>
      <p:ext uri="{19B8F6BF-5375-455C-9EA6-DF929625EA0E}">
        <p15:presenceInfo xmlns:p15="http://schemas.microsoft.com/office/powerpoint/2012/main" userId="S-1-5-21-617317731-1927854996-104450171-7638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7FA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71656" autoAdjust="0"/>
  </p:normalViewPr>
  <p:slideViewPr>
    <p:cSldViewPr showGuides="1">
      <p:cViewPr varScale="1">
        <p:scale>
          <a:sx n="81" d="100"/>
          <a:sy n="81" d="100"/>
        </p:scale>
        <p:origin x="1832" y="60"/>
      </p:cViewPr>
      <p:guideLst>
        <p:guide orient="horz" pos="1399"/>
        <p:guide orient="horz" pos="4065"/>
        <p:guide orient="horz" pos="3929"/>
        <p:guide orient="horz" pos="572"/>
        <p:guide orient="horz" pos="935"/>
        <p:guide orient="horz" pos="1162"/>
        <p:guide pos="2880"/>
        <p:guide pos="285"/>
        <p:guide pos="382"/>
        <p:guide pos="612"/>
        <p:guide pos="5511"/>
        <p:guide pos="975"/>
      </p:guideLst>
    </p:cSldViewPr>
  </p:slideViewPr>
  <p:outlineViewPr>
    <p:cViewPr>
      <p:scale>
        <a:sx n="33" d="100"/>
        <a:sy n="33" d="100"/>
      </p:scale>
      <p:origin x="0" y="0"/>
    </p:cViewPr>
  </p:outlineViewPr>
  <p:notesTextViewPr>
    <p:cViewPr>
      <p:scale>
        <a:sx n="125" d="100"/>
        <a:sy n="125"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slideMaster" Target="slideMasters/slideMaster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gs" Target="tags/tag1.xml"/><Relationship Id="rId47"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commentAuthors" Target="commentAuthors.xml"/></Relationships>
</file>

<file path=ppt/diagrams/_rels/data1.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svg"/><Relationship Id="rId1" Type="http://schemas.openxmlformats.org/officeDocument/2006/relationships/image" Target="../media/image2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svg"/><Relationship Id="rId1"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01D74C-6D2B-48E9-A004-8CD0836B68F4}" type="doc">
      <dgm:prSet loTypeId="urn:microsoft.com/office/officeart/2018/2/layout/IconVerticalSolidList" loCatId="icon" qsTypeId="urn:microsoft.com/office/officeart/2005/8/quickstyle/simple1#1" qsCatId="simple" csTypeId="urn:microsoft.com/office/officeart/2005/8/colors/accent1_2#1" csCatId="accent1" phldr="1"/>
      <dgm:spPr/>
      <dgm:t>
        <a:bodyPr/>
        <a:lstStyle/>
        <a:p>
          <a:endParaRPr lang="en-US"/>
        </a:p>
      </dgm:t>
    </dgm:pt>
    <dgm:pt modelId="{20884B2E-6E82-4E81-898F-83351B1714D1}">
      <dgm:prSet/>
      <dgm:spPr/>
      <dgm:t>
        <a:bodyPr/>
        <a:lstStyle/>
        <a:p>
          <a:pPr>
            <a:lnSpc>
              <a:spcPct val="100000"/>
            </a:lnSpc>
          </a:pPr>
          <a:r>
            <a:rPr lang="en-US"/>
            <a:t>Strategy cannot be successfully developed before developing a Mission and related Goals.</a:t>
          </a:r>
        </a:p>
      </dgm:t>
    </dgm:pt>
    <dgm:pt modelId="{1278B6FA-2FCC-4DF6-9351-68AB8C830229}" type="parTrans" cxnId="{1AF31F9A-82E7-416C-AEEE-C82008F2FFEB}">
      <dgm:prSet/>
      <dgm:spPr/>
      <dgm:t>
        <a:bodyPr/>
        <a:lstStyle/>
        <a:p>
          <a:endParaRPr lang="en-US"/>
        </a:p>
      </dgm:t>
    </dgm:pt>
    <dgm:pt modelId="{A2233F7E-079B-47AE-AB74-60964B71C66F}" type="sibTrans" cxnId="{1AF31F9A-82E7-416C-AEEE-C82008F2FFEB}">
      <dgm:prSet/>
      <dgm:spPr/>
      <dgm:t>
        <a:bodyPr/>
        <a:lstStyle/>
        <a:p>
          <a:endParaRPr lang="en-US"/>
        </a:p>
      </dgm:t>
    </dgm:pt>
    <dgm:pt modelId="{3222309C-57DE-437D-B091-921192F63C60}">
      <dgm:prSet/>
      <dgm:spPr/>
      <dgm:t>
        <a:bodyPr/>
        <a:lstStyle/>
        <a:p>
          <a:pPr>
            <a:lnSpc>
              <a:spcPct val="100000"/>
            </a:lnSpc>
          </a:pPr>
          <a:r>
            <a:rPr lang="en-US"/>
            <a:t>It requires a clear Vision and related Incentives.</a:t>
          </a:r>
        </a:p>
      </dgm:t>
    </dgm:pt>
    <dgm:pt modelId="{903DDF9B-AAB0-4F74-8260-4DEA4EC65B13}" type="parTrans" cxnId="{AC137F83-D83F-41B1-9764-D5D444F3EB79}">
      <dgm:prSet/>
      <dgm:spPr/>
      <dgm:t>
        <a:bodyPr/>
        <a:lstStyle/>
        <a:p>
          <a:endParaRPr lang="en-US"/>
        </a:p>
      </dgm:t>
    </dgm:pt>
    <dgm:pt modelId="{F5384670-2DF1-4ACA-A062-191AA0D3A473}" type="sibTrans" cxnId="{AC137F83-D83F-41B1-9764-D5D444F3EB79}">
      <dgm:prSet/>
      <dgm:spPr/>
      <dgm:t>
        <a:bodyPr/>
        <a:lstStyle/>
        <a:p>
          <a:endParaRPr lang="en-US"/>
        </a:p>
      </dgm:t>
    </dgm:pt>
    <dgm:pt modelId="{1E82C52E-3286-47EB-B93F-D0C0E7E79073}">
      <dgm:prSet/>
      <dgm:spPr/>
      <dgm:t>
        <a:bodyPr/>
        <a:lstStyle/>
        <a:p>
          <a:pPr>
            <a:lnSpc>
              <a:spcPct val="100000"/>
            </a:lnSpc>
          </a:pPr>
          <a:r>
            <a:rPr lang="en-US"/>
            <a:t>The network of the organisation’s partners will also be considered, as this is important for the co-creation and capturing of Customer Value.</a:t>
          </a:r>
        </a:p>
      </dgm:t>
    </dgm:pt>
    <dgm:pt modelId="{F208DDF0-6714-4699-B2D4-27BC37020665}" type="parTrans" cxnId="{CE55EF1C-F3DD-48C6-BE40-83DB5B714746}">
      <dgm:prSet/>
      <dgm:spPr/>
      <dgm:t>
        <a:bodyPr/>
        <a:lstStyle/>
        <a:p>
          <a:endParaRPr lang="en-US"/>
        </a:p>
      </dgm:t>
    </dgm:pt>
    <dgm:pt modelId="{F20B632F-AE19-4CE9-98F7-F15930F3AD0C}" type="sibTrans" cxnId="{CE55EF1C-F3DD-48C6-BE40-83DB5B714746}">
      <dgm:prSet/>
      <dgm:spPr/>
      <dgm:t>
        <a:bodyPr/>
        <a:lstStyle/>
        <a:p>
          <a:endParaRPr lang="en-US"/>
        </a:p>
      </dgm:t>
    </dgm:pt>
    <dgm:pt modelId="{37C23016-CF64-4B9E-BB80-94A60946643C}" type="pres">
      <dgm:prSet presAssocID="{F801D74C-6D2B-48E9-A004-8CD0836B68F4}" presName="root" presStyleCnt="0">
        <dgm:presLayoutVars>
          <dgm:dir/>
          <dgm:resizeHandles val="exact"/>
        </dgm:presLayoutVars>
      </dgm:prSet>
      <dgm:spPr/>
    </dgm:pt>
    <dgm:pt modelId="{D1DEF04C-B3C8-450C-8E6B-4904F5B03707}" type="pres">
      <dgm:prSet presAssocID="{20884B2E-6E82-4E81-898F-83351B1714D1}" presName="compNode" presStyleCnt="0"/>
      <dgm:spPr/>
    </dgm:pt>
    <dgm:pt modelId="{18C3A9FF-519C-48F5-B88E-C300953B367E}" type="pres">
      <dgm:prSet presAssocID="{20884B2E-6E82-4E81-898F-83351B1714D1}" presName="bgRect" presStyleLbl="bgShp" presStyleIdx="0" presStyleCnt="3" custLinFactNeighborX="-168"/>
      <dgm:spPr/>
    </dgm:pt>
    <dgm:pt modelId="{87FC1045-13CA-43E4-9651-44B0A99250EC}" type="pres">
      <dgm:prSet presAssocID="{20884B2E-6E82-4E81-898F-83351B1714D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ullseye"/>
        </a:ext>
      </dgm:extLst>
    </dgm:pt>
    <dgm:pt modelId="{B7DCA653-FD77-45B3-8FC0-E11829A1CF6E}" type="pres">
      <dgm:prSet presAssocID="{20884B2E-6E82-4E81-898F-83351B1714D1}" presName="spaceRect" presStyleCnt="0"/>
      <dgm:spPr/>
    </dgm:pt>
    <dgm:pt modelId="{BB8B95E9-4B51-4555-B0DA-DC977E2524D8}" type="pres">
      <dgm:prSet presAssocID="{20884B2E-6E82-4E81-898F-83351B1714D1}" presName="parTx" presStyleLbl="revTx" presStyleIdx="0" presStyleCnt="3">
        <dgm:presLayoutVars>
          <dgm:chMax val="0"/>
          <dgm:chPref val="0"/>
        </dgm:presLayoutVars>
      </dgm:prSet>
      <dgm:spPr/>
    </dgm:pt>
    <dgm:pt modelId="{5442F05B-9C49-4C10-BB97-3465A2B452F6}" type="pres">
      <dgm:prSet presAssocID="{A2233F7E-079B-47AE-AB74-60964B71C66F}" presName="sibTrans" presStyleCnt="0"/>
      <dgm:spPr/>
    </dgm:pt>
    <dgm:pt modelId="{8C68A807-3FCF-4A09-8102-6F9DD214D99F}" type="pres">
      <dgm:prSet presAssocID="{3222309C-57DE-437D-B091-921192F63C60}" presName="compNode" presStyleCnt="0"/>
      <dgm:spPr/>
    </dgm:pt>
    <dgm:pt modelId="{4EBB3ACB-40A1-4B4B-8C89-9D248C3C6CC0}" type="pres">
      <dgm:prSet presAssocID="{3222309C-57DE-437D-B091-921192F63C60}" presName="bgRect" presStyleLbl="bgShp" presStyleIdx="1" presStyleCnt="3"/>
      <dgm:spPr/>
    </dgm:pt>
    <dgm:pt modelId="{3B448D28-54E5-443C-BD01-CCABC629631D}" type="pres">
      <dgm:prSet presAssocID="{3222309C-57DE-437D-B091-921192F63C60}"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D9D723D9-B5F3-4CDD-B17E-BE85D7935229}" type="pres">
      <dgm:prSet presAssocID="{3222309C-57DE-437D-B091-921192F63C60}" presName="spaceRect" presStyleCnt="0"/>
      <dgm:spPr/>
    </dgm:pt>
    <dgm:pt modelId="{71CB9877-2E72-484E-96CB-9DF1F6383DFA}" type="pres">
      <dgm:prSet presAssocID="{3222309C-57DE-437D-B091-921192F63C60}" presName="parTx" presStyleLbl="revTx" presStyleIdx="1" presStyleCnt="3">
        <dgm:presLayoutVars>
          <dgm:chMax val="0"/>
          <dgm:chPref val="0"/>
        </dgm:presLayoutVars>
      </dgm:prSet>
      <dgm:spPr/>
    </dgm:pt>
    <dgm:pt modelId="{9A2D2745-9766-4568-BE94-E6652B0153E7}" type="pres">
      <dgm:prSet presAssocID="{F5384670-2DF1-4ACA-A062-191AA0D3A473}" presName="sibTrans" presStyleCnt="0"/>
      <dgm:spPr/>
    </dgm:pt>
    <dgm:pt modelId="{B456DA6C-ACEE-4F53-89D9-F14ABDC068AF}" type="pres">
      <dgm:prSet presAssocID="{1E82C52E-3286-47EB-B93F-D0C0E7E79073}" presName="compNode" presStyleCnt="0"/>
      <dgm:spPr/>
    </dgm:pt>
    <dgm:pt modelId="{6FCD1B9D-C787-4694-94A4-A98CEA0A690E}" type="pres">
      <dgm:prSet presAssocID="{1E82C52E-3286-47EB-B93F-D0C0E7E79073}" presName="bgRect" presStyleLbl="bgShp" presStyleIdx="2" presStyleCnt="3"/>
      <dgm:spPr/>
    </dgm:pt>
    <dgm:pt modelId="{AF914604-E9FA-4496-851E-4336406C72B3}" type="pres">
      <dgm:prSet presAssocID="{1E82C52E-3286-47EB-B93F-D0C0E7E79073}"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ierarchy"/>
        </a:ext>
      </dgm:extLst>
    </dgm:pt>
    <dgm:pt modelId="{1D6FF510-EF51-4496-89A1-2D686A039E4C}" type="pres">
      <dgm:prSet presAssocID="{1E82C52E-3286-47EB-B93F-D0C0E7E79073}" presName="spaceRect" presStyleCnt="0"/>
      <dgm:spPr/>
    </dgm:pt>
    <dgm:pt modelId="{15C99D76-D893-4313-B0F6-9166D033C40F}" type="pres">
      <dgm:prSet presAssocID="{1E82C52E-3286-47EB-B93F-D0C0E7E79073}" presName="parTx" presStyleLbl="revTx" presStyleIdx="2" presStyleCnt="3">
        <dgm:presLayoutVars>
          <dgm:chMax val="0"/>
          <dgm:chPref val="0"/>
        </dgm:presLayoutVars>
      </dgm:prSet>
      <dgm:spPr/>
    </dgm:pt>
  </dgm:ptLst>
  <dgm:cxnLst>
    <dgm:cxn modelId="{B34CBC10-A36F-445B-ACFB-5CA6B96A6DDB}" type="presOf" srcId="{3222309C-57DE-437D-B091-921192F63C60}" destId="{71CB9877-2E72-484E-96CB-9DF1F6383DFA}" srcOrd="0" destOrd="0" presId="urn:microsoft.com/office/officeart/2018/2/layout/IconVerticalSolidList"/>
    <dgm:cxn modelId="{CE55EF1C-F3DD-48C6-BE40-83DB5B714746}" srcId="{F801D74C-6D2B-48E9-A004-8CD0836B68F4}" destId="{1E82C52E-3286-47EB-B93F-D0C0E7E79073}" srcOrd="2" destOrd="0" parTransId="{F208DDF0-6714-4699-B2D4-27BC37020665}" sibTransId="{F20B632F-AE19-4CE9-98F7-F15930F3AD0C}"/>
    <dgm:cxn modelId="{AA3F585E-5C4E-468B-9DB5-F8709364DB28}" type="presOf" srcId="{1E82C52E-3286-47EB-B93F-D0C0E7E79073}" destId="{15C99D76-D893-4313-B0F6-9166D033C40F}" srcOrd="0" destOrd="0" presId="urn:microsoft.com/office/officeart/2018/2/layout/IconVerticalSolidList"/>
    <dgm:cxn modelId="{AC137F83-D83F-41B1-9764-D5D444F3EB79}" srcId="{F801D74C-6D2B-48E9-A004-8CD0836B68F4}" destId="{3222309C-57DE-437D-B091-921192F63C60}" srcOrd="1" destOrd="0" parTransId="{903DDF9B-AAB0-4F74-8260-4DEA4EC65B13}" sibTransId="{F5384670-2DF1-4ACA-A062-191AA0D3A473}"/>
    <dgm:cxn modelId="{F88F028B-EC72-4662-AE8F-8201809A1094}" type="presOf" srcId="{F801D74C-6D2B-48E9-A004-8CD0836B68F4}" destId="{37C23016-CF64-4B9E-BB80-94A60946643C}" srcOrd="0" destOrd="0" presId="urn:microsoft.com/office/officeart/2018/2/layout/IconVerticalSolidList"/>
    <dgm:cxn modelId="{1AF31F9A-82E7-416C-AEEE-C82008F2FFEB}" srcId="{F801D74C-6D2B-48E9-A004-8CD0836B68F4}" destId="{20884B2E-6E82-4E81-898F-83351B1714D1}" srcOrd="0" destOrd="0" parTransId="{1278B6FA-2FCC-4DF6-9351-68AB8C830229}" sibTransId="{A2233F7E-079B-47AE-AB74-60964B71C66F}"/>
    <dgm:cxn modelId="{B0359BE8-BE89-48C0-8AC1-ED79836D9157}" type="presOf" srcId="{20884B2E-6E82-4E81-898F-83351B1714D1}" destId="{BB8B95E9-4B51-4555-B0DA-DC977E2524D8}" srcOrd="0" destOrd="0" presId="urn:microsoft.com/office/officeart/2018/2/layout/IconVerticalSolidList"/>
    <dgm:cxn modelId="{21584173-1026-4D0C-B78C-728A2180FEEC}" type="presParOf" srcId="{37C23016-CF64-4B9E-BB80-94A60946643C}" destId="{D1DEF04C-B3C8-450C-8E6B-4904F5B03707}" srcOrd="0" destOrd="0" presId="urn:microsoft.com/office/officeart/2018/2/layout/IconVerticalSolidList"/>
    <dgm:cxn modelId="{07EF88A9-8F35-4CA7-96ED-9E6B09F1D118}" type="presParOf" srcId="{D1DEF04C-B3C8-450C-8E6B-4904F5B03707}" destId="{18C3A9FF-519C-48F5-B88E-C300953B367E}" srcOrd="0" destOrd="0" presId="urn:microsoft.com/office/officeart/2018/2/layout/IconVerticalSolidList"/>
    <dgm:cxn modelId="{CE7A7C2A-297D-4ADF-80B8-7B03F14BAA5C}" type="presParOf" srcId="{D1DEF04C-B3C8-450C-8E6B-4904F5B03707}" destId="{87FC1045-13CA-43E4-9651-44B0A99250EC}" srcOrd="1" destOrd="0" presId="urn:microsoft.com/office/officeart/2018/2/layout/IconVerticalSolidList"/>
    <dgm:cxn modelId="{B59AB3D4-846D-4C91-AAB6-901242497B41}" type="presParOf" srcId="{D1DEF04C-B3C8-450C-8E6B-4904F5B03707}" destId="{B7DCA653-FD77-45B3-8FC0-E11829A1CF6E}" srcOrd="2" destOrd="0" presId="urn:microsoft.com/office/officeart/2018/2/layout/IconVerticalSolidList"/>
    <dgm:cxn modelId="{3BD069F9-9532-4EAF-935E-4587CAA48711}" type="presParOf" srcId="{D1DEF04C-B3C8-450C-8E6B-4904F5B03707}" destId="{BB8B95E9-4B51-4555-B0DA-DC977E2524D8}" srcOrd="3" destOrd="0" presId="urn:microsoft.com/office/officeart/2018/2/layout/IconVerticalSolidList"/>
    <dgm:cxn modelId="{C4B863F5-5E72-44A5-A8EA-6AAC7ED7561E}" type="presParOf" srcId="{37C23016-CF64-4B9E-BB80-94A60946643C}" destId="{5442F05B-9C49-4C10-BB97-3465A2B452F6}" srcOrd="1" destOrd="0" presId="urn:microsoft.com/office/officeart/2018/2/layout/IconVerticalSolidList"/>
    <dgm:cxn modelId="{63F6310C-A9FC-41A5-B4A3-DC38983EB9ED}" type="presParOf" srcId="{37C23016-CF64-4B9E-BB80-94A60946643C}" destId="{8C68A807-3FCF-4A09-8102-6F9DD214D99F}" srcOrd="2" destOrd="0" presId="urn:microsoft.com/office/officeart/2018/2/layout/IconVerticalSolidList"/>
    <dgm:cxn modelId="{53DD0401-1335-4BB3-A91C-EDD55853686A}" type="presParOf" srcId="{8C68A807-3FCF-4A09-8102-6F9DD214D99F}" destId="{4EBB3ACB-40A1-4B4B-8C89-9D248C3C6CC0}" srcOrd="0" destOrd="0" presId="urn:microsoft.com/office/officeart/2018/2/layout/IconVerticalSolidList"/>
    <dgm:cxn modelId="{8D47CEBD-9775-47E8-8AA8-F7483C9A81E9}" type="presParOf" srcId="{8C68A807-3FCF-4A09-8102-6F9DD214D99F}" destId="{3B448D28-54E5-443C-BD01-CCABC629631D}" srcOrd="1" destOrd="0" presId="urn:microsoft.com/office/officeart/2018/2/layout/IconVerticalSolidList"/>
    <dgm:cxn modelId="{570129A7-AE74-4016-9972-9D5F5FE15808}" type="presParOf" srcId="{8C68A807-3FCF-4A09-8102-6F9DD214D99F}" destId="{D9D723D9-B5F3-4CDD-B17E-BE85D7935229}" srcOrd="2" destOrd="0" presId="urn:microsoft.com/office/officeart/2018/2/layout/IconVerticalSolidList"/>
    <dgm:cxn modelId="{DC833A90-B3CD-48DA-AF44-1B72B2B7724A}" type="presParOf" srcId="{8C68A807-3FCF-4A09-8102-6F9DD214D99F}" destId="{71CB9877-2E72-484E-96CB-9DF1F6383DFA}" srcOrd="3" destOrd="0" presId="urn:microsoft.com/office/officeart/2018/2/layout/IconVerticalSolidList"/>
    <dgm:cxn modelId="{582B8BCB-4B2A-4B5E-8660-DB02FBE1F758}" type="presParOf" srcId="{37C23016-CF64-4B9E-BB80-94A60946643C}" destId="{9A2D2745-9766-4568-BE94-E6652B0153E7}" srcOrd="3" destOrd="0" presId="urn:microsoft.com/office/officeart/2018/2/layout/IconVerticalSolidList"/>
    <dgm:cxn modelId="{BAB951D2-4904-4634-8AF9-DBB1FD388158}" type="presParOf" srcId="{37C23016-CF64-4B9E-BB80-94A60946643C}" destId="{B456DA6C-ACEE-4F53-89D9-F14ABDC068AF}" srcOrd="4" destOrd="0" presId="urn:microsoft.com/office/officeart/2018/2/layout/IconVerticalSolidList"/>
    <dgm:cxn modelId="{C075C8DC-6E91-4CF8-8B15-770F2EE30D03}" type="presParOf" srcId="{B456DA6C-ACEE-4F53-89D9-F14ABDC068AF}" destId="{6FCD1B9D-C787-4694-94A4-A98CEA0A690E}" srcOrd="0" destOrd="0" presId="urn:microsoft.com/office/officeart/2018/2/layout/IconVerticalSolidList"/>
    <dgm:cxn modelId="{9E6C2DF2-12C8-489D-8A89-3A111F088C01}" type="presParOf" srcId="{B456DA6C-ACEE-4F53-89D9-F14ABDC068AF}" destId="{AF914604-E9FA-4496-851E-4336406C72B3}" srcOrd="1" destOrd="0" presId="urn:microsoft.com/office/officeart/2018/2/layout/IconVerticalSolidList"/>
    <dgm:cxn modelId="{A4FC0029-E5EC-4744-BA08-DB9E28A84257}" type="presParOf" srcId="{B456DA6C-ACEE-4F53-89D9-F14ABDC068AF}" destId="{1D6FF510-EF51-4496-89A1-2D686A039E4C}" srcOrd="2" destOrd="0" presId="urn:microsoft.com/office/officeart/2018/2/layout/IconVerticalSolidList"/>
    <dgm:cxn modelId="{D541CF8D-D7A5-4013-9A93-27FD0582E5B7}" type="presParOf" srcId="{B456DA6C-ACEE-4F53-89D9-F14ABDC068AF}" destId="{15C99D76-D893-4313-B0F6-9166D033C40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C3A9FF-519C-48F5-B88E-C300953B367E}">
      <dsp:nvSpPr>
        <dsp:cNvPr id="0" name=""/>
        <dsp:cNvSpPr/>
      </dsp:nvSpPr>
      <dsp:spPr>
        <a:xfrm>
          <a:off x="0" y="2961"/>
          <a:ext cx="3956251" cy="7033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FC1045-13CA-43E4-9651-44B0A99250EC}">
      <dsp:nvSpPr>
        <dsp:cNvPr id="0" name=""/>
        <dsp:cNvSpPr/>
      </dsp:nvSpPr>
      <dsp:spPr>
        <a:xfrm>
          <a:off x="212765" y="161216"/>
          <a:ext cx="387223" cy="3868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8B95E9-4B51-4555-B0DA-DC977E2524D8}">
      <dsp:nvSpPr>
        <dsp:cNvPr id="0" name=""/>
        <dsp:cNvSpPr/>
      </dsp:nvSpPr>
      <dsp:spPr>
        <a:xfrm>
          <a:off x="812754" y="2961"/>
          <a:ext cx="2967069" cy="879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048" tIns="93048" rIns="93048" bIns="93048" numCol="1" spcCol="1270" anchor="ctr" anchorCtr="0">
          <a:noAutofit/>
        </a:bodyPr>
        <a:lstStyle/>
        <a:p>
          <a:pPr marL="0" lvl="0" indent="0" algn="l" defTabSz="622300">
            <a:lnSpc>
              <a:spcPct val="100000"/>
            </a:lnSpc>
            <a:spcBef>
              <a:spcPct val="0"/>
            </a:spcBef>
            <a:spcAft>
              <a:spcPct val="35000"/>
            </a:spcAft>
            <a:buNone/>
          </a:pPr>
          <a:r>
            <a:rPr lang="en-US" sz="1400" kern="1200"/>
            <a:t>Strategy cannot be successfully developed before developing a Mission and related Goals.</a:t>
          </a:r>
        </a:p>
      </dsp:txBody>
      <dsp:txXfrm>
        <a:off x="812754" y="2961"/>
        <a:ext cx="2967069" cy="879195"/>
      </dsp:txXfrm>
    </dsp:sp>
    <dsp:sp modelId="{4EBB3ACB-40A1-4B4B-8C89-9D248C3C6CC0}">
      <dsp:nvSpPr>
        <dsp:cNvPr id="0" name=""/>
        <dsp:cNvSpPr/>
      </dsp:nvSpPr>
      <dsp:spPr>
        <a:xfrm>
          <a:off x="0" y="1077533"/>
          <a:ext cx="3956251" cy="7033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448D28-54E5-443C-BD01-CCABC629631D}">
      <dsp:nvSpPr>
        <dsp:cNvPr id="0" name=""/>
        <dsp:cNvSpPr/>
      </dsp:nvSpPr>
      <dsp:spPr>
        <a:xfrm>
          <a:off x="212765" y="1235788"/>
          <a:ext cx="387223" cy="3868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CB9877-2E72-484E-96CB-9DF1F6383DFA}">
      <dsp:nvSpPr>
        <dsp:cNvPr id="0" name=""/>
        <dsp:cNvSpPr/>
      </dsp:nvSpPr>
      <dsp:spPr>
        <a:xfrm>
          <a:off x="812754" y="1077533"/>
          <a:ext cx="2967069" cy="879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048" tIns="93048" rIns="93048" bIns="93048" numCol="1" spcCol="1270" anchor="ctr" anchorCtr="0">
          <a:noAutofit/>
        </a:bodyPr>
        <a:lstStyle/>
        <a:p>
          <a:pPr marL="0" lvl="0" indent="0" algn="l" defTabSz="622300">
            <a:lnSpc>
              <a:spcPct val="100000"/>
            </a:lnSpc>
            <a:spcBef>
              <a:spcPct val="0"/>
            </a:spcBef>
            <a:spcAft>
              <a:spcPct val="35000"/>
            </a:spcAft>
            <a:buNone/>
          </a:pPr>
          <a:r>
            <a:rPr lang="en-US" sz="1400" kern="1200"/>
            <a:t>It requires a clear Vision and related Incentives.</a:t>
          </a:r>
        </a:p>
      </dsp:txBody>
      <dsp:txXfrm>
        <a:off x="812754" y="1077533"/>
        <a:ext cx="2967069" cy="879195"/>
      </dsp:txXfrm>
    </dsp:sp>
    <dsp:sp modelId="{6FCD1B9D-C787-4694-94A4-A98CEA0A690E}">
      <dsp:nvSpPr>
        <dsp:cNvPr id="0" name=""/>
        <dsp:cNvSpPr/>
      </dsp:nvSpPr>
      <dsp:spPr>
        <a:xfrm>
          <a:off x="0" y="2152105"/>
          <a:ext cx="3956251" cy="7033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914604-E9FA-4496-851E-4336406C72B3}">
      <dsp:nvSpPr>
        <dsp:cNvPr id="0" name=""/>
        <dsp:cNvSpPr/>
      </dsp:nvSpPr>
      <dsp:spPr>
        <a:xfrm>
          <a:off x="212973" y="2310360"/>
          <a:ext cx="387223" cy="3868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C99D76-D893-4313-B0F6-9166D033C40F}">
      <dsp:nvSpPr>
        <dsp:cNvPr id="0" name=""/>
        <dsp:cNvSpPr/>
      </dsp:nvSpPr>
      <dsp:spPr>
        <a:xfrm>
          <a:off x="813170" y="2152105"/>
          <a:ext cx="2967069" cy="879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048" tIns="93048" rIns="93048" bIns="93048" numCol="1" spcCol="1270" anchor="ctr" anchorCtr="0">
          <a:noAutofit/>
        </a:bodyPr>
        <a:lstStyle/>
        <a:p>
          <a:pPr marL="0" lvl="0" indent="0" algn="l" defTabSz="622300">
            <a:lnSpc>
              <a:spcPct val="100000"/>
            </a:lnSpc>
            <a:spcBef>
              <a:spcPct val="0"/>
            </a:spcBef>
            <a:spcAft>
              <a:spcPct val="35000"/>
            </a:spcAft>
            <a:buNone/>
          </a:pPr>
          <a:r>
            <a:rPr lang="en-US" sz="1400" kern="1200"/>
            <a:t>The network of the organisation’s partners will also be considered, as this is important for the co-creation and capturing of Customer Value.</a:t>
          </a:r>
        </a:p>
      </dsp:txBody>
      <dsp:txXfrm>
        <a:off x="813170" y="2152105"/>
        <a:ext cx="2967069" cy="87919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809A743-A75D-2E7B-E20E-D1D4FAEE779B}"/>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Arial" panose="020B0604020202020204" pitchFamily="34" charset="0"/>
                <a:cs typeface="+mn-cs"/>
              </a:defRPr>
            </a:lvl1pPr>
          </a:lstStyle>
          <a:p>
            <a:pPr>
              <a:defRPr/>
            </a:pPr>
            <a:endParaRPr lang="en-GB"/>
          </a:p>
        </p:txBody>
      </p:sp>
      <p:sp>
        <p:nvSpPr>
          <p:cNvPr id="3" name="Date Placeholder 2">
            <a:extLst>
              <a:ext uri="{FF2B5EF4-FFF2-40B4-BE49-F238E27FC236}">
                <a16:creationId xmlns:a16="http://schemas.microsoft.com/office/drawing/2014/main" id="{F5D68534-D469-ED91-D92B-F015A746F8C9}"/>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Arial" panose="020B0604020202020204" pitchFamily="34" charset="0"/>
                <a:cs typeface="+mn-cs"/>
              </a:defRPr>
            </a:lvl1pPr>
          </a:lstStyle>
          <a:p>
            <a:pPr>
              <a:defRPr/>
            </a:pPr>
            <a:fld id="{1F8360D6-ED61-456E-AB9F-0DCBC9AA6670}" type="datetimeFigureOut">
              <a:rPr lang="en-GB"/>
              <a:pPr>
                <a:defRPr/>
              </a:pPr>
              <a:t>24/09/2026</a:t>
            </a:fld>
            <a:endParaRPr lang="en-GB" dirty="0"/>
          </a:p>
        </p:txBody>
      </p:sp>
      <p:sp>
        <p:nvSpPr>
          <p:cNvPr id="4" name="Slide Image Placeholder 3">
            <a:extLst>
              <a:ext uri="{FF2B5EF4-FFF2-40B4-BE49-F238E27FC236}">
                <a16:creationId xmlns:a16="http://schemas.microsoft.com/office/drawing/2014/main" id="{76896AD2-2F57-0CD0-47AB-03574BD93139}"/>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a:extLst>
              <a:ext uri="{FF2B5EF4-FFF2-40B4-BE49-F238E27FC236}">
                <a16:creationId xmlns:a16="http://schemas.microsoft.com/office/drawing/2014/main" id="{754ECE86-D2EE-0017-8976-E79D89D201BC}"/>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endParaRPr lang="en-GB" noProof="0" dirty="0"/>
          </a:p>
        </p:txBody>
      </p:sp>
      <p:sp>
        <p:nvSpPr>
          <p:cNvPr id="6" name="Footer Placeholder 5">
            <a:extLst>
              <a:ext uri="{FF2B5EF4-FFF2-40B4-BE49-F238E27FC236}">
                <a16:creationId xmlns:a16="http://schemas.microsoft.com/office/drawing/2014/main" id="{56D78F60-8005-F721-9EBD-80A22ECD45C3}"/>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Arial" panose="020B0604020202020204" pitchFamily="34" charset="0"/>
                <a:cs typeface="+mn-cs"/>
              </a:defRPr>
            </a:lvl1pPr>
          </a:lstStyle>
          <a:p>
            <a:pPr>
              <a:defRPr/>
            </a:pPr>
            <a:endParaRPr lang="en-GB"/>
          </a:p>
        </p:txBody>
      </p:sp>
      <p:sp>
        <p:nvSpPr>
          <p:cNvPr id="7" name="Slide Number Placeholder 6">
            <a:extLst>
              <a:ext uri="{FF2B5EF4-FFF2-40B4-BE49-F238E27FC236}">
                <a16:creationId xmlns:a16="http://schemas.microsoft.com/office/drawing/2014/main" id="{B000E2FA-FCD2-A84C-63C3-55E34E1463C7}"/>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E8793246-8366-4E0F-AF6E-6E58AE25ACC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dictionary.cambridge.org/us/dictionary/english-chinese-traditional/strategy"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8" Type="http://schemas.openxmlformats.org/officeDocument/2006/relationships/hyperlink" Target="https://www.google.com/search?sca_esv=53f892ddff1617d9&amp;cs=0&amp;sxsrf=AE3TifNi69nxrthrt9Kibh6SudTYBWT57g%3A1758011797873&amp;q=Communities&amp;sa=X&amp;ved=2ahUKEwiU_vuk8NyPAxXWVUEAHSIwKPEQxccNegQIKRAB&amp;mstk=AUtExfAcGu7Eg_GsYDh9_sOWPmznKM8Z_wkldaV21-CfoivP7g1J4iHr-K6ceVCoaN_KSPKizkk6zDA_e7dypZ2QysxVCdmL2sI-uYwzYGv2-f28_F_5Nen1VC6rKeNzVQcxC9cA4SAuuUhuWOsoemCiJvp0ryJDy_EAQSGk1AcPR7NtJB3j5EY-ZnZZOg3gzqLNaiKYFCkuFff7aZ03fJ2NHxByzPVozWpzhIFQH_qgQ7Li6l8w5wMjsReTY6LWjYTMZWlvrEkaHK382xCePi7GlFWC&amp;csui=3" TargetMode="External"/><Relationship Id="rId3" Type="http://schemas.openxmlformats.org/officeDocument/2006/relationships/hyperlink" Target="https://www.google.com/search?sca_esv=53f892ddff1617d9&amp;cs=0&amp;sxsrf=AE3TifNi69nxrthrt9Kibh6SudTYBWT57g%3A1758011797873&amp;q=Employees&amp;sa=X&amp;ved=2ahUKEwiU_vuk8NyPAxXWVUEAHSIwKPEQxccNegQIJBAB&amp;mstk=AUtExfAcGu7Eg_GsYDh9_sOWPmznKM8Z_wkldaV21-CfoivP7g1J4iHr-K6ceVCoaN_KSPKizkk6zDA_e7dypZ2QysxVCdmL2sI-uYwzYGv2-f28_F_5Nen1VC6rKeNzVQcxC9cA4SAuuUhuWOsoemCiJvp0ryJDy_EAQSGk1AcPR7NtJB3j5EY-ZnZZOg3gzqLNaiKYFCkuFff7aZ03fJ2NHxByzPVozWpzhIFQH_qgQ7Li6l8w5wMjsReTY6LWjYTMZWlvrEkaHK382xCePi7GlFWC&amp;csui=3" TargetMode="External"/><Relationship Id="rId7" Type="http://schemas.openxmlformats.org/officeDocument/2006/relationships/hyperlink" Target="https://www.google.com/search?sca_esv=53f892ddff1617d9&amp;cs=0&amp;sxsrf=AE3TifNi69nxrthrt9Kibh6SudTYBWT57g%3A1758011797873&amp;q=Investors+and+Creditors&amp;sa=X&amp;ved=2ahUKEwiU_vuk8NyPAxXWVUEAHSIwKPEQxccNegQIKBAB&amp;mstk=AUtExfAcGu7Eg_GsYDh9_sOWPmznKM8Z_wkldaV21-CfoivP7g1J4iHr-K6ceVCoaN_KSPKizkk6zDA_e7dypZ2QysxVCdmL2sI-uYwzYGv2-f28_F_5Nen1VC6rKeNzVQcxC9cA4SAuuUhuWOsoemCiJvp0ryJDy_EAQSGk1AcPR7NtJB3j5EY-ZnZZOg3gzqLNaiKYFCkuFff7aZ03fJ2NHxByzPVozWpzhIFQH_qgQ7Li6l8w5wMjsReTY6LWjYTMZWlvrEkaHK382xCePi7GlFWC&amp;csui=3"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www.google.com/search?sca_esv=53f892ddff1617d9&amp;cs=0&amp;sxsrf=AE3TifNi69nxrthrt9Kibh6SudTYBWT57g%3A1758011797873&amp;q=Suppliers&amp;sa=X&amp;ved=2ahUKEwiU_vuk8NyPAxXWVUEAHSIwKPEQxccNegQIJxAB&amp;mstk=AUtExfAcGu7Eg_GsYDh9_sOWPmznKM8Z_wkldaV21-CfoivP7g1J4iHr-K6ceVCoaN_KSPKizkk6zDA_e7dypZ2QysxVCdmL2sI-uYwzYGv2-f28_F_5Nen1VC6rKeNzVQcxC9cA4SAuuUhuWOsoemCiJvp0ryJDy_EAQSGk1AcPR7NtJB3j5EY-ZnZZOg3gzqLNaiKYFCkuFff7aZ03fJ2NHxByzPVozWpzhIFQH_qgQ7Li6l8w5wMjsReTY6LWjYTMZWlvrEkaHK382xCePi7GlFWC&amp;csui=3" TargetMode="External"/><Relationship Id="rId5" Type="http://schemas.openxmlformats.org/officeDocument/2006/relationships/hyperlink" Target="https://www.google.com/search?sca_esv=53f892ddff1617d9&amp;cs=0&amp;sxsrf=AE3TifNi69nxrthrt9Kibh6SudTYBWT57g%3A1758011797873&amp;q=Customers&amp;sa=X&amp;ved=2ahUKEwiU_vuk8NyPAxXWVUEAHSIwKPEQxccNegQIJhAB&amp;mstk=AUtExfAcGu7Eg_GsYDh9_sOWPmznKM8Z_wkldaV21-CfoivP7g1J4iHr-K6ceVCoaN_KSPKizkk6zDA_e7dypZ2QysxVCdmL2sI-uYwzYGv2-f28_F_5Nen1VC6rKeNzVQcxC9cA4SAuuUhuWOsoemCiJvp0ryJDy_EAQSGk1AcPR7NtJB3j5EY-ZnZZOg3gzqLNaiKYFCkuFff7aZ03fJ2NHxByzPVozWpzhIFQH_qgQ7Li6l8w5wMjsReTY6LWjYTMZWlvrEkaHK382xCePi7GlFWC&amp;csui=3" TargetMode="External"/><Relationship Id="rId4" Type="http://schemas.openxmlformats.org/officeDocument/2006/relationships/hyperlink" Target="https://www.google.com/search?sca_esv=53f892ddff1617d9&amp;cs=0&amp;sxsrf=AE3TifNi69nxrthrt9Kibh6SudTYBWT57g%3A1758011797873&amp;q=Owners+and+Shareholders&amp;sa=X&amp;ved=2ahUKEwiU_vuk8NyPAxXWVUEAHSIwKPEQxccNegQIJRAB&amp;mstk=AUtExfAcGu7Eg_GsYDh9_sOWPmznKM8Z_wkldaV21-CfoivP7g1J4iHr-K6ceVCoaN_KSPKizkk6zDA_e7dypZ2QysxVCdmL2sI-uYwzYGv2-f28_F_5Nen1VC6rKeNzVQcxC9cA4SAuuUhuWOsoemCiJvp0ryJDy_EAQSGk1AcPR7NtJB3j5EY-ZnZZOg3gzqLNaiKYFCkuFff7aZ03fJ2NHxByzPVozWpzhIFQH_qgQ7Li6l8w5wMjsReTY6LWjYTMZWlvrEkaHK382xCePi7GlFWC&amp;csui=3" TargetMode="External"/><Relationship Id="rId9" Type="http://schemas.openxmlformats.org/officeDocument/2006/relationships/hyperlink" Target="https://www.google.com/search?sca_esv=53f892ddff1617d9&amp;cs=0&amp;sxsrf=AE3TifNi69nxrthrt9Kibh6SudTYBWT57g%3A1758011797873&amp;q=Government+and+Policy+Makers&amp;sa=X&amp;ved=2ahUKEwiU_vuk8NyPAxXWVUEAHSIwKPEQxccNegQIKhAB&amp;mstk=AUtExfAcGu7Eg_GsYDh9_sOWPmznKM8Z_wkldaV21-CfoivP7g1J4iHr-K6ceVCoaN_KSPKizkk6zDA_e7dypZ2QysxVCdmL2sI-uYwzYGv2-f28_F_5Nen1VC6rKeNzVQcxC9cA4SAuuUhuWOsoemCiJvp0ryJDy_EAQSGk1AcPR7NtJB3j5EY-ZnZZOg3gzqLNaiKYFCkuFff7aZ03fJ2NHxByzPVozWpzhIFQH_qgQ7Li6l8w5wMjsReTY6LWjYTMZWlvrEkaHK382xCePi7GlFWC&amp;csui=3"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O0_pDCHjZeTCo1ROmBkhanQENqUQ%3A1758011970120&amp;q=pricing&amp;sa=X&amp;ved=2ahUKEwjIh7b38NyPAxXWVUEAHSIwKPEQxccNegQIEhAB&amp;mstk=AUtExfDnqg22Ll0UXpOFC1Yi18qsf3KmcXmbYrwWcoyL53hTWx-ssUC7XwxUuuKrsPa_smeuB5S1FV3Vs1Cq50YnFxYIuBs4JoOup5A0GWyrjBJ6OnDKdhQ5Db8VwQ2vQRnwjeP3gVZZN12dJjsmhSJs55rHhPGww2X2bG248t4WTq2GK8TZbzoCvCGUazJmhvLfXFDtEhhIdwwe1pRjWxUEkCr0a1wCWF18g5E5EoesjdGk81eFlfJFxu0rCe6pBN3zMwbcg8aVoA5Qlqu8usPz2LxB&amp;csui=3" TargetMode="External"/><Relationship Id="rId2" Type="http://schemas.openxmlformats.org/officeDocument/2006/relationships/slide" Target="../slides/slide18.xml"/><Relationship Id="rId1" Type="http://schemas.openxmlformats.org/officeDocument/2006/relationships/notesMaster" Target="../notesMasters/notesMaster1.xml"/><Relationship Id="rId5" Type="http://schemas.openxmlformats.org/officeDocument/2006/relationships/hyperlink" Target="https://www.google.com/search?sca_esv=53f892ddff1617d9&amp;cs=0&amp;sxsrf=AE3TifO0_pDCHjZeTCo1ROmBkhanQENqUQ%3A1758011970120&amp;q=sales+channels&amp;sa=X&amp;ved=2ahUKEwjIh7b38NyPAxXWVUEAHSIwKPEQxccNegQIEhAD&amp;mstk=AUtExfDnqg22Ll0UXpOFC1Yi18qsf3KmcXmbYrwWcoyL53hTWx-ssUC7XwxUuuKrsPa_smeuB5S1FV3Vs1Cq50YnFxYIuBs4JoOup5A0GWyrjBJ6OnDKdhQ5Db8VwQ2vQRnwjeP3gVZZN12dJjsmhSJs55rHhPGww2X2bG248t4WTq2GK8TZbzoCvCGUazJmhvLfXFDtEhhIdwwe1pRjWxUEkCr0a1wCWF18g5E5EoesjdGk81eFlfJFxu0rCe6pBN3zMwbcg8aVoA5Qlqu8usPz2LxB&amp;csui=3" TargetMode="External"/><Relationship Id="rId4" Type="http://schemas.openxmlformats.org/officeDocument/2006/relationships/hyperlink" Target="https://www.google.com/search?sca_esv=53f892ddff1617d9&amp;cs=0&amp;sxsrf=AE3TifO0_pDCHjZeTCo1ROmBkhanQENqUQ%3A1758011970120&amp;q=marketing&amp;sa=X&amp;ved=2ahUKEwjIh7b38NyPAxXWVUEAHSIwKPEQxccNegQIEhAC&amp;mstk=AUtExfDnqg22Ll0UXpOFC1Yi18qsf3KmcXmbYrwWcoyL53hTWx-ssUC7XwxUuuKrsPa_smeuB5S1FV3Vs1Cq50YnFxYIuBs4JoOup5A0GWyrjBJ6OnDKdhQ5Db8VwQ2vQRnwjeP3gVZZN12dJjsmhSJs55rHhPGww2X2bG248t4WTq2GK8TZbzoCvCGUazJmhvLfXFDtEhhIdwwe1pRjWxUEkCr0a1wCWF18g5E5EoesjdGk81eFlfJFxu0rCe6pBN3zMwbcg8aVoA5Qlqu8usPz2LxB&amp;csui=3" TargetMode="Externa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OEDS6T-VC1-F29OpeyMRdWpfZ84Q%3A1758012033221&amp;q=formulation&amp;sa=X&amp;ved=2ahUKEwib38CV8dyPAxVTQkEAHbmSHx8QxccNegQIBBAB&amp;mstk=AUtExfB4pLM_XL6ElPW5QLO9ASJsxXD6mamjoi_w_zbsIg-35nDFJ0YPU31xvZ5LsegLbwWy4mUR2UayDA2l_hyvZ60KNwxBeNQfoGy9gD49McF-MRP7GwUCXs6JV_RIP0NppHQDH6S8ESvd_LaMaWkUtoIprvx3SPXda0P4YVqyxaNFtteYOlyFSeOqvz_swJj-SLgx69Ie70-fZM8TlWITdtzh-dSOMTTLaDZjI6iGTo38YRUOvVsrE_e7c5Q9WM08sZKqfnk6RW89MovbUZ4L4bw1&amp;csui=3" TargetMode="External"/><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hyperlink" Target="https://www.google.com/search?sca_esv=53f892ddff1617d9&amp;cs=0&amp;sxsrf=AE3TifOEDS6T-VC1-F29OpeyMRdWpfZ84Q%3A1758012033221&amp;q=implementation&amp;sa=X&amp;ved=2ahUKEwib38CV8dyPAxVTQkEAHbmSHx8QxccNegQIBBAC&amp;mstk=AUtExfB4pLM_XL6ElPW5QLO9ASJsxXD6mamjoi_w_zbsIg-35nDFJ0YPU31xvZ5LsegLbwWy4mUR2UayDA2l_hyvZ60KNwxBeNQfoGy9gD49McF-MRP7GwUCXs6JV_RIP0NppHQDH6S8ESvd_LaMaWkUtoIprvx3SPXda0P4YVqyxaNFtteYOlyFSeOqvz_swJj-SLgx69Ie70-fZM8TlWITdtzh-dSOMTTLaDZjI6iGTo38YRUOvVsrE_e7c5Q9WM08sZKqfnk6RW89MovbUZ4L4bw1&amp;csui=3"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NmwUk1oqJMfwXLh4AfSVTtsBWDeA%3A1758012283976&amp;q=Entrepreneurial+Mode&amp;sa=X&amp;ved=2ahUKEwjauoKN8tyPAxXwYEEAHQAMNCUQxccNegQIEhAC&amp;mstk=AUtExfB5voPtshZleMn87Cn1T-bY6XFfSq4z0AEF31uXLhpiYMhMHo_rnqgERUvSWW1IgYLAJtWyjf1SEget1gU3DtuLP4xi9kAUKddktjsuzCAbeto2CaTY4vs7SUZfHwAENyKBy7fmTXCthuOFPYmLvERrGLK49sWKia8HnWGikLQEwZ-gP8g_mVbEkfL9qfLA7ie0dV3h09kfToo8i1uHhPG_y9MLa6TFmdg4PaPM02kt3_Z4vhpDla9t5tpPoIFsUwWqCPmFW46LuK7r0P5WgEt4&amp;csui=3" TargetMode="External"/><Relationship Id="rId2" Type="http://schemas.openxmlformats.org/officeDocument/2006/relationships/slide" Target="../slides/slide25.xml"/><Relationship Id="rId1" Type="http://schemas.openxmlformats.org/officeDocument/2006/relationships/notesMaster" Target="../notesMasters/notesMaster1.xml"/><Relationship Id="rId5" Type="http://schemas.openxmlformats.org/officeDocument/2006/relationships/hyperlink" Target="https://www.google.com/search?sca_esv=53f892ddff1617d9&amp;cs=0&amp;sxsrf=AE3TifNmwUk1oqJMfwXLh4AfSVTtsBWDeA%3A1758012283976&amp;q=Planning+Mode&amp;sa=X&amp;ved=2ahUKEwjauoKN8tyPAxXwYEEAHQAMNCUQxccNegQIMxAC&amp;mstk=AUtExfB5voPtshZleMn87Cn1T-bY6XFfSq4z0AEF31uXLhpiYMhMHo_rnqgERUvSWW1IgYLAJtWyjf1SEget1gU3DtuLP4xi9kAUKddktjsuzCAbeto2CaTY4vs7SUZfHwAENyKBy7fmTXCthuOFPYmLvERrGLK49sWKia8HnWGikLQEwZ-gP8g_mVbEkfL9qfLA7ie0dV3h09kfToo8i1uHhPG_y9MLa6TFmdg4PaPM02kt3_Z4vhpDla9t5tpPoIFsUwWqCPmFW46LuK7r0P5WgEt4&amp;csui=3" TargetMode="External"/><Relationship Id="rId4" Type="http://schemas.openxmlformats.org/officeDocument/2006/relationships/hyperlink" Target="https://www.google.com/search?sca_esv=53f892ddff1617d9&amp;cs=0&amp;sxsrf=AE3TifNmwUk1oqJMfwXLh4AfSVTtsBWDeA%3A1758012283976&amp;q=Adaptive+Mode&amp;sa=X&amp;ved=2ahUKEwjauoKN8tyPAxXwYEEAHQAMNCUQxccNegQIExAC&amp;mstk=AUtExfB5voPtshZleMn87Cn1T-bY6XFfSq4z0AEF31uXLhpiYMhMHo_rnqgERUvSWW1IgYLAJtWyjf1SEget1gU3DtuLP4xi9kAUKddktjsuzCAbeto2CaTY4vs7SUZfHwAENyKBy7fmTXCthuOFPYmLvERrGLK49sWKia8HnWGikLQEwZ-gP8g_mVbEkfL9qfLA7ie0dV3h09kfToo8i1uHhPG_y9MLa6TFmdg4PaPM02kt3_Z4vhpDla9t5tpPoIFsUwWqCPmFW46LuK7r0P5WgEt4&amp;csui=3"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O2P5WUWf2YwItbQFxbMF69AVQmtA%3A1758012542883&amp;q=Political&amp;sa=X&amp;ved=2ahUKEwi-qcqI89yPAxWOQkEAHYxCLZwQxccNegQIDhAB&amp;mstk=AUtExfAG2o9ZS7NVZ0zoZgGYCo5cjZ_D_W8Fj4WHk4omWmUufq0x3bo1JhXV0YKskkcqd3H__peFOE1_M_lMURMNjIldYO8L9fjq9X1bfKTIzBIbg8XfcMuC7YnTF4-l3KV9VOHOwfhYEmS4OYCboDJFAl1Rm3mSm6_rdB6HkQ3J_maHCY-Ir8QJmfDC-NSbVzX8TonwhgfizgKiB5cZoX18PXUgKVgxNRZc-_r8XLGdi-2haK67Ii_Ie1cGVfaDJPoZ0f2zYCDENted1tIT_1TaoZcG&amp;csui=3" TargetMode="External"/><Relationship Id="rId7" Type="http://schemas.openxmlformats.org/officeDocument/2006/relationships/hyperlink" Target="https://www.google.com/search?sca_esv=53f892ddff1617d9&amp;cs=0&amp;sxsrf=AE3TifO2P5WUWf2YwItbQFxbMF69AVQmtA%3A1758012542883&amp;q=Competition&amp;sa=X&amp;ved=2ahUKEwi-qcqI89yPAxWOQkEAHYxCLZwQxccNegQIDxAB&amp;mstk=AUtExfAG2o9ZS7NVZ0zoZgGYCo5cjZ_D_W8Fj4WHk4omWmUufq0x3bo1JhXV0YKskkcqd3H__peFOE1_M_lMURMNjIldYO8L9fjq9X1bfKTIzBIbg8XfcMuC7YnTF4-l3KV9VOHOwfhYEmS4OYCboDJFAl1Rm3mSm6_rdB6HkQ3J_maHCY-Ir8QJmfDC-NSbVzX8TonwhgfizgKiB5cZoX18PXUgKVgxNRZc-_r8XLGdi-2haK67Ii_Ie1cGVfaDJPoZ0f2zYCDENted1tIT_1TaoZcG&amp;csui=3" TargetMode="External"/><Relationship Id="rId2" Type="http://schemas.openxmlformats.org/officeDocument/2006/relationships/slide" Target="../slides/slide33.xml"/><Relationship Id="rId1" Type="http://schemas.openxmlformats.org/officeDocument/2006/relationships/notesMaster" Target="../notesMasters/notesMaster1.xml"/><Relationship Id="rId6" Type="http://schemas.openxmlformats.org/officeDocument/2006/relationships/hyperlink" Target="https://www.google.com/search?sca_esv=53f892ddff1617d9&amp;cs=0&amp;sxsrf=AE3TifO2P5WUWf2YwItbQFxbMF69AVQmtA%3A1758012542883&amp;q=Technological&amp;sa=X&amp;ved=2ahUKEwi-qcqI89yPAxWOQkEAHYxCLZwQxccNegQIEhAB&amp;mstk=AUtExfAG2o9ZS7NVZ0zoZgGYCo5cjZ_D_W8Fj4WHk4omWmUufq0x3bo1JhXV0YKskkcqd3H__peFOE1_M_lMURMNjIldYO8L9fjq9X1bfKTIzBIbg8XfcMuC7YnTF4-l3KV9VOHOwfhYEmS4OYCboDJFAl1Rm3mSm6_rdB6HkQ3J_maHCY-Ir8QJmfDC-NSbVzX8TonwhgfizgKiB5cZoX18PXUgKVgxNRZc-_r8XLGdi-2haK67Ii_Ie1cGVfaDJPoZ0f2zYCDENted1tIT_1TaoZcG&amp;csui=3" TargetMode="External"/><Relationship Id="rId5" Type="http://schemas.openxmlformats.org/officeDocument/2006/relationships/hyperlink" Target="https://www.google.com/search?sca_esv=53f892ddff1617d9&amp;cs=0&amp;sxsrf=AE3TifO2P5WUWf2YwItbQFxbMF69AVQmtA%3A1758012542883&amp;q=Social&amp;sa=X&amp;ved=2ahUKEwi-qcqI89yPAxWOQkEAHYxCLZwQxccNegQIEBAB&amp;mstk=AUtExfAG2o9ZS7NVZ0zoZgGYCo5cjZ_D_W8Fj4WHk4omWmUufq0x3bo1JhXV0YKskkcqd3H__peFOE1_M_lMURMNjIldYO8L9fjq9X1bfKTIzBIbg8XfcMuC7YnTF4-l3KV9VOHOwfhYEmS4OYCboDJFAl1Rm3mSm6_rdB6HkQ3J_maHCY-Ir8QJmfDC-NSbVzX8TonwhgfizgKiB5cZoX18PXUgKVgxNRZc-_r8XLGdi-2haK67Ii_Ie1cGVfaDJPoZ0f2zYCDENted1tIT_1TaoZcG&amp;csui=3" TargetMode="External"/><Relationship Id="rId4" Type="http://schemas.openxmlformats.org/officeDocument/2006/relationships/hyperlink" Target="https://www.google.com/search?sca_esv=53f892ddff1617d9&amp;cs=0&amp;sxsrf=AE3TifO2P5WUWf2YwItbQFxbMF69AVQmtA%3A1758012542883&amp;q=Economic&amp;sa=X&amp;ved=2ahUKEwi-qcqI89yPAxWOQkEAHYxCLZwQxccNegQIERAB&amp;mstk=AUtExfAG2o9ZS7NVZ0zoZgGYCo5cjZ_D_W8Fj4WHk4omWmUufq0x3bo1JhXV0YKskkcqd3H__peFOE1_M_lMURMNjIldYO8L9fjq9X1bfKTIzBIbg8XfcMuC7YnTF4-l3KV9VOHOwfhYEmS4OYCboDJFAl1Rm3mSm6_rdB6HkQ3J_maHCY-Ir8QJmfDC-NSbVzX8TonwhgfizgKiB5cZoX18PXUgKVgxNRZc-_r8XLGdi-2haK67Ii_Ie1cGVfaDJPoZ0f2zYCDENted1tIT_1TaoZcG&amp;csui=3"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4A350F97-4A3C-4EED-2A36-1512A03F5CB4}"/>
              </a:ext>
            </a:extLst>
          </p:cNvPr>
          <p:cNvSpPr>
            <a:spLocks noGrp="1" noRot="1" noChangeAspect="1" noChangeArrowheads="1" noTextEdit="1"/>
          </p:cNvSpPr>
          <p:nvPr>
            <p:ph type="sldImg"/>
          </p:nvPr>
        </p:nvSpPr>
        <p:spPr bwMode="auto">
          <a:xfrm>
            <a:off x="1143000" y="685800"/>
            <a:ext cx="4573588"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9EA24748-A6BA-5C1C-2490-85C03777F70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58750" eaLnBrk="1" hangingPunct="1">
              <a:spcBef>
                <a:spcPct val="0"/>
              </a:spcBef>
            </a:pPr>
            <a:endParaRPr lang="en-US" altLang="en-US">
              <a:ea typeface="MS PGothic" panose="020B0600070205080204" pitchFamily="34" charset="-128"/>
            </a:endParaRPr>
          </a:p>
        </p:txBody>
      </p:sp>
      <p:sp>
        <p:nvSpPr>
          <p:cNvPr id="21508" name="Slide Number Placeholder 3">
            <a:extLst>
              <a:ext uri="{FF2B5EF4-FFF2-40B4-BE49-F238E27FC236}">
                <a16:creationId xmlns:a16="http://schemas.microsoft.com/office/drawing/2014/main" id="{794E3C3E-9711-D5CF-5BDF-B6071EE6C349}"/>
              </a:ext>
            </a:extLst>
          </p:cNvPr>
          <p:cNvSpPr>
            <a:spLocks noGrp="1"/>
          </p:cNvSpPr>
          <p:nvPr>
            <p:ph type="sldNum" sz="quarter" idx="5"/>
          </p:nvPr>
        </p:nvSpPr>
        <p:spPr bwMode="auto">
          <a:xfrm>
            <a:off x="0" y="0"/>
            <a:ext cx="0" cy="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819E51A0-3D6D-46FA-8A7C-D171B0BB1E72}" type="slidenum">
              <a:rPr lang="en-US" altLang="en-US">
                <a:solidFill>
                  <a:srgbClr val="000000"/>
                </a:solidFill>
                <a:ea typeface="MS PGothic" panose="020B0600070205080204" pitchFamily="34" charset="-128"/>
                <a:sym typeface="Arial" panose="020B0604020202020204" pitchFamily="34" charset="0"/>
              </a:rPr>
              <a:pPr eaLnBrk="0" hangingPunct="0">
                <a:spcBef>
                  <a:spcPct val="0"/>
                </a:spcBef>
              </a:pPr>
              <a:t>1</a:t>
            </a:fld>
            <a:endParaRPr lang="en-US" altLang="en-US">
              <a:solidFill>
                <a:srgbClr val="000000"/>
              </a:solidFill>
              <a:ea typeface="MS PGothic" panose="020B0600070205080204" pitchFamily="34" charset="-128"/>
              <a:sym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2</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Delete slide mostly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sz="1200" b="0" i="0" kern="1200" dirty="0">
                <a:solidFill>
                  <a:schemeClr val="tx1"/>
                </a:solidFill>
                <a:effectLst/>
                <a:latin typeface="Arial" panose="020B0604020202020204" pitchFamily="34" charset="0"/>
                <a:ea typeface="+mn-ea"/>
                <a:cs typeface="+mn-cs"/>
              </a:rPr>
              <a:t>The provided definition from the </a:t>
            </a:r>
            <a:r>
              <a:rPr lang="en-GB" sz="1200" b="0" i="0" kern="1200" dirty="0">
                <a:solidFill>
                  <a:schemeClr val="tx1"/>
                </a:solidFill>
                <a:effectLst/>
                <a:latin typeface="Arial" panose="020B0604020202020204" pitchFamily="34" charset="0"/>
                <a:ea typeface="+mn-ea"/>
                <a:cs typeface="+mn-cs"/>
                <a:hlinkClick r:id="rId3"/>
              </a:rPr>
              <a:t>Cambridge Dictionary</a:t>
            </a:r>
            <a:r>
              <a:rPr lang="en-GB" sz="1200" b="0" i="0" kern="1200" dirty="0">
                <a:solidFill>
                  <a:schemeClr val="tx1"/>
                </a:solidFill>
                <a:effectLst/>
                <a:latin typeface="Arial" panose="020B0604020202020204" pitchFamily="34" charset="0"/>
                <a:ea typeface="+mn-ea"/>
                <a:cs typeface="+mn-cs"/>
              </a:rPr>
              <a:t> states that strategy is either a detailed plan to achieve a goal, or the ability to create such a plan. It's about setting a direction and creating a cohesive approach with clear, feasible actions to overcome challenges and reach a long-term objective, rather than just listing goals or making random decisions. </a:t>
            </a:r>
          </a:p>
          <a:p>
            <a:r>
              <a:rPr lang="en-GB" sz="1200" b="0" i="0" kern="1200" dirty="0">
                <a:solidFill>
                  <a:schemeClr val="tx1"/>
                </a:solidFill>
                <a:effectLst/>
                <a:latin typeface="Arial" panose="020B0604020202020204" pitchFamily="34" charset="0"/>
                <a:ea typeface="+mn-ea"/>
                <a:cs typeface="+mn-cs"/>
              </a:rPr>
              <a:t>Here's a breakdown of the definition: </a:t>
            </a:r>
          </a:p>
          <a:p>
            <a:r>
              <a:rPr lang="en-GB" sz="1200" b="1" i="0" kern="1200" dirty="0">
                <a:solidFill>
                  <a:schemeClr val="tx1"/>
                </a:solidFill>
                <a:effectLst/>
                <a:latin typeface="Arial" panose="020B0604020202020204" pitchFamily="34" charset="0"/>
                <a:ea typeface="+mn-ea"/>
                <a:cs typeface="+mn-cs"/>
              </a:rPr>
              <a:t>A detailed plan:</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Strategy isn't just a vague wish; it's a specific, step-by-step blueprint for what you will do.</a:t>
            </a:r>
          </a:p>
          <a:p>
            <a:r>
              <a:rPr lang="en-GB" sz="1200" b="1" i="0" kern="1200" dirty="0">
                <a:solidFill>
                  <a:schemeClr val="tx1"/>
                </a:solidFill>
                <a:effectLst/>
                <a:latin typeface="Arial" panose="020B0604020202020204" pitchFamily="34" charset="0"/>
                <a:ea typeface="+mn-ea"/>
                <a:cs typeface="+mn-cs"/>
              </a:rPr>
              <a:t>To achieve success: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 ultimate purpose of a strategy is to win or be successful in a given situation.</a:t>
            </a:r>
          </a:p>
          <a:p>
            <a:r>
              <a:rPr lang="en-GB" sz="1200" b="1" i="0" kern="1200" dirty="0">
                <a:solidFill>
                  <a:schemeClr val="tx1"/>
                </a:solidFill>
                <a:effectLst/>
                <a:latin typeface="Arial" panose="020B0604020202020204" pitchFamily="34" charset="0"/>
                <a:ea typeface="+mn-ea"/>
                <a:cs typeface="+mn-cs"/>
              </a:rPr>
              <a:t>In various fields: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Strategies are used in many contexts, including war, business, politics, industry, and sports, where success depends on careful planning.</a:t>
            </a:r>
          </a:p>
          <a:p>
            <a:r>
              <a:rPr lang="en-GB" sz="1200" b="1" i="0" kern="1200" dirty="0">
                <a:solidFill>
                  <a:schemeClr val="tx1"/>
                </a:solidFill>
                <a:effectLst/>
                <a:latin typeface="Arial" panose="020B0604020202020204" pitchFamily="34" charset="0"/>
                <a:ea typeface="+mn-ea"/>
                <a:cs typeface="+mn-cs"/>
              </a:rPr>
              <a:t>Or the skill of planning:</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Strategy also refers to the mental ability and expertise in creating these effective plans.</a:t>
            </a:r>
          </a:p>
          <a:p>
            <a:r>
              <a:rPr lang="en-GB" sz="1200" b="0" i="0" kern="1200" dirty="0">
                <a:solidFill>
                  <a:schemeClr val="tx1"/>
                </a:solidFill>
                <a:effectLst/>
                <a:latin typeface="Arial" panose="020B0604020202020204" pitchFamily="34" charset="0"/>
                <a:ea typeface="+mn-ea"/>
                <a:cs typeface="+mn-cs"/>
              </a:rPr>
              <a:t>In essence: Strategy is the thoughtful construction of a plan or the smart approach to creating one, designed to guide actions and resources towards a specific, long-term success</a:t>
            </a:r>
          </a:p>
          <a:p>
            <a:endParaRPr lang="en-GB" sz="1200" b="0" i="0" kern="1200" dirty="0">
              <a:solidFill>
                <a:schemeClr val="tx1"/>
              </a:solidFill>
              <a:effectLst/>
              <a:latin typeface="Arial" panose="020B0604020202020204" pitchFamily="34" charset="0"/>
              <a:ea typeface="+mn-ea"/>
              <a:cs typeface="+mn-cs"/>
            </a:endParaRPr>
          </a:p>
          <a:p>
            <a:endParaRPr lang="en-GB" sz="1200" b="0" i="0" kern="1200" dirty="0">
              <a:solidFill>
                <a:schemeClr val="tx1"/>
              </a:solidFill>
              <a:effectLst/>
              <a:latin typeface="Arial" panose="020B0604020202020204" pitchFamily="34" charset="0"/>
              <a:ea typeface="+mn-ea"/>
              <a:cs typeface="+mn-cs"/>
            </a:endParaRPr>
          </a:p>
          <a:p>
            <a:r>
              <a:rPr lang="en-GB" sz="1200" b="0" i="0" kern="1200" dirty="0">
                <a:solidFill>
                  <a:schemeClr val="tx1"/>
                </a:solidFill>
                <a:effectLst/>
                <a:latin typeface="Arial" panose="020B0604020202020204" pitchFamily="34" charset="0"/>
                <a:ea typeface="+mn-ea"/>
                <a:cs typeface="+mn-cs"/>
              </a:rPr>
              <a:t>A strategy needs a clear "why"—its overarching purpose or mission—and a process for adaptation, knowing when to change or stop activities to remain relevant and achieve future success, as external and internal conditions constantly shift. Without a strong understanding of its purpose and a flexible framework to evolve, a strategy will likely fail to meet long-term goals. </a:t>
            </a:r>
          </a:p>
          <a:p>
            <a:r>
              <a:rPr lang="en-GB" sz="1200" b="0" i="0" kern="1200" dirty="0">
                <a:solidFill>
                  <a:schemeClr val="tx1"/>
                </a:solidFill>
                <a:effectLst/>
                <a:latin typeface="Arial" panose="020B0604020202020204" pitchFamily="34" charset="0"/>
                <a:ea typeface="+mn-ea"/>
                <a:cs typeface="+mn-cs"/>
              </a:rPr>
              <a:t>WHY the Organization Is Doing It (Purpose)</a:t>
            </a:r>
          </a:p>
          <a:p>
            <a:r>
              <a:rPr lang="en-GB" sz="1200" b="1" i="0" kern="1200" dirty="0">
                <a:solidFill>
                  <a:schemeClr val="tx1"/>
                </a:solidFill>
                <a:effectLst/>
                <a:latin typeface="Arial" panose="020B0604020202020204" pitchFamily="34" charset="0"/>
                <a:ea typeface="+mn-ea"/>
                <a:cs typeface="+mn-cs"/>
              </a:rPr>
              <a:t>Mission and Vision:</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 "why" is rooted in the organization's fundamental purpose (its mission) and its aspirational future state (its vision). </a:t>
            </a:r>
          </a:p>
          <a:p>
            <a:r>
              <a:rPr lang="en-GB" sz="1200" b="1" i="0" kern="1200" dirty="0">
                <a:solidFill>
                  <a:schemeClr val="tx1"/>
                </a:solidFill>
                <a:effectLst/>
                <a:latin typeface="Arial" panose="020B0604020202020204" pitchFamily="34" charset="0"/>
                <a:ea typeface="+mn-ea"/>
                <a:cs typeface="+mn-cs"/>
              </a:rPr>
              <a:t>Alignment:</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A clear "why" ensures that all employees and resources are aligned, providing a shared direction and purpose for everyone's efforts. </a:t>
            </a:r>
          </a:p>
          <a:p>
            <a:r>
              <a:rPr lang="en-GB" sz="1200" b="1" i="0" kern="1200" dirty="0">
                <a:solidFill>
                  <a:schemeClr val="tx1"/>
                </a:solidFill>
                <a:effectLst/>
                <a:latin typeface="Arial" panose="020B0604020202020204" pitchFamily="34" charset="0"/>
                <a:ea typeface="+mn-ea"/>
                <a:cs typeface="+mn-cs"/>
              </a:rPr>
              <a:t>Informed Decision-Making:</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Knowing the purpose helps guide strategic decisions, making it easier to select options that support the overall objectives and discard those that do not. </a:t>
            </a:r>
          </a:p>
          <a:p>
            <a:r>
              <a:rPr lang="en-GB" sz="1200" b="0" i="0" kern="1200" dirty="0">
                <a:solidFill>
                  <a:schemeClr val="tx1"/>
                </a:solidFill>
                <a:effectLst/>
                <a:latin typeface="Arial" panose="020B0604020202020204" pitchFamily="34" charset="0"/>
                <a:ea typeface="+mn-ea"/>
                <a:cs typeface="+mn-cs"/>
              </a:rPr>
              <a:t>When to CHANGE / STOP Doing It (Adaptation)</a:t>
            </a:r>
          </a:p>
          <a:p>
            <a:r>
              <a:rPr lang="en-GB" sz="1200" b="1" i="0" kern="1200" dirty="0">
                <a:solidFill>
                  <a:schemeClr val="tx1"/>
                </a:solidFill>
                <a:effectLst/>
                <a:latin typeface="Arial" panose="020B0604020202020204" pitchFamily="34" charset="0"/>
                <a:ea typeface="+mn-ea"/>
                <a:cs typeface="+mn-cs"/>
              </a:rPr>
              <a:t>Dynamic Environments: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Strategies must evolve because the internal and external environments are constantly changing due to factors like government regulations, technological shifts, and market dynamics. </a:t>
            </a:r>
          </a:p>
          <a:p>
            <a:r>
              <a:rPr lang="en-GB" sz="1200" b="1" i="0" kern="1200" dirty="0">
                <a:solidFill>
                  <a:schemeClr val="tx1"/>
                </a:solidFill>
                <a:effectLst/>
                <a:latin typeface="Arial" panose="020B0604020202020204" pitchFamily="34" charset="0"/>
                <a:ea typeface="+mn-ea"/>
                <a:cs typeface="+mn-cs"/>
              </a:rPr>
              <a:t>Proactive Review:</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Organizations need a proactive, ongoing review cycle to assess their strategic direction and operating models. </a:t>
            </a:r>
          </a:p>
          <a:p>
            <a:r>
              <a:rPr lang="en-GB" sz="1200" b="1" i="0" kern="1200" dirty="0">
                <a:solidFill>
                  <a:schemeClr val="tx1"/>
                </a:solidFill>
                <a:effectLst/>
                <a:latin typeface="Arial" panose="020B0604020202020204" pitchFamily="34" charset="0"/>
                <a:ea typeface="+mn-ea"/>
                <a:cs typeface="+mn-cs"/>
              </a:rPr>
              <a:t>Strategic Adjustment:</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This involves understanding when to pivot, modify, or even cease activities that are no longer effective or aligned with current objectives. </a:t>
            </a:r>
          </a:p>
          <a:p>
            <a:r>
              <a:rPr lang="en-GB" sz="1200" b="1" i="0" kern="1200" dirty="0">
                <a:solidFill>
                  <a:schemeClr val="tx1"/>
                </a:solidFill>
                <a:effectLst/>
                <a:latin typeface="Arial" panose="020B0604020202020204" pitchFamily="34" charset="0"/>
                <a:ea typeface="+mn-ea"/>
                <a:cs typeface="+mn-cs"/>
              </a:rPr>
              <a:t>Relevance and Competitiveness: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 ability to change or stop what isn't working is crucial for maintaining relevance, competitiveness, and achieving long-term business success. </a:t>
            </a:r>
          </a:p>
          <a:p>
            <a:endParaRPr lang="en-GB" sz="1200" b="0" i="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3</a:t>
            </a:fld>
            <a:endParaRPr lang="en-GB" altLang="en-US"/>
          </a:p>
        </p:txBody>
      </p:sp>
    </p:spTree>
    <p:extLst>
      <p:ext uri="{BB962C8B-B14F-4D97-AF65-F5344CB8AC3E}">
        <p14:creationId xmlns:p14="http://schemas.microsoft.com/office/powerpoint/2010/main" val="6707784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4</a:t>
            </a:fld>
            <a:endParaRPr lang="en-GB" altLang="en-US"/>
          </a:p>
        </p:txBody>
      </p:sp>
    </p:spTree>
    <p:extLst>
      <p:ext uri="{BB962C8B-B14F-4D97-AF65-F5344CB8AC3E}">
        <p14:creationId xmlns:p14="http://schemas.microsoft.com/office/powerpoint/2010/main" val="1990076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6</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70000" lnSpcReduction="20000"/>
          </a:bodyPr>
          <a:lstStyle/>
          <a:p>
            <a:pPr eaLnBrk="1" hangingPunct="1">
              <a:spcBef>
                <a:spcPct val="0"/>
              </a:spcBef>
            </a:pPr>
            <a:r>
              <a:rPr lang="en-GB" altLang="en-US" dirty="0"/>
              <a:t>1.2 What is strategy?1</a:t>
            </a:r>
          </a:p>
          <a:p>
            <a:pPr eaLnBrk="1" hangingPunct="1">
              <a:spcBef>
                <a:spcPct val="0"/>
              </a:spcBef>
            </a:pPr>
            <a:r>
              <a:rPr lang="en-GB" altLang="en-US" dirty="0"/>
              <a:t>The term strategy has been traced back to sixth century BC Greece and combined the words </a:t>
            </a:r>
            <a:r>
              <a:rPr lang="en-GB" altLang="en-US" dirty="0" err="1"/>
              <a:t>stratos</a:t>
            </a:r>
            <a:r>
              <a:rPr lang="en-GB" altLang="en-US" dirty="0"/>
              <a:t> (army spread out over the ground), and </a:t>
            </a:r>
            <a:r>
              <a:rPr lang="en-GB" altLang="en-US" dirty="0" err="1"/>
              <a:t>agein</a:t>
            </a:r>
            <a:r>
              <a:rPr lang="en-GB" altLang="en-US" dirty="0"/>
              <a:t> (to lead).2 To this practical consideration of managing and directing a large complex force, the importance of strategy was highlighted by the Chinese military philosopher Sun Tzu, who defined strategy as ‘the great work of the organization. In situations of life or death, it is the Tao (path) of survival or extinction’. Since that time, there have been many new definitions of the word strategy, particularly by the military but, in the 1960s, Alfred Chandler, strategy’s founding theorist, brought strategy formally into a business context.3 Subsequent definitions of strategy have continued to refine our understanding of the term and several prominent ones are examined below.</a:t>
            </a:r>
          </a:p>
          <a:p>
            <a:pPr eaLnBrk="1" hangingPunct="1">
              <a:spcBef>
                <a:spcPct val="0"/>
              </a:spcBef>
            </a:pPr>
            <a:endParaRPr lang="en-GB" altLang="en-US" dirty="0"/>
          </a:p>
          <a:p>
            <a:pPr eaLnBrk="1" hangingPunct="1">
              <a:spcBef>
                <a:spcPct val="0"/>
              </a:spcBef>
            </a:pPr>
            <a:r>
              <a:rPr lang="en-GB" altLang="en-US" dirty="0"/>
              <a:t>1.2.1 Defining strategy</a:t>
            </a:r>
          </a:p>
          <a:p>
            <a:pPr eaLnBrk="1" hangingPunct="1">
              <a:spcBef>
                <a:spcPct val="0"/>
              </a:spcBef>
            </a:pPr>
            <a:r>
              <a:rPr lang="en-GB" altLang="en-US" dirty="0"/>
              <a:t>Figure 1.2 shows the strategy definitions of several leading strategy theorists: Alfred Chandler and Michael Porter, both from the Harvard Business School, Peter Drucker from Claremont University, California, Henry Mintzberg, from McGill University, Canada, and Richard </a:t>
            </a:r>
            <a:r>
              <a:rPr lang="en-GB" altLang="en-US" dirty="0" err="1"/>
              <a:t>Rumelt</a:t>
            </a:r>
            <a:r>
              <a:rPr lang="en-GB" altLang="en-US" dirty="0"/>
              <a:t> from the University of California. Each points to important elements of strategy. Chandler emphasises a logical flow from the determination of goals and objectives to the allocation of resources. Porter focuses on deliberate choices, difference and competition. </a:t>
            </a:r>
            <a:r>
              <a:rPr lang="en-GB" altLang="en-US" dirty="0" err="1"/>
              <a:t>Rumelt</a:t>
            </a:r>
            <a:r>
              <a:rPr lang="en-GB" altLang="en-US" dirty="0"/>
              <a:t> argues for coherence in policies and action to address high-stakes challenges. Drucker suggests that it is a theory about how a firm will win.4 A critical perspective on strategy is by Henry Mintzberg, who takes the view that strategy is less certain than assumed in the definitions above. He uses the word ‘pattern’ to allow for the fact that strategies do not always follow a deliberately chosen and logical plan, but can emerge in more ad hoc ways. Sometimes, strategies reflect a series of incremental decisions that only cohere into a recognisable pattern – or ‘strategy’ – after some time.</a:t>
            </a:r>
          </a:p>
          <a:p>
            <a:pPr eaLnBrk="1" hangingPunct="1">
              <a:spcBef>
                <a:spcPct val="0"/>
              </a:spcBef>
            </a:pPr>
            <a:endParaRPr lang="en-GB" altLang="en-US" dirty="0"/>
          </a:p>
          <a:p>
            <a:pPr eaLnBrk="1" hangingPunct="1">
              <a:spcBef>
                <a:spcPct val="0"/>
              </a:spcBef>
            </a:pPr>
            <a:r>
              <a:rPr lang="en-GB" altLang="en-US" dirty="0"/>
              <a:t>Figure 1.2 Definitions of strategy</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r>
              <a:rPr lang="en-GB" altLang="en-US" dirty="0"/>
              <a:t>Sources: A.D. Chandler, Strategy and Structure: Chapters in the History of American Enterprise, MIT Press, 1963, p. 13; M.E. Porter, ‘What is strategy?’, Harvard Business Review, November–December 1996, p. 60; P.F. Drucker, ‘The theory of business’, Harvard Business Review, September–October 1994, pp. 95–106; H. Mintzberg, Tracking Strategies: Towards a General Theory, Oxford University Press, 2007, p. 3.</a:t>
            </a:r>
          </a:p>
          <a:p>
            <a:pPr eaLnBrk="1" hangingPunct="1">
              <a:spcBef>
                <a:spcPct val="0"/>
              </a:spcBef>
            </a:pPr>
            <a:endParaRPr lang="en-GB" altLang="en-US" dirty="0"/>
          </a:p>
          <a:p>
            <a:pPr eaLnBrk="1" hangingPunct="1">
              <a:spcBef>
                <a:spcPct val="0"/>
              </a:spcBef>
            </a:pPr>
            <a:r>
              <a:rPr lang="en-GB" altLang="en-US" dirty="0"/>
              <a:t>Our fundamental definition of strategy is: strategy is the long-term direction of an organisation. We shall add to this definition later in the chapter, but already this implies a more comprehensive view than some of those definitions above. Thus, for example, the long-term direction of Amazon is from book retailing to retailing more generally. For Disney, it is from cartoons to diversified entertainment. Our fundamental definition has advantages. First, the long-term direction of an organisation can include both deliberate, logical strategy and more incremental, emergent patterns of strategy. Second, long-term direction can include both strategies that emphasise difference and competition, and strategies that recognise the roles of cooperation and even imitation.</a:t>
            </a:r>
          </a:p>
        </p:txBody>
      </p:sp>
    </p:spTree>
    <p:extLst>
      <p:ext uri="{BB962C8B-B14F-4D97-AF65-F5344CB8AC3E}">
        <p14:creationId xmlns:p14="http://schemas.microsoft.com/office/powerpoint/2010/main" val="35512784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7</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lnSpcReduction="10000"/>
          </a:bodyPr>
          <a:lstStyle/>
          <a:p>
            <a:pPr eaLnBrk="1" hangingPunct="1">
              <a:spcBef>
                <a:spcPct val="0"/>
              </a:spcBef>
            </a:pPr>
            <a:r>
              <a:rPr lang="en-GB" altLang="en-US" dirty="0"/>
              <a:t>The long term. Strategies are typically measured over years, for some organisations a decade or more. The importance of a long-term perspective on strategy is emphasised by the ‘three horizons’ framework shown in Figure 1.3. The three-horizons framework suggests organisations should think of their businesses or activities in terms of different ‘horizons’, defined by time. Horizon 1 businesses are basically the current core activities. In the case of Tesla Motors, Horizon 1 includes the original Tesla Roadster car and subsequent models. Horizon 1 businesses need defending and extending but the expectation is that, in the long term, they risk becoming flat or declining in terms of profits (or whatever else the organisation values). Horizon 2 businesses are emerging activities that should provide new sources of profit. For Tesla, that might include the new mega-battery business. Finally, there are Horizon 3 possibilities, which are more open and for which outcomes are even more uncertain. These are typically risky research and development projects, start-up ventures, test-market pilots or similar: at Tesla, these might be further solar electric initiatives, and maybe other types of transportation. For a fast-moving organisation like Tesla, Horizon 3 might generate profits a few years from the present time. In a pharmaceutical company, where the R&amp;D and regulatory processes for a new drug take many years, Horizon 3 might be a decade ahead. While timescales might differ, as industries and types of firm can move at different rates, the basic point about the ‘three horizons’ framework is that managers need to avoid focusing on the short-term issues of their existing activities. Strategy involves pushing out Horizon 1 as far as possible, at the same time as looking to Horizons 2 and 3.</a:t>
            </a:r>
          </a:p>
        </p:txBody>
      </p:sp>
    </p:spTree>
    <p:extLst>
      <p:ext uri="{BB962C8B-B14F-4D97-AF65-F5344CB8AC3E}">
        <p14:creationId xmlns:p14="http://schemas.microsoft.com/office/powerpoint/2010/main" val="33020987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8</a:t>
            </a:fld>
            <a:endParaRPr lang="en-GB" altLang="en-US"/>
          </a:p>
        </p:txBody>
      </p:sp>
    </p:spTree>
    <p:extLst>
      <p:ext uri="{BB962C8B-B14F-4D97-AF65-F5344CB8AC3E}">
        <p14:creationId xmlns:p14="http://schemas.microsoft.com/office/powerpoint/2010/main" val="31346242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Arial" panose="020B0604020202020204" pitchFamily="34" charset="0"/>
                <a:ea typeface="+mn-ea"/>
                <a:cs typeface="+mn-cs"/>
              </a:rPr>
              <a:t>The definition by Johnson &amp; Scholes means strategy sets the long-term path and scale of an organization, guiding it to unique advantages in a dynamic environment by using its resources and skills to satisfy its stakeholders. In essence, it answers where an organization is heading, which markets it will enter, how it will outdo competitors, and what capabilities are needed to achieve these goals while considering everyone who has influence over or is affected by the business. </a:t>
            </a:r>
          </a:p>
          <a:p>
            <a:endParaRPr lang="en-GB" sz="1200" b="0" i="0" kern="1200" dirty="0">
              <a:solidFill>
                <a:schemeClr val="tx1"/>
              </a:solidFill>
              <a:effectLst/>
              <a:latin typeface="Arial" panose="020B0604020202020204" pitchFamily="34" charset="0"/>
              <a:ea typeface="+mn-ea"/>
              <a:cs typeface="+mn-cs"/>
            </a:endParaRPr>
          </a:p>
          <a:p>
            <a:r>
              <a:rPr lang="en-GB" sz="1200" b="0" i="0" kern="1200" dirty="0">
                <a:solidFill>
                  <a:schemeClr val="tx1"/>
                </a:solidFill>
                <a:effectLst/>
                <a:latin typeface="Arial" panose="020B0604020202020204" pitchFamily="34" charset="0"/>
                <a:ea typeface="+mn-ea"/>
                <a:cs typeface="+mn-cs"/>
              </a:rPr>
              <a:t>Breakdown of the Definition:</a:t>
            </a:r>
          </a:p>
          <a:p>
            <a:r>
              <a:rPr lang="en-GB" sz="1200" b="1" i="0" kern="1200" dirty="0">
                <a:solidFill>
                  <a:schemeClr val="tx1"/>
                </a:solidFill>
                <a:effectLst/>
                <a:latin typeface="Arial" panose="020B0604020202020204" pitchFamily="34" charset="0"/>
                <a:ea typeface="+mn-ea"/>
                <a:cs typeface="+mn-cs"/>
              </a:rPr>
              <a:t>Direction and scope over the long term:</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This indicates a strategy defines the organization's ultimate destination and the broad areas (markets, products, services) it will operate in for an extended period. </a:t>
            </a:r>
          </a:p>
          <a:p>
            <a:r>
              <a:rPr lang="en-GB" sz="1200" b="1" i="0" kern="1200" dirty="0">
                <a:solidFill>
                  <a:schemeClr val="tx1"/>
                </a:solidFill>
                <a:effectLst/>
                <a:latin typeface="Arial" panose="020B0604020202020204" pitchFamily="34" charset="0"/>
                <a:ea typeface="+mn-ea"/>
                <a:cs typeface="+mn-cs"/>
              </a:rPr>
              <a:t>Achieves advantage:</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Strategy aims to position the organization </a:t>
            </a:r>
            <a:r>
              <a:rPr lang="en-GB" sz="1200" b="0" i="0" kern="1200" dirty="0" err="1">
                <a:solidFill>
                  <a:schemeClr val="tx1"/>
                </a:solidFill>
                <a:effectLst/>
                <a:latin typeface="Arial" panose="020B0604020202020204" pitchFamily="34" charset="0"/>
                <a:ea typeface="+mn-ea"/>
                <a:cs typeface="+mn-cs"/>
              </a:rPr>
              <a:t>favorably</a:t>
            </a:r>
            <a:r>
              <a:rPr lang="en-GB" sz="1200" b="0" i="0" kern="1200" dirty="0">
                <a:solidFill>
                  <a:schemeClr val="tx1"/>
                </a:solidFill>
                <a:effectLst/>
                <a:latin typeface="Arial" panose="020B0604020202020204" pitchFamily="34" charset="0"/>
                <a:ea typeface="+mn-ea"/>
                <a:cs typeface="+mn-cs"/>
              </a:rPr>
              <a:t> against its rivals, giving it a competitive edge. </a:t>
            </a:r>
          </a:p>
          <a:p>
            <a:r>
              <a:rPr lang="en-GB" sz="1200" b="1" i="0" kern="1200" dirty="0">
                <a:solidFill>
                  <a:schemeClr val="tx1"/>
                </a:solidFill>
                <a:effectLst/>
                <a:latin typeface="Arial" panose="020B0604020202020204" pitchFamily="34" charset="0"/>
                <a:ea typeface="+mn-ea"/>
                <a:cs typeface="+mn-cs"/>
              </a:rPr>
              <a:t>Changing environment:</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Strategy must be flexible and adaptable to external factors like market shifts, economic changes, and new technologies. </a:t>
            </a:r>
          </a:p>
          <a:p>
            <a:r>
              <a:rPr lang="en-GB" sz="1200" b="1" i="0" kern="1200" dirty="0">
                <a:solidFill>
                  <a:schemeClr val="tx1"/>
                </a:solidFill>
                <a:effectLst/>
                <a:latin typeface="Arial" panose="020B0604020202020204" pitchFamily="34" charset="0"/>
                <a:ea typeface="+mn-ea"/>
                <a:cs typeface="+mn-cs"/>
              </a:rPr>
              <a:t>Configuration of resources and competences: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This involves effectively utilizing and developing the organization's assets, skills, knowledge, and capabilities to build and sustain its competitive edge. </a:t>
            </a:r>
          </a:p>
          <a:p>
            <a:r>
              <a:rPr lang="en-GB" sz="1200" b="1" i="0" kern="1200" dirty="0">
                <a:solidFill>
                  <a:schemeClr val="tx1"/>
                </a:solidFill>
                <a:effectLst/>
                <a:latin typeface="Arial" panose="020B0604020202020204" pitchFamily="34" charset="0"/>
                <a:ea typeface="+mn-ea"/>
                <a:cs typeface="+mn-cs"/>
              </a:rPr>
              <a:t>Fulfilling stakeholder expectations: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 strategy must also balance the needs and demands of various stakeholders, such as owners, customers, employees, and the community, ensuring the organization's long-term success. </a:t>
            </a:r>
          </a:p>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9</a:t>
            </a:fld>
            <a:endParaRPr lang="en-GB" altLang="en-US"/>
          </a:p>
        </p:txBody>
      </p:sp>
    </p:spTree>
    <p:extLst>
      <p:ext uri="{BB962C8B-B14F-4D97-AF65-F5344CB8AC3E}">
        <p14:creationId xmlns:p14="http://schemas.microsoft.com/office/powerpoint/2010/main" val="22850321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b="0" i="0" kern="1200" dirty="0">
                <a:solidFill>
                  <a:schemeClr val="tx1"/>
                </a:solidFill>
                <a:effectLst/>
                <a:latin typeface="Arial" panose="020B0604020202020204" pitchFamily="34" charset="0"/>
                <a:ea typeface="+mn-ea"/>
                <a:cs typeface="+mn-cs"/>
              </a:rPr>
              <a:t>An organization's purpose must be clearly communicated to all individuals and groups that have an interest in or are affected by the organization's activities (stakeholders), such as customers, employees, investors, and the community. This is done through a mission statement, vision statement, corporate values, and objectives, ensuring alignment between the organization's goals and stakeholder interests. </a:t>
            </a:r>
          </a:p>
          <a:p>
            <a:endParaRPr lang="en-GB" sz="1200" b="0" i="0" kern="1200" dirty="0">
              <a:solidFill>
                <a:schemeClr val="tx1"/>
              </a:solidFill>
              <a:effectLst/>
              <a:latin typeface="Arial" panose="020B0604020202020204" pitchFamily="34" charset="0"/>
              <a:ea typeface="+mn-ea"/>
              <a:cs typeface="+mn-cs"/>
            </a:endParaRPr>
          </a:p>
          <a:p>
            <a:r>
              <a:rPr lang="en-GB" sz="1200" b="0" i="0" kern="1200" dirty="0">
                <a:solidFill>
                  <a:schemeClr val="tx1"/>
                </a:solidFill>
                <a:effectLst/>
                <a:latin typeface="Arial" panose="020B0604020202020204" pitchFamily="34" charset="0"/>
                <a:ea typeface="+mn-ea"/>
                <a:cs typeface="+mn-cs"/>
              </a:rPr>
              <a:t>What is a stakeholder?</a:t>
            </a:r>
          </a:p>
          <a:p>
            <a:r>
              <a:rPr lang="en-GB" sz="1200" b="0" i="0" kern="1200" dirty="0">
                <a:solidFill>
                  <a:schemeClr val="tx1"/>
                </a:solidFill>
                <a:effectLst/>
                <a:latin typeface="Arial" panose="020B0604020202020204" pitchFamily="34" charset="0"/>
                <a:ea typeface="+mn-ea"/>
                <a:cs typeface="+mn-cs"/>
              </a:rPr>
              <a:t>A stakeholder is any person, group, or organization that has an interest in the activities of a business or organization and can affect or be affected by its operations. </a:t>
            </a:r>
          </a:p>
          <a:p>
            <a:r>
              <a:rPr lang="en-GB" sz="1200" b="0" i="0" kern="1200" dirty="0">
                <a:solidFill>
                  <a:schemeClr val="tx1"/>
                </a:solidFill>
                <a:effectLst/>
                <a:latin typeface="Arial" panose="020B0604020202020204" pitchFamily="34" charset="0"/>
                <a:ea typeface="+mn-ea"/>
                <a:cs typeface="+mn-cs"/>
              </a:rPr>
              <a:t>Who are the stakeholders?</a:t>
            </a:r>
          </a:p>
          <a:p>
            <a:endParaRPr lang="en-GB" sz="1200" b="0" i="0" kern="1200" dirty="0">
              <a:solidFill>
                <a:schemeClr val="tx1"/>
              </a:solidFill>
              <a:effectLst/>
              <a:latin typeface="Arial" panose="020B0604020202020204" pitchFamily="34" charset="0"/>
              <a:ea typeface="+mn-ea"/>
              <a:cs typeface="+mn-cs"/>
            </a:endParaRPr>
          </a:p>
          <a:p>
            <a:r>
              <a:rPr lang="en-GB" sz="1200" b="0" i="0" kern="1200" dirty="0">
                <a:solidFill>
                  <a:schemeClr val="tx1"/>
                </a:solidFill>
                <a:effectLst/>
                <a:latin typeface="Arial" panose="020B0604020202020204" pitchFamily="34" charset="0"/>
                <a:ea typeface="+mn-ea"/>
                <a:cs typeface="+mn-cs"/>
              </a:rPr>
              <a:t>Stakeholders of an organization can include:</a:t>
            </a:r>
          </a:p>
          <a:p>
            <a:r>
              <a:rPr lang="en-GB" sz="1200" b="1" i="0" kern="1200" dirty="0">
                <a:solidFill>
                  <a:schemeClr val="tx1"/>
                </a:solidFill>
                <a:effectLst/>
                <a:latin typeface="Arial" panose="020B0604020202020204" pitchFamily="34" charset="0"/>
                <a:ea typeface="+mn-ea"/>
                <a:cs typeface="+mn-cs"/>
              </a:rPr>
              <a:t>Internal Stakeholders:</a:t>
            </a:r>
            <a:endParaRPr lang="en-GB" sz="1200" b="0" i="0" kern="1200" dirty="0">
              <a:solidFill>
                <a:schemeClr val="tx1"/>
              </a:solidFill>
              <a:effectLst/>
              <a:latin typeface="Arial" panose="020B0604020202020204" pitchFamily="34" charset="0"/>
              <a:ea typeface="+mn-ea"/>
              <a:cs typeface="+mn-cs"/>
            </a:endParaRPr>
          </a:p>
          <a:p>
            <a:r>
              <a:rPr lang="en-GB" sz="1200" b="1" i="0" kern="1200" dirty="0">
                <a:solidFill>
                  <a:schemeClr val="tx1"/>
                </a:solidFill>
                <a:effectLst/>
                <a:latin typeface="Arial" panose="020B0604020202020204" pitchFamily="34" charset="0"/>
                <a:ea typeface="+mn-ea"/>
                <a:cs typeface="+mn-cs"/>
                <a:hlinkClick r:id="rId3"/>
              </a:rPr>
              <a:t>Employees</a:t>
            </a:r>
            <a:r>
              <a:rPr lang="en-GB" sz="1200" b="1" i="0" kern="1200" dirty="0">
                <a:solidFill>
                  <a:schemeClr val="tx1"/>
                </a:solidFill>
                <a:effectLst/>
                <a:latin typeface="Arial" panose="020B0604020202020204" pitchFamily="34" charset="0"/>
                <a:ea typeface="+mn-ea"/>
                <a:cs typeface="+mn-cs"/>
              </a:rPr>
              <a:t>:</a:t>
            </a:r>
            <a:r>
              <a:rPr lang="en-GB" sz="1200" b="0" i="0" kern="1200" dirty="0">
                <a:solidFill>
                  <a:schemeClr val="tx1"/>
                </a:solidFill>
                <a:effectLst/>
                <a:latin typeface="Arial" panose="020B0604020202020204" pitchFamily="34" charset="0"/>
                <a:ea typeface="+mn-ea"/>
                <a:cs typeface="+mn-cs"/>
              </a:rPr>
              <a:t> People who work for the organization and help to achieve its goals. </a:t>
            </a:r>
          </a:p>
          <a:p>
            <a:r>
              <a:rPr lang="en-GB" sz="1200" b="1" i="0" kern="1200" dirty="0">
                <a:solidFill>
                  <a:schemeClr val="tx1"/>
                </a:solidFill>
                <a:effectLst/>
                <a:latin typeface="Arial" panose="020B0604020202020204" pitchFamily="34" charset="0"/>
                <a:ea typeface="+mn-ea"/>
                <a:cs typeface="+mn-cs"/>
                <a:hlinkClick r:id="rId4"/>
              </a:rPr>
              <a:t>Owners and Shareholders</a:t>
            </a:r>
            <a:r>
              <a:rPr lang="en-GB" sz="1200" b="1" i="0" kern="1200" dirty="0">
                <a:solidFill>
                  <a:schemeClr val="tx1"/>
                </a:solidFill>
                <a:effectLst/>
                <a:latin typeface="Arial" panose="020B0604020202020204" pitchFamily="34" charset="0"/>
                <a:ea typeface="+mn-ea"/>
                <a:cs typeface="+mn-cs"/>
              </a:rPr>
              <a:t>:</a:t>
            </a:r>
            <a:r>
              <a:rPr lang="en-GB" sz="1200" b="0" i="0" kern="1200" dirty="0">
                <a:solidFill>
                  <a:schemeClr val="tx1"/>
                </a:solidFill>
                <a:effectLst/>
                <a:latin typeface="Arial" panose="020B0604020202020204" pitchFamily="34" charset="0"/>
                <a:ea typeface="+mn-ea"/>
                <a:cs typeface="+mn-cs"/>
              </a:rPr>
              <a:t> Individuals or groups who have invested in the company and have a financial stake in its success. </a:t>
            </a:r>
          </a:p>
          <a:p>
            <a:r>
              <a:rPr lang="en-GB" sz="1200" b="1" i="0" kern="1200" dirty="0">
                <a:solidFill>
                  <a:schemeClr val="tx1"/>
                </a:solidFill>
                <a:effectLst/>
                <a:latin typeface="Arial" panose="020B0604020202020204" pitchFamily="34" charset="0"/>
                <a:ea typeface="+mn-ea"/>
                <a:cs typeface="+mn-cs"/>
              </a:rPr>
              <a:t>External Stakeholders:</a:t>
            </a:r>
            <a:endParaRPr lang="en-GB" sz="1200" b="0" i="0" kern="1200" dirty="0">
              <a:solidFill>
                <a:schemeClr val="tx1"/>
              </a:solidFill>
              <a:effectLst/>
              <a:latin typeface="Arial" panose="020B0604020202020204" pitchFamily="34" charset="0"/>
              <a:ea typeface="+mn-ea"/>
              <a:cs typeface="+mn-cs"/>
            </a:endParaRPr>
          </a:p>
          <a:p>
            <a:r>
              <a:rPr lang="en-GB" sz="1200" b="1" i="0" kern="1200" dirty="0">
                <a:solidFill>
                  <a:schemeClr val="tx1"/>
                </a:solidFill>
                <a:effectLst/>
                <a:latin typeface="Arial" panose="020B0604020202020204" pitchFamily="34" charset="0"/>
                <a:ea typeface="+mn-ea"/>
                <a:cs typeface="+mn-cs"/>
                <a:hlinkClick r:id="rId5"/>
              </a:rPr>
              <a:t>Customers</a:t>
            </a:r>
            <a:r>
              <a:rPr lang="en-GB" sz="1200" b="1" i="0" kern="1200" dirty="0">
                <a:solidFill>
                  <a:schemeClr val="tx1"/>
                </a:solidFill>
                <a:effectLst/>
                <a:latin typeface="Arial" panose="020B0604020202020204" pitchFamily="34" charset="0"/>
                <a:ea typeface="+mn-ea"/>
                <a:cs typeface="+mn-cs"/>
              </a:rPr>
              <a:t>:</a:t>
            </a:r>
            <a:r>
              <a:rPr lang="en-GB" sz="1200" b="0" i="0" kern="1200" dirty="0">
                <a:solidFill>
                  <a:schemeClr val="tx1"/>
                </a:solidFill>
                <a:effectLst/>
                <a:latin typeface="Arial" panose="020B0604020202020204" pitchFamily="34" charset="0"/>
                <a:ea typeface="+mn-ea"/>
                <a:cs typeface="+mn-cs"/>
              </a:rPr>
              <a:t> People who purchase the organization's products or services. </a:t>
            </a:r>
          </a:p>
          <a:p>
            <a:r>
              <a:rPr lang="en-GB" sz="1200" b="1" i="0" kern="1200" dirty="0">
                <a:solidFill>
                  <a:schemeClr val="tx1"/>
                </a:solidFill>
                <a:effectLst/>
                <a:latin typeface="Arial" panose="020B0604020202020204" pitchFamily="34" charset="0"/>
                <a:ea typeface="+mn-ea"/>
                <a:cs typeface="+mn-cs"/>
                <a:hlinkClick r:id="rId6"/>
              </a:rPr>
              <a:t>Suppliers</a:t>
            </a:r>
            <a:r>
              <a:rPr lang="en-GB" sz="1200" b="1" i="0" kern="1200" dirty="0">
                <a:solidFill>
                  <a:schemeClr val="tx1"/>
                </a:solidFill>
                <a:effectLst/>
                <a:latin typeface="Arial" panose="020B0604020202020204" pitchFamily="34" charset="0"/>
                <a:ea typeface="+mn-ea"/>
                <a:cs typeface="+mn-cs"/>
              </a:rPr>
              <a:t>:</a:t>
            </a:r>
            <a:r>
              <a:rPr lang="en-GB" sz="1200" b="0" i="0" kern="1200" dirty="0">
                <a:solidFill>
                  <a:schemeClr val="tx1"/>
                </a:solidFill>
                <a:effectLst/>
                <a:latin typeface="Arial" panose="020B0604020202020204" pitchFamily="34" charset="0"/>
                <a:ea typeface="+mn-ea"/>
                <a:cs typeface="+mn-cs"/>
              </a:rPr>
              <a:t> Businesses or individuals who provide resources or materials to the organization. </a:t>
            </a:r>
          </a:p>
          <a:p>
            <a:r>
              <a:rPr lang="en-GB" sz="1200" b="1" i="0" kern="1200" dirty="0">
                <a:solidFill>
                  <a:schemeClr val="tx1"/>
                </a:solidFill>
                <a:effectLst/>
                <a:latin typeface="Arial" panose="020B0604020202020204" pitchFamily="34" charset="0"/>
                <a:ea typeface="+mn-ea"/>
                <a:cs typeface="+mn-cs"/>
                <a:hlinkClick r:id="rId7"/>
              </a:rPr>
              <a:t>Investors and Creditors</a:t>
            </a:r>
            <a:r>
              <a:rPr lang="en-GB" sz="1200" b="1" i="0" kern="1200" dirty="0">
                <a:solidFill>
                  <a:schemeClr val="tx1"/>
                </a:solidFill>
                <a:effectLst/>
                <a:latin typeface="Arial" panose="020B0604020202020204" pitchFamily="34" charset="0"/>
                <a:ea typeface="+mn-ea"/>
                <a:cs typeface="+mn-cs"/>
              </a:rPr>
              <a:t>:</a:t>
            </a:r>
            <a:r>
              <a:rPr lang="en-GB" sz="1200" b="0" i="0" kern="1200" dirty="0">
                <a:solidFill>
                  <a:schemeClr val="tx1"/>
                </a:solidFill>
                <a:effectLst/>
                <a:latin typeface="Arial" panose="020B0604020202020204" pitchFamily="34" charset="0"/>
                <a:ea typeface="+mn-ea"/>
                <a:cs typeface="+mn-cs"/>
              </a:rPr>
              <a:t> Individuals or institutions that provide funding or loans to the organization. </a:t>
            </a:r>
          </a:p>
          <a:p>
            <a:r>
              <a:rPr lang="en-GB" sz="1200" b="1" i="0" kern="1200" dirty="0">
                <a:solidFill>
                  <a:schemeClr val="tx1"/>
                </a:solidFill>
                <a:effectLst/>
                <a:latin typeface="Arial" panose="020B0604020202020204" pitchFamily="34" charset="0"/>
                <a:ea typeface="+mn-ea"/>
                <a:cs typeface="+mn-cs"/>
                <a:hlinkClick r:id="rId8"/>
              </a:rPr>
              <a:t>Communities</a:t>
            </a:r>
            <a:r>
              <a:rPr lang="en-GB" sz="1200" b="1" i="0" kern="1200" dirty="0">
                <a:solidFill>
                  <a:schemeClr val="tx1"/>
                </a:solidFill>
                <a:effectLst/>
                <a:latin typeface="Arial" panose="020B0604020202020204" pitchFamily="34" charset="0"/>
                <a:ea typeface="+mn-ea"/>
                <a:cs typeface="+mn-cs"/>
              </a:rPr>
              <a:t>:</a:t>
            </a:r>
            <a:r>
              <a:rPr lang="en-GB" sz="1200" b="0" i="0" kern="1200" dirty="0">
                <a:solidFill>
                  <a:schemeClr val="tx1"/>
                </a:solidFill>
                <a:effectLst/>
                <a:latin typeface="Arial" panose="020B0604020202020204" pitchFamily="34" charset="0"/>
                <a:ea typeface="+mn-ea"/>
                <a:cs typeface="+mn-cs"/>
              </a:rPr>
              <a:t> The local areas where the organization operates and which are affected by its activities. </a:t>
            </a:r>
          </a:p>
          <a:p>
            <a:r>
              <a:rPr lang="en-GB" sz="1200" b="1" i="0" kern="1200" dirty="0">
                <a:solidFill>
                  <a:schemeClr val="tx1"/>
                </a:solidFill>
                <a:effectLst/>
                <a:latin typeface="Arial" panose="020B0604020202020204" pitchFamily="34" charset="0"/>
                <a:ea typeface="+mn-ea"/>
                <a:cs typeface="+mn-cs"/>
                <a:hlinkClick r:id="rId9"/>
              </a:rPr>
              <a:t>Government and Policy Makers</a:t>
            </a:r>
            <a:r>
              <a:rPr lang="en-GB" sz="1200" b="1" i="0" kern="1200" dirty="0">
                <a:solidFill>
                  <a:schemeClr val="tx1"/>
                </a:solidFill>
                <a:effectLst/>
                <a:latin typeface="Arial" panose="020B0604020202020204" pitchFamily="34" charset="0"/>
                <a:ea typeface="+mn-ea"/>
                <a:cs typeface="+mn-cs"/>
              </a:rPr>
              <a:t>:</a:t>
            </a:r>
            <a:r>
              <a:rPr lang="en-GB" sz="1200" b="0" i="0" kern="1200" dirty="0">
                <a:solidFill>
                  <a:schemeClr val="tx1"/>
                </a:solidFill>
                <a:effectLst/>
                <a:latin typeface="Arial" panose="020B0604020202020204" pitchFamily="34" charset="0"/>
                <a:ea typeface="+mn-ea"/>
                <a:cs typeface="+mn-cs"/>
              </a:rPr>
              <a:t> Bodies that set regulations and policies that impact the organization. </a:t>
            </a:r>
          </a:p>
          <a:p>
            <a:endParaRPr lang="en-GB" sz="1200" b="0" i="0" kern="1200" dirty="0">
              <a:solidFill>
                <a:schemeClr val="tx1"/>
              </a:solidFill>
              <a:effectLst/>
              <a:latin typeface="Arial" panose="020B0604020202020204" pitchFamily="34" charset="0"/>
              <a:ea typeface="+mn-ea"/>
              <a:cs typeface="+mn-cs"/>
            </a:endParaRPr>
          </a:p>
          <a:p>
            <a:r>
              <a:rPr lang="en-GB" sz="1200" b="0" i="0" kern="1200" dirty="0">
                <a:solidFill>
                  <a:schemeClr val="tx1"/>
                </a:solidFill>
                <a:effectLst/>
                <a:latin typeface="Arial" panose="020B0604020202020204" pitchFamily="34" charset="0"/>
                <a:ea typeface="+mn-ea"/>
                <a:cs typeface="+mn-cs"/>
              </a:rPr>
              <a:t>Four key elements for defining an organization's purpose: </a:t>
            </a:r>
          </a:p>
          <a:p>
            <a:r>
              <a:rPr lang="en-GB" sz="1200" b="1" i="0" kern="1200" dirty="0">
                <a:solidFill>
                  <a:schemeClr val="tx1"/>
                </a:solidFill>
                <a:effectLst/>
                <a:latin typeface="Arial" panose="020B0604020202020204" pitchFamily="34" charset="0"/>
                <a:ea typeface="+mn-ea"/>
                <a:cs typeface="+mn-cs"/>
              </a:rPr>
              <a:t>Mission Statement:</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Explains the organization's fundamental purpose and what makes it different from others.</a:t>
            </a:r>
          </a:p>
          <a:p>
            <a:r>
              <a:rPr lang="en-GB" sz="1200" b="1" i="0" kern="1200" dirty="0">
                <a:solidFill>
                  <a:schemeClr val="tx1"/>
                </a:solidFill>
                <a:effectLst/>
                <a:latin typeface="Arial" panose="020B0604020202020204" pitchFamily="34" charset="0"/>
                <a:ea typeface="+mn-ea"/>
                <a:cs typeface="+mn-cs"/>
              </a:rPr>
              <a:t>Vision Statement:</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Describes the desired future achievement or state the organization aims to reach.</a:t>
            </a:r>
          </a:p>
          <a:p>
            <a:r>
              <a:rPr lang="en-GB" sz="1200" b="1" i="0" kern="1200" dirty="0">
                <a:solidFill>
                  <a:schemeClr val="tx1"/>
                </a:solidFill>
                <a:effectLst/>
                <a:latin typeface="Arial" panose="020B0604020202020204" pitchFamily="34" charset="0"/>
                <a:ea typeface="+mn-ea"/>
                <a:cs typeface="+mn-cs"/>
              </a:rPr>
              <a:t>Statement of Corporate Values: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Outlines the guiding principles and core beliefs that influence the organization's decisions and </a:t>
            </a:r>
            <a:r>
              <a:rPr lang="en-GB" sz="1200" b="0" i="0" kern="1200" dirty="0" err="1">
                <a:solidFill>
                  <a:schemeClr val="tx1"/>
                </a:solidFill>
                <a:effectLst/>
                <a:latin typeface="Arial" panose="020B0604020202020204" pitchFamily="34" charset="0"/>
                <a:ea typeface="+mn-ea"/>
                <a:cs typeface="+mn-cs"/>
              </a:rPr>
              <a:t>behavior</a:t>
            </a:r>
            <a:r>
              <a:rPr lang="en-GB" sz="1200" b="0" i="0" kern="1200" dirty="0">
                <a:solidFill>
                  <a:schemeClr val="tx1"/>
                </a:solidFill>
                <a:effectLst/>
                <a:latin typeface="Arial" panose="020B0604020202020204" pitchFamily="34" charset="0"/>
                <a:ea typeface="+mn-ea"/>
                <a:cs typeface="+mn-cs"/>
              </a:rPr>
              <a:t>.</a:t>
            </a:r>
          </a:p>
          <a:p>
            <a:r>
              <a:rPr lang="en-GB" sz="1200" b="1" i="0" kern="1200" dirty="0">
                <a:solidFill>
                  <a:schemeClr val="tx1"/>
                </a:solidFill>
                <a:effectLst/>
                <a:latin typeface="Arial" panose="020B0604020202020204" pitchFamily="34" charset="0"/>
                <a:ea typeface="+mn-ea"/>
                <a:cs typeface="+mn-cs"/>
              </a:rPr>
              <a:t>Statement of Objectives: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Specifies the concrete, measurable outcomes the organization intends to achieve.</a:t>
            </a:r>
          </a:p>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11</a:t>
            </a:fld>
            <a:endParaRPr lang="en-GB" altLang="en-US"/>
          </a:p>
        </p:txBody>
      </p:sp>
    </p:spTree>
    <p:extLst>
      <p:ext uri="{BB962C8B-B14F-4D97-AF65-F5344CB8AC3E}">
        <p14:creationId xmlns:p14="http://schemas.microsoft.com/office/powerpoint/2010/main" val="40446623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12</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55000" lnSpcReduction="20000"/>
          </a:bodyPr>
          <a:lstStyle/>
          <a:p>
            <a:pPr eaLnBrk="1" hangingPunct="1">
              <a:spcBef>
                <a:spcPct val="0"/>
              </a:spcBef>
            </a:pPr>
            <a:r>
              <a:rPr lang="en-GB" altLang="en-US" dirty="0"/>
              <a:t>1.2.2 Purpose, vision, mission, objectives</a:t>
            </a:r>
          </a:p>
          <a:p>
            <a:pPr eaLnBrk="1" hangingPunct="1">
              <a:spcBef>
                <a:spcPct val="0"/>
              </a:spcBef>
            </a:pPr>
            <a:r>
              <a:rPr lang="en-GB" altLang="en-US" dirty="0"/>
              <a:t>What is a strategy for? Harvard University’s Cynthia Montgomery5 answers by arguing that the core of strategy is defining and expressing a clear and motivating purpose for the organisation. Whether in the private or public sector, this purpose is generally loftier than just maximising profits: it could be to improve the environment or help the wider community for instance. Such a broader view of purpose is more likely to motivate employees and stakeholders than profits alone. Indeed, focusing exclusively on short-term profits can be detrimental to longer-term value creation.</a:t>
            </a:r>
          </a:p>
          <a:p>
            <a:pPr eaLnBrk="1" hangingPunct="1">
              <a:spcBef>
                <a:spcPct val="0"/>
              </a:spcBef>
            </a:pPr>
            <a:endParaRPr lang="en-GB" altLang="en-US" dirty="0"/>
          </a:p>
          <a:p>
            <a:pPr eaLnBrk="1" hangingPunct="1">
              <a:spcBef>
                <a:spcPct val="0"/>
              </a:spcBef>
            </a:pPr>
            <a:r>
              <a:rPr lang="en-GB" altLang="en-US" dirty="0"/>
              <a:t>●Organisational Purpose is the reason why a company exists. It stems from internal drivers, such as the founders’ and subsequent organisational leaders’ beliefs and commitments, and external drivers including stakeholder influences (see Chapter 6 for further elaboration). Purpose is also influenced by broader contextual pressures, such as environmental shocks from a pandemic or climate change, that may cause firms to revisit and adjust their purpose. If the stakeholders of an organisation can relate to such a purpose it can be highly motivating.6 According to Montgomery, the stated purpose of the organisation should address two related questions: how does the organisation make a difference; and for whom does the organisation make that difference? These questions challenge strategists to move from the abstract concept of purpose towards concrete action. Chapter 6 examines purpose in more depth.</a:t>
            </a:r>
          </a:p>
          <a:p>
            <a:pPr eaLnBrk="1" hangingPunct="1">
              <a:spcBef>
                <a:spcPct val="0"/>
              </a:spcBef>
            </a:pPr>
            <a:r>
              <a:rPr lang="en-GB" altLang="en-US" dirty="0"/>
              <a:t>●A vision statement is concerned with the future the organisation seeks to create. The vision typically expresses an aspiration that will enthuse, gain commitment and stretch performance. So, here the question is: ‘What do we want to achieve?’ Porras and Collins suggest managers can identify this by asking: ‘If we were sitting here in twenty years what do we want to have created or achieved?’ They cite the example of Henry Ford’s original vision in the very early days of automobile production that the ownership of a car should be within the reach of everyone. For the Swedish music site Spotify, the vision is to become ‘the Operating System of music’, a universal platform for listening just as Microsoft is for office software.</a:t>
            </a:r>
          </a:p>
          <a:p>
            <a:pPr eaLnBrk="1" hangingPunct="1">
              <a:spcBef>
                <a:spcPct val="0"/>
              </a:spcBef>
            </a:pPr>
            <a:r>
              <a:rPr lang="en-GB" altLang="en-US" dirty="0"/>
              <a:t>●A mission statement aims to provide clarity about what the organisation is fundamentally there to do on a daily basis, for employees and stakeholders. It can be thought of as a way of moving forwards towards the vision. This is often expressed in the apparently simple but challenging question: ‘What business are we in?’ Two linked questions that can clarify an organisation’s ‘business’ are: ‘What would be lost if the organisation did not exist?’; and ‘How do we make a difference?’ Though they do not use the exact term ‘mission statement’, Collins and Porras7 suggest that understanding the fundamental mission can be done by starting with a descriptive statement of what the organisation actually does, then repeatedly delving deeper into the organisation’s mission by asking ‘Why do we do this?’ They use the example of managers in a gravel and asphalt company arriving at the conclusion that its mission is to make people’s lives better by improving the quality of built structures. At the University of Utrecht in the Netherlands, the mission includes educating students, training the next generation of researchers and addressing social issues.</a:t>
            </a:r>
          </a:p>
          <a:p>
            <a:pPr eaLnBrk="1" hangingPunct="1">
              <a:spcBef>
                <a:spcPct val="0"/>
              </a:spcBef>
            </a:pPr>
            <a:r>
              <a:rPr lang="en-GB" altLang="en-US" dirty="0"/>
              <a:t>●Objectives are statements of specific outcomes that are to be achieved. In the for-profit sector, these are often expressed in precise financial terms, for instance, the level of sales, profits or share valuation in one, two or three years’ time.8 In non-profit organisations, objectives will focus on providing services to target groups rather than financial objectives, although the organisation will need to generate sufficient income to cover their costs. Increasingly, organisations are also setting objectives referred to as ‘the triple bottom line’, by which is meant not only economic objectives such as those above, but also environmental and social objectives to do with their corporate responsibility to wider society (see Section 6.3).</a:t>
            </a:r>
          </a:p>
          <a:p>
            <a:pPr eaLnBrk="1" hangingPunct="1">
              <a:spcBef>
                <a:spcPct val="0"/>
              </a:spcBef>
            </a:pPr>
            <a:r>
              <a:rPr lang="en-GB" altLang="en-US" dirty="0"/>
              <a:t>Figure 1.4 shows a four-step hierarchy that connects the broad, abstract concept of purpose to narrower, concrete objectives by way of the organisation’s vision and mission.</a:t>
            </a:r>
          </a:p>
          <a:p>
            <a:pPr eaLnBrk="1" hangingPunct="1">
              <a:spcBef>
                <a:spcPct val="0"/>
              </a:spcBef>
            </a:pPr>
            <a:endParaRPr lang="en-GB" altLang="en-US" dirty="0"/>
          </a:p>
          <a:p>
            <a:pPr eaLnBrk="1" hangingPunct="1">
              <a:spcBef>
                <a:spcPct val="0"/>
              </a:spcBef>
            </a:pPr>
            <a:r>
              <a:rPr lang="en-GB" altLang="en-US" dirty="0"/>
              <a:t>Purpose, vision and mission statements can offer more enduring sources of direction and motivation than dry financial objectives. However, these statements should be authentic and meaningful. Purpose, vision and mission statements are sometimes ineffective because they are too bland and too wide-ranging,</a:t>
            </a:r>
          </a:p>
          <a:p>
            <a:pPr eaLnBrk="1" hangingPunct="1">
              <a:spcBef>
                <a:spcPct val="0"/>
              </a:spcBef>
            </a:pPr>
            <a:endParaRPr lang="en-GB" altLang="en-US" dirty="0"/>
          </a:p>
          <a:p>
            <a:pPr eaLnBrk="1" hangingPunct="1">
              <a:spcBef>
                <a:spcPct val="0"/>
              </a:spcBef>
            </a:pPr>
            <a:r>
              <a:rPr lang="en-GB" altLang="en-US" dirty="0"/>
              <a:t>1.2.3 Strategy statements</a:t>
            </a:r>
          </a:p>
          <a:p>
            <a:pPr eaLnBrk="1" hangingPunct="1">
              <a:spcBef>
                <a:spcPct val="0"/>
              </a:spcBef>
            </a:pPr>
            <a:r>
              <a:rPr lang="en-GB" altLang="en-US" dirty="0"/>
              <a:t>David Collis and Michael Rukstad10 at the Harvard Business School argue that all entrepreneurs and managers should be able to summarise their organisation’s strategy with a ‘strategy statement’. Strategy statements should have three main themes: the fundamental goals (purpose, vision, mission or objectives) that the organisation seeks; the scope or domain of the organisation’s activities; and the particular advantages or capabilities it has to deliver all of these.</a:t>
            </a:r>
          </a:p>
        </p:txBody>
      </p:sp>
    </p:spTree>
    <p:extLst>
      <p:ext uri="{BB962C8B-B14F-4D97-AF65-F5344CB8AC3E}">
        <p14:creationId xmlns:p14="http://schemas.microsoft.com/office/powerpoint/2010/main" val="7659911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13</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85000" lnSpcReduction="20000"/>
          </a:bodyPr>
          <a:lstStyle/>
          <a:p>
            <a:pPr eaLnBrk="1" hangingPunct="1">
              <a:spcBef>
                <a:spcPct val="0"/>
              </a:spcBef>
            </a:pPr>
            <a:r>
              <a:rPr lang="en-GB" altLang="en-US" dirty="0"/>
              <a:t>So far, we have considered an organisation as a whole but, inside an organisation, strategies can exist at three main levels (see Figure 1.5).</a:t>
            </a:r>
          </a:p>
          <a:p>
            <a:pPr eaLnBrk="1" hangingPunct="1">
              <a:spcBef>
                <a:spcPct val="0"/>
              </a:spcBef>
            </a:pPr>
            <a:endParaRPr lang="en-GB" altLang="en-US" dirty="0"/>
          </a:p>
          <a:p>
            <a:pPr eaLnBrk="1" hangingPunct="1">
              <a:spcBef>
                <a:spcPct val="0"/>
              </a:spcBef>
            </a:pPr>
            <a:r>
              <a:rPr lang="en-GB" altLang="en-US" dirty="0"/>
              <a:t>●Corporate-level strategy is concerned with the overall scope of an organisation and how value is added to the constituent businesses of the organisational whole. Corporate-level strategy issues include geographical scope, diversity of products or services, acquisitions of new businesses, and how resources are allocated between the different elements of the organisation. For Tesla, moving from car manufacture to battery production for homes and businesses is a corporate-level strategy. Being clear about corporate-level strategy is important: determining the range of businesses to include is the basis of other strategic decisions, such as acquisitions and alliances.</a:t>
            </a:r>
          </a:p>
          <a:p>
            <a:pPr eaLnBrk="1" hangingPunct="1">
              <a:spcBef>
                <a:spcPct val="0"/>
              </a:spcBef>
            </a:pPr>
            <a:r>
              <a:rPr lang="en-GB" altLang="en-US" dirty="0"/>
              <a:t>●Business-level strategy is about how the individual businesses (or operating units) should compete in their particular markets (this is often called ‘competitive strategy’). These might be stand-alone businesses, for instance entrepreneurial start-ups, or ‘business units’ within a larger corporation. Business-level strategy typically concerns issues such as innovation, appropriate scale and response to rivals’ moves. For Tesla this means rolling out a lower cost electric car to build volume and capture market share in advance of potential competitor entry. In the public sector, the equivalent of business-level strategy is decisions about how units (such as individual hospitals or schools) should provide best-value services. Where the businesses are units within a larger organisation, business-level strategies should clearly fit with corporate-level strategy.</a:t>
            </a:r>
          </a:p>
          <a:p>
            <a:pPr eaLnBrk="1" hangingPunct="1">
              <a:spcBef>
                <a:spcPct val="0"/>
              </a:spcBef>
            </a:pPr>
            <a:r>
              <a:rPr lang="en-GB" altLang="en-US" dirty="0"/>
              <a:t>●Functional-level strategies are concerned with how the components of an organisation deliver effectively the corporate- and business-level strategies in terms of resources, processes and people. For example, in 2021 Tesla organised an ‘AI Day’, showing off its artificial intelligence initiatives and plans in order to accelerate the recruitment of more AI engineers required to support its strategy of growth and innovation. In most businesses, successful business strategies depend, to a large extent, on decisions that are taken, or activities that occur, at the functional level. Functional decisions need, therefore, to be closely linked to business-level strategy. They are vital to successful strategy implementation.</a:t>
            </a:r>
          </a:p>
          <a:p>
            <a:pPr eaLnBrk="1" hangingPunct="1">
              <a:spcBef>
                <a:spcPct val="0"/>
              </a:spcBef>
            </a:pPr>
            <a:r>
              <a:rPr lang="en-GB" altLang="en-US" dirty="0"/>
              <a:t>This need to link the corporate, business and functional levels underlines the importance of integration in strategy. Each level needs to be aligned with the others. The demands of integrating levels define an important characteristic of strategy: strategy is typically complex, requiring careful and sensitive management. Strategy is rarely simple.</a:t>
            </a:r>
          </a:p>
        </p:txBody>
      </p:sp>
    </p:spTree>
    <p:extLst>
      <p:ext uri="{BB962C8B-B14F-4D97-AF65-F5344CB8AC3E}">
        <p14:creationId xmlns:p14="http://schemas.microsoft.com/office/powerpoint/2010/main" val="2376059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16</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32500" lnSpcReduction="20000"/>
          </a:bodyPr>
          <a:lstStyle/>
          <a:p>
            <a:pPr eaLnBrk="1" hangingPunct="1">
              <a:spcBef>
                <a:spcPct val="0"/>
              </a:spcBef>
            </a:pPr>
            <a:r>
              <a:rPr lang="en-GB" altLang="en-US" dirty="0"/>
              <a:t>In order to help you to evaluate an organisation’s strategy, this book provides a framework that emphasises the interconnected nature of strategic issues. The Exploring Strategy Framework includes analysing the strategic position of an organisation; assessing strategic choices for the future; and managing strategy in action. These three elements provide the structure for the three Parts of the book. They are represented by the three circles of Figure 1.6.</a:t>
            </a:r>
          </a:p>
          <a:p>
            <a:pPr eaLnBrk="1" hangingPunct="1">
              <a:spcBef>
                <a:spcPct val="0"/>
              </a:spcBef>
            </a:pPr>
            <a:endParaRPr lang="en-GB" altLang="en-US" dirty="0"/>
          </a:p>
          <a:p>
            <a:pPr eaLnBrk="1" hangingPunct="1">
              <a:spcBef>
                <a:spcPct val="0"/>
              </a:spcBef>
            </a:pPr>
            <a:r>
              <a:rPr lang="en-GB" altLang="en-US" dirty="0"/>
              <a:t>.A complete strategy analysis should always include all three major areas; together they provide you with a practical template for studying strategic situations. The following sections of this chapter will introduce the strategic issues that arise under each of these elements of the Exploring Strategy Framework. But, first, it is important to understand why the framework is drawn in this particular way.</a:t>
            </a:r>
          </a:p>
          <a:p>
            <a:pPr eaLnBrk="1" hangingPunct="1">
              <a:spcBef>
                <a:spcPct val="0"/>
              </a:spcBef>
            </a:pPr>
            <a:endParaRPr lang="en-GB" altLang="en-US" dirty="0"/>
          </a:p>
          <a:p>
            <a:pPr eaLnBrk="1" hangingPunct="1">
              <a:spcBef>
                <a:spcPct val="0"/>
              </a:spcBef>
            </a:pPr>
            <a:r>
              <a:rPr lang="en-GB" altLang="en-US" dirty="0"/>
              <a:t>Figure 1.6 could have shown strategic analysis, strategic choice and strategy in action in a linear sequence – first understanding the strategic position, then making strategic choices and finally turning strategy into action. Indeed, this logical sequence is implicit in the definition of strategy given by Alfred Chandler (Figure 1.2) and many other textbooks on strategy. However, as Henry Mintzberg recognises, in practice, the elements of strategy do not always follow this linear sequence. Choices often have to be made before the position is fully understood. Sometimes, too, a proper understanding of the strategic position can only be built from the experience of trying out a strategy in action. The real-world feedback from launching a new product is often far better at uncovering the true strategic position than remote analysis carried out in a strategic planning department at head office.</a:t>
            </a:r>
          </a:p>
          <a:p>
            <a:pPr eaLnBrk="1" hangingPunct="1">
              <a:spcBef>
                <a:spcPct val="0"/>
              </a:spcBef>
            </a:pPr>
            <a:endParaRPr lang="en-GB" altLang="en-US" dirty="0"/>
          </a:p>
          <a:p>
            <a:pPr eaLnBrk="1" hangingPunct="1">
              <a:spcBef>
                <a:spcPct val="0"/>
              </a:spcBef>
            </a:pPr>
            <a:r>
              <a:rPr lang="en-GB" altLang="en-US" dirty="0"/>
              <a:t>The interconnected circles of Figure 1.6 are designed to emphasise this potentially non-linear nature of strategy. Position, choices and action should be seen as closely related and, in practice, none has priority over another. Although the book divides its subject matter into three Parts in sequence, this does not mean that the process of strategy must follow a logical series of distinct steps. The circles are overlapping and interdependent. The evidence provided in later chapters will suggest that strategy rarely occurs in tidy ways and that it is better not to expect it to do so.</a:t>
            </a:r>
          </a:p>
          <a:p>
            <a:pPr eaLnBrk="1" hangingPunct="1">
              <a:spcBef>
                <a:spcPct val="0"/>
              </a:spcBef>
            </a:pPr>
            <a:endParaRPr lang="en-GB" altLang="en-US" dirty="0"/>
          </a:p>
          <a:p>
            <a:pPr eaLnBrk="1" hangingPunct="1">
              <a:spcBef>
                <a:spcPct val="0"/>
              </a:spcBef>
            </a:pPr>
            <a:r>
              <a:rPr lang="en-GB" altLang="en-US" dirty="0"/>
              <a:t>1.3.1 Strategic position</a:t>
            </a:r>
          </a:p>
          <a:p>
            <a:pPr eaLnBrk="1" hangingPunct="1">
              <a:spcBef>
                <a:spcPct val="0"/>
              </a:spcBef>
            </a:pPr>
            <a:r>
              <a:rPr lang="en-GB" altLang="en-US" dirty="0"/>
              <a:t>The strategic position is concerned with the impact on strategy of the external environment, the organisation’s strategic resources and capabilities, the organisation’s purpose and stakeholders and the organisation’s culture. Understanding these factors is central for evaluating future strategy. These issues, and the fundamental questions associated with them, are covered in Part I of this book:</a:t>
            </a:r>
          </a:p>
          <a:p>
            <a:pPr eaLnBrk="1" hangingPunct="1">
              <a:spcBef>
                <a:spcPct val="0"/>
              </a:spcBef>
            </a:pPr>
            <a:endParaRPr lang="en-GB" altLang="en-US" dirty="0"/>
          </a:p>
          <a:p>
            <a:pPr eaLnBrk="1" hangingPunct="1">
              <a:spcBef>
                <a:spcPct val="0"/>
              </a:spcBef>
            </a:pPr>
            <a:r>
              <a:rPr lang="en-GB" altLang="en-US" dirty="0"/>
              <a:t>●Macro-environment. Organisations operate in complex multi-level environments. At the macro level, organisations are influenced by political, economic, social, technological, ecological and legal forces. Chapter 3 poses the question: what are the key macro drivers of change that are shaping the future of organisations and their sectors?</a:t>
            </a:r>
          </a:p>
          <a:p>
            <a:pPr eaLnBrk="1" hangingPunct="1">
              <a:spcBef>
                <a:spcPct val="0"/>
              </a:spcBef>
            </a:pPr>
            <a:r>
              <a:rPr lang="en-GB" altLang="en-US" dirty="0"/>
              <a:t>●Industry and sector. At the more immediate level within the industry or sector, competitors, customers and suppliers also present challenges. The key issues in Chapter 4, therefore, are: how attractive is this immediate industry or sector and what can be done to improve it?</a:t>
            </a:r>
          </a:p>
          <a:p>
            <a:pPr eaLnBrk="1" hangingPunct="1">
              <a:spcBef>
                <a:spcPct val="0"/>
              </a:spcBef>
            </a:pPr>
            <a:r>
              <a:rPr lang="en-GB" altLang="en-US" dirty="0"/>
              <a:t>●Resources and capabilities. Each organisation has its own strategic resources (e.g., machines and buildings) and capabilities (e.g., technical and managerial skills) that support its position in a market. Chapter 5 asks whether the organisation’s resources and capabilities are adequate to the challenges of its environment and the level of its goals.</a:t>
            </a:r>
          </a:p>
          <a:p>
            <a:pPr eaLnBrk="1" hangingPunct="1">
              <a:spcBef>
                <a:spcPct val="0"/>
              </a:spcBef>
            </a:pPr>
            <a:r>
              <a:rPr lang="en-GB" altLang="en-US" dirty="0"/>
              <a:t>●Purpose and stakeholders. Purpose has already been introduced, but Chapter 6 investigates how the values of key stakeholders define the purpose of an organisation. Tying stakeholder values together into a coherent organisational purpose is the role of corporate governance which is the structures and systems by which organisations are held accountable for their actions. The key questions here are: is the purpose of an organisation an appropriate one and are managers sticking to it?</a:t>
            </a:r>
          </a:p>
          <a:p>
            <a:pPr eaLnBrk="1" hangingPunct="1">
              <a:spcBef>
                <a:spcPct val="0"/>
              </a:spcBef>
            </a:pPr>
            <a:r>
              <a:rPr lang="en-GB" altLang="en-US" dirty="0"/>
              <a:t>●Culture and strategy. Chapter 7 explores how organisational cultures can also influence strategy. These cultures are typically a product of an organisation’s history, industry or geography. The consequence of culture can be strategic drift; a failure to create necessary change. A fundamental question here, therefore, is: how does culture fit with the required strategy?</a:t>
            </a:r>
          </a:p>
          <a:p>
            <a:pPr eaLnBrk="1" hangingPunct="1">
              <a:spcBef>
                <a:spcPct val="0"/>
              </a:spcBef>
            </a:pPr>
            <a:r>
              <a:rPr lang="en-GB" altLang="en-US" dirty="0"/>
              <a:t>Using the Exploring Strategy Framework in conjunction with Illustration 1.1, points to the following positioning issues for Tesla Motors. What is the future of the company given the macro social, economic and political demands for the business both to be environmentally sustainable and conform to regulatory standards? Are its distinctive capabilities really valued sufficiently by consumers to provide a financial return to investors and to allow sustained investment in further innovative products? How will Tesla cope with rising competition from car industry giants that are now selling electric and hybrid cars?</a:t>
            </a:r>
          </a:p>
          <a:p>
            <a:pPr eaLnBrk="1" hangingPunct="1">
              <a:spcBef>
                <a:spcPct val="0"/>
              </a:spcBef>
            </a:pPr>
            <a:endParaRPr lang="en-GB" altLang="en-US" dirty="0"/>
          </a:p>
          <a:p>
            <a:pPr eaLnBrk="1" hangingPunct="1">
              <a:spcBef>
                <a:spcPct val="0"/>
              </a:spcBef>
            </a:pPr>
            <a:r>
              <a:rPr lang="en-GB" altLang="en-US" dirty="0"/>
              <a:t>1.3.2 Strategic choices</a:t>
            </a:r>
          </a:p>
          <a:p>
            <a:pPr eaLnBrk="1" hangingPunct="1">
              <a:spcBef>
                <a:spcPct val="0"/>
              </a:spcBef>
            </a:pPr>
            <a:r>
              <a:rPr lang="en-GB" altLang="en-US" dirty="0"/>
              <a:t>Strategic choices involve the options for strategy in terms of both the directions in which strategy might move and the methods by which strategy might be pursued. For instance, an organisation might have a range of strategic directions open to it: the organisation could diversify into new products; it could enter new international markets; or it could transform its existing products and markets through radical innovation. These various directions could be pursued by different methods: the organisation could acquire a business already active in the product or market area; it could form alliances with relevant organisations that might help its new strategy; or it could try to pursue its strategies on its own. Typical strategic choices, and the related fundamental questions, are covered in the five chapters that make up Part II of this book, as follows:</a:t>
            </a:r>
          </a:p>
          <a:p>
            <a:pPr eaLnBrk="1" hangingPunct="1">
              <a:spcBef>
                <a:spcPct val="0"/>
              </a:spcBef>
            </a:pPr>
            <a:endParaRPr lang="en-GB" altLang="en-US" dirty="0"/>
          </a:p>
          <a:p>
            <a:pPr eaLnBrk="1" hangingPunct="1">
              <a:spcBef>
                <a:spcPct val="0"/>
              </a:spcBef>
            </a:pPr>
            <a:r>
              <a:rPr lang="en-GB" altLang="en-US" dirty="0"/>
              <a:t>●Business strategy and models. There are strategic choices in terms of how the organisation seeks to compete at the individual business level. For example, a business unit could choose to be the lowest cost competitor in a market, or the highest quality. The fundamental question in Chapter 8, then, is what strategy, and what business model, should a company use to compete?</a:t>
            </a:r>
          </a:p>
          <a:p>
            <a:pPr eaLnBrk="1" hangingPunct="1">
              <a:spcBef>
                <a:spcPct val="0"/>
              </a:spcBef>
            </a:pPr>
            <a:r>
              <a:rPr lang="en-GB" altLang="en-US" dirty="0"/>
              <a:t>●Corporate strategy and diversification. The highest level of an organisation is typically concerned with issues of corporate scope; in other words, which businesses to include in the portfolio. This relates to the appropriate degree of diversification, with regard to products offered and markets served. Corporate-level strategy is also concerned with internal relationships, both between business units and with the corporate head office. Chapter 9 addresses the fundamental questions of which businesses you should be in and how you should manage them.</a:t>
            </a:r>
          </a:p>
          <a:p>
            <a:pPr eaLnBrk="1" hangingPunct="1">
              <a:spcBef>
                <a:spcPct val="0"/>
              </a:spcBef>
            </a:pPr>
            <a:r>
              <a:rPr lang="en-GB" altLang="en-US" dirty="0"/>
              <a:t>●International strategy. Internationalisation is a form of diversification, but into new geographical markets. Chapter 10 addresses the fundamental question: where internationally should the organisation compete?</a:t>
            </a:r>
          </a:p>
          <a:p>
            <a:pPr eaLnBrk="1" hangingPunct="1">
              <a:spcBef>
                <a:spcPct val="0"/>
              </a:spcBef>
            </a:pPr>
            <a:r>
              <a:rPr lang="en-GB" altLang="en-US" dirty="0"/>
              <a:t>●Entrepreneurship and innovation. Most existing organisations have to innovate constantly simply to survive. Entrepreneurship, the creation of a new enterprise, is an act of innovation too. A fundamental question in Chapter 11, therefore, is whether the organisation is innovating appropriately.</a:t>
            </a:r>
          </a:p>
          <a:p>
            <a:pPr eaLnBrk="1" hangingPunct="1">
              <a:spcBef>
                <a:spcPct val="0"/>
              </a:spcBef>
            </a:pPr>
            <a:r>
              <a:rPr lang="en-GB" altLang="en-US" dirty="0"/>
              <a:t>●Mergers, acquisitions and alliances. Organisations have to make choices about methods for pursuing their strategies. Many organisations prefer to build new businesses with their own resources. Other organisations develop by acquiring other businesses or forming alliances with complementary partners. The fundamental question in Chapter 12, therefore, is whether to buy another company, ally or to go it alone.</a:t>
            </a:r>
          </a:p>
          <a:p>
            <a:pPr eaLnBrk="1" hangingPunct="1">
              <a:spcBef>
                <a:spcPct val="0"/>
              </a:spcBef>
            </a:pPr>
            <a:r>
              <a:rPr lang="en-GB" altLang="en-US" dirty="0"/>
              <a:t>Again, issues of strategic choice are relevant to the case of Tesla Motors (Illustration 1.1). The Exploring Strategy Framework asks the following kinds of questions here. Should Tesla continue to produce new higher volume cheaper cars or stick to its previous specialised sports car products? How far should it widen the scope of its businesses: is producing batteries for homes really helping or detracting from car production? Where should Tesla innovate next?</a:t>
            </a:r>
          </a:p>
          <a:p>
            <a:pPr eaLnBrk="1" hangingPunct="1">
              <a:spcBef>
                <a:spcPct val="0"/>
              </a:spcBef>
            </a:pPr>
            <a:endParaRPr lang="en-GB" altLang="en-US" dirty="0"/>
          </a:p>
          <a:p>
            <a:pPr eaLnBrk="1" hangingPunct="1">
              <a:spcBef>
                <a:spcPct val="0"/>
              </a:spcBef>
            </a:pPr>
            <a:r>
              <a:rPr lang="en-GB" altLang="en-US" dirty="0"/>
              <a:t>1.3.3 Strategy in action</a:t>
            </a:r>
          </a:p>
          <a:p>
            <a:pPr eaLnBrk="1" hangingPunct="1">
              <a:spcBef>
                <a:spcPct val="0"/>
              </a:spcBef>
            </a:pPr>
            <a:r>
              <a:rPr lang="en-GB" altLang="en-US" dirty="0"/>
              <a:t>Managing strategy in action is about how strategies are formed and how they are implemented. The emphasis is on the practicalities of managing. These issues are covered in the five chapters of Part III, and include the following, each with their own fundamental questions:</a:t>
            </a:r>
          </a:p>
          <a:p>
            <a:pPr eaLnBrk="1" hangingPunct="1">
              <a:spcBef>
                <a:spcPct val="0"/>
              </a:spcBef>
            </a:pPr>
            <a:endParaRPr lang="en-GB" altLang="en-US" dirty="0"/>
          </a:p>
          <a:p>
            <a:pPr eaLnBrk="1" hangingPunct="1">
              <a:spcBef>
                <a:spcPct val="0"/>
              </a:spcBef>
            </a:pPr>
            <a:r>
              <a:rPr lang="en-GB" altLang="en-US" dirty="0"/>
              <a:t>●Evaluating strategies. Managers have to decide whether existing and forecast performance is satisfactory and then choose between options that might improve it. The fundamental evaluation questions in Chapter 13 are as follows: are the options suitable in terms of matching opportunities and threats; are they acceptable in the eyes of significant stakeholders; and are they feasible given the capabilities available?</a:t>
            </a:r>
          </a:p>
          <a:p>
            <a:pPr eaLnBrk="1" hangingPunct="1">
              <a:spcBef>
                <a:spcPct val="0"/>
              </a:spcBef>
            </a:pPr>
            <a:r>
              <a:rPr lang="en-GB" altLang="en-US" dirty="0"/>
              <a:t>●Strategy development processes. Strategies are often developed through formal planning processes. But sometimes the strategies an organisation actually pursues are emergent – in other words, accumulated patterns of ad-hoc decisions, bottom-up initiatives and rapid responses to the unanticipated. Given the scope for emergence, the fundamental question in Chapter 14 is: what kind of strategy process should an organisation have?</a:t>
            </a:r>
          </a:p>
          <a:p>
            <a:pPr eaLnBrk="1" hangingPunct="1">
              <a:spcBef>
                <a:spcPct val="0"/>
              </a:spcBef>
            </a:pPr>
            <a:r>
              <a:rPr lang="en-GB" altLang="en-US" dirty="0"/>
              <a:t>●Implementing strategy. Once a strategy is developed, the organisation needs to organise for successful implementation. Chapter 15 addresses both the ‘hard’ issues of implementation, for example structure and systems and the ‘softer’ ones’ of culture and procedural justice. The fundamental question, therefore, is: what kinds of hard and soft elements are required for the chosen strategy?</a:t>
            </a:r>
          </a:p>
          <a:p>
            <a:pPr eaLnBrk="1" hangingPunct="1">
              <a:spcBef>
                <a:spcPct val="0"/>
              </a:spcBef>
            </a:pPr>
            <a:r>
              <a:rPr lang="en-GB" altLang="en-US" dirty="0"/>
              <a:t>●Leadership and strategic change. In a dynamic world, strategy inevitably involves change. Managing change involves leadership, both at the top of the organisation and lower down. There is not just one way of leading change, however: there are different styles and different levers for change. So, the fundamental question in Chapter 16 is: how should the organisation manage necessary changes entailed by the strategy?</a:t>
            </a:r>
          </a:p>
          <a:p>
            <a:pPr eaLnBrk="1" hangingPunct="1">
              <a:spcBef>
                <a:spcPct val="0"/>
              </a:spcBef>
            </a:pPr>
            <a:r>
              <a:rPr lang="en-GB" altLang="en-US" dirty="0"/>
              <a:t>●The practice of strategy. Inside the broad processes of strategy development and change is a lot of hard, detailed work. The fundamental questions in Chapter 17 are: who should do this strategy work, the activities involved in the work, and the methods they can use to do it.</a:t>
            </a:r>
          </a:p>
          <a:p>
            <a:pPr eaLnBrk="1" hangingPunct="1">
              <a:spcBef>
                <a:spcPct val="0"/>
              </a:spcBef>
            </a:pPr>
            <a:r>
              <a:rPr lang="en-GB" altLang="en-US" dirty="0"/>
              <a:t>With regard to strategy in action, the Exploring Strategy Framework raises the following kinds of questions for Tesla. How will Tesla return value to shareholders going forwards? Should Tesla move towards a more disciplined strategy development process rather than depend on the vision of Elon Musk? Does Tesla need more structure and systems? Are the right people and methods being used in Tesla’s strategy-making activities?</a:t>
            </a:r>
          </a:p>
          <a:p>
            <a:pPr eaLnBrk="1" hangingPunct="1">
              <a:spcBef>
                <a:spcPct val="0"/>
              </a:spcBef>
            </a:pPr>
            <a:endParaRPr lang="en-GB" altLang="en-US" dirty="0"/>
          </a:p>
          <a:p>
            <a:pPr eaLnBrk="1" hangingPunct="1">
              <a:spcBef>
                <a:spcPct val="0"/>
              </a:spcBef>
            </a:pPr>
            <a:r>
              <a:rPr lang="en-GB" altLang="en-US" dirty="0"/>
              <a:t>Thus, the Exploring Strategy Framework offers you a comprehensive methodology for analysing an organisation’s position, considering alternative choices, and selecting and acting on strategies. This review of the main elements of the framework now allows us to refine and extend our earlier broad definition of strategy in Section 1.2.1 to state that ‘Strategy is the long-term direction of an organisation, formed by choices and actions about its resources and scope to create advantageous positions relative to competitors and peers within changing environmental and stakeholder contexts.’</a:t>
            </a:r>
          </a:p>
          <a:p>
            <a:pPr eaLnBrk="1" hangingPunct="1">
              <a:spcBef>
                <a:spcPct val="0"/>
              </a:spcBef>
            </a:pPr>
            <a:endParaRPr lang="en-GB" altLang="en-US" dirty="0"/>
          </a:p>
          <a:p>
            <a:pPr eaLnBrk="1" hangingPunct="1">
              <a:spcBef>
                <a:spcPct val="0"/>
              </a:spcBef>
            </a:pPr>
            <a:endParaRPr lang="en-GB" altLang="en-US" dirty="0"/>
          </a:p>
        </p:txBody>
      </p:sp>
    </p:spTree>
    <p:extLst>
      <p:ext uri="{BB962C8B-B14F-4D97-AF65-F5344CB8AC3E}">
        <p14:creationId xmlns:p14="http://schemas.microsoft.com/office/powerpoint/2010/main" val="38266581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b="0" i="0" kern="1200" dirty="0" err="1">
                <a:solidFill>
                  <a:schemeClr val="tx1"/>
                </a:solidFill>
                <a:effectLst/>
                <a:latin typeface="Arial" panose="020B0604020202020204" pitchFamily="34" charset="0"/>
                <a:ea typeface="+mn-ea"/>
                <a:cs typeface="+mn-cs"/>
              </a:rPr>
              <a:t>hese</a:t>
            </a:r>
            <a:r>
              <a:rPr lang="en-GB" sz="1200" b="0" i="0" kern="1200" dirty="0">
                <a:solidFill>
                  <a:schemeClr val="tx1"/>
                </a:solidFill>
                <a:effectLst/>
                <a:latin typeface="Arial" panose="020B0604020202020204" pitchFamily="34" charset="0"/>
                <a:ea typeface="+mn-ea"/>
                <a:cs typeface="+mn-cs"/>
              </a:rPr>
              <a:t> questions </a:t>
            </a:r>
            <a:r>
              <a:rPr lang="en-GB" sz="1200" b="0" i="0" kern="1200" dirty="0" err="1">
                <a:solidFill>
                  <a:schemeClr val="tx1"/>
                </a:solidFill>
                <a:effectLst/>
                <a:latin typeface="Arial" panose="020B0604020202020204" pitchFamily="34" charset="0"/>
                <a:ea typeface="+mn-ea"/>
                <a:cs typeface="+mn-cs"/>
              </a:rPr>
              <a:t>analyze</a:t>
            </a:r>
            <a:r>
              <a:rPr lang="en-GB" sz="1200" b="0" i="0" kern="1200" dirty="0">
                <a:solidFill>
                  <a:schemeClr val="tx1"/>
                </a:solidFill>
                <a:effectLst/>
                <a:latin typeface="Arial" panose="020B0604020202020204" pitchFamily="34" charset="0"/>
                <a:ea typeface="+mn-ea"/>
                <a:cs typeface="+mn-cs"/>
              </a:rPr>
              <a:t> an organization's current position by assessing external factors (macro-environment, industry forces), internal strengths (resources, capabilities), stakeholder alignment, and the role of organizational culture in supporting its strategy. By answering these, a business can understand its competitive landscape, leverage its unique advantages, and ensure it has the necessary support to achieve its goals. </a:t>
            </a:r>
          </a:p>
          <a:p>
            <a:r>
              <a:rPr lang="en-GB" sz="1200" b="0" i="0" kern="1200" dirty="0">
                <a:solidFill>
                  <a:schemeClr val="tx1"/>
                </a:solidFill>
                <a:effectLst/>
                <a:latin typeface="Arial" panose="020B0604020202020204" pitchFamily="34" charset="0"/>
                <a:ea typeface="+mn-ea"/>
                <a:cs typeface="+mn-cs"/>
              </a:rPr>
              <a:t>1. What are the macro-environmental opportunities and threats?</a:t>
            </a:r>
          </a:p>
          <a:p>
            <a:r>
              <a:rPr lang="en-GB" sz="1200" b="0" i="0" kern="1200" dirty="0">
                <a:solidFill>
                  <a:schemeClr val="tx1"/>
                </a:solidFill>
                <a:effectLst/>
                <a:latin typeface="Arial" panose="020B0604020202020204" pitchFamily="34" charset="0"/>
                <a:ea typeface="+mn-ea"/>
                <a:cs typeface="+mn-cs"/>
              </a:rPr>
              <a:t>This question asks for an analysis of the broader, external factors like economic trends, technological changes, social shifts, and political regulations that could present new possibilities or significant challenges for the organization. </a:t>
            </a:r>
          </a:p>
          <a:p>
            <a:r>
              <a:rPr lang="en-GB" sz="1200" b="0" i="0" kern="1200" dirty="0">
                <a:solidFill>
                  <a:schemeClr val="tx1"/>
                </a:solidFill>
                <a:effectLst/>
                <a:latin typeface="Arial" panose="020B0604020202020204" pitchFamily="34" charset="0"/>
                <a:ea typeface="+mn-ea"/>
                <a:cs typeface="+mn-cs"/>
              </a:rPr>
              <a:t>2. How can the organization manage industry forces?</a:t>
            </a:r>
          </a:p>
          <a:p>
            <a:r>
              <a:rPr lang="en-GB" sz="1200" b="0" i="0" kern="1200" dirty="0">
                <a:solidFill>
                  <a:schemeClr val="tx1"/>
                </a:solidFill>
                <a:effectLst/>
                <a:latin typeface="Arial" panose="020B0604020202020204" pitchFamily="34" charset="0"/>
                <a:ea typeface="+mn-ea"/>
                <a:cs typeface="+mn-cs"/>
              </a:rPr>
              <a:t>This involves understanding the competitive dynamics within its specific industry, such as the bargaining power of suppliers and buyers, the threat of new entrants, and the intensity of rivalry, to develop strategies that mitigate these forces and create a sustainable competitive advantage. </a:t>
            </a:r>
          </a:p>
          <a:p>
            <a:r>
              <a:rPr lang="en-GB" sz="1200" b="0" i="0" kern="1200" dirty="0">
                <a:solidFill>
                  <a:schemeClr val="tx1"/>
                </a:solidFill>
                <a:effectLst/>
                <a:latin typeface="Arial" panose="020B0604020202020204" pitchFamily="34" charset="0"/>
                <a:ea typeface="+mn-ea"/>
                <a:cs typeface="+mn-cs"/>
              </a:rPr>
              <a:t>3. How are stakeholders aligned to the organizational purpose?</a:t>
            </a:r>
          </a:p>
          <a:p>
            <a:r>
              <a:rPr lang="en-GB" sz="1200" b="0" i="0" kern="1200" dirty="0">
                <a:solidFill>
                  <a:schemeClr val="tx1"/>
                </a:solidFill>
                <a:effectLst/>
                <a:latin typeface="Arial" panose="020B0604020202020204" pitchFamily="34" charset="0"/>
                <a:ea typeface="+mn-ea"/>
                <a:cs typeface="+mn-cs"/>
              </a:rPr>
              <a:t>This examines whether the key individuals, groups, or organizations (stakeholders) who have an interest in the company's success are in agreement with and supportive of its overall mission and goals. </a:t>
            </a:r>
          </a:p>
          <a:p>
            <a:r>
              <a:rPr lang="en-GB" sz="1200" b="0" i="0" kern="1200" dirty="0">
                <a:solidFill>
                  <a:schemeClr val="tx1"/>
                </a:solidFill>
                <a:effectLst/>
                <a:latin typeface="Arial" panose="020B0604020202020204" pitchFamily="34" charset="0"/>
                <a:ea typeface="+mn-ea"/>
                <a:cs typeface="+mn-cs"/>
              </a:rPr>
              <a:t>4. What resources and capabilities support the strategy?</a:t>
            </a:r>
          </a:p>
          <a:p>
            <a:r>
              <a:rPr lang="en-GB" sz="1200" b="0" i="0" kern="1200" dirty="0">
                <a:solidFill>
                  <a:schemeClr val="tx1"/>
                </a:solidFill>
                <a:effectLst/>
                <a:latin typeface="Arial" panose="020B0604020202020204" pitchFamily="34" charset="0"/>
                <a:ea typeface="+mn-ea"/>
                <a:cs typeface="+mn-cs"/>
              </a:rPr>
              <a:t>This question identifies the organization's unique strengths, such as its financial assets, skilled workforce, technological expertise, or strong brand reputation, and evaluates whether these resources and capabilities are sufficient and appropriate to implement its chosen strategy effectively. </a:t>
            </a:r>
          </a:p>
          <a:p>
            <a:r>
              <a:rPr lang="en-GB" sz="1200" b="0" i="0" kern="1200" dirty="0">
                <a:solidFill>
                  <a:schemeClr val="tx1"/>
                </a:solidFill>
                <a:effectLst/>
                <a:latin typeface="Arial" panose="020B0604020202020204" pitchFamily="34" charset="0"/>
                <a:ea typeface="+mn-ea"/>
                <a:cs typeface="+mn-cs"/>
              </a:rPr>
              <a:t>5. How does culture fit the strategy?</a:t>
            </a:r>
          </a:p>
          <a:p>
            <a:r>
              <a:rPr lang="en-GB" sz="1200" b="0" i="0" kern="1200" dirty="0">
                <a:solidFill>
                  <a:schemeClr val="tx1"/>
                </a:solidFill>
                <a:effectLst/>
                <a:latin typeface="Arial" panose="020B0604020202020204" pitchFamily="34" charset="0"/>
                <a:ea typeface="+mn-ea"/>
                <a:cs typeface="+mn-cs"/>
              </a:rPr>
              <a:t>This asks whether the prevailing organizational culture—the shared values, beliefs, and </a:t>
            </a:r>
            <a:r>
              <a:rPr lang="en-GB" sz="1200" b="0" i="0" kern="1200" dirty="0" err="1">
                <a:solidFill>
                  <a:schemeClr val="tx1"/>
                </a:solidFill>
                <a:effectLst/>
                <a:latin typeface="Arial" panose="020B0604020202020204" pitchFamily="34" charset="0"/>
                <a:ea typeface="+mn-ea"/>
                <a:cs typeface="+mn-cs"/>
              </a:rPr>
              <a:t>behaviors</a:t>
            </a:r>
            <a:r>
              <a:rPr lang="en-GB" sz="1200" b="0" i="0" kern="1200" dirty="0">
                <a:solidFill>
                  <a:schemeClr val="tx1"/>
                </a:solidFill>
                <a:effectLst/>
                <a:latin typeface="Arial" panose="020B0604020202020204" pitchFamily="34" charset="0"/>
                <a:ea typeface="+mn-ea"/>
                <a:cs typeface="+mn-cs"/>
              </a:rPr>
              <a:t> within the company—supports or hinders the execution of the strategic plan. A strategy can only be successful if the culture enables, rather than obstructs, its implementation. </a:t>
            </a:r>
          </a:p>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17</a:t>
            </a:fld>
            <a:endParaRPr lang="en-GB" altLang="en-US"/>
          </a:p>
        </p:txBody>
      </p:sp>
    </p:spTree>
    <p:extLst>
      <p:ext uri="{BB962C8B-B14F-4D97-AF65-F5344CB8AC3E}">
        <p14:creationId xmlns:p14="http://schemas.microsoft.com/office/powerpoint/2010/main" val="34043716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sz="1200" b="0" i="0" kern="1200" dirty="0">
                <a:solidFill>
                  <a:schemeClr val="tx1"/>
                </a:solidFill>
                <a:effectLst/>
                <a:latin typeface="Arial" panose="020B0604020202020204" pitchFamily="34" charset="0"/>
                <a:ea typeface="+mn-ea"/>
                <a:cs typeface="+mn-cs"/>
              </a:rPr>
              <a:t>These questions guide an organization's fundamental choices by addressing competitive positioning (how individual units win), portfolio management (which businesses to be in), international scope (where to operate globally), innovation (how to stay ahead through new ideas), and growth strategies (whether to acquire, ally, or grow internally) to align with the overall corporate strategy and achieve its goals. </a:t>
            </a:r>
          </a:p>
          <a:p>
            <a:r>
              <a:rPr lang="en-GB" sz="1200" b="0" i="0" kern="1200" dirty="0">
                <a:solidFill>
                  <a:schemeClr val="tx1"/>
                </a:solidFill>
                <a:effectLst/>
                <a:latin typeface="Arial" panose="020B0604020202020204" pitchFamily="34" charset="0"/>
                <a:ea typeface="+mn-ea"/>
                <a:cs typeface="+mn-cs"/>
              </a:rPr>
              <a:t>Here is a short explanation for each question: How should individual business units compete.</a:t>
            </a:r>
          </a:p>
          <a:p>
            <a:r>
              <a:rPr lang="en-GB" sz="1200" b="0" i="0" kern="1200" dirty="0">
                <a:solidFill>
                  <a:schemeClr val="tx1"/>
                </a:solidFill>
                <a:effectLst/>
                <a:latin typeface="Arial" panose="020B0604020202020204" pitchFamily="34" charset="0"/>
                <a:ea typeface="+mn-ea"/>
                <a:cs typeface="+mn-cs"/>
              </a:rPr>
              <a:t>This question focuses on the competitive strategy for each business unit, determining how it will gain a unique advantage and outperform rivals in its specific market through tactics like </a:t>
            </a:r>
            <a:r>
              <a:rPr lang="en-GB" sz="1200" b="0" i="0" kern="1200" dirty="0">
                <a:solidFill>
                  <a:schemeClr val="tx1"/>
                </a:solidFill>
                <a:effectLst/>
                <a:latin typeface="Arial" panose="020B0604020202020204" pitchFamily="34" charset="0"/>
                <a:ea typeface="+mn-ea"/>
                <a:cs typeface="+mn-cs"/>
                <a:hlinkClick r:id="rId3"/>
              </a:rPr>
              <a:t>pricing</a:t>
            </a:r>
            <a:r>
              <a:rPr lang="en-GB" sz="1200" b="0" i="0" kern="1200" dirty="0">
                <a:solidFill>
                  <a:schemeClr val="tx1"/>
                </a:solidFill>
                <a:effectLst/>
                <a:latin typeface="Arial" panose="020B0604020202020204" pitchFamily="34" charset="0"/>
                <a:ea typeface="+mn-ea"/>
                <a:cs typeface="+mn-cs"/>
              </a:rPr>
              <a:t>, </a:t>
            </a:r>
            <a:r>
              <a:rPr lang="en-GB" sz="1200" b="0" i="0" kern="1200" dirty="0">
                <a:solidFill>
                  <a:schemeClr val="tx1"/>
                </a:solidFill>
                <a:effectLst/>
                <a:latin typeface="Arial" panose="020B0604020202020204" pitchFamily="34" charset="0"/>
                <a:ea typeface="+mn-ea"/>
                <a:cs typeface="+mn-cs"/>
                <a:hlinkClick r:id="rId4"/>
              </a:rPr>
              <a:t>marketing</a:t>
            </a:r>
            <a:r>
              <a:rPr lang="en-GB" sz="1200" b="0" i="0" kern="1200" dirty="0">
                <a:solidFill>
                  <a:schemeClr val="tx1"/>
                </a:solidFill>
                <a:effectLst/>
                <a:latin typeface="Arial" panose="020B0604020202020204" pitchFamily="34" charset="0"/>
                <a:ea typeface="+mn-ea"/>
                <a:cs typeface="+mn-cs"/>
              </a:rPr>
              <a:t>, </a:t>
            </a:r>
            <a:r>
              <a:rPr lang="en-GB" sz="1200" b="0" i="0" kern="1200" dirty="0">
                <a:solidFill>
                  <a:schemeClr val="tx1"/>
                </a:solidFill>
                <a:effectLst/>
                <a:latin typeface="Arial" panose="020B0604020202020204" pitchFamily="34" charset="0"/>
                <a:ea typeface="+mn-ea"/>
                <a:cs typeface="+mn-cs"/>
                <a:hlinkClick r:id="rId5"/>
              </a:rPr>
              <a:t>sales channels</a:t>
            </a:r>
            <a:r>
              <a:rPr lang="en-GB" sz="1200" b="0" i="0" kern="1200" dirty="0">
                <a:solidFill>
                  <a:schemeClr val="tx1"/>
                </a:solidFill>
                <a:effectLst/>
                <a:latin typeface="Arial" panose="020B0604020202020204" pitchFamily="34" charset="0"/>
                <a:ea typeface="+mn-ea"/>
                <a:cs typeface="+mn-cs"/>
              </a:rPr>
              <a:t>, and leveraging unique customer value. </a:t>
            </a:r>
          </a:p>
          <a:p>
            <a:r>
              <a:rPr lang="en-GB" sz="1200" b="1" i="0" kern="1200" dirty="0">
                <a:solidFill>
                  <a:schemeClr val="tx1"/>
                </a:solidFill>
                <a:effectLst/>
                <a:latin typeface="Arial" panose="020B0604020202020204" pitchFamily="34" charset="0"/>
                <a:ea typeface="+mn-ea"/>
                <a:cs typeface="+mn-cs"/>
              </a:rPr>
              <a:t>Which businesses to include in the portfolio?</a:t>
            </a:r>
            <a:endParaRPr lang="en-GB" sz="1200" b="0" i="0" kern="1200" dirty="0">
              <a:solidFill>
                <a:schemeClr val="tx1"/>
              </a:solidFill>
              <a:effectLst/>
              <a:latin typeface="Arial" panose="020B0604020202020204" pitchFamily="34" charset="0"/>
              <a:ea typeface="+mn-ea"/>
              <a:cs typeface="+mn-cs"/>
            </a:endParaRPr>
          </a:p>
          <a:p>
            <a:r>
              <a:rPr lang="en-GB" sz="1200" b="0" i="0" kern="1200" dirty="0">
                <a:solidFill>
                  <a:schemeClr val="tx1"/>
                </a:solidFill>
                <a:effectLst/>
                <a:latin typeface="Arial" panose="020B0604020202020204" pitchFamily="34" charset="0"/>
                <a:ea typeface="+mn-ea"/>
                <a:cs typeface="+mn-cs"/>
              </a:rPr>
              <a:t>This is a question of corporate strategy, asking which industries and businesses the overall company should be involved in to best manage its diverse operations and leverage synergies, often through portfolio analysis. Where should the organisation compete internationally. </a:t>
            </a:r>
          </a:p>
          <a:p>
            <a:r>
              <a:rPr lang="en-GB" sz="1200" b="0" i="0" kern="1200" dirty="0">
                <a:solidFill>
                  <a:schemeClr val="tx1"/>
                </a:solidFill>
                <a:effectLst/>
                <a:latin typeface="Arial" panose="020B0604020202020204" pitchFamily="34" charset="0"/>
                <a:ea typeface="+mn-ea"/>
                <a:cs typeface="+mn-cs"/>
              </a:rPr>
              <a:t>This question asks which countries or regions to prioritize for growth, considering factors like market size, production costs, and specific local advantages to build a global strategy. Is the organisation innovating appropriately. </a:t>
            </a:r>
          </a:p>
          <a:p>
            <a:r>
              <a:rPr lang="en-GB" sz="1200" b="0" i="0" kern="1200" dirty="0">
                <a:solidFill>
                  <a:schemeClr val="tx1"/>
                </a:solidFill>
                <a:effectLst/>
                <a:latin typeface="Arial" panose="020B0604020202020204" pitchFamily="34" charset="0"/>
                <a:ea typeface="+mn-ea"/>
                <a:cs typeface="+mn-cs"/>
              </a:rPr>
              <a:t>This strategic choice assesses whether the organization is developing new products, services, or processes at the right pace and in the right areas to create competitive advantage, disrupt markets, and meet future demands. </a:t>
            </a:r>
          </a:p>
          <a:p>
            <a:r>
              <a:rPr lang="en-GB" sz="1200" b="1" i="0" kern="1200" dirty="0">
                <a:solidFill>
                  <a:schemeClr val="tx1"/>
                </a:solidFill>
                <a:effectLst/>
                <a:latin typeface="Arial" panose="020B0604020202020204" pitchFamily="34" charset="0"/>
                <a:ea typeface="+mn-ea"/>
                <a:cs typeface="+mn-cs"/>
              </a:rPr>
              <a:t>Should the organisation buy other companies, form alliances, or go it alone?</a:t>
            </a:r>
            <a:endParaRPr lang="en-GB" sz="1200" b="0" i="0" kern="1200" dirty="0">
              <a:solidFill>
                <a:schemeClr val="tx1"/>
              </a:solidFill>
              <a:effectLst/>
              <a:latin typeface="Arial" panose="020B0604020202020204" pitchFamily="34" charset="0"/>
              <a:ea typeface="+mn-ea"/>
              <a:cs typeface="+mn-cs"/>
            </a:endParaRPr>
          </a:p>
          <a:p>
            <a:r>
              <a:rPr lang="en-GB" sz="1200" b="0" i="0" kern="1200" dirty="0">
                <a:solidFill>
                  <a:schemeClr val="tx1"/>
                </a:solidFill>
                <a:effectLst/>
                <a:latin typeface="Arial" panose="020B0604020202020204" pitchFamily="34" charset="0"/>
                <a:ea typeface="+mn-ea"/>
                <a:cs typeface="+mn-cs"/>
              </a:rPr>
              <a:t>This relates to the choice of growth strategy, evaluating whether acquiring another company (buy), partnering with another company for mutual benefit (alliances), or developing capabilities internally (go it alone) is the best approach to achieve strategic goals. </a:t>
            </a:r>
          </a:p>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18</a:t>
            </a:fld>
            <a:endParaRPr lang="en-GB" altLang="en-US"/>
          </a:p>
        </p:txBody>
      </p:sp>
    </p:spTree>
    <p:extLst>
      <p:ext uri="{BB962C8B-B14F-4D97-AF65-F5344CB8AC3E}">
        <p14:creationId xmlns:p14="http://schemas.microsoft.com/office/powerpoint/2010/main" val="40248476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b="0" i="0" kern="1200" dirty="0" err="1">
                <a:solidFill>
                  <a:schemeClr val="tx1"/>
                </a:solidFill>
                <a:effectLst/>
                <a:latin typeface="Arial" panose="020B0604020202020204" pitchFamily="34" charset="0"/>
                <a:ea typeface="+mn-ea"/>
                <a:cs typeface="+mn-cs"/>
              </a:rPr>
              <a:t>hese</a:t>
            </a:r>
            <a:r>
              <a:rPr lang="en-GB" sz="1200" b="0" i="0" kern="1200" dirty="0">
                <a:solidFill>
                  <a:schemeClr val="tx1"/>
                </a:solidFill>
                <a:effectLst/>
                <a:latin typeface="Arial" panose="020B0604020202020204" pitchFamily="34" charset="0"/>
                <a:ea typeface="+mn-ea"/>
                <a:cs typeface="+mn-cs"/>
              </a:rPr>
              <a:t> questions form a framework for developing and implementing a successful strategy by asking: (1) Suitability which strategies fit the environment and resources, Acceptability whether stakeholders approve, and Feasibility if they are realistically executable. (2) Process what kind of strategic approach, such as </a:t>
            </a:r>
            <a:r>
              <a:rPr lang="en-GB" sz="1200" b="0" i="0" kern="1200" dirty="0">
                <a:solidFill>
                  <a:schemeClr val="tx1"/>
                </a:solidFill>
                <a:effectLst/>
                <a:latin typeface="Arial" panose="020B0604020202020204" pitchFamily="34" charset="0"/>
                <a:ea typeface="+mn-ea"/>
                <a:cs typeface="+mn-cs"/>
                <a:hlinkClick r:id="rId3"/>
              </a:rPr>
              <a:t>formulation</a:t>
            </a:r>
            <a:r>
              <a:rPr lang="en-GB" sz="1200" b="0" i="0" kern="1200" dirty="0">
                <a:solidFill>
                  <a:schemeClr val="tx1"/>
                </a:solidFill>
                <a:effectLst/>
                <a:latin typeface="Arial" panose="020B0604020202020204" pitchFamily="34" charset="0"/>
                <a:ea typeface="+mn-ea"/>
                <a:cs typeface="+mn-cs"/>
              </a:rPr>
              <a:t> and </a:t>
            </a:r>
            <a:r>
              <a:rPr lang="en-GB" sz="1200" b="0" i="0" kern="1200" dirty="0">
                <a:solidFill>
                  <a:schemeClr val="tx1"/>
                </a:solidFill>
                <a:effectLst/>
                <a:latin typeface="Arial" panose="020B0604020202020204" pitchFamily="34" charset="0"/>
                <a:ea typeface="+mn-ea"/>
                <a:cs typeface="+mn-cs"/>
                <a:hlinkClick r:id="rId4"/>
              </a:rPr>
              <a:t>implementation</a:t>
            </a:r>
            <a:r>
              <a:rPr lang="en-GB" sz="1200" b="0" i="0" kern="1200" dirty="0">
                <a:solidFill>
                  <a:schemeClr val="tx1"/>
                </a:solidFill>
                <a:effectLst/>
                <a:latin typeface="Arial" panose="020B0604020202020204" pitchFamily="34" charset="0"/>
                <a:ea typeface="+mn-ea"/>
                <a:cs typeface="+mn-cs"/>
              </a:rPr>
              <a:t>, is required. (3) Structure &amp; Systems what organizational setup and tools are needed to support the strategy. (4) Change Management how to guide the organization through necessary transformations. (5) Roles who is responsible for specific strategic tasks and activities.  </a:t>
            </a:r>
          </a:p>
          <a:p>
            <a:r>
              <a:rPr lang="en-GB" sz="1200" b="0" i="0" kern="1200" dirty="0">
                <a:solidFill>
                  <a:schemeClr val="tx1"/>
                </a:solidFill>
                <a:effectLst/>
                <a:latin typeface="Arial" panose="020B0604020202020204" pitchFamily="34" charset="0"/>
                <a:ea typeface="+mn-ea"/>
                <a:cs typeface="+mn-cs"/>
              </a:rPr>
              <a:t>1. Which strategies are suitable, acceptable, and feasible?</a:t>
            </a:r>
          </a:p>
          <a:p>
            <a:r>
              <a:rPr lang="en-GB" sz="1200" b="1" i="0" kern="1200" dirty="0">
                <a:solidFill>
                  <a:schemeClr val="tx1"/>
                </a:solidFill>
                <a:effectLst/>
                <a:latin typeface="Arial" panose="020B0604020202020204" pitchFamily="34" charset="0"/>
                <a:ea typeface="+mn-ea"/>
                <a:cs typeface="+mn-cs"/>
              </a:rPr>
              <a:t>Suitable:</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Does the strategy align with the organization's mission, vision, strengths, and weaknesses? </a:t>
            </a:r>
          </a:p>
          <a:p>
            <a:r>
              <a:rPr lang="en-GB" sz="1200" b="1" i="0" kern="1200" dirty="0">
                <a:solidFill>
                  <a:schemeClr val="tx1"/>
                </a:solidFill>
                <a:effectLst/>
                <a:latin typeface="Arial" panose="020B0604020202020204" pitchFamily="34" charset="0"/>
                <a:ea typeface="+mn-ea"/>
                <a:cs typeface="+mn-cs"/>
              </a:rPr>
              <a:t>Acceptable:</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Will the strategy be supported by key stakeholders (employees, customers, investors)? Does it address ethical and social concerns? </a:t>
            </a:r>
          </a:p>
          <a:p>
            <a:r>
              <a:rPr lang="en-GB" sz="1200" b="1" i="0" kern="1200" dirty="0">
                <a:solidFill>
                  <a:schemeClr val="tx1"/>
                </a:solidFill>
                <a:effectLst/>
                <a:latin typeface="Arial" panose="020B0604020202020204" pitchFamily="34" charset="0"/>
                <a:ea typeface="+mn-ea"/>
                <a:cs typeface="+mn-cs"/>
              </a:rPr>
              <a:t>Feasible:</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Does the organization have the resources, capabilities, and time to execute the strategy? </a:t>
            </a:r>
          </a:p>
          <a:p>
            <a:r>
              <a:rPr lang="en-GB" sz="1200" b="0" i="0" kern="1200" dirty="0">
                <a:solidFill>
                  <a:schemeClr val="tx1"/>
                </a:solidFill>
                <a:effectLst/>
                <a:latin typeface="Arial" panose="020B0604020202020204" pitchFamily="34" charset="0"/>
                <a:ea typeface="+mn-ea"/>
                <a:cs typeface="+mn-cs"/>
              </a:rPr>
              <a:t>2. What kind of strategy-making process is needed? </a:t>
            </a:r>
          </a:p>
          <a:p>
            <a:r>
              <a:rPr lang="en-GB" sz="1200" b="0" i="0" kern="1200" dirty="0">
                <a:solidFill>
                  <a:schemeClr val="tx1"/>
                </a:solidFill>
                <a:effectLst/>
                <a:latin typeface="Arial" panose="020B0604020202020204" pitchFamily="34" charset="0"/>
                <a:ea typeface="+mn-ea"/>
                <a:cs typeface="+mn-cs"/>
              </a:rPr>
              <a:t>This question explores the strategic management process itself, which includes phases like analysis, strategy formulation, implementation, and evaluation.</a:t>
            </a:r>
          </a:p>
          <a:p>
            <a:r>
              <a:rPr lang="en-GB" sz="1200" b="0" i="0" kern="1200" dirty="0">
                <a:solidFill>
                  <a:schemeClr val="tx1"/>
                </a:solidFill>
                <a:effectLst/>
                <a:latin typeface="Arial" panose="020B0604020202020204" pitchFamily="34" charset="0"/>
                <a:ea typeface="+mn-ea"/>
                <a:cs typeface="+mn-cs"/>
              </a:rPr>
              <a:t>It considers whether the process should be formal or informal, highly analytical or intuitive, and how to best involve people in decision-making.</a:t>
            </a:r>
          </a:p>
          <a:p>
            <a:r>
              <a:rPr lang="en-GB" sz="1200" b="0" i="0" kern="1200" dirty="0">
                <a:solidFill>
                  <a:schemeClr val="tx1"/>
                </a:solidFill>
                <a:effectLst/>
                <a:latin typeface="Arial" panose="020B0604020202020204" pitchFamily="34" charset="0"/>
                <a:ea typeface="+mn-ea"/>
                <a:cs typeface="+mn-cs"/>
              </a:rPr>
              <a:t>3. What are the required organizational structures and systems?</a:t>
            </a:r>
          </a:p>
          <a:p>
            <a:r>
              <a:rPr lang="en-GB" sz="1200" b="0" i="0" kern="1200" dirty="0">
                <a:solidFill>
                  <a:schemeClr val="tx1"/>
                </a:solidFill>
                <a:effectLst/>
                <a:latin typeface="Arial" panose="020B0604020202020204" pitchFamily="34" charset="0"/>
                <a:ea typeface="+mn-ea"/>
                <a:cs typeface="+mn-cs"/>
              </a:rPr>
              <a:t>This involves determining what organizational structures (e.g., hierarchy, teams) and management systems (e.g., communication, reward systems) are necessary to support the chosen strategy. </a:t>
            </a:r>
          </a:p>
          <a:p>
            <a:r>
              <a:rPr lang="en-GB" sz="1200" b="0" i="0" kern="1200" dirty="0">
                <a:solidFill>
                  <a:schemeClr val="tx1"/>
                </a:solidFill>
                <a:effectLst/>
                <a:latin typeface="Arial" panose="020B0604020202020204" pitchFamily="34" charset="0"/>
                <a:ea typeface="+mn-ea"/>
                <a:cs typeface="+mn-cs"/>
              </a:rPr>
              <a:t>It also assesses how to allocate resources effectively and how to develop the necessary capabilities within the organization. </a:t>
            </a:r>
          </a:p>
          <a:p>
            <a:r>
              <a:rPr lang="en-GB" sz="1200" b="0" i="0" kern="1200" dirty="0">
                <a:solidFill>
                  <a:schemeClr val="tx1"/>
                </a:solidFill>
                <a:effectLst/>
                <a:latin typeface="Arial" panose="020B0604020202020204" pitchFamily="34" charset="0"/>
                <a:ea typeface="+mn-ea"/>
                <a:cs typeface="+mn-cs"/>
              </a:rPr>
              <a:t>4. How should the organization manage necessary changes?</a:t>
            </a:r>
          </a:p>
          <a:p>
            <a:r>
              <a:rPr lang="en-GB" sz="1200" b="0" i="0" kern="1200" dirty="0">
                <a:solidFill>
                  <a:schemeClr val="tx1"/>
                </a:solidFill>
                <a:effectLst/>
                <a:latin typeface="Arial" panose="020B0604020202020204" pitchFamily="34" charset="0"/>
                <a:ea typeface="+mn-ea"/>
                <a:cs typeface="+mn-cs"/>
              </a:rPr>
              <a:t>This focuses on the implementation phase, asking how to implement the strategy, overcome resistance to change, and ensure the organization adapts to new processes and ways of working. </a:t>
            </a:r>
          </a:p>
          <a:p>
            <a:r>
              <a:rPr lang="en-GB" sz="1200" b="0" i="0" kern="1200" dirty="0">
                <a:solidFill>
                  <a:schemeClr val="tx1"/>
                </a:solidFill>
                <a:effectLst/>
                <a:latin typeface="Arial" panose="020B0604020202020204" pitchFamily="34" charset="0"/>
                <a:ea typeface="+mn-ea"/>
                <a:cs typeface="+mn-cs"/>
              </a:rPr>
              <a:t>It involves creating buy-in and providing training to help employees embrace and execute the new strategy. </a:t>
            </a:r>
          </a:p>
          <a:p>
            <a:r>
              <a:rPr lang="en-GB" sz="1200" b="0" i="0" kern="1200" dirty="0">
                <a:solidFill>
                  <a:schemeClr val="tx1"/>
                </a:solidFill>
                <a:effectLst/>
                <a:latin typeface="Arial" panose="020B0604020202020204" pitchFamily="34" charset="0"/>
                <a:ea typeface="+mn-ea"/>
                <a:cs typeface="+mn-cs"/>
              </a:rPr>
              <a:t>5. Who should do what in the strategy process? </a:t>
            </a:r>
          </a:p>
          <a:p>
            <a:r>
              <a:rPr lang="en-GB" sz="1200" b="0" i="0" kern="1200" dirty="0">
                <a:solidFill>
                  <a:schemeClr val="tx1"/>
                </a:solidFill>
                <a:effectLst/>
                <a:latin typeface="Arial" panose="020B0604020202020204" pitchFamily="34" charset="0"/>
                <a:ea typeface="+mn-ea"/>
                <a:cs typeface="+mn-cs"/>
              </a:rPr>
              <a:t>This question is about defining roles, responsibilities, and activities for the people involved in the strategy process.</a:t>
            </a:r>
          </a:p>
          <a:p>
            <a:r>
              <a:rPr lang="en-GB" sz="1200" b="0" i="0" kern="1200" dirty="0">
                <a:solidFill>
                  <a:schemeClr val="tx1"/>
                </a:solidFill>
                <a:effectLst/>
                <a:latin typeface="Arial" panose="020B0604020202020204" pitchFamily="34" charset="0"/>
                <a:ea typeface="+mn-ea"/>
                <a:cs typeface="+mn-cs"/>
              </a:rPr>
              <a:t>It addresses questions like: Who leads the strategy formulation? Who is responsible for specific implementation tasks? How are tasks delegated to ensure successful execution?</a:t>
            </a:r>
          </a:p>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19</a:t>
            </a:fld>
            <a:endParaRPr lang="en-GB" altLang="en-US"/>
          </a:p>
        </p:txBody>
      </p:sp>
    </p:spTree>
    <p:extLst>
      <p:ext uri="{BB962C8B-B14F-4D97-AF65-F5344CB8AC3E}">
        <p14:creationId xmlns:p14="http://schemas.microsoft.com/office/powerpoint/2010/main" val="2888390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sz="1200" b="0" i="0" kern="1200" dirty="0">
                <a:solidFill>
                  <a:schemeClr val="tx1"/>
                </a:solidFill>
                <a:effectLst/>
                <a:latin typeface="Arial" panose="020B0604020202020204" pitchFamily="34" charset="0"/>
                <a:ea typeface="+mn-ea"/>
                <a:cs typeface="+mn-cs"/>
              </a:rPr>
              <a:t>These four points describe the key principles of "stakeholder-oriented strategic management"; essentially, it means making decisions that align with the overall organizational goals while considering the interests of various stakeholders, both in the short and long term, while also recognizing that sometimes efficiency and effectiveness might need to be balanced against each other. </a:t>
            </a:r>
          </a:p>
          <a:p>
            <a:r>
              <a:rPr lang="en-GB" sz="1200" b="0" i="0" kern="1200" dirty="0">
                <a:solidFill>
                  <a:schemeClr val="tx1"/>
                </a:solidFill>
                <a:effectLst/>
                <a:latin typeface="Arial" panose="020B0604020202020204" pitchFamily="34" charset="0"/>
                <a:ea typeface="+mn-ea"/>
                <a:cs typeface="+mn-cs"/>
              </a:rPr>
              <a:t>Breakdown of each point:</a:t>
            </a:r>
          </a:p>
          <a:p>
            <a:r>
              <a:rPr lang="en-GB" sz="1200" b="1" i="0" kern="1200" dirty="0">
                <a:solidFill>
                  <a:schemeClr val="tx1"/>
                </a:solidFill>
                <a:effectLst/>
                <a:latin typeface="Arial" panose="020B0604020202020204" pitchFamily="34" charset="0"/>
                <a:ea typeface="+mn-ea"/>
                <a:cs typeface="+mn-cs"/>
              </a:rPr>
              <a:t>Directs the organization toward overall goals and objectives: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This means that all decisions and actions should be </a:t>
            </a:r>
            <a:r>
              <a:rPr lang="en-GB" sz="1200" b="0" i="0" kern="1200" dirty="0" err="1">
                <a:solidFill>
                  <a:schemeClr val="tx1"/>
                </a:solidFill>
                <a:effectLst/>
                <a:latin typeface="Arial" panose="020B0604020202020204" pitchFamily="34" charset="0"/>
                <a:ea typeface="+mn-ea"/>
                <a:cs typeface="+mn-cs"/>
              </a:rPr>
              <a:t>направлены</a:t>
            </a:r>
            <a:r>
              <a:rPr lang="en-GB" sz="1200" b="0" i="0" kern="1200" dirty="0">
                <a:solidFill>
                  <a:schemeClr val="tx1"/>
                </a:solidFill>
                <a:effectLst/>
                <a:latin typeface="Arial" panose="020B0604020202020204" pitchFamily="34" charset="0"/>
                <a:ea typeface="+mn-ea"/>
                <a:cs typeface="+mn-cs"/>
              </a:rPr>
              <a:t> </a:t>
            </a:r>
            <a:r>
              <a:rPr lang="en-GB" sz="1200" b="0" i="0" kern="1200" dirty="0" err="1">
                <a:solidFill>
                  <a:schemeClr val="tx1"/>
                </a:solidFill>
                <a:effectLst/>
                <a:latin typeface="Arial" panose="020B0604020202020204" pitchFamily="34" charset="0"/>
                <a:ea typeface="+mn-ea"/>
                <a:cs typeface="+mn-cs"/>
              </a:rPr>
              <a:t>на</a:t>
            </a:r>
            <a:r>
              <a:rPr lang="en-GB" sz="1200" b="0" i="0" kern="1200" dirty="0">
                <a:solidFill>
                  <a:schemeClr val="tx1"/>
                </a:solidFill>
                <a:effectLst/>
                <a:latin typeface="Arial" panose="020B0604020202020204" pitchFamily="34" charset="0"/>
                <a:ea typeface="+mn-ea"/>
                <a:cs typeface="+mn-cs"/>
              </a:rPr>
              <a:t> </a:t>
            </a:r>
            <a:r>
              <a:rPr lang="en-GB" sz="1200" b="0" i="0" kern="1200" dirty="0" err="1">
                <a:solidFill>
                  <a:schemeClr val="tx1"/>
                </a:solidFill>
                <a:effectLst/>
                <a:latin typeface="Arial" panose="020B0604020202020204" pitchFamily="34" charset="0"/>
                <a:ea typeface="+mn-ea"/>
                <a:cs typeface="+mn-cs"/>
              </a:rPr>
              <a:t>достижение</a:t>
            </a:r>
            <a:r>
              <a:rPr lang="en-GB" sz="1200" b="0" i="0" kern="1200" dirty="0">
                <a:solidFill>
                  <a:schemeClr val="tx1"/>
                </a:solidFill>
                <a:effectLst/>
                <a:latin typeface="Arial" panose="020B0604020202020204" pitchFamily="34" charset="0"/>
                <a:ea typeface="+mn-ea"/>
                <a:cs typeface="+mn-cs"/>
              </a:rPr>
              <a:t> </a:t>
            </a:r>
            <a:r>
              <a:rPr lang="en-GB" sz="1200" b="0" i="0" kern="1200" dirty="0" err="1">
                <a:solidFill>
                  <a:schemeClr val="tx1"/>
                </a:solidFill>
                <a:effectLst/>
                <a:latin typeface="Arial" panose="020B0604020202020204" pitchFamily="34" charset="0"/>
                <a:ea typeface="+mn-ea"/>
                <a:cs typeface="+mn-cs"/>
              </a:rPr>
              <a:t>общих</a:t>
            </a:r>
            <a:r>
              <a:rPr lang="en-GB" sz="1200" b="0" i="0" kern="1200" dirty="0">
                <a:solidFill>
                  <a:schemeClr val="tx1"/>
                </a:solidFill>
                <a:effectLst/>
                <a:latin typeface="Arial" panose="020B0604020202020204" pitchFamily="34" charset="0"/>
                <a:ea typeface="+mn-ea"/>
                <a:cs typeface="+mn-cs"/>
              </a:rPr>
              <a:t> </a:t>
            </a:r>
            <a:r>
              <a:rPr lang="en-GB" sz="1200" b="0" i="0" kern="1200" dirty="0" err="1">
                <a:solidFill>
                  <a:schemeClr val="tx1"/>
                </a:solidFill>
                <a:effectLst/>
                <a:latin typeface="Arial" panose="020B0604020202020204" pitchFamily="34" charset="0"/>
                <a:ea typeface="+mn-ea"/>
                <a:cs typeface="+mn-cs"/>
              </a:rPr>
              <a:t>целей</a:t>
            </a:r>
            <a:r>
              <a:rPr lang="en-GB" sz="1200" b="0" i="0" kern="1200" dirty="0">
                <a:solidFill>
                  <a:schemeClr val="tx1"/>
                </a:solidFill>
                <a:effectLst/>
                <a:latin typeface="Arial" panose="020B0604020202020204" pitchFamily="34" charset="0"/>
                <a:ea typeface="+mn-ea"/>
                <a:cs typeface="+mn-cs"/>
              </a:rPr>
              <a:t> и </a:t>
            </a:r>
            <a:r>
              <a:rPr lang="en-GB" sz="1200" b="0" i="0" kern="1200" dirty="0" err="1">
                <a:solidFill>
                  <a:schemeClr val="tx1"/>
                </a:solidFill>
                <a:effectLst/>
                <a:latin typeface="Arial" panose="020B0604020202020204" pitchFamily="34" charset="0"/>
                <a:ea typeface="+mn-ea"/>
                <a:cs typeface="+mn-cs"/>
              </a:rPr>
              <a:t>задач</a:t>
            </a:r>
            <a:r>
              <a:rPr lang="en-GB" sz="1200" b="0" i="0" kern="1200" dirty="0">
                <a:solidFill>
                  <a:schemeClr val="tx1"/>
                </a:solidFill>
                <a:effectLst/>
                <a:latin typeface="Arial" panose="020B0604020202020204" pitchFamily="34" charset="0"/>
                <a:ea typeface="+mn-ea"/>
                <a:cs typeface="+mn-cs"/>
              </a:rPr>
              <a:t> </a:t>
            </a:r>
            <a:r>
              <a:rPr lang="en-GB" sz="1200" b="0" i="0" kern="1200" dirty="0" err="1">
                <a:solidFill>
                  <a:schemeClr val="tx1"/>
                </a:solidFill>
                <a:effectLst/>
                <a:latin typeface="Arial" panose="020B0604020202020204" pitchFamily="34" charset="0"/>
                <a:ea typeface="+mn-ea"/>
                <a:cs typeface="+mn-cs"/>
              </a:rPr>
              <a:t>организации</a:t>
            </a:r>
            <a:r>
              <a:rPr lang="en-GB" sz="1200" b="0" i="0" kern="1200" dirty="0">
                <a:solidFill>
                  <a:schemeClr val="tx1"/>
                </a:solidFill>
                <a:effectLst/>
                <a:latin typeface="Arial" panose="020B0604020202020204" pitchFamily="34" charset="0"/>
                <a:ea typeface="+mn-ea"/>
                <a:cs typeface="+mn-cs"/>
              </a:rPr>
              <a:t>, not just focusing on individual departments or projects. </a:t>
            </a:r>
          </a:p>
          <a:p>
            <a:r>
              <a:rPr lang="en-GB" sz="1200" b="1" i="0" kern="1200" dirty="0">
                <a:solidFill>
                  <a:schemeClr val="tx1"/>
                </a:solidFill>
                <a:effectLst/>
                <a:latin typeface="Arial" panose="020B0604020202020204" pitchFamily="34" charset="0"/>
                <a:ea typeface="+mn-ea"/>
                <a:cs typeface="+mn-cs"/>
              </a:rPr>
              <a:t>Includes multiple stakeholders in decision making:</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This involves actively engaging with different groups who have a stake in the organization's success, like employees, customers, suppliers, and community members, to get their input and perspectives considered when making decisions. </a:t>
            </a:r>
          </a:p>
          <a:p>
            <a:r>
              <a:rPr lang="en-GB" sz="1200" b="1" i="0" kern="1200" dirty="0">
                <a:solidFill>
                  <a:schemeClr val="tx1"/>
                </a:solidFill>
                <a:effectLst/>
                <a:latin typeface="Arial" panose="020B0604020202020204" pitchFamily="34" charset="0"/>
                <a:ea typeface="+mn-ea"/>
                <a:cs typeface="+mn-cs"/>
              </a:rPr>
              <a:t>Needs to incorporate short-term and long-term perspectives: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Organizations should not only focus on immediate results but also plan for the future, ensuring that short-term actions align with long-term goals. </a:t>
            </a:r>
          </a:p>
          <a:p>
            <a:r>
              <a:rPr lang="en-GB" sz="1200" b="1" i="0" kern="1200" dirty="0">
                <a:solidFill>
                  <a:schemeClr val="tx1"/>
                </a:solidFill>
                <a:effectLst/>
                <a:latin typeface="Arial" panose="020B0604020202020204" pitchFamily="34" charset="0"/>
                <a:ea typeface="+mn-ea"/>
                <a:cs typeface="+mn-cs"/>
              </a:rPr>
              <a:t>Recognizes trade-offs between efficiency and effectiveness: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While efficiency means doing things quickly and with minimal waste, effectiveness means achieving the desired results. Sometimes, these goals might conflict, and strategic management requires finding the balance between both. </a:t>
            </a:r>
          </a:p>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22</a:t>
            </a:fld>
            <a:endParaRPr lang="en-GB" altLang="en-US"/>
          </a:p>
        </p:txBody>
      </p:sp>
    </p:spTree>
    <p:extLst>
      <p:ext uri="{BB962C8B-B14F-4D97-AF65-F5344CB8AC3E}">
        <p14:creationId xmlns:p14="http://schemas.microsoft.com/office/powerpoint/2010/main" val="32718016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sz="1200" b="0" i="0" kern="1200" dirty="0">
                <a:solidFill>
                  <a:schemeClr val="tx1"/>
                </a:solidFill>
                <a:effectLst/>
                <a:latin typeface="Arial" panose="020B0604020202020204" pitchFamily="34" charset="0"/>
                <a:ea typeface="+mn-ea"/>
                <a:cs typeface="+mn-cs"/>
              </a:rPr>
              <a:t>Involving employees in the strategy formulation process can significantly benefit an organization by preventing problems because it leads to a broader range of considered alternatives, increased employee motivation due to a better understanding of the plan's impact, clearer role definitions, and reduced resistance to change when they feel invested in the decision-making process. </a:t>
            </a:r>
          </a:p>
          <a:p>
            <a:r>
              <a:rPr lang="en-GB" sz="1200" b="0" i="0" kern="1200" dirty="0">
                <a:solidFill>
                  <a:schemeClr val="tx1"/>
                </a:solidFill>
                <a:effectLst/>
                <a:latin typeface="Arial" panose="020B0604020202020204" pitchFamily="34" charset="0"/>
                <a:ea typeface="+mn-ea"/>
                <a:cs typeface="+mn-cs"/>
              </a:rPr>
              <a:t>Key points about each statement:</a:t>
            </a:r>
          </a:p>
          <a:p>
            <a:r>
              <a:rPr lang="en-GB" sz="1200" b="1" i="0" kern="1200" dirty="0">
                <a:solidFill>
                  <a:schemeClr val="tx1"/>
                </a:solidFill>
                <a:effectLst/>
                <a:latin typeface="Arial" panose="020B0604020202020204" pitchFamily="34" charset="0"/>
                <a:ea typeface="+mn-ea"/>
                <a:cs typeface="+mn-cs"/>
              </a:rPr>
              <a:t>Group-based strategic decisions: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When multiple perspectives are considered during strategy development, the resulting decisions are more likely to encompass the best available options, as different individuals bring unique insights and expertise to the table. </a:t>
            </a:r>
          </a:p>
          <a:p>
            <a:endParaRPr lang="en-GB" sz="1200" b="0" i="0" kern="1200" dirty="0">
              <a:solidFill>
                <a:schemeClr val="tx1"/>
              </a:solidFill>
              <a:effectLst/>
              <a:latin typeface="Arial" panose="020B0604020202020204" pitchFamily="34" charset="0"/>
              <a:ea typeface="+mn-ea"/>
              <a:cs typeface="+mn-cs"/>
            </a:endParaRPr>
          </a:p>
          <a:p>
            <a:r>
              <a:rPr lang="en-GB" sz="1200" b="1" i="0" kern="1200" dirty="0">
                <a:solidFill>
                  <a:schemeClr val="tx1"/>
                </a:solidFill>
                <a:effectLst/>
                <a:latin typeface="Arial" panose="020B0604020202020204" pitchFamily="34" charset="0"/>
                <a:ea typeface="+mn-ea"/>
                <a:cs typeface="+mn-cs"/>
              </a:rPr>
              <a:t>Employee motivation:</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Direct involvement in strategy formulation improves employees' understanding of how their work contributes to the overall goals, which in turn increases their motivation to perform effectively. </a:t>
            </a:r>
          </a:p>
          <a:p>
            <a:r>
              <a:rPr lang="en-GB" sz="1200" b="1" i="0" kern="1200" dirty="0">
                <a:solidFill>
                  <a:schemeClr val="tx1"/>
                </a:solidFill>
                <a:effectLst/>
                <a:latin typeface="Arial" panose="020B0604020202020204" pitchFamily="34" charset="0"/>
                <a:ea typeface="+mn-ea"/>
                <a:cs typeface="+mn-cs"/>
              </a:rPr>
              <a:t>Reduced gaps and overlaps: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When everyone participates in the planning process, it becomes clearer how different roles and responsibilities fit together, minimizing unnecessary duplication of effort. </a:t>
            </a:r>
          </a:p>
          <a:p>
            <a:r>
              <a:rPr lang="en-GB" sz="1200" b="1" i="0" kern="1200" dirty="0">
                <a:solidFill>
                  <a:schemeClr val="tx1"/>
                </a:solidFill>
                <a:effectLst/>
                <a:latin typeface="Arial" panose="020B0604020202020204" pitchFamily="34" charset="0"/>
                <a:ea typeface="+mn-ea"/>
                <a:cs typeface="+mn-cs"/>
              </a:rPr>
              <a:t>Resistance to change:</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If employees are actively involved in developing a new strategy, they are less likely to resist its implementation, as they feel a sense of ownership over the change. </a:t>
            </a:r>
          </a:p>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23</a:t>
            </a:fld>
            <a:endParaRPr lang="en-GB" altLang="en-US"/>
          </a:p>
        </p:txBody>
      </p:sp>
    </p:spTree>
    <p:extLst>
      <p:ext uri="{BB962C8B-B14F-4D97-AF65-F5344CB8AC3E}">
        <p14:creationId xmlns:p14="http://schemas.microsoft.com/office/powerpoint/2010/main" val="29616928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panose="020B0604020202020204" pitchFamily="34" charset="0"/>
                <a:ea typeface="+mn-ea"/>
                <a:cs typeface="+mn-cs"/>
              </a:rPr>
              <a:t>1. Time spent on strategic management impacting operational responsibilities: When managers dedicate too much time to the strategic planning process, it can detract from their ability to focus on the day-to-day operational tasks necessary to keep the business running smoothly. This can lead to inefficiencies, delays, and potential problems in executing the chosen strategy. </a:t>
            </a:r>
          </a:p>
          <a:p>
            <a:r>
              <a:rPr lang="en-GB" sz="1200" b="0" i="0" kern="1200" dirty="0">
                <a:solidFill>
                  <a:schemeClr val="tx1"/>
                </a:solidFill>
                <a:effectLst/>
                <a:latin typeface="Arial" panose="020B0604020202020204" pitchFamily="34" charset="0"/>
                <a:ea typeface="+mn-ea"/>
                <a:cs typeface="+mn-cs"/>
              </a:rPr>
              <a:t>2. Disengagement from implementation by strategy formulators: If the individuals who design a strategy are not actively involved in its implementation, they may feel less responsible for its success or failure. This can lead to a lack of commitment from key stakeholders and a decreased ability to address challenges that arise during execution. </a:t>
            </a:r>
          </a:p>
          <a:p>
            <a:r>
              <a:rPr lang="en-GB" sz="1200" b="0" i="0" kern="1200" dirty="0">
                <a:solidFill>
                  <a:schemeClr val="tx1"/>
                </a:solidFill>
                <a:effectLst/>
                <a:latin typeface="Arial" panose="020B0604020202020204" pitchFamily="34" charset="0"/>
                <a:ea typeface="+mn-ea"/>
                <a:cs typeface="+mn-cs"/>
              </a:rPr>
              <a:t>3. Managing employee disappointment over unattained expectations: When strategies are set with overly ambitious or unrealistic goals, employees may become disengaged and frustrated when they are unable to achieve them. Strategic managers need to be prepared to manage these expectations, communicate effectively, and adjust the strategy as needed to maintain morale and productivity. </a:t>
            </a:r>
          </a:p>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24</a:t>
            </a:fld>
            <a:endParaRPr lang="en-GB" altLang="en-US"/>
          </a:p>
        </p:txBody>
      </p:sp>
    </p:spTree>
    <p:extLst>
      <p:ext uri="{BB962C8B-B14F-4D97-AF65-F5344CB8AC3E}">
        <p14:creationId xmlns:p14="http://schemas.microsoft.com/office/powerpoint/2010/main" val="20889692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b="0" i="0" dirty="0">
                <a:solidFill>
                  <a:srgbClr val="001D35"/>
                </a:solidFill>
                <a:effectLst/>
                <a:latin typeface="Google Sans"/>
              </a:rPr>
              <a:t>The three modes of strategic management are the Planning Mode, the Entrepreneurial Mode, and the Adaptive Mode, as described by Henry Mintzberg. The Planning Mode involves a top-down, systematic process of analysis and strategic development, while the Entrepreneurial Mode is driven by a visionary leader who identifies and seizes opportunities with bold action. The Adaptive Mode involves a more flexible, reactive, and bottom-up approach where strategies emerge from learning and adapting to changing circumstances and employee input. </a:t>
            </a:r>
            <a:endParaRPr lang="en-GB" sz="1200" b="1" i="0" kern="1200" dirty="0">
              <a:solidFill>
                <a:schemeClr val="tx1"/>
              </a:solidFill>
              <a:effectLst/>
              <a:latin typeface="Arial" panose="020B0604020202020204" pitchFamily="34" charset="0"/>
              <a:ea typeface="+mn-ea"/>
              <a:cs typeface="+mn-cs"/>
              <a:hlinkClick r:id="rId3"/>
            </a:endParaRPr>
          </a:p>
          <a:p>
            <a:endParaRPr lang="en-GB" sz="1200" b="1" i="0" kern="1200" dirty="0">
              <a:solidFill>
                <a:schemeClr val="tx1"/>
              </a:solidFill>
              <a:effectLst/>
              <a:latin typeface="Arial" panose="020B0604020202020204" pitchFamily="34" charset="0"/>
              <a:ea typeface="+mn-ea"/>
              <a:cs typeface="+mn-cs"/>
              <a:hlinkClick r:id="rId3"/>
            </a:endParaRPr>
          </a:p>
          <a:p>
            <a:endParaRPr lang="en-GB" sz="1200" b="1" i="0" kern="1200" dirty="0">
              <a:solidFill>
                <a:schemeClr val="tx1"/>
              </a:solidFill>
              <a:effectLst/>
              <a:latin typeface="Arial" panose="020B0604020202020204" pitchFamily="34" charset="0"/>
              <a:ea typeface="+mn-ea"/>
              <a:cs typeface="+mn-cs"/>
              <a:hlinkClick r:id="rId3"/>
            </a:endParaRPr>
          </a:p>
          <a:p>
            <a:r>
              <a:rPr lang="en-GB" sz="1200" b="1" i="0" kern="1200" dirty="0">
                <a:solidFill>
                  <a:schemeClr val="tx1"/>
                </a:solidFill>
                <a:effectLst/>
                <a:latin typeface="Arial" panose="020B0604020202020204" pitchFamily="34" charset="0"/>
                <a:ea typeface="+mn-ea"/>
                <a:cs typeface="+mn-cs"/>
                <a:hlinkClick r:id="rId3"/>
              </a:rPr>
              <a:t>Entrepreneurial Mode</a:t>
            </a:r>
            <a:endParaRPr lang="en-GB" sz="1200" b="0" i="0" kern="1200" dirty="0">
              <a:solidFill>
                <a:schemeClr val="tx1"/>
              </a:solidFill>
              <a:effectLst/>
              <a:latin typeface="Arial" panose="020B0604020202020204" pitchFamily="34" charset="0"/>
              <a:ea typeface="+mn-ea"/>
              <a:cs typeface="+mn-cs"/>
            </a:endParaRPr>
          </a:p>
          <a:p>
            <a:r>
              <a:rPr lang="en-GB" sz="1200" b="1" i="0" kern="1200" dirty="0">
                <a:solidFill>
                  <a:schemeClr val="tx1"/>
                </a:solidFill>
                <a:effectLst/>
                <a:latin typeface="Arial" panose="020B0604020202020204" pitchFamily="34" charset="0"/>
                <a:ea typeface="+mn-ea"/>
                <a:cs typeface="+mn-cs"/>
              </a:rPr>
              <a:t>Description:</a:t>
            </a:r>
            <a:r>
              <a:rPr lang="en-GB" sz="1200" b="0" i="0" kern="1200" dirty="0">
                <a:solidFill>
                  <a:schemeClr val="tx1"/>
                </a:solidFill>
                <a:effectLst/>
                <a:latin typeface="Arial" panose="020B0604020202020204" pitchFamily="34" charset="0"/>
                <a:ea typeface="+mn-ea"/>
                <a:cs typeface="+mn-cs"/>
              </a:rPr>
              <a:t> Strategy is primarily formulated by a strong, visionary chief executive who actively seeks new opportunities and is willing to make bold, rapid changes. </a:t>
            </a:r>
          </a:p>
          <a:p>
            <a:r>
              <a:rPr lang="en-GB" sz="1200" b="1" i="0" kern="1200" dirty="0">
                <a:solidFill>
                  <a:schemeClr val="tx1"/>
                </a:solidFill>
                <a:effectLst/>
                <a:latin typeface="Arial" panose="020B0604020202020204" pitchFamily="34" charset="0"/>
                <a:ea typeface="+mn-ea"/>
                <a:cs typeface="+mn-cs"/>
              </a:rPr>
              <a:t>Characteristics:</a:t>
            </a:r>
            <a:r>
              <a:rPr lang="en-GB" sz="1200" b="0" i="0" kern="1200" dirty="0">
                <a:solidFill>
                  <a:schemeClr val="tx1"/>
                </a:solidFill>
                <a:effectLst/>
                <a:latin typeface="Arial" panose="020B0604020202020204" pitchFamily="34" charset="0"/>
                <a:ea typeface="+mn-ea"/>
                <a:cs typeface="+mn-cs"/>
              </a:rPr>
              <a:t> This mode is common in young or small firms, or those in serious trouble, and is heavily oriented toward growth. </a:t>
            </a:r>
          </a:p>
          <a:p>
            <a:r>
              <a:rPr lang="en-GB" sz="1200" b="1" i="0" kern="1200" dirty="0">
                <a:solidFill>
                  <a:schemeClr val="tx1"/>
                </a:solidFill>
                <a:effectLst/>
                <a:latin typeface="Arial" panose="020B0604020202020204" pitchFamily="34" charset="0"/>
                <a:ea typeface="+mn-ea"/>
                <a:cs typeface="+mn-cs"/>
              </a:rPr>
              <a:t>Formality:</a:t>
            </a:r>
            <a:r>
              <a:rPr lang="en-GB" sz="1200" b="0" i="0" kern="1200" dirty="0">
                <a:solidFill>
                  <a:schemeClr val="tx1"/>
                </a:solidFill>
                <a:effectLst/>
                <a:latin typeface="Arial" panose="020B0604020202020204" pitchFamily="34" charset="0"/>
                <a:ea typeface="+mn-ea"/>
                <a:cs typeface="+mn-cs"/>
              </a:rPr>
              <a:t> Low, as the process is dominated by the leader's will and vision, with less formal analysis. </a:t>
            </a:r>
          </a:p>
          <a:p>
            <a:r>
              <a:rPr lang="en-GB" sz="1200" b="1" i="0" kern="1200" dirty="0">
                <a:solidFill>
                  <a:schemeClr val="tx1"/>
                </a:solidFill>
                <a:effectLst/>
                <a:latin typeface="Arial" panose="020B0604020202020204" pitchFamily="34" charset="0"/>
                <a:ea typeface="+mn-ea"/>
                <a:cs typeface="+mn-cs"/>
                <a:hlinkClick r:id="rId4"/>
              </a:rPr>
              <a:t>Adaptive Mode</a:t>
            </a:r>
            <a:endParaRPr lang="en-GB" sz="1200" b="0" i="0" kern="1200" dirty="0">
              <a:solidFill>
                <a:schemeClr val="tx1"/>
              </a:solidFill>
              <a:effectLst/>
              <a:latin typeface="Arial" panose="020B0604020202020204" pitchFamily="34" charset="0"/>
              <a:ea typeface="+mn-ea"/>
              <a:cs typeface="+mn-cs"/>
            </a:endParaRPr>
          </a:p>
          <a:p>
            <a:r>
              <a:rPr lang="en-GB" sz="1200" b="1" i="0" kern="1200" dirty="0">
                <a:solidFill>
                  <a:schemeClr val="tx1"/>
                </a:solidFill>
                <a:effectLst/>
                <a:latin typeface="Arial" panose="020B0604020202020204" pitchFamily="34" charset="0"/>
                <a:ea typeface="+mn-ea"/>
                <a:cs typeface="+mn-cs"/>
              </a:rPr>
              <a:t>Description:</a:t>
            </a:r>
            <a:r>
              <a:rPr lang="en-GB" sz="1200" b="0" i="0" kern="1200" dirty="0">
                <a:solidFill>
                  <a:schemeClr val="tx1"/>
                </a:solidFill>
                <a:effectLst/>
                <a:latin typeface="Arial" panose="020B0604020202020204" pitchFamily="34" charset="0"/>
                <a:ea typeface="+mn-ea"/>
                <a:cs typeface="+mn-cs"/>
              </a:rPr>
              <a:t> Strategy emerges through a bottom-up process of employees developing ideas, and adapting to environmental changes. </a:t>
            </a:r>
          </a:p>
          <a:p>
            <a:r>
              <a:rPr lang="en-GB" sz="1200" b="1" i="0" kern="1200" dirty="0">
                <a:solidFill>
                  <a:schemeClr val="tx1"/>
                </a:solidFill>
                <a:effectLst/>
                <a:latin typeface="Arial" panose="020B0604020202020204" pitchFamily="34" charset="0"/>
                <a:ea typeface="+mn-ea"/>
                <a:cs typeface="+mn-cs"/>
              </a:rPr>
              <a:t>Characteristics:</a:t>
            </a:r>
            <a:r>
              <a:rPr lang="en-GB" sz="1200" b="0" i="0" kern="1200" dirty="0">
                <a:solidFill>
                  <a:schemeClr val="tx1"/>
                </a:solidFill>
                <a:effectLst/>
                <a:latin typeface="Arial" panose="020B0604020202020204" pitchFamily="34" charset="0"/>
                <a:ea typeface="+mn-ea"/>
                <a:cs typeface="+mn-cs"/>
              </a:rPr>
              <a:t> This mode is often seen in medium-sized firms and is characterized by flexibility and responsiveness rather than a rigid, top-down plan. </a:t>
            </a:r>
          </a:p>
          <a:p>
            <a:r>
              <a:rPr lang="en-GB" sz="1200" b="1" i="0" kern="1200" dirty="0">
                <a:solidFill>
                  <a:schemeClr val="tx1"/>
                </a:solidFill>
                <a:effectLst/>
                <a:latin typeface="Arial" panose="020B0604020202020204" pitchFamily="34" charset="0"/>
                <a:ea typeface="+mn-ea"/>
                <a:cs typeface="+mn-cs"/>
              </a:rPr>
              <a:t>Formality:</a:t>
            </a:r>
            <a:r>
              <a:rPr lang="en-GB" sz="1200" b="0" i="0" kern="1200" dirty="0">
                <a:solidFill>
                  <a:schemeClr val="tx1"/>
                </a:solidFill>
                <a:effectLst/>
                <a:latin typeface="Arial" panose="020B0604020202020204" pitchFamily="34" charset="0"/>
                <a:ea typeface="+mn-ea"/>
                <a:cs typeface="+mn-cs"/>
              </a:rPr>
              <a:t> Moderate, as it involves some structure for employee input but is less formal than the Planning mode. </a:t>
            </a:r>
          </a:p>
          <a:p>
            <a:r>
              <a:rPr lang="en-GB" sz="1200" b="1" i="0" kern="1200" dirty="0">
                <a:solidFill>
                  <a:schemeClr val="tx1"/>
                </a:solidFill>
                <a:effectLst/>
                <a:latin typeface="Arial" panose="020B0604020202020204" pitchFamily="34" charset="0"/>
                <a:ea typeface="+mn-ea"/>
                <a:cs typeface="+mn-cs"/>
                <a:hlinkClick r:id="rId5"/>
              </a:rPr>
              <a:t>Planning Mode</a:t>
            </a:r>
            <a:endParaRPr lang="en-GB" sz="1200" b="0" i="0" kern="1200" dirty="0">
              <a:solidFill>
                <a:schemeClr val="tx1"/>
              </a:solidFill>
              <a:effectLst/>
              <a:latin typeface="Arial" panose="020B0604020202020204" pitchFamily="34" charset="0"/>
              <a:ea typeface="+mn-ea"/>
              <a:cs typeface="+mn-cs"/>
            </a:endParaRPr>
          </a:p>
          <a:p>
            <a:r>
              <a:rPr lang="en-GB" sz="1200" b="1" i="0" kern="1200" dirty="0">
                <a:solidFill>
                  <a:schemeClr val="tx1"/>
                </a:solidFill>
                <a:effectLst/>
                <a:latin typeface="Arial" panose="020B0604020202020204" pitchFamily="34" charset="0"/>
                <a:ea typeface="+mn-ea"/>
                <a:cs typeface="+mn-cs"/>
              </a:rPr>
              <a:t>Description:</a:t>
            </a:r>
            <a:r>
              <a:rPr lang="en-GB" sz="1200" b="0" i="0" kern="1200" dirty="0">
                <a:solidFill>
                  <a:schemeClr val="tx1"/>
                </a:solidFill>
                <a:effectLst/>
                <a:latin typeface="Arial" panose="020B0604020202020204" pitchFamily="34" charset="0"/>
                <a:ea typeface="+mn-ea"/>
                <a:cs typeface="+mn-cs"/>
              </a:rPr>
              <a:t> This is a top-down, step-by-step process where formal analysis of the industry, competition, and environment leads to the development of strategies. </a:t>
            </a:r>
          </a:p>
          <a:p>
            <a:r>
              <a:rPr lang="en-GB" sz="1200" b="1" i="0" kern="1200" dirty="0">
                <a:solidFill>
                  <a:schemeClr val="tx1"/>
                </a:solidFill>
                <a:effectLst/>
                <a:latin typeface="Arial" panose="020B0604020202020204" pitchFamily="34" charset="0"/>
                <a:ea typeface="+mn-ea"/>
                <a:cs typeface="+mn-cs"/>
              </a:rPr>
              <a:t>Characteristics:</a:t>
            </a:r>
            <a:r>
              <a:rPr lang="en-GB" sz="1200" b="0" i="0" kern="1200" dirty="0">
                <a:solidFill>
                  <a:schemeClr val="tx1"/>
                </a:solidFill>
                <a:effectLst/>
                <a:latin typeface="Arial" panose="020B0604020202020204" pitchFamily="34" charset="0"/>
                <a:ea typeface="+mn-ea"/>
                <a:cs typeface="+mn-cs"/>
              </a:rPr>
              <a:t> The rational, analytical process is central, often involving data-driven decisions and a long-term perspective. </a:t>
            </a:r>
          </a:p>
          <a:p>
            <a:r>
              <a:rPr lang="en-GB" sz="1200" b="1" i="0" kern="1200" dirty="0">
                <a:solidFill>
                  <a:schemeClr val="tx1"/>
                </a:solidFill>
                <a:effectLst/>
                <a:latin typeface="Arial" panose="020B0604020202020204" pitchFamily="34" charset="0"/>
                <a:ea typeface="+mn-ea"/>
                <a:cs typeface="+mn-cs"/>
              </a:rPr>
              <a:t>Formality:</a:t>
            </a:r>
            <a:r>
              <a:rPr lang="en-GB" sz="1200" b="0" i="0" kern="1200" dirty="0">
                <a:solidFill>
                  <a:schemeClr val="tx1"/>
                </a:solidFill>
                <a:effectLst/>
                <a:latin typeface="Arial" panose="020B0604020202020204" pitchFamily="34" charset="0"/>
                <a:ea typeface="+mn-ea"/>
                <a:cs typeface="+mn-cs"/>
              </a:rPr>
              <a:t> High, as it relies on structured processes, analysis, and the formal implementation of predetermined strategies. </a:t>
            </a:r>
          </a:p>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25</a:t>
            </a:fld>
            <a:endParaRPr lang="en-GB" altLang="en-US"/>
          </a:p>
        </p:txBody>
      </p:sp>
    </p:spTree>
    <p:extLst>
      <p:ext uri="{BB962C8B-B14F-4D97-AF65-F5344CB8AC3E}">
        <p14:creationId xmlns:p14="http://schemas.microsoft.com/office/powerpoint/2010/main" val="6819673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dirty="0"/>
              <a:t>Purpose, vision, mission and objectives have been described above in 1.2.2 so here we concentrate on the other two main themes, scope and advantage, with examples of all three given in Illustration 1.2:</a:t>
            </a:r>
          </a:p>
          <a:p>
            <a:endParaRPr lang="en-GB" dirty="0"/>
          </a:p>
          <a:p>
            <a:endParaRPr lang="en-GB" dirty="0"/>
          </a:p>
          <a:p>
            <a:r>
              <a:rPr lang="en-GB" dirty="0"/>
              <a:t>Organisational Purpose is the reason why a company exists. It stems from internal drivers, such as the founders’ and subsequent organisational leaders’ beliefs and commitments, and external drivers including stakeholder influences (see Chapter 6 for further elaboration). Purpose is also influenced by broader contextual pressures, such as environmental shocks from a pandemic or climate change, that may cause firms to revisit and adjust their purpose. If the stakeholders of an organisation can relate to such a purpose it can be highly motivating.6 According to Montgomery, the stated purpose of the organisation should address two related questions: how does the organisation make a difference; and for whom does the organisation make that difference? These questions challenge strategists to move from the abstract concept of purpose towards concrete action. Chapter 6 examines purpose in more depth.</a:t>
            </a:r>
          </a:p>
          <a:p>
            <a:r>
              <a:rPr lang="en-GB" dirty="0"/>
              <a:t>●A vision statement is concerned with the future the organisation seeks to create. The vision typically expresses an aspiration that will enthuse, gain commitment and stretch performance. So, here the question is: ‘What do we want to achieve?’ Porras and Collins suggest managers can identify this by asking: ‘If we were sitting here in twenty years what do we want to have created or achieved?’ They cite the example of Henry Ford’s original vision in the very early days of automobile production that the ownership of a car should be within the reach of everyone. For the Swedish music site Spotify, the vision is to become ‘the Operating System of music’, a universal platform for listening just as Microsoft is for office software.</a:t>
            </a:r>
          </a:p>
          <a:p>
            <a:r>
              <a:rPr lang="en-GB" dirty="0"/>
              <a:t>●A mission statement aims to provide clarity about what the organisation is fundamentally there to do on a daily basis, for employees and stakeholders. It can be thought of as a way of moving forwards towards the vision. This is often expressed in the apparently simple but challenging question: ‘What business are we in?’ Two linked questions that can clarify an organisation’s ‘business’ are: ‘What would be lost if the organisation did not exist?’; and ‘How do we make a difference?’ Though they do not use the exact term ‘mission statement’, Collins and Porras7 suggest that understanding the fundamental mission can be done by starting with a descriptive statement of what the organisation actually does, then repeatedly delving deeper into the organisation’s mission by asking ‘Why do we do this?’ They use the example of managers in a gravel and asphalt company arriving at the conclusion that its mission is to make people’s lives better by improving the quality of built structures. At the University of Utrecht in the Netherlands, the mission includes educating students, training the next generation of researchers and addressing social issues.</a:t>
            </a:r>
          </a:p>
          <a:p>
            <a:r>
              <a:rPr lang="en-GB" dirty="0"/>
              <a:t>●Objectives are statements of specific outcomes that are to be achieved. In the for-profit sector, these are often expressed in precise financial terms, for instance, the level of sales, profits or share valuation in one, two or three years’ time.8 In non-profit organisations, objectives will focus on providing services to target groups rather than financial objectives, although the organisation will need to generate sufficient income to cover their costs. Increasingly, organisations are also setting objectives referred to as ‘the triple bottom line’, by which is meant not only economic objectives such as those above, but also environmental and social objectives to do with their corporate responsibility to wider society (see Section 6.3).</a:t>
            </a:r>
          </a:p>
          <a:p>
            <a:endParaRPr lang="en-GB" dirty="0"/>
          </a:p>
          <a:p>
            <a:r>
              <a:rPr lang="en-GB" dirty="0"/>
              <a:t>Purpose, vision, mission and objectives have been described above in 1.2.2 so here we concentrate on the other two main themes, scope and advantage, </a:t>
            </a:r>
          </a:p>
          <a:p>
            <a:endParaRPr lang="en-GB" dirty="0"/>
          </a:p>
          <a:p>
            <a:r>
              <a:rPr lang="en-GB" dirty="0"/>
              <a:t>●Scope. An organisation’s scope or domain refers to three dimensions: customers or clients; geographical location; and extent of internal activities (‘vertical integration’). For a university, scope questions would be these: first, which academic departments to have (a business school, an engineering department, and so on); second, which activities to do internally themselves (vertically integrate) and which to externalise to subcontractors (for example, whether to manage campus restaurants in-house or to subcontract them); and third, whether to operate campuses outside the home country (for example, in Illustration 1.2, the University of Nottingham now has campuses in China and Malaysia as well as its home country of England).</a:t>
            </a:r>
          </a:p>
          <a:p>
            <a:r>
              <a:rPr lang="en-GB" dirty="0"/>
              <a:t>●Advantage. This part of a strategy statement describes how the organisation will achieve the objectives it has set for itself in its chosen domain. In competitive environments, this refers to the competitive advantage: for example, how a particular company or sports club will achieve goals in the face of competition from other companies or clubs. The organisation needs to be better than others at achieving its particular goal. In the public sector, advantage might refer simply to the organisation’s capability in general. But even public-sector organisations frequently need to show that their capabilities are not only adequate, but superior to other rival departments or, perhaps, to private-sector contractors.</a:t>
            </a:r>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27</a:t>
            </a:fld>
            <a:endParaRPr lang="en-GB" altLang="en-US"/>
          </a:p>
        </p:txBody>
      </p:sp>
    </p:spTree>
    <p:extLst>
      <p:ext uri="{BB962C8B-B14F-4D97-AF65-F5344CB8AC3E}">
        <p14:creationId xmlns:p14="http://schemas.microsoft.com/office/powerpoint/2010/main" val="29334031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Arial" panose="020B0604020202020204" pitchFamily="34" charset="0"/>
                <a:ea typeface="+mn-ea"/>
                <a:cs typeface="+mn-cs"/>
              </a:rPr>
              <a:t>A company mission is a concise statement of the business's current purpose, defining what it does, for whom it does it, and how it plans to achieve its goals, often serving as a guide for employees and other stakeholders. Unlike a vision statement, which describes future aspirations, a mission statement focuses on the company's immediate objectives and its reason for existence in the present.  </a:t>
            </a:r>
          </a:p>
          <a:p>
            <a:endParaRPr lang="en-GB" sz="1200" b="0" i="0" kern="1200" dirty="0">
              <a:solidFill>
                <a:schemeClr val="tx1"/>
              </a:solidFill>
              <a:effectLst/>
              <a:latin typeface="Arial" panose="020B0604020202020204" pitchFamily="34" charset="0"/>
              <a:ea typeface="+mn-ea"/>
              <a:cs typeface="+mn-cs"/>
            </a:endParaRPr>
          </a:p>
          <a:p>
            <a:r>
              <a:rPr lang="en-GB" sz="1200" b="0" i="0" kern="1200" dirty="0">
                <a:solidFill>
                  <a:schemeClr val="tx1"/>
                </a:solidFill>
                <a:effectLst/>
                <a:latin typeface="Arial" panose="020B0604020202020204" pitchFamily="34" charset="0"/>
                <a:ea typeface="+mn-ea"/>
                <a:cs typeface="+mn-cs"/>
              </a:rPr>
              <a:t>Key characteristics of a company mission:</a:t>
            </a:r>
          </a:p>
          <a:p>
            <a:r>
              <a:rPr lang="en-GB" sz="1200" b="1" i="0" kern="1200" dirty="0">
                <a:solidFill>
                  <a:schemeClr val="tx1"/>
                </a:solidFill>
                <a:effectLst/>
                <a:latin typeface="Arial" panose="020B0604020202020204" pitchFamily="34" charset="0"/>
                <a:ea typeface="+mn-ea"/>
                <a:cs typeface="+mn-cs"/>
              </a:rPr>
              <a:t>Current Purpose:</a:t>
            </a:r>
            <a:r>
              <a:rPr lang="en-GB" sz="1200" b="0" i="0" kern="1200" dirty="0">
                <a:solidFill>
                  <a:schemeClr val="tx1"/>
                </a:solidFill>
                <a:effectLst/>
                <a:latin typeface="Arial" panose="020B0604020202020204" pitchFamily="34" charset="0"/>
                <a:ea typeface="+mn-ea"/>
                <a:cs typeface="+mn-cs"/>
              </a:rPr>
              <a:t> It explains the company's purpose right now, not its future hopes. </a:t>
            </a:r>
          </a:p>
          <a:p>
            <a:r>
              <a:rPr lang="en-GB" sz="1200" b="1" i="0" kern="1200" dirty="0">
                <a:solidFill>
                  <a:schemeClr val="tx1"/>
                </a:solidFill>
                <a:effectLst/>
                <a:latin typeface="Arial" panose="020B0604020202020204" pitchFamily="34" charset="0"/>
                <a:ea typeface="+mn-ea"/>
                <a:cs typeface="+mn-cs"/>
              </a:rPr>
              <a:t>Core Purpose:</a:t>
            </a:r>
            <a:r>
              <a:rPr lang="en-GB" sz="1200" b="0" i="0" kern="1200" dirty="0">
                <a:solidFill>
                  <a:schemeClr val="tx1"/>
                </a:solidFill>
                <a:effectLst/>
                <a:latin typeface="Arial" panose="020B0604020202020204" pitchFamily="34" charset="0"/>
                <a:ea typeface="+mn-ea"/>
                <a:cs typeface="+mn-cs"/>
              </a:rPr>
              <a:t> It defines the fundamental goals and what makes the business important. </a:t>
            </a:r>
          </a:p>
          <a:p>
            <a:r>
              <a:rPr lang="en-GB" sz="1200" b="1" i="0" kern="1200" dirty="0">
                <a:solidFill>
                  <a:schemeClr val="tx1"/>
                </a:solidFill>
                <a:effectLst/>
                <a:latin typeface="Arial" panose="020B0604020202020204" pitchFamily="34" charset="0"/>
                <a:ea typeface="+mn-ea"/>
                <a:cs typeface="+mn-cs"/>
              </a:rPr>
              <a:t>Key Elements:</a:t>
            </a:r>
            <a:r>
              <a:rPr lang="en-GB" sz="1200" b="0" i="0" kern="1200" dirty="0">
                <a:solidFill>
                  <a:schemeClr val="tx1"/>
                </a:solidFill>
                <a:effectLst/>
                <a:latin typeface="Arial" panose="020B0604020202020204" pitchFamily="34" charset="0"/>
                <a:ea typeface="+mn-ea"/>
                <a:cs typeface="+mn-cs"/>
              </a:rPr>
              <a:t> It often includes the company's function, its target audience, and its primary offerings. </a:t>
            </a:r>
          </a:p>
          <a:p>
            <a:r>
              <a:rPr lang="en-GB" sz="1200" b="1" i="0" kern="1200" dirty="0">
                <a:solidFill>
                  <a:schemeClr val="tx1"/>
                </a:solidFill>
                <a:effectLst/>
                <a:latin typeface="Arial" panose="020B0604020202020204" pitchFamily="34" charset="0"/>
                <a:ea typeface="+mn-ea"/>
                <a:cs typeface="+mn-cs"/>
              </a:rPr>
              <a:t>Action-Oriented:</a:t>
            </a:r>
            <a:r>
              <a:rPr lang="en-GB" sz="1200" b="0" i="0" kern="1200" dirty="0">
                <a:solidFill>
                  <a:schemeClr val="tx1"/>
                </a:solidFill>
                <a:effectLst/>
                <a:latin typeface="Arial" panose="020B0604020202020204" pitchFamily="34" charset="0"/>
                <a:ea typeface="+mn-ea"/>
                <a:cs typeface="+mn-cs"/>
              </a:rPr>
              <a:t> It outlines the steps the company intends to take to achieve its goals. </a:t>
            </a:r>
          </a:p>
          <a:p>
            <a:r>
              <a:rPr lang="en-GB" sz="1200" b="1" i="0" kern="1200" dirty="0">
                <a:solidFill>
                  <a:schemeClr val="tx1"/>
                </a:solidFill>
                <a:effectLst/>
                <a:latin typeface="Arial" panose="020B0604020202020204" pitchFamily="34" charset="0"/>
                <a:ea typeface="+mn-ea"/>
                <a:cs typeface="+mn-cs"/>
              </a:rPr>
              <a:t>Internal and External Use:</a:t>
            </a:r>
            <a:r>
              <a:rPr lang="en-GB" sz="1200" b="0" i="0" kern="1200" dirty="0">
                <a:solidFill>
                  <a:schemeClr val="tx1"/>
                </a:solidFill>
                <a:effectLst/>
                <a:latin typeface="Arial" panose="020B0604020202020204" pitchFamily="34" charset="0"/>
                <a:ea typeface="+mn-ea"/>
                <a:cs typeface="+mn-cs"/>
              </a:rPr>
              <a:t> It serves as a "North Star" for employees and informs external stakeholders, such as customers, about the company's purpose. </a:t>
            </a:r>
          </a:p>
          <a:p>
            <a:endParaRPr lang="en-GB" sz="1200" b="0" i="0" kern="1200" dirty="0">
              <a:solidFill>
                <a:schemeClr val="tx1"/>
              </a:solidFill>
              <a:effectLst/>
              <a:latin typeface="Arial" panose="020B0604020202020204" pitchFamily="34" charset="0"/>
              <a:ea typeface="+mn-ea"/>
              <a:cs typeface="+mn-cs"/>
            </a:endParaRPr>
          </a:p>
          <a:p>
            <a:r>
              <a:rPr lang="en-GB" sz="1200" b="1" i="0" kern="1200" dirty="0">
                <a:solidFill>
                  <a:schemeClr val="tx1"/>
                </a:solidFill>
                <a:effectLst/>
                <a:latin typeface="Arial" panose="020B0604020202020204" pitchFamily="34" charset="0"/>
                <a:ea typeface="+mn-ea"/>
                <a:cs typeface="+mn-cs"/>
              </a:rPr>
              <a:t>Guides Decisions:</a:t>
            </a:r>
            <a:r>
              <a:rPr lang="en-GB" sz="1200" b="0" i="0" kern="1200" dirty="0">
                <a:solidFill>
                  <a:schemeClr val="tx1"/>
                </a:solidFill>
                <a:effectLst/>
                <a:latin typeface="Arial" panose="020B0604020202020204" pitchFamily="34" charset="0"/>
                <a:ea typeface="+mn-ea"/>
                <a:cs typeface="+mn-cs"/>
              </a:rPr>
              <a:t> It helps align strategic objectives and daily actions within the organization. </a:t>
            </a:r>
          </a:p>
          <a:p>
            <a:r>
              <a:rPr lang="en-GB" sz="1200" b="0" i="0" kern="1200" dirty="0">
                <a:solidFill>
                  <a:schemeClr val="tx1"/>
                </a:solidFill>
                <a:effectLst/>
                <a:latin typeface="Arial" panose="020B0604020202020204" pitchFamily="34" charset="0"/>
                <a:ea typeface="+mn-ea"/>
                <a:cs typeface="+mn-cs"/>
              </a:rPr>
              <a:t>Mission vs. Vision:</a:t>
            </a:r>
          </a:p>
          <a:p>
            <a:r>
              <a:rPr lang="en-GB" sz="1200" b="1" i="0" kern="1200" dirty="0">
                <a:solidFill>
                  <a:schemeClr val="tx1"/>
                </a:solidFill>
                <a:effectLst/>
                <a:latin typeface="Arial" panose="020B0604020202020204" pitchFamily="34" charset="0"/>
                <a:ea typeface="+mn-ea"/>
                <a:cs typeface="+mn-cs"/>
              </a:rPr>
              <a:t>Mission Statement:</a:t>
            </a:r>
            <a:r>
              <a:rPr lang="en-GB" sz="1200" b="0" i="0" kern="1200" dirty="0">
                <a:solidFill>
                  <a:schemeClr val="tx1"/>
                </a:solidFill>
                <a:effectLst/>
                <a:latin typeface="Arial" panose="020B0604020202020204" pitchFamily="34" charset="0"/>
                <a:ea typeface="+mn-ea"/>
                <a:cs typeface="+mn-cs"/>
              </a:rPr>
              <a:t> Answers the question "What are we doing now?" and "What is our purpose?". </a:t>
            </a:r>
          </a:p>
          <a:p>
            <a:r>
              <a:rPr lang="en-GB" sz="1200" b="1" i="0" kern="1200" dirty="0">
                <a:solidFill>
                  <a:schemeClr val="tx1"/>
                </a:solidFill>
                <a:effectLst/>
                <a:latin typeface="Arial" panose="020B0604020202020204" pitchFamily="34" charset="0"/>
                <a:ea typeface="+mn-ea"/>
                <a:cs typeface="+mn-cs"/>
              </a:rPr>
              <a:t>Vision Statement:</a:t>
            </a:r>
            <a:r>
              <a:rPr lang="en-GB" sz="1200" b="0" i="0" kern="1200" dirty="0">
                <a:solidFill>
                  <a:schemeClr val="tx1"/>
                </a:solidFill>
                <a:effectLst/>
                <a:latin typeface="Arial" panose="020B0604020202020204" pitchFamily="34" charset="0"/>
                <a:ea typeface="+mn-ea"/>
                <a:cs typeface="+mn-cs"/>
              </a:rPr>
              <a:t> Answers the question "What do we aspire to be?" or "Where are we going in the future?". </a:t>
            </a:r>
          </a:p>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28</a:t>
            </a:fld>
            <a:endParaRPr lang="en-GB" altLang="en-US"/>
          </a:p>
        </p:txBody>
      </p:sp>
    </p:spTree>
    <p:extLst>
      <p:ext uri="{BB962C8B-B14F-4D97-AF65-F5344CB8AC3E}">
        <p14:creationId xmlns:p14="http://schemas.microsoft.com/office/powerpoint/2010/main" val="23081820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sz="1200" b="0" i="0" kern="1200" dirty="0">
                <a:solidFill>
                  <a:schemeClr val="tx1"/>
                </a:solidFill>
                <a:effectLst/>
                <a:latin typeface="Arial" panose="020B0604020202020204" pitchFamily="34" charset="0"/>
                <a:ea typeface="+mn-ea"/>
                <a:cs typeface="+mn-cs"/>
              </a:rPr>
              <a:t>A company's core values are fundamental, unwavering beliefs and principles that guide its decisions, behaviours, and culture, serving as a compass for employees, leaders, and the organization as a whole. These deeply ingrained tenets dictate how the company treats customers and employees, informs its ethical standards, and underpins its overall mission and strategy, creating a shared purpose and fostering long-term success. </a:t>
            </a:r>
          </a:p>
          <a:p>
            <a:endParaRPr lang="en-GB" sz="1200" b="0" i="0" kern="1200" dirty="0">
              <a:solidFill>
                <a:schemeClr val="tx1"/>
              </a:solidFill>
              <a:effectLst/>
              <a:latin typeface="Arial" panose="020B0604020202020204" pitchFamily="34" charset="0"/>
              <a:ea typeface="+mn-ea"/>
              <a:cs typeface="+mn-cs"/>
            </a:endParaRPr>
          </a:p>
          <a:p>
            <a:r>
              <a:rPr lang="en-GB" sz="1200" b="0" i="0" kern="1200" dirty="0">
                <a:solidFill>
                  <a:schemeClr val="tx1"/>
                </a:solidFill>
                <a:effectLst/>
                <a:latin typeface="Arial" panose="020B0604020202020204" pitchFamily="34" charset="0"/>
                <a:ea typeface="+mn-ea"/>
                <a:cs typeface="+mn-cs"/>
              </a:rPr>
              <a:t>What They Are:</a:t>
            </a:r>
          </a:p>
          <a:p>
            <a:r>
              <a:rPr lang="en-GB" sz="1200" b="1" i="0" kern="1200" dirty="0">
                <a:solidFill>
                  <a:schemeClr val="tx1"/>
                </a:solidFill>
                <a:effectLst/>
                <a:latin typeface="Arial" panose="020B0604020202020204" pitchFamily="34" charset="0"/>
                <a:ea typeface="+mn-ea"/>
                <a:cs typeface="+mn-cs"/>
              </a:rPr>
              <a:t>Guiding Principles: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They are the fundamental tenets and internal beliefs that dictate how a company conducts its business. </a:t>
            </a:r>
          </a:p>
          <a:p>
            <a:r>
              <a:rPr lang="en-GB" sz="1200" b="1" i="0" kern="1200" dirty="0">
                <a:solidFill>
                  <a:schemeClr val="tx1"/>
                </a:solidFill>
                <a:effectLst/>
                <a:latin typeface="Arial" panose="020B0604020202020204" pitchFamily="34" charset="0"/>
                <a:ea typeface="+mn-ea"/>
                <a:cs typeface="+mn-cs"/>
              </a:rPr>
              <a:t>Cultural Cornerstones: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Core values are the foundation of a company's culture, influencing how people interact and behave within the organization. </a:t>
            </a:r>
          </a:p>
          <a:p>
            <a:r>
              <a:rPr lang="en-GB" sz="1200" b="1" i="0" kern="1200" dirty="0">
                <a:solidFill>
                  <a:schemeClr val="tx1"/>
                </a:solidFill>
                <a:effectLst/>
                <a:latin typeface="Arial" panose="020B0604020202020204" pitchFamily="34" charset="0"/>
                <a:ea typeface="+mn-ea"/>
                <a:cs typeface="+mn-cs"/>
              </a:rPr>
              <a:t>Decision-Making Framework:</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They provide a framework for making important, values-aligned decisions, especially when the path forward isn't clear. </a:t>
            </a:r>
          </a:p>
          <a:p>
            <a:r>
              <a:rPr lang="en-GB" sz="1200" b="1" i="0" kern="1200" dirty="0">
                <a:solidFill>
                  <a:schemeClr val="tx1"/>
                </a:solidFill>
                <a:effectLst/>
                <a:latin typeface="Arial" panose="020B0604020202020204" pitchFamily="34" charset="0"/>
                <a:ea typeface="+mn-ea"/>
                <a:cs typeface="+mn-cs"/>
              </a:rPr>
              <a:t>A "North Star":</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Values act as a guiding compass, helping to maintain focus on what's important to the company, even as strategies change. </a:t>
            </a:r>
          </a:p>
          <a:p>
            <a:endParaRPr lang="en-GB" sz="1200" b="0" i="0" kern="1200" dirty="0">
              <a:solidFill>
                <a:schemeClr val="tx1"/>
              </a:solidFill>
              <a:effectLst/>
              <a:latin typeface="Arial" panose="020B0604020202020204" pitchFamily="34" charset="0"/>
              <a:ea typeface="+mn-ea"/>
              <a:cs typeface="+mn-cs"/>
            </a:endParaRPr>
          </a:p>
          <a:p>
            <a:r>
              <a:rPr lang="en-GB" sz="1200" b="0" i="0" kern="1200" dirty="0">
                <a:solidFill>
                  <a:schemeClr val="tx1"/>
                </a:solidFill>
                <a:effectLst/>
                <a:latin typeface="Arial" panose="020B0604020202020204" pitchFamily="34" charset="0"/>
                <a:ea typeface="+mn-ea"/>
                <a:cs typeface="+mn-cs"/>
              </a:rPr>
              <a:t>Why They Matter:</a:t>
            </a:r>
          </a:p>
          <a:p>
            <a:r>
              <a:rPr lang="en-GB" sz="1200" b="1" i="0" kern="1200" dirty="0">
                <a:solidFill>
                  <a:schemeClr val="tx1"/>
                </a:solidFill>
                <a:effectLst/>
                <a:latin typeface="Arial" panose="020B0604020202020204" pitchFamily="34" charset="0"/>
                <a:ea typeface="+mn-ea"/>
                <a:cs typeface="+mn-cs"/>
              </a:rPr>
              <a:t>Shape Culture:</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Core values establish the standards for </a:t>
            </a:r>
            <a:r>
              <a:rPr lang="en-GB" sz="1200" b="0" i="0" kern="1200" dirty="0" err="1">
                <a:solidFill>
                  <a:schemeClr val="tx1"/>
                </a:solidFill>
                <a:effectLst/>
                <a:latin typeface="Arial" panose="020B0604020202020204" pitchFamily="34" charset="0"/>
                <a:ea typeface="+mn-ea"/>
                <a:cs typeface="+mn-cs"/>
              </a:rPr>
              <a:t>behavior</a:t>
            </a:r>
            <a:r>
              <a:rPr lang="en-GB" sz="1200" b="0" i="0" kern="1200" dirty="0">
                <a:solidFill>
                  <a:schemeClr val="tx1"/>
                </a:solidFill>
                <a:effectLst/>
                <a:latin typeface="Arial" panose="020B0604020202020204" pitchFamily="34" charset="0"/>
                <a:ea typeface="+mn-ea"/>
                <a:cs typeface="+mn-cs"/>
              </a:rPr>
              <a:t> and moral conduct for both employees and customers. </a:t>
            </a:r>
          </a:p>
          <a:p>
            <a:r>
              <a:rPr lang="en-GB" sz="1200" b="1" i="0" kern="1200" dirty="0">
                <a:solidFill>
                  <a:schemeClr val="tx1"/>
                </a:solidFill>
                <a:effectLst/>
                <a:latin typeface="Arial" panose="020B0604020202020204" pitchFamily="34" charset="0"/>
                <a:ea typeface="+mn-ea"/>
                <a:cs typeface="+mn-cs"/>
              </a:rPr>
              <a:t>Attract Talent:</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They help attract and retain employees who share the company's foundational beliefs and vision. </a:t>
            </a:r>
          </a:p>
          <a:p>
            <a:r>
              <a:rPr lang="en-GB" sz="1200" b="1" i="0" kern="1200" dirty="0">
                <a:solidFill>
                  <a:schemeClr val="tx1"/>
                </a:solidFill>
                <a:effectLst/>
                <a:latin typeface="Arial" panose="020B0604020202020204" pitchFamily="34" charset="0"/>
                <a:ea typeface="+mn-ea"/>
                <a:cs typeface="+mn-cs"/>
              </a:rPr>
              <a:t>Build Trust:</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By demonstrating and living these core values, companies build trust with employees, customers, and stakeholders. </a:t>
            </a:r>
          </a:p>
          <a:p>
            <a:r>
              <a:rPr lang="en-GB" sz="1200" b="1" i="0" kern="1200" dirty="0">
                <a:solidFill>
                  <a:schemeClr val="tx1"/>
                </a:solidFill>
                <a:effectLst/>
                <a:latin typeface="Arial" panose="020B0604020202020204" pitchFamily="34" charset="0"/>
                <a:ea typeface="+mn-ea"/>
                <a:cs typeface="+mn-cs"/>
              </a:rPr>
              <a:t>Drive Performance:</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A shared purpose, rooted in strong values, can improve employee retention and drive long-term business success. </a:t>
            </a:r>
          </a:p>
          <a:p>
            <a:r>
              <a:rPr lang="en-GB" sz="1200" b="1" i="0" kern="1200" dirty="0">
                <a:solidFill>
                  <a:schemeClr val="tx1"/>
                </a:solidFill>
                <a:effectLst/>
                <a:latin typeface="Arial" panose="020B0604020202020204" pitchFamily="34" charset="0"/>
                <a:ea typeface="+mn-ea"/>
                <a:cs typeface="+mn-cs"/>
              </a:rPr>
              <a:t>Create a Shared Purpose:</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They unite employees around a common purpose, fostering collaboration and alignment towards strategic goals. </a:t>
            </a:r>
          </a:p>
          <a:p>
            <a:endParaRPr lang="en-GB" sz="1200" b="0" i="0" kern="1200" dirty="0">
              <a:solidFill>
                <a:schemeClr val="tx1"/>
              </a:solidFill>
              <a:effectLst/>
              <a:latin typeface="Arial" panose="020B0604020202020204" pitchFamily="34" charset="0"/>
              <a:ea typeface="+mn-ea"/>
              <a:cs typeface="+mn-cs"/>
            </a:endParaRPr>
          </a:p>
          <a:p>
            <a:r>
              <a:rPr lang="en-GB" sz="1200" b="0" i="0" kern="1200" dirty="0">
                <a:solidFill>
                  <a:schemeClr val="tx1"/>
                </a:solidFill>
                <a:effectLst/>
                <a:latin typeface="Arial" panose="020B0604020202020204" pitchFamily="34" charset="0"/>
                <a:ea typeface="+mn-ea"/>
                <a:cs typeface="+mn-cs"/>
              </a:rPr>
              <a:t>Examples of Core Values: </a:t>
            </a:r>
          </a:p>
          <a:p>
            <a:r>
              <a:rPr lang="en-GB" sz="1200" b="0" i="0" kern="1200" dirty="0">
                <a:solidFill>
                  <a:schemeClr val="tx1"/>
                </a:solidFill>
                <a:effectLst/>
                <a:latin typeface="Arial" panose="020B0604020202020204" pitchFamily="34" charset="0"/>
                <a:ea typeface="+mn-ea"/>
                <a:cs typeface="+mn-cs"/>
              </a:rPr>
              <a:t>Integrity, Innovation, Customer Commitment, Teamwork, Accountability, Transparency, Diversity, and Sustainability.</a:t>
            </a:r>
          </a:p>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29</a:t>
            </a:fld>
            <a:endParaRPr lang="en-GB" altLang="en-US"/>
          </a:p>
        </p:txBody>
      </p:sp>
    </p:spTree>
    <p:extLst>
      <p:ext uri="{BB962C8B-B14F-4D97-AF65-F5344CB8AC3E}">
        <p14:creationId xmlns:p14="http://schemas.microsoft.com/office/powerpoint/2010/main" val="5408414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70000" lnSpcReduction="20000"/>
          </a:bodyPr>
          <a:lstStyle/>
          <a:p>
            <a:r>
              <a:rPr lang="en-GB" sz="1200" b="0" i="0" kern="1200" dirty="0">
                <a:solidFill>
                  <a:schemeClr val="tx1"/>
                </a:solidFill>
                <a:effectLst/>
                <a:latin typeface="Arial" panose="020B0604020202020204" pitchFamily="34" charset="0"/>
                <a:ea typeface="+mn-ea"/>
                <a:cs typeface="+mn-cs"/>
              </a:rPr>
              <a:t>Company strategy is shaped by a combination of internal and external factors, including the macro environment (political, economic, social, and technological trends), industry factors (competition and market dynamics), and internal organizational elements such as resources, capabilities, culture, and leadership. Other key factors include clearly defined company objectives, the specific needs of the market, and the ambitions and values of the company's management. </a:t>
            </a:r>
          </a:p>
          <a:p>
            <a:r>
              <a:rPr lang="en-GB" sz="1200" b="0" i="0" kern="1200" dirty="0">
                <a:solidFill>
                  <a:schemeClr val="tx1"/>
                </a:solidFill>
                <a:effectLst/>
                <a:latin typeface="Arial" panose="020B0604020202020204" pitchFamily="34" charset="0"/>
                <a:ea typeface="+mn-ea"/>
                <a:cs typeface="+mn-cs"/>
              </a:rPr>
              <a:t>External Factors</a:t>
            </a:r>
          </a:p>
          <a:p>
            <a:r>
              <a:rPr lang="en-GB" sz="1200" b="1" i="0" kern="1200" dirty="0">
                <a:solidFill>
                  <a:schemeClr val="tx1"/>
                </a:solidFill>
                <a:effectLst/>
                <a:latin typeface="Arial" panose="020B0604020202020204" pitchFamily="34" charset="0"/>
                <a:ea typeface="+mn-ea"/>
                <a:cs typeface="+mn-cs"/>
              </a:rPr>
              <a:t>Macro Environment:</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These are broad societal and global trends that are largely outside a company's control but can significantly influence strategy. </a:t>
            </a:r>
          </a:p>
          <a:p>
            <a:r>
              <a:rPr lang="en-GB" sz="1200" b="1" i="0" kern="1200" dirty="0">
                <a:solidFill>
                  <a:schemeClr val="tx1"/>
                </a:solidFill>
                <a:effectLst/>
                <a:latin typeface="Arial" panose="020B0604020202020204" pitchFamily="34" charset="0"/>
                <a:ea typeface="+mn-ea"/>
                <a:cs typeface="+mn-cs"/>
                <a:hlinkClick r:id="rId3"/>
              </a:rPr>
              <a:t>Political</a:t>
            </a:r>
            <a:r>
              <a:rPr lang="en-GB" sz="1200" b="1" i="0" kern="1200" dirty="0">
                <a:solidFill>
                  <a:schemeClr val="tx1"/>
                </a:solidFill>
                <a:effectLst/>
                <a:latin typeface="Arial" panose="020B0604020202020204" pitchFamily="34" charset="0"/>
                <a:ea typeface="+mn-ea"/>
                <a:cs typeface="+mn-cs"/>
              </a:rPr>
              <a:t>/Legal:</a:t>
            </a:r>
            <a:r>
              <a:rPr lang="en-GB" sz="1200" b="0" i="0" kern="1200" dirty="0">
                <a:solidFill>
                  <a:schemeClr val="tx1"/>
                </a:solidFill>
                <a:effectLst/>
                <a:latin typeface="Arial" panose="020B0604020202020204" pitchFamily="34" charset="0"/>
                <a:ea typeface="+mn-ea"/>
                <a:cs typeface="+mn-cs"/>
              </a:rPr>
              <a:t> Government policies, regulations, and political stability. </a:t>
            </a:r>
          </a:p>
          <a:p>
            <a:r>
              <a:rPr lang="en-GB" sz="1200" b="1" i="0" kern="1200" dirty="0">
                <a:solidFill>
                  <a:schemeClr val="tx1"/>
                </a:solidFill>
                <a:effectLst/>
                <a:latin typeface="Arial" panose="020B0604020202020204" pitchFamily="34" charset="0"/>
                <a:ea typeface="+mn-ea"/>
                <a:cs typeface="+mn-cs"/>
                <a:hlinkClick r:id="rId4"/>
              </a:rPr>
              <a:t>Economic</a:t>
            </a:r>
            <a:r>
              <a:rPr lang="en-GB" sz="1200" b="1" i="0" kern="1200" dirty="0">
                <a:solidFill>
                  <a:schemeClr val="tx1"/>
                </a:solidFill>
                <a:effectLst/>
                <a:latin typeface="Arial" panose="020B0604020202020204" pitchFamily="34" charset="0"/>
                <a:ea typeface="+mn-ea"/>
                <a:cs typeface="+mn-cs"/>
              </a:rPr>
              <a:t>:</a:t>
            </a:r>
            <a:r>
              <a:rPr lang="en-GB" sz="1200" b="0" i="0" kern="1200" dirty="0">
                <a:solidFill>
                  <a:schemeClr val="tx1"/>
                </a:solidFill>
                <a:effectLst/>
                <a:latin typeface="Arial" panose="020B0604020202020204" pitchFamily="34" charset="0"/>
                <a:ea typeface="+mn-ea"/>
                <a:cs typeface="+mn-cs"/>
              </a:rPr>
              <a:t> Global and local economic conditions, including inflation, recessions, and growth. </a:t>
            </a:r>
          </a:p>
          <a:p>
            <a:r>
              <a:rPr lang="en-GB" sz="1200" b="1" i="0" kern="1200" dirty="0">
                <a:solidFill>
                  <a:schemeClr val="tx1"/>
                </a:solidFill>
                <a:effectLst/>
                <a:latin typeface="Arial" panose="020B0604020202020204" pitchFamily="34" charset="0"/>
                <a:ea typeface="+mn-ea"/>
                <a:cs typeface="+mn-cs"/>
                <a:hlinkClick r:id="rId5"/>
              </a:rPr>
              <a:t>Social</a:t>
            </a:r>
            <a:r>
              <a:rPr lang="en-GB" sz="1200" b="1" i="0" kern="1200" dirty="0">
                <a:solidFill>
                  <a:schemeClr val="tx1"/>
                </a:solidFill>
                <a:effectLst/>
                <a:latin typeface="Arial" panose="020B0604020202020204" pitchFamily="34" charset="0"/>
                <a:ea typeface="+mn-ea"/>
                <a:cs typeface="+mn-cs"/>
              </a:rPr>
              <a:t>:</a:t>
            </a:r>
            <a:r>
              <a:rPr lang="en-GB" sz="1200" b="0" i="0" kern="1200" dirty="0">
                <a:solidFill>
                  <a:schemeClr val="tx1"/>
                </a:solidFill>
                <a:effectLst/>
                <a:latin typeface="Arial" panose="020B0604020202020204" pitchFamily="34" charset="0"/>
                <a:ea typeface="+mn-ea"/>
                <a:cs typeface="+mn-cs"/>
              </a:rPr>
              <a:t> Societal values, demographic shifts, and changing customer expectations. </a:t>
            </a:r>
          </a:p>
          <a:p>
            <a:r>
              <a:rPr lang="en-GB" sz="1200" b="1" i="0" kern="1200" dirty="0">
                <a:solidFill>
                  <a:schemeClr val="tx1"/>
                </a:solidFill>
                <a:effectLst/>
                <a:latin typeface="Arial" panose="020B0604020202020204" pitchFamily="34" charset="0"/>
                <a:ea typeface="+mn-ea"/>
                <a:cs typeface="+mn-cs"/>
                <a:hlinkClick r:id="rId6"/>
              </a:rPr>
              <a:t>Technological</a:t>
            </a:r>
            <a:r>
              <a:rPr lang="en-GB" sz="1200" b="1" i="0" kern="1200" dirty="0">
                <a:solidFill>
                  <a:schemeClr val="tx1"/>
                </a:solidFill>
                <a:effectLst/>
                <a:latin typeface="Arial" panose="020B0604020202020204" pitchFamily="34" charset="0"/>
                <a:ea typeface="+mn-ea"/>
                <a:cs typeface="+mn-cs"/>
              </a:rPr>
              <a:t>:</a:t>
            </a:r>
            <a:r>
              <a:rPr lang="en-GB" sz="1200" b="0" i="0" kern="1200" dirty="0">
                <a:solidFill>
                  <a:schemeClr val="tx1"/>
                </a:solidFill>
                <a:effectLst/>
                <a:latin typeface="Arial" panose="020B0604020202020204" pitchFamily="34" charset="0"/>
                <a:ea typeface="+mn-ea"/>
                <a:cs typeface="+mn-cs"/>
              </a:rPr>
              <a:t> The pace of innovation and the introduction of new technologies. </a:t>
            </a:r>
          </a:p>
          <a:p>
            <a:r>
              <a:rPr lang="en-GB" sz="1200" b="1" i="0" kern="1200" dirty="0">
                <a:solidFill>
                  <a:schemeClr val="tx1"/>
                </a:solidFill>
                <a:effectLst/>
                <a:latin typeface="Arial" panose="020B0604020202020204" pitchFamily="34" charset="0"/>
                <a:ea typeface="+mn-ea"/>
                <a:cs typeface="+mn-cs"/>
              </a:rPr>
              <a:t>Industry Factors: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These relate specifically to the industry a company operates in. </a:t>
            </a:r>
          </a:p>
          <a:p>
            <a:r>
              <a:rPr lang="en-GB" sz="1200" b="1" i="0" kern="1200" dirty="0">
                <a:solidFill>
                  <a:schemeClr val="tx1"/>
                </a:solidFill>
                <a:effectLst/>
                <a:latin typeface="Arial" panose="020B0604020202020204" pitchFamily="34" charset="0"/>
                <a:ea typeface="+mn-ea"/>
                <a:cs typeface="+mn-cs"/>
                <a:hlinkClick r:id="rId7"/>
              </a:rPr>
              <a:t>Competition</a:t>
            </a:r>
            <a:r>
              <a:rPr lang="en-GB" sz="1200" b="1" i="0" kern="1200" dirty="0">
                <a:solidFill>
                  <a:schemeClr val="tx1"/>
                </a:solidFill>
                <a:effectLst/>
                <a:latin typeface="Arial" panose="020B0604020202020204" pitchFamily="34" charset="0"/>
                <a:ea typeface="+mn-ea"/>
                <a:cs typeface="+mn-cs"/>
              </a:rPr>
              <a:t>:</a:t>
            </a:r>
            <a:r>
              <a:rPr lang="en-GB" sz="1200" b="0" i="0" kern="1200" dirty="0">
                <a:solidFill>
                  <a:schemeClr val="tx1"/>
                </a:solidFill>
                <a:effectLst/>
                <a:latin typeface="Arial" panose="020B0604020202020204" pitchFamily="34" charset="0"/>
                <a:ea typeface="+mn-ea"/>
                <a:cs typeface="+mn-cs"/>
              </a:rPr>
              <a:t> The actions of competitors and the intensity of rivalry within the industry. </a:t>
            </a:r>
          </a:p>
          <a:p>
            <a:r>
              <a:rPr lang="en-GB" sz="1200" b="1" i="0" kern="1200" dirty="0">
                <a:solidFill>
                  <a:schemeClr val="tx1"/>
                </a:solidFill>
                <a:effectLst/>
                <a:latin typeface="Arial" panose="020B0604020202020204" pitchFamily="34" charset="0"/>
                <a:ea typeface="+mn-ea"/>
                <a:cs typeface="+mn-cs"/>
              </a:rPr>
              <a:t>Market Conditions:</a:t>
            </a:r>
            <a:r>
              <a:rPr lang="en-GB" sz="1200" b="0" i="0" kern="1200" dirty="0">
                <a:solidFill>
                  <a:schemeClr val="tx1"/>
                </a:solidFill>
                <a:effectLst/>
                <a:latin typeface="Arial" panose="020B0604020202020204" pitchFamily="34" charset="0"/>
                <a:ea typeface="+mn-ea"/>
                <a:cs typeface="+mn-cs"/>
              </a:rPr>
              <a:t> Demand for products or services, customer preferences, and market volatility. </a:t>
            </a:r>
          </a:p>
          <a:p>
            <a:r>
              <a:rPr lang="en-GB" sz="1200" b="1" i="0" kern="1200" dirty="0">
                <a:solidFill>
                  <a:schemeClr val="tx1"/>
                </a:solidFill>
                <a:effectLst/>
                <a:latin typeface="Arial" panose="020B0604020202020204" pitchFamily="34" charset="0"/>
                <a:ea typeface="+mn-ea"/>
                <a:cs typeface="+mn-cs"/>
              </a:rPr>
              <a:t>Industry Structure:</a:t>
            </a:r>
            <a:r>
              <a:rPr lang="en-GB" sz="1200" b="0" i="0" kern="1200" dirty="0">
                <a:solidFill>
                  <a:schemeClr val="tx1"/>
                </a:solidFill>
                <a:effectLst/>
                <a:latin typeface="Arial" panose="020B0604020202020204" pitchFamily="34" charset="0"/>
                <a:ea typeface="+mn-ea"/>
                <a:cs typeface="+mn-cs"/>
              </a:rPr>
              <a:t> The underlying structural characteristics of the industry itself. </a:t>
            </a:r>
          </a:p>
          <a:p>
            <a:r>
              <a:rPr lang="en-GB" sz="1200" b="0" i="0" kern="1200" dirty="0">
                <a:solidFill>
                  <a:schemeClr val="tx1"/>
                </a:solidFill>
                <a:effectLst/>
                <a:latin typeface="Arial" panose="020B0604020202020204" pitchFamily="34" charset="0"/>
                <a:ea typeface="+mn-ea"/>
                <a:cs typeface="+mn-cs"/>
              </a:rPr>
              <a:t>Internal Factors</a:t>
            </a:r>
          </a:p>
          <a:p>
            <a:r>
              <a:rPr lang="en-GB" sz="1200" b="1" i="0" kern="1200" dirty="0">
                <a:solidFill>
                  <a:schemeClr val="tx1"/>
                </a:solidFill>
                <a:effectLst/>
                <a:latin typeface="Arial" panose="020B0604020202020204" pitchFamily="34" charset="0"/>
                <a:ea typeface="+mn-ea"/>
                <a:cs typeface="+mn-cs"/>
              </a:rPr>
              <a:t>Organizational Resources and Capabilities: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A company's assets, human talent, financial capital, and core competencies influence the strategic options available. </a:t>
            </a:r>
          </a:p>
          <a:p>
            <a:r>
              <a:rPr lang="en-GB" sz="1200" b="1" i="0" kern="1200" dirty="0">
                <a:solidFill>
                  <a:schemeClr val="tx1"/>
                </a:solidFill>
                <a:effectLst/>
                <a:latin typeface="Arial" panose="020B0604020202020204" pitchFamily="34" charset="0"/>
                <a:ea typeface="+mn-ea"/>
                <a:cs typeface="+mn-cs"/>
              </a:rPr>
              <a:t>Company Culture:</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 established norms, values, and beliefs within an organization impact decision-making and strategic implementation. </a:t>
            </a:r>
          </a:p>
          <a:p>
            <a:r>
              <a:rPr lang="en-GB" sz="1200" b="1" i="0" kern="1200" dirty="0">
                <a:solidFill>
                  <a:schemeClr val="tx1"/>
                </a:solidFill>
                <a:effectLst/>
                <a:latin typeface="Arial" panose="020B0604020202020204" pitchFamily="34" charset="0"/>
                <a:ea typeface="+mn-ea"/>
                <a:cs typeface="+mn-cs"/>
              </a:rPr>
              <a:t>Leadership and Management:</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 ambitions, attitudes toward risk, philosophies, and ethical beliefs of the managers and leaders play a crucial role in shaping strategy. </a:t>
            </a:r>
          </a:p>
          <a:p>
            <a:r>
              <a:rPr lang="en-GB" sz="1200" b="1" i="0" kern="1200" dirty="0">
                <a:solidFill>
                  <a:schemeClr val="tx1"/>
                </a:solidFill>
                <a:effectLst/>
                <a:latin typeface="Arial" panose="020B0604020202020204" pitchFamily="34" charset="0"/>
                <a:ea typeface="+mn-ea"/>
                <a:cs typeface="+mn-cs"/>
              </a:rPr>
              <a:t>Objectives and Vision:</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 company's clear goals, vision, and desired market position provide the foundation for strategy development. </a:t>
            </a:r>
          </a:p>
          <a:p>
            <a:r>
              <a:rPr lang="en-GB" sz="1200" b="1" i="0" kern="1200" dirty="0">
                <a:solidFill>
                  <a:schemeClr val="tx1"/>
                </a:solidFill>
                <a:effectLst/>
                <a:latin typeface="Arial" panose="020B0604020202020204" pitchFamily="34" charset="0"/>
                <a:ea typeface="+mn-ea"/>
                <a:cs typeface="+mn-cs"/>
              </a:rPr>
              <a:t>Structural Factors:</a:t>
            </a:r>
            <a:r>
              <a:rPr lang="en-GB" sz="1200" b="0" i="0" kern="1200" dirty="0">
                <a:solidFill>
                  <a:schemeClr val="tx1"/>
                </a:solidFill>
                <a:effectLst/>
                <a:latin typeface="Arial" panose="020B0604020202020204" pitchFamily="34" charset="0"/>
                <a:ea typeface="+mn-ea"/>
                <a:cs typeface="+mn-cs"/>
              </a:rPr>
              <a:t> </a:t>
            </a:r>
          </a:p>
          <a:p>
            <a:r>
              <a:rPr lang="en-GB" sz="1200" b="0" i="0" kern="1200">
                <a:solidFill>
                  <a:schemeClr val="tx1"/>
                </a:solidFill>
                <a:effectLst/>
                <a:latin typeface="Arial" panose="020B0604020202020204" pitchFamily="34" charset="0"/>
                <a:ea typeface="+mn-ea"/>
                <a:cs typeface="+mn-cs"/>
              </a:rPr>
              <a:t>The organization's size, complexity, and the formality of its strategic planning processes. </a:t>
            </a:r>
          </a:p>
          <a:p>
            <a:pPr>
              <a:spcBef>
                <a:spcPct val="0"/>
              </a:spcBef>
            </a:pPr>
            <a:endParaRPr lang="en-GB" altLang="en-US"/>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0AFC950-5838-48C2-BA4E-F77DCFA4F625}" type="slidenum">
              <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55000" lnSpcReduction="20000"/>
          </a:bodyPr>
          <a:lstStyle/>
          <a:p>
            <a:r>
              <a:rPr lang="en-GB" sz="1200" b="0" i="0" kern="1200" dirty="0">
                <a:solidFill>
                  <a:schemeClr val="tx1"/>
                </a:solidFill>
                <a:effectLst/>
                <a:latin typeface="Arial" panose="020B0604020202020204" pitchFamily="34" charset="0"/>
                <a:ea typeface="+mn-ea"/>
                <a:cs typeface="+mn-cs"/>
              </a:rPr>
              <a:t>Strategies evolve because the environment they operate within is constantly changing, requiring flexibility and adaptation to address shifts in market conditions, technological advancements, evolving consumer </a:t>
            </a:r>
            <a:r>
              <a:rPr lang="en-GB" sz="1200" b="0" i="0" kern="1200" dirty="0" err="1">
                <a:solidFill>
                  <a:schemeClr val="tx1"/>
                </a:solidFill>
                <a:effectLst/>
                <a:latin typeface="Arial" panose="020B0604020202020204" pitchFamily="34" charset="0"/>
                <a:ea typeface="+mn-ea"/>
                <a:cs typeface="+mn-cs"/>
              </a:rPr>
              <a:t>behaviors</a:t>
            </a:r>
            <a:r>
              <a:rPr lang="en-GB" sz="1200" b="0" i="0" kern="1200" dirty="0">
                <a:solidFill>
                  <a:schemeClr val="tx1"/>
                </a:solidFill>
                <a:effectLst/>
                <a:latin typeface="Arial" panose="020B0604020202020204" pitchFamily="34" charset="0"/>
                <a:ea typeface="+mn-ea"/>
                <a:cs typeface="+mn-cs"/>
              </a:rPr>
              <a:t>, and new competitive pressures. Static strategies quickly become outdated, leading to underperformance, so leaders must continually monitor external factors, iterate on their plans, and adjust to maintain relevance and achieve desired outcomes in a dynamic world. </a:t>
            </a:r>
          </a:p>
          <a:p>
            <a:r>
              <a:rPr lang="en-GB" sz="1200" b="0" i="0" kern="1200" dirty="0">
                <a:solidFill>
                  <a:schemeClr val="tx1"/>
                </a:solidFill>
                <a:effectLst/>
                <a:latin typeface="Arial" panose="020B0604020202020204" pitchFamily="34" charset="0"/>
                <a:ea typeface="+mn-ea"/>
                <a:cs typeface="+mn-cs"/>
              </a:rPr>
              <a:t>Reasons for Strategy Evolution</a:t>
            </a:r>
          </a:p>
          <a:p>
            <a:r>
              <a:rPr lang="en-GB" sz="1200" b="1" i="0" kern="1200" dirty="0">
                <a:solidFill>
                  <a:schemeClr val="tx1"/>
                </a:solidFill>
                <a:effectLst/>
                <a:latin typeface="Arial" panose="020B0604020202020204" pitchFamily="34" charset="0"/>
                <a:ea typeface="+mn-ea"/>
                <a:cs typeface="+mn-cs"/>
              </a:rPr>
              <a:t>Changing Market Conditions: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Market dynamics, such as fluctuations in demand or the emergence of new customer segments, require strategies to adapt and remain relevant. </a:t>
            </a:r>
          </a:p>
          <a:p>
            <a:r>
              <a:rPr lang="en-GB" sz="1200" b="1" i="0" kern="1200" dirty="0">
                <a:solidFill>
                  <a:schemeClr val="tx1"/>
                </a:solidFill>
                <a:effectLst/>
                <a:latin typeface="Arial" panose="020B0604020202020204" pitchFamily="34" charset="0"/>
                <a:ea typeface="+mn-ea"/>
                <a:cs typeface="+mn-cs"/>
              </a:rPr>
              <a:t>Technological Advancements: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New technologies disrupt existing models and create new opportunities, forcing strategies to incorporate and leverage these innovations to avoid being left behind. </a:t>
            </a:r>
          </a:p>
          <a:p>
            <a:r>
              <a:rPr lang="en-GB" sz="1200" b="1" i="0" kern="1200" dirty="0">
                <a:solidFill>
                  <a:schemeClr val="tx1"/>
                </a:solidFill>
                <a:effectLst/>
                <a:latin typeface="Arial" panose="020B0604020202020204" pitchFamily="34" charset="0"/>
                <a:ea typeface="+mn-ea"/>
                <a:cs typeface="+mn-cs"/>
              </a:rPr>
              <a:t>Evolving Consumer Expectations: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Shifts in consumer demands, values, and </a:t>
            </a:r>
            <a:r>
              <a:rPr lang="en-GB" sz="1200" b="0" i="0" kern="1200" dirty="0" err="1">
                <a:solidFill>
                  <a:schemeClr val="tx1"/>
                </a:solidFill>
                <a:effectLst/>
                <a:latin typeface="Arial" panose="020B0604020202020204" pitchFamily="34" charset="0"/>
                <a:ea typeface="+mn-ea"/>
                <a:cs typeface="+mn-cs"/>
              </a:rPr>
              <a:t>behaviors</a:t>
            </a:r>
            <a:r>
              <a:rPr lang="en-GB" sz="1200" b="0" i="0" kern="1200" dirty="0">
                <a:solidFill>
                  <a:schemeClr val="tx1"/>
                </a:solidFill>
                <a:effectLst/>
                <a:latin typeface="Arial" panose="020B0604020202020204" pitchFamily="34" charset="0"/>
                <a:ea typeface="+mn-ea"/>
                <a:cs typeface="+mn-cs"/>
              </a:rPr>
              <a:t> necessitate strategic adjustments to meet changing needs and maintain a competitive edge. </a:t>
            </a:r>
          </a:p>
          <a:p>
            <a:r>
              <a:rPr lang="en-GB" sz="1200" b="1" i="0" kern="1200" dirty="0">
                <a:solidFill>
                  <a:schemeClr val="tx1"/>
                </a:solidFill>
                <a:effectLst/>
                <a:latin typeface="Arial" panose="020B0604020202020204" pitchFamily="34" charset="0"/>
                <a:ea typeface="+mn-ea"/>
                <a:cs typeface="+mn-cs"/>
              </a:rPr>
              <a:t>Competitive Landscape:</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 emergence of new competitors or shifts in existing competitors' strategies require an organization to re-evaluate its own approaches and adapt to maintain its market position. </a:t>
            </a:r>
          </a:p>
          <a:p>
            <a:r>
              <a:rPr lang="en-GB" sz="1200" b="1" i="0" kern="1200" dirty="0">
                <a:solidFill>
                  <a:schemeClr val="tx1"/>
                </a:solidFill>
                <a:effectLst/>
                <a:latin typeface="Arial" panose="020B0604020202020204" pitchFamily="34" charset="0"/>
                <a:ea typeface="+mn-ea"/>
                <a:cs typeface="+mn-cs"/>
              </a:rPr>
              <a:t>Regulatory and Social Changes: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Evolving regulations and increasing awareness of social and environmental issues, such as sustainability and ethical sourcing, necessitate changes in strategy. </a:t>
            </a:r>
          </a:p>
          <a:p>
            <a:r>
              <a:rPr lang="en-GB" sz="1200" b="0" i="0" kern="1200" dirty="0">
                <a:solidFill>
                  <a:schemeClr val="tx1"/>
                </a:solidFill>
                <a:effectLst/>
                <a:latin typeface="Arial" panose="020B0604020202020204" pitchFamily="34" charset="0"/>
                <a:ea typeface="+mn-ea"/>
                <a:cs typeface="+mn-cs"/>
              </a:rPr>
              <a:t>The Importance of Dynamic Strategies</a:t>
            </a:r>
          </a:p>
          <a:p>
            <a:r>
              <a:rPr lang="en-GB" sz="1200" b="1" i="0" kern="1200" dirty="0">
                <a:solidFill>
                  <a:schemeClr val="tx1"/>
                </a:solidFill>
                <a:effectLst/>
                <a:latin typeface="Arial" panose="020B0604020202020204" pitchFamily="34" charset="0"/>
                <a:ea typeface="+mn-ea"/>
                <a:cs typeface="+mn-cs"/>
              </a:rPr>
              <a:t>Resilience and Agility:</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Evolving strategies allow organizations to be more resilient and agile, enabling them to pivot and adjust to unforeseen disruptions. </a:t>
            </a:r>
          </a:p>
          <a:p>
            <a:r>
              <a:rPr lang="en-GB" sz="1200" b="1" i="0" kern="1200" dirty="0">
                <a:solidFill>
                  <a:schemeClr val="tx1"/>
                </a:solidFill>
                <a:effectLst/>
                <a:latin typeface="Arial" panose="020B0604020202020204" pitchFamily="34" charset="0"/>
                <a:ea typeface="+mn-ea"/>
                <a:cs typeface="+mn-cs"/>
              </a:rPr>
              <a:t>Sustained Success: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A dynamic strategy, unlike a static one, is more likely to lead to long-term success by remaining aligned with the external context and capable of achieving objectives. </a:t>
            </a:r>
          </a:p>
          <a:p>
            <a:r>
              <a:rPr lang="en-GB" sz="1200" b="1" i="0" kern="1200" dirty="0">
                <a:solidFill>
                  <a:schemeClr val="tx1"/>
                </a:solidFill>
                <a:effectLst/>
                <a:latin typeface="Arial" panose="020B0604020202020204" pitchFamily="34" charset="0"/>
                <a:ea typeface="+mn-ea"/>
                <a:cs typeface="+mn-cs"/>
              </a:rPr>
              <a:t>Avoiding Strategic Failure:</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A failure to adapt to environmental shifts can lead to underperformance, reputational damage, and financial losses, highlighting the critical need for continuous strategic evolution. </a:t>
            </a:r>
          </a:p>
          <a:p>
            <a:r>
              <a:rPr lang="en-GB" sz="1200" b="1" i="0" kern="1200" dirty="0">
                <a:solidFill>
                  <a:schemeClr val="tx1"/>
                </a:solidFill>
                <a:effectLst/>
                <a:latin typeface="Arial" panose="020B0604020202020204" pitchFamily="34" charset="0"/>
                <a:ea typeface="+mn-ea"/>
                <a:cs typeface="+mn-cs"/>
              </a:rPr>
              <a:t>Embracing Innovation:</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Evolving strategies foster an innovation mindset, encouraging experimentation and learning from both successes and failures to build a stronger future. </a:t>
            </a:r>
          </a:p>
          <a:p>
            <a:pPr>
              <a:spcBef>
                <a:spcPct val="0"/>
              </a:spcBef>
            </a:pPr>
            <a:endParaRPr lang="en-GB" altLang="en-US" dirty="0"/>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556C2E7-107E-46D6-BB19-078B4D2CA696}" type="slidenum">
              <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221560-1BDC-3FAC-E33D-91C11640926F}"/>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D3F40E72-6FF3-4DBF-8C12-DA7FBCDEF7DF}" type="datetimeFigureOut">
              <a:rPr lang="en-GB"/>
              <a:pPr>
                <a:defRPr/>
              </a:pPr>
              <a:t>24/09/2026</a:t>
            </a:fld>
            <a:endParaRPr lang="en-GB" dirty="0"/>
          </a:p>
        </p:txBody>
      </p:sp>
      <p:sp>
        <p:nvSpPr>
          <p:cNvPr id="5" name="Footer Placeholder 4">
            <a:extLst>
              <a:ext uri="{FF2B5EF4-FFF2-40B4-BE49-F238E27FC236}">
                <a16:creationId xmlns:a16="http://schemas.microsoft.com/office/drawing/2014/main" id="{4398DD35-B74D-48AD-4360-46685481BFE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A3817B1-CE5C-6629-C557-5CD32EB3FAE1}"/>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0F96D8D8-83EF-4970-9F06-23EC7CDAAE38}" type="slidenum">
              <a:rPr lang="en-GB" altLang="en-US"/>
              <a:pPr>
                <a:defRPr/>
              </a:pPr>
              <a:t>‹#›</a:t>
            </a:fld>
            <a:endParaRPr lang="en-GB" altLang="en-US"/>
          </a:p>
        </p:txBody>
      </p:sp>
    </p:spTree>
    <p:extLst>
      <p:ext uri="{BB962C8B-B14F-4D97-AF65-F5344CB8AC3E}">
        <p14:creationId xmlns:p14="http://schemas.microsoft.com/office/powerpoint/2010/main" val="3933985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5E61E9-2696-22D4-1475-E8E0F2966418}"/>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CDC9BEF4-D54B-4EE8-9DE0-DBBD33B7F0A9}" type="datetimeFigureOut">
              <a:rPr lang="en-GB"/>
              <a:pPr>
                <a:defRPr/>
              </a:pPr>
              <a:t>24/09/2026</a:t>
            </a:fld>
            <a:endParaRPr lang="en-GB" dirty="0"/>
          </a:p>
        </p:txBody>
      </p:sp>
      <p:sp>
        <p:nvSpPr>
          <p:cNvPr id="5" name="Footer Placeholder 4">
            <a:extLst>
              <a:ext uri="{FF2B5EF4-FFF2-40B4-BE49-F238E27FC236}">
                <a16:creationId xmlns:a16="http://schemas.microsoft.com/office/drawing/2014/main" id="{F9581B32-7988-CE45-1209-8559B5A6D692}"/>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9257CFB-5FCC-A8C8-8C87-4740A6E380D6}"/>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32C4229C-489E-459F-BE6B-1DB5E20118D7}" type="slidenum">
              <a:rPr lang="en-GB" altLang="en-US"/>
              <a:pPr>
                <a:defRPr/>
              </a:pPr>
              <a:t>‹#›</a:t>
            </a:fld>
            <a:endParaRPr lang="en-GB" altLang="en-US"/>
          </a:p>
        </p:txBody>
      </p:sp>
    </p:spTree>
    <p:extLst>
      <p:ext uri="{BB962C8B-B14F-4D97-AF65-F5344CB8AC3E}">
        <p14:creationId xmlns:p14="http://schemas.microsoft.com/office/powerpoint/2010/main" val="348807169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288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D21CC7-ED29-307F-DFEB-00E41A61D80F}"/>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7C55109A-E5B1-427C-AE23-2FB813F4DC24}" type="datetimeFigureOut">
              <a:rPr lang="en-GB"/>
              <a:pPr>
                <a:defRPr/>
              </a:pPr>
              <a:t>24/09/2026</a:t>
            </a:fld>
            <a:endParaRPr lang="en-GB" dirty="0"/>
          </a:p>
        </p:txBody>
      </p:sp>
      <p:sp>
        <p:nvSpPr>
          <p:cNvPr id="5" name="Footer Placeholder 4">
            <a:extLst>
              <a:ext uri="{FF2B5EF4-FFF2-40B4-BE49-F238E27FC236}">
                <a16:creationId xmlns:a16="http://schemas.microsoft.com/office/drawing/2014/main" id="{C0047377-BC6C-E311-190F-22765BF2D9D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42AAAFF-AB5F-3535-B990-AE46ABC3C9EB}"/>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46DDA1D4-9963-4156-9161-1FBAC6E8F4CF}" type="slidenum">
              <a:rPr lang="en-GB" altLang="en-US"/>
              <a:pPr>
                <a:defRPr/>
              </a:pPr>
              <a:t>‹#›</a:t>
            </a:fld>
            <a:endParaRPr lang="en-GB" altLang="en-US"/>
          </a:p>
        </p:txBody>
      </p:sp>
    </p:spTree>
    <p:extLst>
      <p:ext uri="{BB962C8B-B14F-4D97-AF65-F5344CB8AC3E}">
        <p14:creationId xmlns:p14="http://schemas.microsoft.com/office/powerpoint/2010/main" val="1233531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8C9DAE03-DC35-1700-4209-CB958707CA65}"/>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3E8BE21A-E76A-442A-8488-3691D28EE2C0}" type="datetimeFigureOut">
              <a:rPr lang="en-GB"/>
              <a:pPr>
                <a:defRPr/>
              </a:pPr>
              <a:t>24/09/2026</a:t>
            </a:fld>
            <a:endParaRPr lang="en-GB" dirty="0"/>
          </a:p>
        </p:txBody>
      </p:sp>
      <p:sp>
        <p:nvSpPr>
          <p:cNvPr id="6" name="Footer Placeholder 4">
            <a:extLst>
              <a:ext uri="{FF2B5EF4-FFF2-40B4-BE49-F238E27FC236}">
                <a16:creationId xmlns:a16="http://schemas.microsoft.com/office/drawing/2014/main" id="{3F47BB5D-56F4-80B6-D803-590F424EB03C}"/>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34632106-2C5A-9977-585B-823C58A985A6}"/>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4EBEDA0A-C955-4DFF-B334-5FB48C36F12C}" type="slidenum">
              <a:rPr lang="en-GB" altLang="en-US"/>
              <a:pPr>
                <a:defRPr/>
              </a:pPr>
              <a:t>‹#›</a:t>
            </a:fld>
            <a:endParaRPr lang="en-GB" altLang="en-US"/>
          </a:p>
        </p:txBody>
      </p:sp>
    </p:spTree>
    <p:extLst>
      <p:ext uri="{BB962C8B-B14F-4D97-AF65-F5344CB8AC3E}">
        <p14:creationId xmlns:p14="http://schemas.microsoft.com/office/powerpoint/2010/main" val="1710829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95D65A8-8934-A980-B323-CA5A275C2E8F}"/>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73351119-B863-41F4-B1B2-75B792633D54}" type="datetimeFigureOut">
              <a:rPr lang="en-GB"/>
              <a:pPr>
                <a:defRPr/>
              </a:pPr>
              <a:t>24/09/2026</a:t>
            </a:fld>
            <a:endParaRPr lang="en-GB" dirty="0"/>
          </a:p>
        </p:txBody>
      </p:sp>
      <p:sp>
        <p:nvSpPr>
          <p:cNvPr id="8" name="Footer Placeholder 4">
            <a:extLst>
              <a:ext uri="{FF2B5EF4-FFF2-40B4-BE49-F238E27FC236}">
                <a16:creationId xmlns:a16="http://schemas.microsoft.com/office/drawing/2014/main" id="{C746CCF3-000A-6668-F7E0-FF401D556C75}"/>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0943EE57-40FA-AE3E-30F9-F15314AE4083}"/>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A2920D7B-A633-4F9E-AF95-30C22E5DCFC5}" type="slidenum">
              <a:rPr lang="en-GB" altLang="en-US"/>
              <a:pPr>
                <a:defRPr/>
              </a:pPr>
              <a:t>‹#›</a:t>
            </a:fld>
            <a:endParaRPr lang="en-GB" altLang="en-US"/>
          </a:p>
        </p:txBody>
      </p:sp>
    </p:spTree>
    <p:extLst>
      <p:ext uri="{BB962C8B-B14F-4D97-AF65-F5344CB8AC3E}">
        <p14:creationId xmlns:p14="http://schemas.microsoft.com/office/powerpoint/2010/main" val="36097069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33E2B556-B8CE-418F-B4E0-74669EC4ECDE}"/>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CACE79C2-F818-44FA-9908-F52DA2C41C9C}" type="datetimeFigureOut">
              <a:rPr lang="en-GB"/>
              <a:pPr>
                <a:defRPr/>
              </a:pPr>
              <a:t>24/09/2026</a:t>
            </a:fld>
            <a:endParaRPr lang="en-GB" dirty="0"/>
          </a:p>
        </p:txBody>
      </p:sp>
      <p:sp>
        <p:nvSpPr>
          <p:cNvPr id="4" name="Footer Placeholder 4">
            <a:extLst>
              <a:ext uri="{FF2B5EF4-FFF2-40B4-BE49-F238E27FC236}">
                <a16:creationId xmlns:a16="http://schemas.microsoft.com/office/drawing/2014/main" id="{C44FA0F8-D136-86E5-56D4-A88056FBBA96}"/>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3285F692-5601-7DF3-AE8C-C887C5BD96A4}"/>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70151B91-8DCC-4632-BFBC-6856E7565E45}" type="slidenum">
              <a:rPr lang="en-GB" altLang="en-US"/>
              <a:pPr>
                <a:defRPr/>
              </a:pPr>
              <a:t>‹#›</a:t>
            </a:fld>
            <a:endParaRPr lang="en-GB" altLang="en-US"/>
          </a:p>
        </p:txBody>
      </p:sp>
    </p:spTree>
    <p:extLst>
      <p:ext uri="{BB962C8B-B14F-4D97-AF65-F5344CB8AC3E}">
        <p14:creationId xmlns:p14="http://schemas.microsoft.com/office/powerpoint/2010/main" val="367612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D22EF4CF-95D3-F5D8-636F-3F0FA958B5ED}"/>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696724E6-F655-4695-AEA5-BB4EA99BF02D}" type="datetimeFigureOut">
              <a:rPr lang="en-GB"/>
              <a:pPr>
                <a:defRPr/>
              </a:pPr>
              <a:t>24/09/2026</a:t>
            </a:fld>
            <a:endParaRPr lang="en-GB" dirty="0"/>
          </a:p>
        </p:txBody>
      </p:sp>
      <p:sp>
        <p:nvSpPr>
          <p:cNvPr id="3" name="Footer Placeholder 4">
            <a:extLst>
              <a:ext uri="{FF2B5EF4-FFF2-40B4-BE49-F238E27FC236}">
                <a16:creationId xmlns:a16="http://schemas.microsoft.com/office/drawing/2014/main" id="{E10FE82E-4A8C-35A2-588F-3C598FFC851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099CC5A5-55E6-0FC9-0240-19252FCF9F2D}"/>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F09E5184-B360-4DEF-BB3C-8A9E23047D53}" type="slidenum">
              <a:rPr lang="en-GB" altLang="en-US"/>
              <a:pPr>
                <a:defRPr/>
              </a:pPr>
              <a:t>‹#›</a:t>
            </a:fld>
            <a:endParaRPr lang="en-GB" altLang="en-US"/>
          </a:p>
        </p:txBody>
      </p:sp>
    </p:spTree>
    <p:extLst>
      <p:ext uri="{BB962C8B-B14F-4D97-AF65-F5344CB8AC3E}">
        <p14:creationId xmlns:p14="http://schemas.microsoft.com/office/powerpoint/2010/main" val="1409152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76390756-2D48-4B7A-5121-3353E686B140}"/>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07D2F90D-1A4D-48D7-8B8E-DA83D8A99056}" type="datetimeFigureOut">
              <a:rPr lang="en-GB"/>
              <a:pPr>
                <a:defRPr/>
              </a:pPr>
              <a:t>24/09/2026</a:t>
            </a:fld>
            <a:endParaRPr lang="en-GB" dirty="0"/>
          </a:p>
        </p:txBody>
      </p:sp>
      <p:sp>
        <p:nvSpPr>
          <p:cNvPr id="6" name="Footer Placeholder 4">
            <a:extLst>
              <a:ext uri="{FF2B5EF4-FFF2-40B4-BE49-F238E27FC236}">
                <a16:creationId xmlns:a16="http://schemas.microsoft.com/office/drawing/2014/main" id="{0362EE33-86C1-AFEB-104E-95F88A21B524}"/>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48913112-AD30-6933-EF6D-B63ED64DA3FD}"/>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2DE1E8B4-8866-40B4-BE7A-D8DB48758D0A}" type="slidenum">
              <a:rPr lang="en-GB" altLang="en-US"/>
              <a:pPr>
                <a:defRPr/>
              </a:pPr>
              <a:t>‹#›</a:t>
            </a:fld>
            <a:endParaRPr lang="en-GB" altLang="en-US"/>
          </a:p>
        </p:txBody>
      </p:sp>
    </p:spTree>
    <p:extLst>
      <p:ext uri="{BB962C8B-B14F-4D97-AF65-F5344CB8AC3E}">
        <p14:creationId xmlns:p14="http://schemas.microsoft.com/office/powerpoint/2010/main" val="663329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6F8EF000-D049-E97C-0187-583C47888269}"/>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C5B4DCBE-05D3-4ED5-B000-2D516291D0E3}" type="datetimeFigureOut">
              <a:rPr lang="en-GB"/>
              <a:pPr>
                <a:defRPr/>
              </a:pPr>
              <a:t>24/09/2026</a:t>
            </a:fld>
            <a:endParaRPr lang="en-GB" dirty="0"/>
          </a:p>
        </p:txBody>
      </p:sp>
      <p:sp>
        <p:nvSpPr>
          <p:cNvPr id="6" name="Footer Placeholder 4">
            <a:extLst>
              <a:ext uri="{FF2B5EF4-FFF2-40B4-BE49-F238E27FC236}">
                <a16:creationId xmlns:a16="http://schemas.microsoft.com/office/drawing/2014/main" id="{82B1EDF4-75AC-BA85-DA10-3EACF5F309C8}"/>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C5914B5B-BC7A-97BD-6CA0-940CD19DA057}"/>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9CDF0793-DE1E-483D-A421-73FC480E443D}" type="slidenum">
              <a:rPr lang="en-GB" altLang="en-US"/>
              <a:pPr>
                <a:defRPr/>
              </a:pPr>
              <a:t>‹#›</a:t>
            </a:fld>
            <a:endParaRPr lang="en-GB" altLang="en-US"/>
          </a:p>
        </p:txBody>
      </p:sp>
    </p:spTree>
    <p:extLst>
      <p:ext uri="{BB962C8B-B14F-4D97-AF65-F5344CB8AC3E}">
        <p14:creationId xmlns:p14="http://schemas.microsoft.com/office/powerpoint/2010/main" val="313045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6E5A6A-A107-8272-4790-5904B89FEAA6}"/>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11026942-8A51-410D-91EC-4F6AC61B7E37}" type="datetimeFigureOut">
              <a:rPr lang="en-GB"/>
              <a:pPr>
                <a:defRPr/>
              </a:pPr>
              <a:t>24/09/2026</a:t>
            </a:fld>
            <a:endParaRPr lang="en-GB" dirty="0"/>
          </a:p>
        </p:txBody>
      </p:sp>
      <p:sp>
        <p:nvSpPr>
          <p:cNvPr id="5" name="Footer Placeholder 4">
            <a:extLst>
              <a:ext uri="{FF2B5EF4-FFF2-40B4-BE49-F238E27FC236}">
                <a16:creationId xmlns:a16="http://schemas.microsoft.com/office/drawing/2014/main" id="{87EEDD52-8C0D-00C0-2FB1-A0580A9BFAF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0D04193-D297-3719-9EC3-A6744BBB5752}"/>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EA62FFC1-4D95-4F17-A484-A294412C6BC5}" type="slidenum">
              <a:rPr lang="en-GB" altLang="en-US"/>
              <a:pPr>
                <a:defRPr/>
              </a:pPr>
              <a:t>‹#›</a:t>
            </a:fld>
            <a:endParaRPr lang="en-GB" altLang="en-US"/>
          </a:p>
        </p:txBody>
      </p:sp>
    </p:spTree>
    <p:extLst>
      <p:ext uri="{BB962C8B-B14F-4D97-AF65-F5344CB8AC3E}">
        <p14:creationId xmlns:p14="http://schemas.microsoft.com/office/powerpoint/2010/main" val="3313502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A600FB-7BA1-7AF5-FF2B-532E8CA27120}"/>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B31DBEBC-2925-4666-B4D6-57D7C58DDB2A}" type="datetimeFigureOut">
              <a:rPr lang="en-GB"/>
              <a:pPr>
                <a:defRPr/>
              </a:pPr>
              <a:t>24/09/2026</a:t>
            </a:fld>
            <a:endParaRPr lang="en-GB" dirty="0"/>
          </a:p>
        </p:txBody>
      </p:sp>
      <p:sp>
        <p:nvSpPr>
          <p:cNvPr id="5" name="Footer Placeholder 4">
            <a:extLst>
              <a:ext uri="{FF2B5EF4-FFF2-40B4-BE49-F238E27FC236}">
                <a16:creationId xmlns:a16="http://schemas.microsoft.com/office/drawing/2014/main" id="{40C47CE1-5F20-44B0-F330-3E35A46E1A7B}"/>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4E8664E-9C3B-36A6-CA70-DC663886082C}"/>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F2536023-1895-4646-8BC7-C7DC29D96859}" type="slidenum">
              <a:rPr lang="en-GB" altLang="en-US"/>
              <a:pPr>
                <a:defRPr/>
              </a:pPr>
              <a:t>‹#›</a:t>
            </a:fld>
            <a:endParaRPr lang="en-GB" altLang="en-US"/>
          </a:p>
        </p:txBody>
      </p:sp>
    </p:spTree>
    <p:extLst>
      <p:ext uri="{BB962C8B-B14F-4D97-AF65-F5344CB8AC3E}">
        <p14:creationId xmlns:p14="http://schemas.microsoft.com/office/powerpoint/2010/main" val="9007345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Blank" type="blank">
  <p:cSld name="Blank">
    <p:spTree>
      <p:nvGrpSpPr>
        <p:cNvPr id="1" name="Shape 20"/>
        <p:cNvGrpSpPr/>
        <p:nvPr/>
      </p:nvGrpSpPr>
      <p:grpSpPr>
        <a:xfrm>
          <a:off x="0" y="0"/>
          <a:ext cx="0" cy="0"/>
          <a:chOff x="0" y="0"/>
          <a:chExt cx="0" cy="0"/>
        </a:xfrm>
      </p:grpSpPr>
    </p:spTree>
    <p:extLst>
      <p:ext uri="{BB962C8B-B14F-4D97-AF65-F5344CB8AC3E}">
        <p14:creationId xmlns:p14="http://schemas.microsoft.com/office/powerpoint/2010/main" val="42495284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matchingName="Vertical Title and Text" userDrawn="1">
  <p:cSld name="Vertical Title and Text">
    <p:spTree>
      <p:nvGrpSpPr>
        <p:cNvPr id="1" name="Shape 21"/>
        <p:cNvGrpSpPr/>
        <p:nvPr/>
      </p:nvGrpSpPr>
      <p:grpSpPr>
        <a:xfrm>
          <a:off x="0" y="0"/>
          <a:ext cx="0" cy="0"/>
          <a:chOff x="0" y="0"/>
          <a:chExt cx="0" cy="0"/>
        </a:xfrm>
      </p:grpSpPr>
      <p:sp>
        <p:nvSpPr>
          <p:cNvPr id="23" name="Google Shape;23;p5"/>
          <p:cNvSpPr txBox="1">
            <a:spLocks noGrp="1"/>
          </p:cNvSpPr>
          <p:nvPr>
            <p:ph type="body" idx="1"/>
          </p:nvPr>
        </p:nvSpPr>
        <p:spPr>
          <a:xfrm rot="5400000">
            <a:off x="392907" y="-97630"/>
            <a:ext cx="6010275" cy="6437312"/>
          </a:xfrm>
          <a:prstGeom prst="rect">
            <a:avLst/>
          </a:prstGeom>
          <a:solidFill>
            <a:schemeClr val="lt1"/>
          </a:solidFill>
          <a:ln>
            <a:noFill/>
          </a:ln>
        </p:spPr>
        <p:txBody>
          <a:bodyPr spcFirstLastPara="1"/>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dirty="0"/>
          </a:p>
        </p:txBody>
      </p:sp>
    </p:spTree>
    <p:extLst>
      <p:ext uri="{BB962C8B-B14F-4D97-AF65-F5344CB8AC3E}">
        <p14:creationId xmlns:p14="http://schemas.microsoft.com/office/powerpoint/2010/main" val="24649924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matchingName="Title and Vertical Text" type="vertTx">
  <p:cSld name="Title and Vertical Text">
    <p:spTree>
      <p:nvGrpSpPr>
        <p:cNvPr id="1" name="Shape 24"/>
        <p:cNvGrpSpPr/>
        <p:nvPr/>
      </p:nvGrpSpPr>
      <p:grpSpPr>
        <a:xfrm>
          <a:off x="0" y="0"/>
          <a:ext cx="0" cy="0"/>
          <a:chOff x="0" y="0"/>
          <a:chExt cx="0" cy="0"/>
        </a:xfrm>
      </p:grpSpPr>
      <p:pic>
        <p:nvPicPr>
          <p:cNvPr id="2" name="Picture 6">
            <a:extLst>
              <a:ext uri="{FF2B5EF4-FFF2-40B4-BE49-F238E27FC236}">
                <a16:creationId xmlns:a16="http://schemas.microsoft.com/office/drawing/2014/main" id="{509A6EA1-361E-D530-2D10-5C6AFDA88092}"/>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235825" y="4281488"/>
            <a:ext cx="1566863" cy="182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7">
            <a:extLst>
              <a:ext uri="{FF2B5EF4-FFF2-40B4-BE49-F238E27FC236}">
                <a16:creationId xmlns:a16="http://schemas.microsoft.com/office/drawing/2014/main" id="{532C8F43-17A0-91A2-EA62-C763D27874C3}"/>
              </a:ext>
            </a:extLst>
          </p:cNvPr>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7524750" y="4614863"/>
            <a:ext cx="1295400"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Google Shape;25;p6"/>
          <p:cNvSpPr txBox="1">
            <a:spLocks noGrp="1"/>
          </p:cNvSpPr>
          <p:nvPr>
            <p:ph type="title"/>
          </p:nvPr>
        </p:nvSpPr>
        <p:spPr>
          <a:xfrm>
            <a:off x="179387" y="115887"/>
            <a:ext cx="8785225" cy="360362"/>
          </a:xfrm>
          <a:prstGeom prst="rect">
            <a:avLst/>
          </a:prstGeom>
          <a:noFill/>
          <a:ln>
            <a:noFill/>
          </a:ln>
        </p:spPr>
        <p:txBody>
          <a:bodyPr spcFirstLastPara="1"/>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6" name="Google Shape;26;p6"/>
          <p:cNvSpPr txBox="1">
            <a:spLocks noGrp="1"/>
          </p:cNvSpPr>
          <p:nvPr>
            <p:ph type="body" idx="1"/>
          </p:nvPr>
        </p:nvSpPr>
        <p:spPr>
          <a:xfrm rot="5400000">
            <a:off x="1783556" y="-1054894"/>
            <a:ext cx="5576887" cy="8785225"/>
          </a:xfrm>
          <a:prstGeom prst="rect">
            <a:avLst/>
          </a:prstGeom>
          <a:solidFill>
            <a:schemeClr val="lt1"/>
          </a:solidFill>
          <a:ln>
            <a:noFill/>
          </a:ln>
        </p:spPr>
        <p:txBody>
          <a:bodyPr spcFirstLastPara="1"/>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dirty="0"/>
          </a:p>
        </p:txBody>
      </p:sp>
    </p:spTree>
    <p:extLst>
      <p:ext uri="{BB962C8B-B14F-4D97-AF65-F5344CB8AC3E}">
        <p14:creationId xmlns:p14="http://schemas.microsoft.com/office/powerpoint/2010/main" val="23186299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 with Caption">
    <p:spTree>
      <p:nvGrpSpPr>
        <p:cNvPr id="1" name="Shape 27"/>
        <p:cNvGrpSpPr/>
        <p:nvPr/>
      </p:nvGrpSpPr>
      <p:grpSpPr>
        <a:xfrm>
          <a:off x="0" y="0"/>
          <a:ext cx="0" cy="0"/>
          <a:chOff x="0" y="0"/>
          <a:chExt cx="0" cy="0"/>
        </a:xfrm>
      </p:grpSpPr>
      <p:sp>
        <p:nvSpPr>
          <p:cNvPr id="28" name="Google Shape;28;p7"/>
          <p:cNvSpPr txBox="1">
            <a:spLocks noGrp="1"/>
          </p:cNvSpPr>
          <p:nvPr>
            <p:ph type="title"/>
          </p:nvPr>
        </p:nvSpPr>
        <p:spPr>
          <a:xfrm>
            <a:off x="1792288" y="4800600"/>
            <a:ext cx="5486400" cy="566738"/>
          </a:xfrm>
          <a:prstGeom prst="rect">
            <a:avLst/>
          </a:prstGeom>
          <a:noFill/>
          <a:ln>
            <a:noFill/>
          </a:ln>
        </p:spPr>
        <p:txBody>
          <a:bodyPr spcFirstLastPara="1" anchor="b"/>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9" name="Google Shape;29;p7"/>
          <p:cNvSpPr>
            <a:spLocks noGrp="1"/>
          </p:cNvSpPr>
          <p:nvPr>
            <p:ph type="pic" idx="2"/>
          </p:nvPr>
        </p:nvSpPr>
        <p:spPr>
          <a:xfrm>
            <a:off x="1792288" y="612775"/>
            <a:ext cx="5486400" cy="4114800"/>
          </a:xfrm>
          <a:prstGeom prst="rect">
            <a:avLst/>
          </a:prstGeom>
          <a:solidFill>
            <a:schemeClr val="lt1"/>
          </a:solidFill>
          <a:ln>
            <a:noFill/>
          </a:ln>
        </p:spPr>
        <p:txBody>
          <a:bodyPr spcFirstLastPara="1"/>
          <a:lstStyle>
            <a:lvl1pPr marR="0" lvl="0" algn="l" rtl="0">
              <a:spcBef>
                <a:spcPts val="640"/>
              </a:spcBef>
              <a:spcAft>
                <a:spcPts val="0"/>
              </a:spcAft>
              <a:buClr>
                <a:schemeClr val="dk1"/>
              </a:buClr>
              <a:buSzPts val="3200"/>
              <a:buFont typeface="Arial"/>
              <a:buNone/>
              <a:defRPr sz="3200" b="0" i="0" u="none" strike="noStrike" cap="none">
                <a:solidFill>
                  <a:schemeClr val="dk1"/>
                </a:solidFill>
                <a:latin typeface="Arial"/>
                <a:ea typeface="Arial"/>
                <a:cs typeface="Arial"/>
                <a:sym typeface="Arial"/>
              </a:defRPr>
            </a:lvl1pPr>
            <a:lvl2pPr marR="0" lvl="1" algn="l" rtl="0">
              <a:spcBef>
                <a:spcPts val="56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spcBef>
                <a:spcPts val="48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3pPr>
            <a:lvl4pPr marR="0" lvl="3" algn="l" rtl="0">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4pPr>
            <a:lvl5pPr marR="0" lvl="4" algn="l" rtl="0">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5pPr>
            <a:lvl6pPr marR="0" lvl="5" algn="l" rtl="0">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6pPr>
            <a:lvl7pPr marR="0" lvl="6" algn="l" rtl="0">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7pPr>
            <a:lvl8pPr marR="0" lvl="7" algn="l" rtl="0">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8pPr>
            <a:lvl9pPr marR="0" lvl="8" algn="l" rtl="0">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9pPr>
          </a:lstStyle>
          <a:p>
            <a:pPr lvl="0"/>
            <a:endParaRPr noProof="0">
              <a:sym typeface="Arial"/>
            </a:endParaRPr>
          </a:p>
        </p:txBody>
      </p:sp>
      <p:sp>
        <p:nvSpPr>
          <p:cNvPr id="30" name="Google Shape;30;p7"/>
          <p:cNvSpPr txBox="1">
            <a:spLocks noGrp="1"/>
          </p:cNvSpPr>
          <p:nvPr>
            <p:ph type="body" idx="1"/>
          </p:nvPr>
        </p:nvSpPr>
        <p:spPr>
          <a:xfrm>
            <a:off x="1792288" y="5367338"/>
            <a:ext cx="5486400" cy="804862"/>
          </a:xfrm>
          <a:prstGeom prst="rect">
            <a:avLst/>
          </a:prstGeom>
          <a:solidFill>
            <a:schemeClr val="lt1"/>
          </a:solidFill>
          <a:ln>
            <a:noFill/>
          </a:ln>
        </p:spPr>
        <p:txBody>
          <a:bodyPr spcFirstLastPara="1"/>
          <a:lstStyle>
            <a:lvl1pPr marL="457200" lvl="0" indent="-228600" algn="l">
              <a:spcBef>
                <a:spcPts val="280"/>
              </a:spcBef>
              <a:spcAft>
                <a:spcPts val="0"/>
              </a:spcAft>
              <a:buClr>
                <a:schemeClr val="dk1"/>
              </a:buClr>
              <a:buSzPts val="1400"/>
              <a:buFont typeface="Arial"/>
              <a:buNone/>
              <a:defRPr sz="1400"/>
            </a:lvl1pPr>
            <a:lvl2pPr marL="914400" lvl="1" indent="-228600" algn="l">
              <a:spcBef>
                <a:spcPts val="240"/>
              </a:spcBef>
              <a:spcAft>
                <a:spcPts val="0"/>
              </a:spcAft>
              <a:buClr>
                <a:schemeClr val="dk1"/>
              </a:buClr>
              <a:buSzPts val="1200"/>
              <a:buFont typeface="Arial"/>
              <a:buNone/>
              <a:defRPr sz="1200"/>
            </a:lvl2pPr>
            <a:lvl3pPr marL="1371600" lvl="2" indent="-228600" algn="l">
              <a:spcBef>
                <a:spcPts val="200"/>
              </a:spcBef>
              <a:spcAft>
                <a:spcPts val="0"/>
              </a:spcAft>
              <a:buClr>
                <a:schemeClr val="dk1"/>
              </a:buClr>
              <a:buSzPts val="1000"/>
              <a:buFont typeface="Arial"/>
              <a:buNone/>
              <a:defRPr sz="1000"/>
            </a:lvl3pPr>
            <a:lvl4pPr marL="1828800" lvl="3" indent="-228600" algn="l">
              <a:spcBef>
                <a:spcPts val="180"/>
              </a:spcBef>
              <a:spcAft>
                <a:spcPts val="0"/>
              </a:spcAft>
              <a:buClr>
                <a:schemeClr val="dk1"/>
              </a:buClr>
              <a:buSzPts val="900"/>
              <a:buFont typeface="Arial"/>
              <a:buNone/>
              <a:defRPr sz="900"/>
            </a:lvl4pPr>
            <a:lvl5pPr marL="2286000" lvl="4" indent="-228600" algn="l">
              <a:spcBef>
                <a:spcPts val="180"/>
              </a:spcBef>
              <a:spcAft>
                <a:spcPts val="0"/>
              </a:spcAft>
              <a:buClr>
                <a:schemeClr val="dk1"/>
              </a:buClr>
              <a:buSzPts val="900"/>
              <a:buFont typeface="Arial"/>
              <a:buNone/>
              <a:defRPr sz="900"/>
            </a:lvl5pPr>
            <a:lvl6pPr marL="2743200" lvl="5" indent="-228600" algn="l">
              <a:spcBef>
                <a:spcPts val="180"/>
              </a:spcBef>
              <a:spcAft>
                <a:spcPts val="0"/>
              </a:spcAft>
              <a:buClr>
                <a:schemeClr val="dk1"/>
              </a:buClr>
              <a:buSzPts val="900"/>
              <a:buFont typeface="Arial"/>
              <a:buNone/>
              <a:defRPr sz="900"/>
            </a:lvl6pPr>
            <a:lvl7pPr marL="3200400" lvl="6" indent="-228600" algn="l">
              <a:spcBef>
                <a:spcPts val="180"/>
              </a:spcBef>
              <a:spcAft>
                <a:spcPts val="0"/>
              </a:spcAft>
              <a:buClr>
                <a:schemeClr val="dk1"/>
              </a:buClr>
              <a:buSzPts val="900"/>
              <a:buFont typeface="Arial"/>
              <a:buNone/>
              <a:defRPr sz="900"/>
            </a:lvl7pPr>
            <a:lvl8pPr marL="3657600" lvl="7" indent="-228600" algn="l">
              <a:spcBef>
                <a:spcPts val="180"/>
              </a:spcBef>
              <a:spcAft>
                <a:spcPts val="0"/>
              </a:spcAft>
              <a:buClr>
                <a:schemeClr val="dk1"/>
              </a:buClr>
              <a:buSzPts val="900"/>
              <a:buFont typeface="Arial"/>
              <a:buNone/>
              <a:defRPr sz="900"/>
            </a:lvl8pPr>
            <a:lvl9pPr marL="4114800" lvl="8" indent="-228600" algn="l">
              <a:spcBef>
                <a:spcPts val="180"/>
              </a:spcBef>
              <a:spcAft>
                <a:spcPts val="0"/>
              </a:spcAft>
              <a:buClr>
                <a:schemeClr val="dk1"/>
              </a:buClr>
              <a:buSzPts val="900"/>
              <a:buFont typeface="Arial"/>
              <a:buNone/>
              <a:defRPr sz="900"/>
            </a:lvl9pPr>
          </a:lstStyle>
          <a:p>
            <a:endParaRPr/>
          </a:p>
        </p:txBody>
      </p:sp>
    </p:spTree>
    <p:extLst>
      <p:ext uri="{BB962C8B-B14F-4D97-AF65-F5344CB8AC3E}">
        <p14:creationId xmlns:p14="http://schemas.microsoft.com/office/powerpoint/2010/main" val="9750754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Content with Caption">
    <p:spTree>
      <p:nvGrpSpPr>
        <p:cNvPr id="1" name="Shape 31"/>
        <p:cNvGrpSpPr/>
        <p:nvPr/>
      </p:nvGrpSpPr>
      <p:grpSpPr>
        <a:xfrm>
          <a:off x="0" y="0"/>
          <a:ext cx="0" cy="0"/>
          <a:chOff x="0" y="0"/>
          <a:chExt cx="0" cy="0"/>
        </a:xfrm>
      </p:grpSpPr>
      <p:pic>
        <p:nvPicPr>
          <p:cNvPr id="2" name="Picture 6">
            <a:extLst>
              <a:ext uri="{FF2B5EF4-FFF2-40B4-BE49-F238E27FC236}">
                <a16:creationId xmlns:a16="http://schemas.microsoft.com/office/drawing/2014/main" id="{EB8854DD-9611-D927-8B1C-925E1E1A6AF1}"/>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524750" y="4614863"/>
            <a:ext cx="1295400"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 name="Google Shape;32;p8"/>
          <p:cNvSpPr txBox="1">
            <a:spLocks noGrp="1"/>
          </p:cNvSpPr>
          <p:nvPr>
            <p:ph type="title"/>
          </p:nvPr>
        </p:nvSpPr>
        <p:spPr>
          <a:xfrm>
            <a:off x="457200" y="273050"/>
            <a:ext cx="3008313" cy="1162050"/>
          </a:xfrm>
          <a:prstGeom prst="rect">
            <a:avLst/>
          </a:prstGeom>
          <a:noFill/>
          <a:ln>
            <a:noFill/>
          </a:ln>
        </p:spPr>
        <p:txBody>
          <a:bodyPr spcFirstLastPara="1" anchor="b"/>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3" name="Google Shape;33;p8"/>
          <p:cNvSpPr txBox="1">
            <a:spLocks noGrp="1"/>
          </p:cNvSpPr>
          <p:nvPr>
            <p:ph type="body" idx="1"/>
          </p:nvPr>
        </p:nvSpPr>
        <p:spPr>
          <a:xfrm>
            <a:off x="3575050" y="273050"/>
            <a:ext cx="5111750" cy="5853113"/>
          </a:xfrm>
          <a:prstGeom prst="rect">
            <a:avLst/>
          </a:prstGeom>
          <a:solidFill>
            <a:schemeClr val="lt1"/>
          </a:solidFill>
          <a:ln>
            <a:noFill/>
          </a:ln>
        </p:spPr>
        <p:txBody>
          <a:bodyPr spcFirstLastPara="1"/>
          <a:lstStyle>
            <a:lvl1pPr marL="457200" lvl="0" indent="-431800" algn="l">
              <a:spcBef>
                <a:spcPts val="640"/>
              </a:spcBef>
              <a:spcAft>
                <a:spcPts val="0"/>
              </a:spcAft>
              <a:buClr>
                <a:schemeClr val="dk1"/>
              </a:buClr>
              <a:buSzPts val="3200"/>
              <a:buFont typeface="Arial"/>
              <a:buChar char="•"/>
              <a:defRPr sz="3200"/>
            </a:lvl1pPr>
            <a:lvl2pPr marL="914400" lvl="1" indent="-406400" algn="l">
              <a:spcBef>
                <a:spcPts val="560"/>
              </a:spcBef>
              <a:spcAft>
                <a:spcPts val="0"/>
              </a:spcAft>
              <a:buClr>
                <a:schemeClr val="dk1"/>
              </a:buClr>
              <a:buSzPts val="2800"/>
              <a:buFont typeface="Arial"/>
              <a:buChar char="–"/>
              <a:defRPr sz="2800"/>
            </a:lvl2pPr>
            <a:lvl3pPr marL="1371600" lvl="2" indent="-381000" algn="l">
              <a:spcBef>
                <a:spcPts val="480"/>
              </a:spcBef>
              <a:spcAft>
                <a:spcPts val="0"/>
              </a:spcAft>
              <a:buClr>
                <a:schemeClr val="dk1"/>
              </a:buClr>
              <a:buSzPts val="2400"/>
              <a:buFont typeface="Arial"/>
              <a:buChar char="•"/>
              <a:defRPr sz="2400"/>
            </a:lvl3pPr>
            <a:lvl4pPr marL="1828800" lvl="3" indent="-355600" algn="l">
              <a:spcBef>
                <a:spcPts val="400"/>
              </a:spcBef>
              <a:spcAft>
                <a:spcPts val="0"/>
              </a:spcAft>
              <a:buClr>
                <a:schemeClr val="dk1"/>
              </a:buClr>
              <a:buSzPts val="2000"/>
              <a:buFont typeface="Arial"/>
              <a:buChar char="–"/>
              <a:defRPr sz="2000"/>
            </a:lvl4pPr>
            <a:lvl5pPr marL="2286000" lvl="4" indent="-355600" algn="l">
              <a:spcBef>
                <a:spcPts val="400"/>
              </a:spcBef>
              <a:spcAft>
                <a:spcPts val="0"/>
              </a:spcAft>
              <a:buClr>
                <a:schemeClr val="dk1"/>
              </a:buClr>
              <a:buSzPts val="2000"/>
              <a:buFont typeface="Arial"/>
              <a:buChar char="»"/>
              <a:defRPr sz="2000"/>
            </a:lvl5pPr>
            <a:lvl6pPr marL="2743200" lvl="5" indent="-355600" algn="l">
              <a:spcBef>
                <a:spcPts val="400"/>
              </a:spcBef>
              <a:spcAft>
                <a:spcPts val="0"/>
              </a:spcAft>
              <a:buClr>
                <a:schemeClr val="dk1"/>
              </a:buClr>
              <a:buSzPts val="2000"/>
              <a:buFont typeface="Arial"/>
              <a:buChar char="»"/>
              <a:defRPr sz="2000"/>
            </a:lvl6pPr>
            <a:lvl7pPr marL="3200400" lvl="6" indent="-355600" algn="l">
              <a:spcBef>
                <a:spcPts val="400"/>
              </a:spcBef>
              <a:spcAft>
                <a:spcPts val="0"/>
              </a:spcAft>
              <a:buClr>
                <a:schemeClr val="dk1"/>
              </a:buClr>
              <a:buSzPts val="2000"/>
              <a:buFont typeface="Arial"/>
              <a:buChar char="»"/>
              <a:defRPr sz="2000"/>
            </a:lvl7pPr>
            <a:lvl8pPr marL="3657600" lvl="7" indent="-355600" algn="l">
              <a:spcBef>
                <a:spcPts val="400"/>
              </a:spcBef>
              <a:spcAft>
                <a:spcPts val="0"/>
              </a:spcAft>
              <a:buClr>
                <a:schemeClr val="dk1"/>
              </a:buClr>
              <a:buSzPts val="2000"/>
              <a:buFont typeface="Arial"/>
              <a:buChar char="»"/>
              <a:defRPr sz="2000"/>
            </a:lvl8pPr>
            <a:lvl9pPr marL="4114800" lvl="8" indent="-355600" algn="l">
              <a:spcBef>
                <a:spcPts val="400"/>
              </a:spcBef>
              <a:spcAft>
                <a:spcPts val="0"/>
              </a:spcAft>
              <a:buClr>
                <a:schemeClr val="dk1"/>
              </a:buClr>
              <a:buSzPts val="2000"/>
              <a:buFont typeface="Arial"/>
              <a:buChar char="»"/>
              <a:defRPr sz="2000"/>
            </a:lvl9pPr>
          </a:lstStyle>
          <a:p>
            <a:endParaRPr/>
          </a:p>
        </p:txBody>
      </p:sp>
      <p:sp>
        <p:nvSpPr>
          <p:cNvPr id="34" name="Google Shape;34;p8"/>
          <p:cNvSpPr txBox="1">
            <a:spLocks noGrp="1"/>
          </p:cNvSpPr>
          <p:nvPr>
            <p:ph type="body" idx="2"/>
          </p:nvPr>
        </p:nvSpPr>
        <p:spPr>
          <a:xfrm>
            <a:off x="457200" y="1435100"/>
            <a:ext cx="3008313" cy="4691063"/>
          </a:xfrm>
          <a:prstGeom prst="rect">
            <a:avLst/>
          </a:prstGeom>
          <a:solidFill>
            <a:schemeClr val="lt1"/>
          </a:solidFill>
          <a:ln>
            <a:noFill/>
          </a:ln>
        </p:spPr>
        <p:txBody>
          <a:bodyPr spcFirstLastPara="1"/>
          <a:lstStyle>
            <a:lvl1pPr marL="457200" lvl="0" indent="-228600" algn="l">
              <a:spcBef>
                <a:spcPts val="280"/>
              </a:spcBef>
              <a:spcAft>
                <a:spcPts val="0"/>
              </a:spcAft>
              <a:buClr>
                <a:schemeClr val="dk1"/>
              </a:buClr>
              <a:buSzPts val="1400"/>
              <a:buFont typeface="Arial"/>
              <a:buNone/>
              <a:defRPr sz="1400"/>
            </a:lvl1pPr>
            <a:lvl2pPr marL="914400" lvl="1" indent="-228600" algn="l">
              <a:spcBef>
                <a:spcPts val="240"/>
              </a:spcBef>
              <a:spcAft>
                <a:spcPts val="0"/>
              </a:spcAft>
              <a:buClr>
                <a:schemeClr val="dk1"/>
              </a:buClr>
              <a:buSzPts val="1200"/>
              <a:buFont typeface="Arial"/>
              <a:buNone/>
              <a:defRPr sz="1200"/>
            </a:lvl2pPr>
            <a:lvl3pPr marL="1371600" lvl="2" indent="-228600" algn="l">
              <a:spcBef>
                <a:spcPts val="200"/>
              </a:spcBef>
              <a:spcAft>
                <a:spcPts val="0"/>
              </a:spcAft>
              <a:buClr>
                <a:schemeClr val="dk1"/>
              </a:buClr>
              <a:buSzPts val="1000"/>
              <a:buFont typeface="Arial"/>
              <a:buNone/>
              <a:defRPr sz="1000"/>
            </a:lvl3pPr>
            <a:lvl4pPr marL="1828800" lvl="3" indent="-228600" algn="l">
              <a:spcBef>
                <a:spcPts val="180"/>
              </a:spcBef>
              <a:spcAft>
                <a:spcPts val="0"/>
              </a:spcAft>
              <a:buClr>
                <a:schemeClr val="dk1"/>
              </a:buClr>
              <a:buSzPts val="900"/>
              <a:buFont typeface="Arial"/>
              <a:buNone/>
              <a:defRPr sz="900"/>
            </a:lvl4pPr>
            <a:lvl5pPr marL="2286000" lvl="4" indent="-228600" algn="l">
              <a:spcBef>
                <a:spcPts val="180"/>
              </a:spcBef>
              <a:spcAft>
                <a:spcPts val="0"/>
              </a:spcAft>
              <a:buClr>
                <a:schemeClr val="dk1"/>
              </a:buClr>
              <a:buSzPts val="900"/>
              <a:buFont typeface="Arial"/>
              <a:buNone/>
              <a:defRPr sz="900"/>
            </a:lvl5pPr>
            <a:lvl6pPr marL="2743200" lvl="5" indent="-228600" algn="l">
              <a:spcBef>
                <a:spcPts val="180"/>
              </a:spcBef>
              <a:spcAft>
                <a:spcPts val="0"/>
              </a:spcAft>
              <a:buClr>
                <a:schemeClr val="dk1"/>
              </a:buClr>
              <a:buSzPts val="900"/>
              <a:buFont typeface="Arial"/>
              <a:buNone/>
              <a:defRPr sz="900"/>
            </a:lvl6pPr>
            <a:lvl7pPr marL="3200400" lvl="6" indent="-228600" algn="l">
              <a:spcBef>
                <a:spcPts val="180"/>
              </a:spcBef>
              <a:spcAft>
                <a:spcPts val="0"/>
              </a:spcAft>
              <a:buClr>
                <a:schemeClr val="dk1"/>
              </a:buClr>
              <a:buSzPts val="900"/>
              <a:buFont typeface="Arial"/>
              <a:buNone/>
              <a:defRPr sz="900"/>
            </a:lvl7pPr>
            <a:lvl8pPr marL="3657600" lvl="7" indent="-228600" algn="l">
              <a:spcBef>
                <a:spcPts val="180"/>
              </a:spcBef>
              <a:spcAft>
                <a:spcPts val="0"/>
              </a:spcAft>
              <a:buClr>
                <a:schemeClr val="dk1"/>
              </a:buClr>
              <a:buSzPts val="900"/>
              <a:buFont typeface="Arial"/>
              <a:buNone/>
              <a:defRPr sz="900"/>
            </a:lvl8pPr>
            <a:lvl9pPr marL="4114800" lvl="8" indent="-228600" algn="l">
              <a:spcBef>
                <a:spcPts val="180"/>
              </a:spcBef>
              <a:spcAft>
                <a:spcPts val="0"/>
              </a:spcAft>
              <a:buClr>
                <a:schemeClr val="dk1"/>
              </a:buClr>
              <a:buSzPts val="900"/>
              <a:buFont typeface="Arial"/>
              <a:buNone/>
              <a:defRPr sz="900"/>
            </a:lvl9pPr>
          </a:lstStyle>
          <a:p>
            <a:endParaRPr/>
          </a:p>
        </p:txBody>
      </p:sp>
    </p:spTree>
    <p:extLst>
      <p:ext uri="{BB962C8B-B14F-4D97-AF65-F5344CB8AC3E}">
        <p14:creationId xmlns:p14="http://schemas.microsoft.com/office/powerpoint/2010/main" val="18978481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matchingName="Title Only" type="titleOnly">
  <p:cSld name="Title Only">
    <p:spTree>
      <p:nvGrpSpPr>
        <p:cNvPr id="1" name="Shape 35"/>
        <p:cNvGrpSpPr/>
        <p:nvPr/>
      </p:nvGrpSpPr>
      <p:grpSpPr>
        <a:xfrm>
          <a:off x="0" y="0"/>
          <a:ext cx="0" cy="0"/>
          <a:chOff x="0" y="0"/>
          <a:chExt cx="0" cy="0"/>
        </a:xfrm>
      </p:grpSpPr>
      <p:sp>
        <p:nvSpPr>
          <p:cNvPr id="36" name="Google Shape;36;p9"/>
          <p:cNvSpPr txBox="1">
            <a:spLocks noGrp="1"/>
          </p:cNvSpPr>
          <p:nvPr>
            <p:ph type="title"/>
          </p:nvPr>
        </p:nvSpPr>
        <p:spPr>
          <a:xfrm>
            <a:off x="179387" y="115887"/>
            <a:ext cx="8785225" cy="360362"/>
          </a:xfrm>
          <a:prstGeom prst="rect">
            <a:avLst/>
          </a:prstGeom>
          <a:noFill/>
          <a:ln>
            <a:noFill/>
          </a:ln>
        </p:spPr>
        <p:txBody>
          <a:bodyPr spcFirstLastPara="1"/>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Tree>
    <p:extLst>
      <p:ext uri="{BB962C8B-B14F-4D97-AF65-F5344CB8AC3E}">
        <p14:creationId xmlns:p14="http://schemas.microsoft.com/office/powerpoint/2010/main" val="32416783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matchingName="Comparison" type="twoTxTwoObj">
  <p:cSld name="Comparison">
    <p:spTree>
      <p:nvGrpSpPr>
        <p:cNvPr id="1" name="Shape 37"/>
        <p:cNvGrpSpPr/>
        <p:nvPr/>
      </p:nvGrpSpPr>
      <p:grpSpPr>
        <a:xfrm>
          <a:off x="0" y="0"/>
          <a:ext cx="0" cy="0"/>
          <a:chOff x="0" y="0"/>
          <a:chExt cx="0" cy="0"/>
        </a:xfrm>
      </p:grpSpPr>
      <p:pic>
        <p:nvPicPr>
          <p:cNvPr id="2" name="Picture 5">
            <a:extLst>
              <a:ext uri="{FF2B5EF4-FFF2-40B4-BE49-F238E27FC236}">
                <a16:creationId xmlns:a16="http://schemas.microsoft.com/office/drawing/2014/main" id="{194601C2-A8B3-9266-7209-D43826C1FC2B}"/>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524750" y="4614863"/>
            <a:ext cx="1295400"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 name="Google Shape;38;p10"/>
          <p:cNvSpPr txBox="1">
            <a:spLocks noGrp="1"/>
          </p:cNvSpPr>
          <p:nvPr>
            <p:ph type="title"/>
          </p:nvPr>
        </p:nvSpPr>
        <p:spPr>
          <a:xfrm>
            <a:off x="457200" y="274638"/>
            <a:ext cx="8229600" cy="1143000"/>
          </a:xfrm>
          <a:prstGeom prst="rect">
            <a:avLst/>
          </a:prstGeom>
          <a:noFill/>
          <a:ln>
            <a:noFill/>
          </a:ln>
        </p:spPr>
        <p:txBody>
          <a:bodyPr spcFirstLastPara="1"/>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9" name="Google Shape;39;p10"/>
          <p:cNvSpPr txBox="1">
            <a:spLocks noGrp="1"/>
          </p:cNvSpPr>
          <p:nvPr>
            <p:ph type="body" idx="1"/>
          </p:nvPr>
        </p:nvSpPr>
        <p:spPr>
          <a:xfrm>
            <a:off x="457200" y="1535113"/>
            <a:ext cx="4040188" cy="639762"/>
          </a:xfrm>
          <a:prstGeom prst="rect">
            <a:avLst/>
          </a:prstGeom>
          <a:solidFill>
            <a:schemeClr val="lt1"/>
          </a:solidFill>
          <a:ln>
            <a:noFill/>
          </a:ln>
        </p:spPr>
        <p:txBody>
          <a:bodyPr spcFirstLastPara="1" anchor="b"/>
          <a:lstStyle>
            <a:lvl1pPr marL="457200" lvl="0" indent="-228600" algn="l">
              <a:spcBef>
                <a:spcPts val="480"/>
              </a:spcBef>
              <a:spcAft>
                <a:spcPts val="0"/>
              </a:spcAft>
              <a:buClr>
                <a:schemeClr val="dk1"/>
              </a:buClr>
              <a:buSzPts val="2400"/>
              <a:buFont typeface="Arial"/>
              <a:buNone/>
              <a:defRPr sz="2400" b="1"/>
            </a:lvl1pPr>
            <a:lvl2pPr marL="914400" lvl="1" indent="-228600" algn="l">
              <a:spcBef>
                <a:spcPts val="400"/>
              </a:spcBef>
              <a:spcAft>
                <a:spcPts val="0"/>
              </a:spcAft>
              <a:buClr>
                <a:schemeClr val="dk1"/>
              </a:buClr>
              <a:buSzPts val="2000"/>
              <a:buFont typeface="Arial"/>
              <a:buNone/>
              <a:defRPr sz="2000" b="1"/>
            </a:lvl2pPr>
            <a:lvl3pPr marL="1371600" lvl="2" indent="-228600" algn="l">
              <a:spcBef>
                <a:spcPts val="360"/>
              </a:spcBef>
              <a:spcAft>
                <a:spcPts val="0"/>
              </a:spcAft>
              <a:buClr>
                <a:schemeClr val="dk1"/>
              </a:buClr>
              <a:buSzPts val="1800"/>
              <a:buFont typeface="Arial"/>
              <a:buNone/>
              <a:defRPr sz="1800" b="1"/>
            </a:lvl3pPr>
            <a:lvl4pPr marL="1828800" lvl="3" indent="-228600" algn="l">
              <a:spcBef>
                <a:spcPts val="320"/>
              </a:spcBef>
              <a:spcAft>
                <a:spcPts val="0"/>
              </a:spcAft>
              <a:buClr>
                <a:schemeClr val="dk1"/>
              </a:buClr>
              <a:buSzPts val="1600"/>
              <a:buFont typeface="Arial"/>
              <a:buNone/>
              <a:defRPr sz="1600" b="1"/>
            </a:lvl4pPr>
            <a:lvl5pPr marL="2286000" lvl="4" indent="-228600" algn="l">
              <a:spcBef>
                <a:spcPts val="320"/>
              </a:spcBef>
              <a:spcAft>
                <a:spcPts val="0"/>
              </a:spcAft>
              <a:buClr>
                <a:schemeClr val="dk1"/>
              </a:buClr>
              <a:buSzPts val="1600"/>
              <a:buFont typeface="Arial"/>
              <a:buNone/>
              <a:defRPr sz="1600" b="1"/>
            </a:lvl5pPr>
            <a:lvl6pPr marL="2743200" lvl="5" indent="-228600" algn="l">
              <a:spcBef>
                <a:spcPts val="320"/>
              </a:spcBef>
              <a:spcAft>
                <a:spcPts val="0"/>
              </a:spcAft>
              <a:buClr>
                <a:schemeClr val="dk1"/>
              </a:buClr>
              <a:buSzPts val="1600"/>
              <a:buFont typeface="Arial"/>
              <a:buNone/>
              <a:defRPr sz="1600" b="1"/>
            </a:lvl6pPr>
            <a:lvl7pPr marL="3200400" lvl="6" indent="-228600" algn="l">
              <a:spcBef>
                <a:spcPts val="320"/>
              </a:spcBef>
              <a:spcAft>
                <a:spcPts val="0"/>
              </a:spcAft>
              <a:buClr>
                <a:schemeClr val="dk1"/>
              </a:buClr>
              <a:buSzPts val="1600"/>
              <a:buFont typeface="Arial"/>
              <a:buNone/>
              <a:defRPr sz="1600" b="1"/>
            </a:lvl7pPr>
            <a:lvl8pPr marL="3657600" lvl="7" indent="-228600" algn="l">
              <a:spcBef>
                <a:spcPts val="320"/>
              </a:spcBef>
              <a:spcAft>
                <a:spcPts val="0"/>
              </a:spcAft>
              <a:buClr>
                <a:schemeClr val="dk1"/>
              </a:buClr>
              <a:buSzPts val="1600"/>
              <a:buFont typeface="Arial"/>
              <a:buNone/>
              <a:defRPr sz="1600" b="1"/>
            </a:lvl8pPr>
            <a:lvl9pPr marL="4114800" lvl="8" indent="-228600" algn="l">
              <a:spcBef>
                <a:spcPts val="320"/>
              </a:spcBef>
              <a:spcAft>
                <a:spcPts val="0"/>
              </a:spcAft>
              <a:buClr>
                <a:schemeClr val="dk1"/>
              </a:buClr>
              <a:buSzPts val="1600"/>
              <a:buFont typeface="Arial"/>
              <a:buNone/>
              <a:defRPr sz="1600" b="1"/>
            </a:lvl9pPr>
          </a:lstStyle>
          <a:p>
            <a:endParaRPr/>
          </a:p>
        </p:txBody>
      </p:sp>
      <p:sp>
        <p:nvSpPr>
          <p:cNvPr id="40" name="Google Shape;40;p10"/>
          <p:cNvSpPr txBox="1">
            <a:spLocks noGrp="1"/>
          </p:cNvSpPr>
          <p:nvPr>
            <p:ph type="body" idx="2"/>
          </p:nvPr>
        </p:nvSpPr>
        <p:spPr>
          <a:xfrm>
            <a:off x="457200" y="2174875"/>
            <a:ext cx="4040188" cy="3951288"/>
          </a:xfrm>
          <a:prstGeom prst="rect">
            <a:avLst/>
          </a:prstGeom>
          <a:solidFill>
            <a:schemeClr val="lt1"/>
          </a:solidFill>
          <a:ln>
            <a:noFill/>
          </a:ln>
        </p:spPr>
        <p:txBody>
          <a:bodyPr spcFirstLastPara="1"/>
          <a:lstStyle>
            <a:lvl1pPr marL="457200" lvl="0" indent="-381000" algn="l">
              <a:spcBef>
                <a:spcPts val="480"/>
              </a:spcBef>
              <a:spcAft>
                <a:spcPts val="0"/>
              </a:spcAft>
              <a:buClr>
                <a:schemeClr val="dk1"/>
              </a:buClr>
              <a:buSzPts val="2400"/>
              <a:buFont typeface="Arial"/>
              <a:buChar char="•"/>
              <a:defRPr sz="2400"/>
            </a:lvl1pPr>
            <a:lvl2pPr marL="914400" lvl="1" indent="-355600" algn="l">
              <a:spcBef>
                <a:spcPts val="400"/>
              </a:spcBef>
              <a:spcAft>
                <a:spcPts val="0"/>
              </a:spcAft>
              <a:buClr>
                <a:schemeClr val="dk1"/>
              </a:buClr>
              <a:buSzPts val="2000"/>
              <a:buFont typeface="Arial"/>
              <a:buChar char="–"/>
              <a:defRPr sz="2000"/>
            </a:lvl2pPr>
            <a:lvl3pPr marL="1371600" lvl="2" indent="-342900" algn="l">
              <a:spcBef>
                <a:spcPts val="360"/>
              </a:spcBef>
              <a:spcAft>
                <a:spcPts val="0"/>
              </a:spcAft>
              <a:buClr>
                <a:schemeClr val="dk1"/>
              </a:buClr>
              <a:buSzPts val="1800"/>
              <a:buFont typeface="Arial"/>
              <a:buChar char="•"/>
              <a:defRPr sz="1800"/>
            </a:lvl3pPr>
            <a:lvl4pPr marL="1828800" lvl="3" indent="-330200" algn="l">
              <a:spcBef>
                <a:spcPts val="320"/>
              </a:spcBef>
              <a:spcAft>
                <a:spcPts val="0"/>
              </a:spcAft>
              <a:buClr>
                <a:schemeClr val="dk1"/>
              </a:buClr>
              <a:buSzPts val="1600"/>
              <a:buFont typeface="Arial"/>
              <a:buChar char="–"/>
              <a:defRPr sz="1600"/>
            </a:lvl4pPr>
            <a:lvl5pPr marL="2286000" lvl="4" indent="-330200" algn="l">
              <a:spcBef>
                <a:spcPts val="320"/>
              </a:spcBef>
              <a:spcAft>
                <a:spcPts val="0"/>
              </a:spcAft>
              <a:buClr>
                <a:schemeClr val="dk1"/>
              </a:buClr>
              <a:buSzPts val="1600"/>
              <a:buFont typeface="Arial"/>
              <a:buChar char="»"/>
              <a:defRPr sz="1600"/>
            </a:lvl5pPr>
            <a:lvl6pPr marL="2743200" lvl="5" indent="-330200" algn="l">
              <a:spcBef>
                <a:spcPts val="320"/>
              </a:spcBef>
              <a:spcAft>
                <a:spcPts val="0"/>
              </a:spcAft>
              <a:buClr>
                <a:schemeClr val="dk1"/>
              </a:buClr>
              <a:buSzPts val="1600"/>
              <a:buFont typeface="Arial"/>
              <a:buChar char="»"/>
              <a:defRPr sz="1600"/>
            </a:lvl6pPr>
            <a:lvl7pPr marL="3200400" lvl="6" indent="-330200" algn="l">
              <a:spcBef>
                <a:spcPts val="320"/>
              </a:spcBef>
              <a:spcAft>
                <a:spcPts val="0"/>
              </a:spcAft>
              <a:buClr>
                <a:schemeClr val="dk1"/>
              </a:buClr>
              <a:buSzPts val="1600"/>
              <a:buFont typeface="Arial"/>
              <a:buChar char="»"/>
              <a:defRPr sz="1600"/>
            </a:lvl7pPr>
            <a:lvl8pPr marL="3657600" lvl="7" indent="-330200" algn="l">
              <a:spcBef>
                <a:spcPts val="320"/>
              </a:spcBef>
              <a:spcAft>
                <a:spcPts val="0"/>
              </a:spcAft>
              <a:buClr>
                <a:schemeClr val="dk1"/>
              </a:buClr>
              <a:buSzPts val="1600"/>
              <a:buFont typeface="Arial"/>
              <a:buChar char="»"/>
              <a:defRPr sz="1600"/>
            </a:lvl8pPr>
            <a:lvl9pPr marL="4114800" lvl="8" indent="-330200" algn="l">
              <a:spcBef>
                <a:spcPts val="320"/>
              </a:spcBef>
              <a:spcAft>
                <a:spcPts val="0"/>
              </a:spcAft>
              <a:buClr>
                <a:schemeClr val="dk1"/>
              </a:buClr>
              <a:buSzPts val="1600"/>
              <a:buFont typeface="Arial"/>
              <a:buChar char="»"/>
              <a:defRPr sz="1600"/>
            </a:lvl9pPr>
          </a:lstStyle>
          <a:p>
            <a:endParaRPr/>
          </a:p>
        </p:txBody>
      </p:sp>
      <p:sp>
        <p:nvSpPr>
          <p:cNvPr id="41" name="Google Shape;41;p10"/>
          <p:cNvSpPr txBox="1">
            <a:spLocks noGrp="1"/>
          </p:cNvSpPr>
          <p:nvPr>
            <p:ph type="body" idx="3"/>
          </p:nvPr>
        </p:nvSpPr>
        <p:spPr>
          <a:xfrm>
            <a:off x="4645025" y="1535113"/>
            <a:ext cx="4041775" cy="639762"/>
          </a:xfrm>
          <a:prstGeom prst="rect">
            <a:avLst/>
          </a:prstGeom>
          <a:solidFill>
            <a:schemeClr val="lt1"/>
          </a:solidFill>
          <a:ln>
            <a:noFill/>
          </a:ln>
        </p:spPr>
        <p:txBody>
          <a:bodyPr spcFirstLastPara="1" anchor="b"/>
          <a:lstStyle>
            <a:lvl1pPr marL="457200" lvl="0" indent="-228600" algn="l">
              <a:spcBef>
                <a:spcPts val="480"/>
              </a:spcBef>
              <a:spcAft>
                <a:spcPts val="0"/>
              </a:spcAft>
              <a:buClr>
                <a:schemeClr val="dk1"/>
              </a:buClr>
              <a:buSzPts val="2400"/>
              <a:buFont typeface="Arial"/>
              <a:buNone/>
              <a:defRPr sz="2400" b="1"/>
            </a:lvl1pPr>
            <a:lvl2pPr marL="914400" lvl="1" indent="-228600" algn="l">
              <a:spcBef>
                <a:spcPts val="400"/>
              </a:spcBef>
              <a:spcAft>
                <a:spcPts val="0"/>
              </a:spcAft>
              <a:buClr>
                <a:schemeClr val="dk1"/>
              </a:buClr>
              <a:buSzPts val="2000"/>
              <a:buFont typeface="Arial"/>
              <a:buNone/>
              <a:defRPr sz="2000" b="1"/>
            </a:lvl2pPr>
            <a:lvl3pPr marL="1371600" lvl="2" indent="-228600" algn="l">
              <a:spcBef>
                <a:spcPts val="360"/>
              </a:spcBef>
              <a:spcAft>
                <a:spcPts val="0"/>
              </a:spcAft>
              <a:buClr>
                <a:schemeClr val="dk1"/>
              </a:buClr>
              <a:buSzPts val="1800"/>
              <a:buFont typeface="Arial"/>
              <a:buNone/>
              <a:defRPr sz="1800" b="1"/>
            </a:lvl3pPr>
            <a:lvl4pPr marL="1828800" lvl="3" indent="-228600" algn="l">
              <a:spcBef>
                <a:spcPts val="320"/>
              </a:spcBef>
              <a:spcAft>
                <a:spcPts val="0"/>
              </a:spcAft>
              <a:buClr>
                <a:schemeClr val="dk1"/>
              </a:buClr>
              <a:buSzPts val="1600"/>
              <a:buFont typeface="Arial"/>
              <a:buNone/>
              <a:defRPr sz="1600" b="1"/>
            </a:lvl4pPr>
            <a:lvl5pPr marL="2286000" lvl="4" indent="-228600" algn="l">
              <a:spcBef>
                <a:spcPts val="320"/>
              </a:spcBef>
              <a:spcAft>
                <a:spcPts val="0"/>
              </a:spcAft>
              <a:buClr>
                <a:schemeClr val="dk1"/>
              </a:buClr>
              <a:buSzPts val="1600"/>
              <a:buFont typeface="Arial"/>
              <a:buNone/>
              <a:defRPr sz="1600" b="1"/>
            </a:lvl5pPr>
            <a:lvl6pPr marL="2743200" lvl="5" indent="-228600" algn="l">
              <a:spcBef>
                <a:spcPts val="320"/>
              </a:spcBef>
              <a:spcAft>
                <a:spcPts val="0"/>
              </a:spcAft>
              <a:buClr>
                <a:schemeClr val="dk1"/>
              </a:buClr>
              <a:buSzPts val="1600"/>
              <a:buFont typeface="Arial"/>
              <a:buNone/>
              <a:defRPr sz="1600" b="1"/>
            </a:lvl6pPr>
            <a:lvl7pPr marL="3200400" lvl="6" indent="-228600" algn="l">
              <a:spcBef>
                <a:spcPts val="320"/>
              </a:spcBef>
              <a:spcAft>
                <a:spcPts val="0"/>
              </a:spcAft>
              <a:buClr>
                <a:schemeClr val="dk1"/>
              </a:buClr>
              <a:buSzPts val="1600"/>
              <a:buFont typeface="Arial"/>
              <a:buNone/>
              <a:defRPr sz="1600" b="1"/>
            </a:lvl7pPr>
            <a:lvl8pPr marL="3657600" lvl="7" indent="-228600" algn="l">
              <a:spcBef>
                <a:spcPts val="320"/>
              </a:spcBef>
              <a:spcAft>
                <a:spcPts val="0"/>
              </a:spcAft>
              <a:buClr>
                <a:schemeClr val="dk1"/>
              </a:buClr>
              <a:buSzPts val="1600"/>
              <a:buFont typeface="Arial"/>
              <a:buNone/>
              <a:defRPr sz="1600" b="1"/>
            </a:lvl8pPr>
            <a:lvl9pPr marL="4114800" lvl="8" indent="-228600" algn="l">
              <a:spcBef>
                <a:spcPts val="320"/>
              </a:spcBef>
              <a:spcAft>
                <a:spcPts val="0"/>
              </a:spcAft>
              <a:buClr>
                <a:schemeClr val="dk1"/>
              </a:buClr>
              <a:buSzPts val="1600"/>
              <a:buFont typeface="Arial"/>
              <a:buNone/>
              <a:defRPr sz="1600" b="1"/>
            </a:lvl9pPr>
          </a:lstStyle>
          <a:p>
            <a:endParaRPr/>
          </a:p>
        </p:txBody>
      </p:sp>
      <p:sp>
        <p:nvSpPr>
          <p:cNvPr id="42" name="Google Shape;42;p10"/>
          <p:cNvSpPr txBox="1">
            <a:spLocks noGrp="1"/>
          </p:cNvSpPr>
          <p:nvPr>
            <p:ph type="body" idx="4"/>
          </p:nvPr>
        </p:nvSpPr>
        <p:spPr>
          <a:xfrm>
            <a:off x="4645025" y="2174875"/>
            <a:ext cx="4041775" cy="3951288"/>
          </a:xfrm>
          <a:prstGeom prst="rect">
            <a:avLst/>
          </a:prstGeom>
          <a:solidFill>
            <a:schemeClr val="lt1"/>
          </a:solidFill>
          <a:ln>
            <a:noFill/>
          </a:ln>
        </p:spPr>
        <p:txBody>
          <a:bodyPr spcFirstLastPara="1"/>
          <a:lstStyle>
            <a:lvl1pPr marL="457200" lvl="0" indent="-381000" algn="l">
              <a:spcBef>
                <a:spcPts val="480"/>
              </a:spcBef>
              <a:spcAft>
                <a:spcPts val="0"/>
              </a:spcAft>
              <a:buClr>
                <a:schemeClr val="dk1"/>
              </a:buClr>
              <a:buSzPts val="2400"/>
              <a:buFont typeface="Arial"/>
              <a:buChar char="•"/>
              <a:defRPr sz="2400"/>
            </a:lvl1pPr>
            <a:lvl2pPr marL="914400" lvl="1" indent="-355600" algn="l">
              <a:spcBef>
                <a:spcPts val="400"/>
              </a:spcBef>
              <a:spcAft>
                <a:spcPts val="0"/>
              </a:spcAft>
              <a:buClr>
                <a:schemeClr val="dk1"/>
              </a:buClr>
              <a:buSzPts val="2000"/>
              <a:buFont typeface="Arial"/>
              <a:buChar char="–"/>
              <a:defRPr sz="2000"/>
            </a:lvl2pPr>
            <a:lvl3pPr marL="1371600" lvl="2" indent="-342900" algn="l">
              <a:spcBef>
                <a:spcPts val="360"/>
              </a:spcBef>
              <a:spcAft>
                <a:spcPts val="0"/>
              </a:spcAft>
              <a:buClr>
                <a:schemeClr val="dk1"/>
              </a:buClr>
              <a:buSzPts val="1800"/>
              <a:buFont typeface="Arial"/>
              <a:buChar char="•"/>
              <a:defRPr sz="1800"/>
            </a:lvl3pPr>
            <a:lvl4pPr marL="1828800" lvl="3" indent="-330200" algn="l">
              <a:spcBef>
                <a:spcPts val="320"/>
              </a:spcBef>
              <a:spcAft>
                <a:spcPts val="0"/>
              </a:spcAft>
              <a:buClr>
                <a:schemeClr val="dk1"/>
              </a:buClr>
              <a:buSzPts val="1600"/>
              <a:buFont typeface="Arial"/>
              <a:buChar char="–"/>
              <a:defRPr sz="1600"/>
            </a:lvl4pPr>
            <a:lvl5pPr marL="2286000" lvl="4" indent="-330200" algn="l">
              <a:spcBef>
                <a:spcPts val="320"/>
              </a:spcBef>
              <a:spcAft>
                <a:spcPts val="0"/>
              </a:spcAft>
              <a:buClr>
                <a:schemeClr val="dk1"/>
              </a:buClr>
              <a:buSzPts val="1600"/>
              <a:buFont typeface="Arial"/>
              <a:buChar char="»"/>
              <a:defRPr sz="1600"/>
            </a:lvl5pPr>
            <a:lvl6pPr marL="2743200" lvl="5" indent="-330200" algn="l">
              <a:spcBef>
                <a:spcPts val="320"/>
              </a:spcBef>
              <a:spcAft>
                <a:spcPts val="0"/>
              </a:spcAft>
              <a:buClr>
                <a:schemeClr val="dk1"/>
              </a:buClr>
              <a:buSzPts val="1600"/>
              <a:buFont typeface="Arial"/>
              <a:buChar char="»"/>
              <a:defRPr sz="1600"/>
            </a:lvl6pPr>
            <a:lvl7pPr marL="3200400" lvl="6" indent="-330200" algn="l">
              <a:spcBef>
                <a:spcPts val="320"/>
              </a:spcBef>
              <a:spcAft>
                <a:spcPts val="0"/>
              </a:spcAft>
              <a:buClr>
                <a:schemeClr val="dk1"/>
              </a:buClr>
              <a:buSzPts val="1600"/>
              <a:buFont typeface="Arial"/>
              <a:buChar char="»"/>
              <a:defRPr sz="1600"/>
            </a:lvl7pPr>
            <a:lvl8pPr marL="3657600" lvl="7" indent="-330200" algn="l">
              <a:spcBef>
                <a:spcPts val="320"/>
              </a:spcBef>
              <a:spcAft>
                <a:spcPts val="0"/>
              </a:spcAft>
              <a:buClr>
                <a:schemeClr val="dk1"/>
              </a:buClr>
              <a:buSzPts val="1600"/>
              <a:buFont typeface="Arial"/>
              <a:buChar char="»"/>
              <a:defRPr sz="1600"/>
            </a:lvl8pPr>
            <a:lvl9pPr marL="4114800" lvl="8" indent="-330200" algn="l">
              <a:spcBef>
                <a:spcPts val="320"/>
              </a:spcBef>
              <a:spcAft>
                <a:spcPts val="0"/>
              </a:spcAft>
              <a:buClr>
                <a:schemeClr val="dk1"/>
              </a:buClr>
              <a:buSzPts val="1600"/>
              <a:buFont typeface="Arial"/>
              <a:buChar char="»"/>
              <a:defRPr sz="1600"/>
            </a:lvl9pPr>
          </a:lstStyle>
          <a:p>
            <a:endParaRPr/>
          </a:p>
        </p:txBody>
      </p:sp>
    </p:spTree>
    <p:extLst>
      <p:ext uri="{BB962C8B-B14F-4D97-AF65-F5344CB8AC3E}">
        <p14:creationId xmlns:p14="http://schemas.microsoft.com/office/powerpoint/2010/main" val="24058072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matchingName="Two Content" type="twoObj">
  <p:cSld name="Two Content">
    <p:spTree>
      <p:nvGrpSpPr>
        <p:cNvPr id="1" name="Shape 43"/>
        <p:cNvGrpSpPr/>
        <p:nvPr/>
      </p:nvGrpSpPr>
      <p:grpSpPr>
        <a:xfrm>
          <a:off x="0" y="0"/>
          <a:ext cx="0" cy="0"/>
          <a:chOff x="0" y="0"/>
          <a:chExt cx="0" cy="0"/>
        </a:xfrm>
      </p:grpSpPr>
      <p:pic>
        <p:nvPicPr>
          <p:cNvPr id="2" name="Picture 6">
            <a:extLst>
              <a:ext uri="{FF2B5EF4-FFF2-40B4-BE49-F238E27FC236}">
                <a16:creationId xmlns:a16="http://schemas.microsoft.com/office/drawing/2014/main" id="{0615C9E0-7235-B7C8-5D8A-293AB439231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235825" y="4281488"/>
            <a:ext cx="1566863" cy="182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7">
            <a:extLst>
              <a:ext uri="{FF2B5EF4-FFF2-40B4-BE49-F238E27FC236}">
                <a16:creationId xmlns:a16="http://schemas.microsoft.com/office/drawing/2014/main" id="{74783F2B-3924-AB04-A147-8F7F12797A0D}"/>
              </a:ext>
            </a:extLst>
          </p:cNvPr>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7524750" y="4614863"/>
            <a:ext cx="1295400"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 name="Google Shape;44;p11"/>
          <p:cNvSpPr txBox="1">
            <a:spLocks noGrp="1"/>
          </p:cNvSpPr>
          <p:nvPr>
            <p:ph type="title"/>
          </p:nvPr>
        </p:nvSpPr>
        <p:spPr>
          <a:xfrm>
            <a:off x="179387" y="115887"/>
            <a:ext cx="8785225" cy="360362"/>
          </a:xfrm>
          <a:prstGeom prst="rect">
            <a:avLst/>
          </a:prstGeom>
          <a:noFill/>
          <a:ln>
            <a:noFill/>
          </a:ln>
        </p:spPr>
        <p:txBody>
          <a:bodyPr spcFirstLastPara="1"/>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45" name="Google Shape;45;p11"/>
          <p:cNvSpPr txBox="1">
            <a:spLocks noGrp="1"/>
          </p:cNvSpPr>
          <p:nvPr>
            <p:ph type="body" idx="1"/>
          </p:nvPr>
        </p:nvSpPr>
        <p:spPr>
          <a:xfrm>
            <a:off x="179388" y="549275"/>
            <a:ext cx="4316412" cy="5576888"/>
          </a:xfrm>
          <a:prstGeom prst="rect">
            <a:avLst/>
          </a:prstGeom>
          <a:solidFill>
            <a:schemeClr val="lt1"/>
          </a:solidFill>
          <a:ln>
            <a:noFill/>
          </a:ln>
        </p:spPr>
        <p:txBody>
          <a:bodyPr spcFirstLastPara="1"/>
          <a:lstStyle>
            <a:lvl1pPr marL="457200" lvl="0" indent="-406400" algn="l">
              <a:spcBef>
                <a:spcPts val="560"/>
              </a:spcBef>
              <a:spcAft>
                <a:spcPts val="0"/>
              </a:spcAft>
              <a:buClr>
                <a:schemeClr val="dk1"/>
              </a:buClr>
              <a:buSzPts val="2800"/>
              <a:buFont typeface="Arial"/>
              <a:buChar char="•"/>
              <a:defRPr sz="2800"/>
            </a:lvl1pPr>
            <a:lvl2pPr marL="914400" lvl="1" indent="-381000" algn="l">
              <a:spcBef>
                <a:spcPts val="480"/>
              </a:spcBef>
              <a:spcAft>
                <a:spcPts val="0"/>
              </a:spcAft>
              <a:buClr>
                <a:schemeClr val="dk1"/>
              </a:buClr>
              <a:buSzPts val="2400"/>
              <a:buFont typeface="Arial"/>
              <a:buChar char="–"/>
              <a:defRPr sz="2400"/>
            </a:lvl2pPr>
            <a:lvl3pPr marL="1371600" lvl="2" indent="-355600" algn="l">
              <a:spcBef>
                <a:spcPts val="400"/>
              </a:spcBef>
              <a:spcAft>
                <a:spcPts val="0"/>
              </a:spcAft>
              <a:buClr>
                <a:schemeClr val="dk1"/>
              </a:buClr>
              <a:buSzPts val="2000"/>
              <a:buFont typeface="Arial"/>
              <a:buChar char="•"/>
              <a:defRPr sz="2000"/>
            </a:lvl3pPr>
            <a:lvl4pPr marL="1828800" lvl="3" indent="-342900" algn="l">
              <a:spcBef>
                <a:spcPts val="360"/>
              </a:spcBef>
              <a:spcAft>
                <a:spcPts val="0"/>
              </a:spcAft>
              <a:buClr>
                <a:schemeClr val="dk1"/>
              </a:buClr>
              <a:buSzPts val="1800"/>
              <a:buFont typeface="Arial"/>
              <a:buChar char="–"/>
              <a:defRPr sz="1800"/>
            </a:lvl4pPr>
            <a:lvl5pPr marL="2286000" lvl="4" indent="-342900" algn="l">
              <a:spcBef>
                <a:spcPts val="360"/>
              </a:spcBef>
              <a:spcAft>
                <a:spcPts val="0"/>
              </a:spcAft>
              <a:buClr>
                <a:schemeClr val="dk1"/>
              </a:buClr>
              <a:buSzPts val="1800"/>
              <a:buFont typeface="Arial"/>
              <a:buChar char="»"/>
              <a:defRPr sz="1800"/>
            </a:lvl5pPr>
            <a:lvl6pPr marL="2743200" lvl="5" indent="-342900" algn="l">
              <a:spcBef>
                <a:spcPts val="360"/>
              </a:spcBef>
              <a:spcAft>
                <a:spcPts val="0"/>
              </a:spcAft>
              <a:buClr>
                <a:schemeClr val="dk1"/>
              </a:buClr>
              <a:buSzPts val="1800"/>
              <a:buFont typeface="Arial"/>
              <a:buChar char="»"/>
              <a:defRPr sz="1800"/>
            </a:lvl6pPr>
            <a:lvl7pPr marL="3200400" lvl="6" indent="-342900" algn="l">
              <a:spcBef>
                <a:spcPts val="360"/>
              </a:spcBef>
              <a:spcAft>
                <a:spcPts val="0"/>
              </a:spcAft>
              <a:buClr>
                <a:schemeClr val="dk1"/>
              </a:buClr>
              <a:buSzPts val="1800"/>
              <a:buFont typeface="Arial"/>
              <a:buChar char="»"/>
              <a:defRPr sz="1800"/>
            </a:lvl7pPr>
            <a:lvl8pPr marL="3657600" lvl="7" indent="-342900" algn="l">
              <a:spcBef>
                <a:spcPts val="360"/>
              </a:spcBef>
              <a:spcAft>
                <a:spcPts val="0"/>
              </a:spcAft>
              <a:buClr>
                <a:schemeClr val="dk1"/>
              </a:buClr>
              <a:buSzPts val="1800"/>
              <a:buFont typeface="Arial"/>
              <a:buChar char="»"/>
              <a:defRPr sz="1800"/>
            </a:lvl8pPr>
            <a:lvl9pPr marL="4114800" lvl="8" indent="-342900" algn="l">
              <a:spcBef>
                <a:spcPts val="360"/>
              </a:spcBef>
              <a:spcAft>
                <a:spcPts val="0"/>
              </a:spcAft>
              <a:buClr>
                <a:schemeClr val="dk1"/>
              </a:buClr>
              <a:buSzPts val="1800"/>
              <a:buFont typeface="Arial"/>
              <a:buChar char="»"/>
              <a:defRPr sz="1800"/>
            </a:lvl9pPr>
          </a:lstStyle>
          <a:p>
            <a:endParaRPr/>
          </a:p>
        </p:txBody>
      </p:sp>
      <p:sp>
        <p:nvSpPr>
          <p:cNvPr id="46" name="Google Shape;46;p11"/>
          <p:cNvSpPr txBox="1">
            <a:spLocks noGrp="1"/>
          </p:cNvSpPr>
          <p:nvPr>
            <p:ph type="body" idx="2"/>
          </p:nvPr>
        </p:nvSpPr>
        <p:spPr>
          <a:xfrm>
            <a:off x="4648200" y="549275"/>
            <a:ext cx="4316413" cy="5576888"/>
          </a:xfrm>
          <a:prstGeom prst="rect">
            <a:avLst/>
          </a:prstGeom>
          <a:solidFill>
            <a:schemeClr val="lt1"/>
          </a:solidFill>
          <a:ln>
            <a:noFill/>
          </a:ln>
        </p:spPr>
        <p:txBody>
          <a:bodyPr spcFirstLastPara="1"/>
          <a:lstStyle>
            <a:lvl1pPr marL="457200" lvl="0" indent="-406400" algn="l">
              <a:spcBef>
                <a:spcPts val="560"/>
              </a:spcBef>
              <a:spcAft>
                <a:spcPts val="0"/>
              </a:spcAft>
              <a:buClr>
                <a:schemeClr val="dk1"/>
              </a:buClr>
              <a:buSzPts val="2800"/>
              <a:buFont typeface="Arial"/>
              <a:buChar char="•"/>
              <a:defRPr sz="2800"/>
            </a:lvl1pPr>
            <a:lvl2pPr marL="914400" lvl="1" indent="-381000" algn="l">
              <a:spcBef>
                <a:spcPts val="480"/>
              </a:spcBef>
              <a:spcAft>
                <a:spcPts val="0"/>
              </a:spcAft>
              <a:buClr>
                <a:schemeClr val="dk1"/>
              </a:buClr>
              <a:buSzPts val="2400"/>
              <a:buFont typeface="Arial"/>
              <a:buChar char="–"/>
              <a:defRPr sz="2400"/>
            </a:lvl2pPr>
            <a:lvl3pPr marL="1371600" lvl="2" indent="-355600" algn="l">
              <a:spcBef>
                <a:spcPts val="400"/>
              </a:spcBef>
              <a:spcAft>
                <a:spcPts val="0"/>
              </a:spcAft>
              <a:buClr>
                <a:schemeClr val="dk1"/>
              </a:buClr>
              <a:buSzPts val="2000"/>
              <a:buFont typeface="Arial"/>
              <a:buChar char="•"/>
              <a:defRPr sz="2000"/>
            </a:lvl3pPr>
            <a:lvl4pPr marL="1828800" lvl="3" indent="-342900" algn="l">
              <a:spcBef>
                <a:spcPts val="360"/>
              </a:spcBef>
              <a:spcAft>
                <a:spcPts val="0"/>
              </a:spcAft>
              <a:buClr>
                <a:schemeClr val="dk1"/>
              </a:buClr>
              <a:buSzPts val="1800"/>
              <a:buFont typeface="Arial"/>
              <a:buChar char="–"/>
              <a:defRPr sz="1800"/>
            </a:lvl4pPr>
            <a:lvl5pPr marL="2286000" lvl="4" indent="-342900" algn="l">
              <a:spcBef>
                <a:spcPts val="360"/>
              </a:spcBef>
              <a:spcAft>
                <a:spcPts val="0"/>
              </a:spcAft>
              <a:buClr>
                <a:schemeClr val="dk1"/>
              </a:buClr>
              <a:buSzPts val="1800"/>
              <a:buFont typeface="Arial"/>
              <a:buChar char="»"/>
              <a:defRPr sz="1800"/>
            </a:lvl5pPr>
            <a:lvl6pPr marL="2743200" lvl="5" indent="-342900" algn="l">
              <a:spcBef>
                <a:spcPts val="360"/>
              </a:spcBef>
              <a:spcAft>
                <a:spcPts val="0"/>
              </a:spcAft>
              <a:buClr>
                <a:schemeClr val="dk1"/>
              </a:buClr>
              <a:buSzPts val="1800"/>
              <a:buFont typeface="Arial"/>
              <a:buChar char="»"/>
              <a:defRPr sz="1800"/>
            </a:lvl6pPr>
            <a:lvl7pPr marL="3200400" lvl="6" indent="-342900" algn="l">
              <a:spcBef>
                <a:spcPts val="360"/>
              </a:spcBef>
              <a:spcAft>
                <a:spcPts val="0"/>
              </a:spcAft>
              <a:buClr>
                <a:schemeClr val="dk1"/>
              </a:buClr>
              <a:buSzPts val="1800"/>
              <a:buFont typeface="Arial"/>
              <a:buChar char="»"/>
              <a:defRPr sz="1800"/>
            </a:lvl7pPr>
            <a:lvl8pPr marL="3657600" lvl="7" indent="-342900" algn="l">
              <a:spcBef>
                <a:spcPts val="360"/>
              </a:spcBef>
              <a:spcAft>
                <a:spcPts val="0"/>
              </a:spcAft>
              <a:buClr>
                <a:schemeClr val="dk1"/>
              </a:buClr>
              <a:buSzPts val="1800"/>
              <a:buFont typeface="Arial"/>
              <a:buChar char="»"/>
              <a:defRPr sz="1800"/>
            </a:lvl8pPr>
            <a:lvl9pPr marL="4114800" lvl="8" indent="-342900" algn="l">
              <a:spcBef>
                <a:spcPts val="360"/>
              </a:spcBef>
              <a:spcAft>
                <a:spcPts val="0"/>
              </a:spcAft>
              <a:buClr>
                <a:schemeClr val="dk1"/>
              </a:buClr>
              <a:buSzPts val="1800"/>
              <a:buFont typeface="Arial"/>
              <a:buChar char="»"/>
              <a:defRPr sz="1800"/>
            </a:lvl9pPr>
          </a:lstStyle>
          <a:p>
            <a:endParaRPr/>
          </a:p>
        </p:txBody>
      </p:sp>
    </p:spTree>
    <p:extLst>
      <p:ext uri="{BB962C8B-B14F-4D97-AF65-F5344CB8AC3E}">
        <p14:creationId xmlns:p14="http://schemas.microsoft.com/office/powerpoint/2010/main" val="11929743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 Header">
    <p:spTree>
      <p:nvGrpSpPr>
        <p:cNvPr id="1" name="Shape 47"/>
        <p:cNvGrpSpPr/>
        <p:nvPr/>
      </p:nvGrpSpPr>
      <p:grpSpPr>
        <a:xfrm>
          <a:off x="0" y="0"/>
          <a:ext cx="0" cy="0"/>
          <a:chOff x="0" y="0"/>
          <a:chExt cx="0" cy="0"/>
        </a:xfrm>
      </p:grpSpPr>
      <p:sp>
        <p:nvSpPr>
          <p:cNvPr id="48" name="Google Shape;48;p12"/>
          <p:cNvSpPr txBox="1">
            <a:spLocks noGrp="1"/>
          </p:cNvSpPr>
          <p:nvPr>
            <p:ph type="title"/>
          </p:nvPr>
        </p:nvSpPr>
        <p:spPr>
          <a:xfrm>
            <a:off x="722313" y="4406900"/>
            <a:ext cx="7772400" cy="1362075"/>
          </a:xfrm>
          <a:prstGeom prst="rect">
            <a:avLst/>
          </a:prstGeom>
          <a:noFill/>
          <a:ln>
            <a:noFill/>
          </a:ln>
        </p:spPr>
        <p:txBody>
          <a:bodyPr spcFirstLastPara="1" anchor="t"/>
          <a:lstStyle>
            <a:lvl1pPr lvl="0" algn="l">
              <a:spcBef>
                <a:spcPts val="0"/>
              </a:spcBef>
              <a:spcAft>
                <a:spcPts val="0"/>
              </a:spcAft>
              <a:buSzPts val="1400"/>
              <a:buNone/>
              <a:defRPr sz="4000" b="1" cap="none"/>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dirty="0"/>
          </a:p>
        </p:txBody>
      </p:sp>
      <p:sp>
        <p:nvSpPr>
          <p:cNvPr id="49" name="Google Shape;49;p12"/>
          <p:cNvSpPr txBox="1">
            <a:spLocks noGrp="1"/>
          </p:cNvSpPr>
          <p:nvPr>
            <p:ph type="body" idx="1"/>
          </p:nvPr>
        </p:nvSpPr>
        <p:spPr>
          <a:xfrm>
            <a:off x="722313" y="2906713"/>
            <a:ext cx="7772400" cy="1500187"/>
          </a:xfrm>
          <a:prstGeom prst="rect">
            <a:avLst/>
          </a:prstGeom>
          <a:solidFill>
            <a:schemeClr val="lt1"/>
          </a:solidFill>
          <a:ln>
            <a:noFill/>
          </a:ln>
        </p:spPr>
        <p:txBody>
          <a:bodyPr spcFirstLastPara="1" anchor="b"/>
          <a:lstStyle>
            <a:lvl1pPr marL="457200" lvl="0" indent="-228600" algn="l">
              <a:spcBef>
                <a:spcPts val="400"/>
              </a:spcBef>
              <a:spcAft>
                <a:spcPts val="0"/>
              </a:spcAft>
              <a:buClr>
                <a:schemeClr val="dk1"/>
              </a:buClr>
              <a:buSzPts val="2000"/>
              <a:buFont typeface="Arial"/>
              <a:buNone/>
              <a:defRPr sz="2000"/>
            </a:lvl1pPr>
            <a:lvl2pPr marL="914400" lvl="1" indent="-228600" algn="l">
              <a:spcBef>
                <a:spcPts val="360"/>
              </a:spcBef>
              <a:spcAft>
                <a:spcPts val="0"/>
              </a:spcAft>
              <a:buClr>
                <a:schemeClr val="dk1"/>
              </a:buClr>
              <a:buSzPts val="1800"/>
              <a:buFont typeface="Arial"/>
              <a:buNone/>
              <a:defRPr sz="1800"/>
            </a:lvl2pPr>
            <a:lvl3pPr marL="1371600" lvl="2" indent="-228600" algn="l">
              <a:spcBef>
                <a:spcPts val="320"/>
              </a:spcBef>
              <a:spcAft>
                <a:spcPts val="0"/>
              </a:spcAft>
              <a:buClr>
                <a:schemeClr val="dk1"/>
              </a:buClr>
              <a:buSzPts val="1600"/>
              <a:buFont typeface="Arial"/>
              <a:buNone/>
              <a:defRPr sz="1600"/>
            </a:lvl3pPr>
            <a:lvl4pPr marL="1828800" lvl="3" indent="-228600" algn="l">
              <a:spcBef>
                <a:spcPts val="280"/>
              </a:spcBef>
              <a:spcAft>
                <a:spcPts val="0"/>
              </a:spcAft>
              <a:buClr>
                <a:schemeClr val="dk1"/>
              </a:buClr>
              <a:buSzPts val="1400"/>
              <a:buFont typeface="Arial"/>
              <a:buNone/>
              <a:defRPr sz="1400"/>
            </a:lvl4pPr>
            <a:lvl5pPr marL="2286000" lvl="4" indent="-228600" algn="l">
              <a:spcBef>
                <a:spcPts val="280"/>
              </a:spcBef>
              <a:spcAft>
                <a:spcPts val="0"/>
              </a:spcAft>
              <a:buClr>
                <a:schemeClr val="dk1"/>
              </a:buClr>
              <a:buSzPts val="1400"/>
              <a:buFont typeface="Arial"/>
              <a:buNone/>
              <a:defRPr sz="1400"/>
            </a:lvl5pPr>
            <a:lvl6pPr marL="2743200" lvl="5" indent="-228600" algn="l">
              <a:spcBef>
                <a:spcPts val="280"/>
              </a:spcBef>
              <a:spcAft>
                <a:spcPts val="0"/>
              </a:spcAft>
              <a:buClr>
                <a:schemeClr val="dk1"/>
              </a:buClr>
              <a:buSzPts val="1400"/>
              <a:buFont typeface="Arial"/>
              <a:buNone/>
              <a:defRPr sz="1400"/>
            </a:lvl6pPr>
            <a:lvl7pPr marL="3200400" lvl="6" indent="-228600" algn="l">
              <a:spcBef>
                <a:spcPts val="280"/>
              </a:spcBef>
              <a:spcAft>
                <a:spcPts val="0"/>
              </a:spcAft>
              <a:buClr>
                <a:schemeClr val="dk1"/>
              </a:buClr>
              <a:buSzPts val="1400"/>
              <a:buFont typeface="Arial"/>
              <a:buNone/>
              <a:defRPr sz="1400"/>
            </a:lvl7pPr>
            <a:lvl8pPr marL="3657600" lvl="7" indent="-228600" algn="l">
              <a:spcBef>
                <a:spcPts val="280"/>
              </a:spcBef>
              <a:spcAft>
                <a:spcPts val="0"/>
              </a:spcAft>
              <a:buClr>
                <a:schemeClr val="dk1"/>
              </a:buClr>
              <a:buSzPts val="1400"/>
              <a:buFont typeface="Arial"/>
              <a:buNone/>
              <a:defRPr sz="1400"/>
            </a:lvl8pPr>
            <a:lvl9pPr marL="4114800" lvl="8" indent="-228600" algn="l">
              <a:spcBef>
                <a:spcPts val="280"/>
              </a:spcBef>
              <a:spcAft>
                <a:spcPts val="0"/>
              </a:spcAft>
              <a:buClr>
                <a:schemeClr val="dk1"/>
              </a:buClr>
              <a:buSzPts val="1400"/>
              <a:buFont typeface="Arial"/>
              <a:buNone/>
              <a:defRPr sz="1400"/>
            </a:lvl9pPr>
          </a:lstStyle>
          <a:p>
            <a:endParaRPr/>
          </a:p>
        </p:txBody>
      </p:sp>
    </p:spTree>
    <p:extLst>
      <p:ext uri="{BB962C8B-B14F-4D97-AF65-F5344CB8AC3E}">
        <p14:creationId xmlns:p14="http://schemas.microsoft.com/office/powerpoint/2010/main" val="39617612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matchingName="Title and Content" type="obj">
  <p:cSld name="Title and Content">
    <p:spTree>
      <p:nvGrpSpPr>
        <p:cNvPr id="1" name="Shape 50"/>
        <p:cNvGrpSpPr/>
        <p:nvPr/>
      </p:nvGrpSpPr>
      <p:grpSpPr>
        <a:xfrm>
          <a:off x="0" y="0"/>
          <a:ext cx="0" cy="0"/>
          <a:chOff x="0" y="0"/>
          <a:chExt cx="0" cy="0"/>
        </a:xfrm>
      </p:grpSpPr>
      <p:pic>
        <p:nvPicPr>
          <p:cNvPr id="2" name="Picture 6">
            <a:extLst>
              <a:ext uri="{FF2B5EF4-FFF2-40B4-BE49-F238E27FC236}">
                <a16:creationId xmlns:a16="http://schemas.microsoft.com/office/drawing/2014/main" id="{55A6C976-BD36-1718-F17D-6DD454D3703F}"/>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235825" y="4281488"/>
            <a:ext cx="1566863" cy="182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7">
            <a:extLst>
              <a:ext uri="{FF2B5EF4-FFF2-40B4-BE49-F238E27FC236}">
                <a16:creationId xmlns:a16="http://schemas.microsoft.com/office/drawing/2014/main" id="{70C7259C-3DD7-11CC-609F-0C487B5EB7D8}"/>
              </a:ext>
            </a:extLst>
          </p:cNvPr>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7524750" y="4614863"/>
            <a:ext cx="1295400"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 name="Google Shape;51;p13"/>
          <p:cNvSpPr txBox="1">
            <a:spLocks noGrp="1"/>
          </p:cNvSpPr>
          <p:nvPr>
            <p:ph type="title"/>
          </p:nvPr>
        </p:nvSpPr>
        <p:spPr>
          <a:xfrm>
            <a:off x="179387" y="115887"/>
            <a:ext cx="8785225" cy="360362"/>
          </a:xfrm>
          <a:prstGeom prst="rect">
            <a:avLst/>
          </a:prstGeom>
          <a:noFill/>
          <a:ln>
            <a:noFill/>
          </a:ln>
        </p:spPr>
        <p:txBody>
          <a:bodyPr spcFirstLastPara="1"/>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52" name="Google Shape;52;p13"/>
          <p:cNvSpPr txBox="1">
            <a:spLocks noGrp="1"/>
          </p:cNvSpPr>
          <p:nvPr>
            <p:ph type="body" idx="1"/>
          </p:nvPr>
        </p:nvSpPr>
        <p:spPr>
          <a:xfrm>
            <a:off x="179387" y="549275"/>
            <a:ext cx="8785225" cy="5576887"/>
          </a:xfrm>
          <a:prstGeom prst="rect">
            <a:avLst/>
          </a:prstGeom>
          <a:solidFill>
            <a:schemeClr val="lt1"/>
          </a:solidFill>
          <a:ln>
            <a:noFill/>
          </a:ln>
        </p:spPr>
        <p:txBody>
          <a:bodyPr spcFirstLastPara="1"/>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dirty="0"/>
          </a:p>
        </p:txBody>
      </p:sp>
    </p:spTree>
    <p:extLst>
      <p:ext uri="{BB962C8B-B14F-4D97-AF65-F5344CB8AC3E}">
        <p14:creationId xmlns:p14="http://schemas.microsoft.com/office/powerpoint/2010/main" val="12050864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34901" y="3085765"/>
            <a:ext cx="8474199"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435894" y="1020431"/>
            <a:ext cx="8245162" cy="1475013"/>
          </a:xfrm>
          <a:effectLst/>
        </p:spPr>
        <p:txBody>
          <a:bodyPr anchor="b">
            <a:normAutofit/>
          </a:bodyPr>
          <a:lstStyle>
            <a:lvl1pPr>
              <a:defRPr sz="27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35895" y="2495446"/>
            <a:ext cx="8245160" cy="590321"/>
          </a:xfrm>
        </p:spPr>
        <p:txBody>
          <a:bodyPr anchor="t">
            <a:normAutofit/>
          </a:bodyPr>
          <a:lstStyle>
            <a:lvl1pPr marL="0" indent="0" algn="l">
              <a:buNone/>
              <a:defRPr sz="1200" cap="all">
                <a:solidFill>
                  <a:schemeClr val="accent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9/24/2026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4256859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5894" y="702156"/>
            <a:ext cx="8272212"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435895" y="2340864"/>
            <a:ext cx="8272211"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9/24/2026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9667547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335863" y="5141975"/>
            <a:ext cx="8468145"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35895" y="2393951"/>
            <a:ext cx="8272211" cy="2147467"/>
          </a:xfrm>
        </p:spPr>
        <p:txBody>
          <a:bodyPr anchor="b">
            <a:normAutofit/>
          </a:bodyPr>
          <a:lstStyle>
            <a:lvl1pPr algn="l">
              <a:defRPr sz="27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435895" y="4541417"/>
            <a:ext cx="8272211" cy="600556"/>
          </a:xfrm>
        </p:spPr>
        <p:txBody>
          <a:bodyPr anchor="t">
            <a:normAutofit/>
          </a:bodyPr>
          <a:lstStyle>
            <a:lvl1pPr marL="0" indent="0" algn="l">
              <a:buNone/>
              <a:defRPr sz="1350" cap="all">
                <a:solidFill>
                  <a:schemeClr val="accent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9/24/2026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217305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35895" y="729658"/>
            <a:ext cx="8272212"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435895" y="2228004"/>
            <a:ext cx="3896075"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12030" y="2228004"/>
            <a:ext cx="389607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9/24/2026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810923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435895" y="729658"/>
            <a:ext cx="8272212"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435894" y="2250891"/>
            <a:ext cx="3896077" cy="557784"/>
          </a:xfrm>
        </p:spPr>
        <p:txBody>
          <a:bodyPr anchor="ctr">
            <a:noAutofit/>
          </a:bodyPr>
          <a:lstStyle>
            <a:lvl1pPr marL="0" indent="0">
              <a:buNone/>
              <a:defRPr sz="1500" b="0">
                <a:solidFill>
                  <a:schemeClr val="tx1">
                    <a:lumMod val="75000"/>
                    <a:lumOff val="2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35895" y="2926053"/>
            <a:ext cx="3896075"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12029" y="2250893"/>
            <a:ext cx="3896078" cy="553373"/>
          </a:xfrm>
        </p:spPr>
        <p:txBody>
          <a:bodyPr anchor="ctr">
            <a:noAutofit/>
          </a:bodyPr>
          <a:lstStyle>
            <a:lvl1pPr marL="0" marR="0" indent="0" algn="l" defTabSz="342900" rtl="0" eaLnBrk="1" fontAlgn="auto" latinLnBrk="0" hangingPunct="1">
              <a:lnSpc>
                <a:spcPct val="100000"/>
              </a:lnSpc>
              <a:spcBef>
                <a:spcPct val="20000"/>
              </a:spcBef>
              <a:spcAft>
                <a:spcPts val="450"/>
              </a:spcAft>
              <a:buClr>
                <a:schemeClr val="accent1"/>
              </a:buClr>
              <a:buSzPct val="92000"/>
              <a:buFont typeface="Wingdings 2" panose="05020102010507070707" pitchFamily="18" charset="2"/>
              <a:buNone/>
              <a:tabLst/>
              <a:defRPr sz="1500" b="0">
                <a:solidFill>
                  <a:schemeClr val="tx1">
                    <a:lumMod val="75000"/>
                    <a:lumOff val="2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marL="0" marR="0" lvl="0" indent="0" algn="l" defTabSz="342900" rtl="0" eaLnBrk="1" fontAlgn="auto" latinLnBrk="0" hangingPunct="1">
              <a:lnSpc>
                <a:spcPct val="100000"/>
              </a:lnSpc>
              <a:spcBef>
                <a:spcPct val="20000"/>
              </a:spcBef>
              <a:spcAft>
                <a:spcPts val="45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4812028" y="2926053"/>
            <a:ext cx="3896078"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9/24/2026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147311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431921" y="729658"/>
            <a:ext cx="8272212"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9/24/2026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614000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9/24/2026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327105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335863" y="601201"/>
            <a:ext cx="2762042"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75893" y="933451"/>
            <a:ext cx="2273889" cy="1722419"/>
          </a:xfrm>
        </p:spPr>
        <p:txBody>
          <a:bodyPr anchor="b">
            <a:normAutofit/>
          </a:bodyPr>
          <a:lstStyle>
            <a:lvl1pPr algn="l">
              <a:defRPr sz="18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75697" y="1179829"/>
            <a:ext cx="4988243" cy="4658216"/>
          </a:xfrm>
        </p:spPr>
        <p:txBody>
          <a:bodyPr anchor="ctr">
            <a:normAutofit/>
          </a:bodyPr>
          <a:lstStyle>
            <a:lvl1pPr>
              <a:defRPr sz="1500">
                <a:solidFill>
                  <a:schemeClr val="tx2"/>
                </a:solidFill>
              </a:defRPr>
            </a:lvl1pPr>
            <a:lvl2pPr>
              <a:defRPr sz="1350">
                <a:solidFill>
                  <a:schemeClr val="tx2"/>
                </a:solidFill>
              </a:defRPr>
            </a:lvl2pPr>
            <a:lvl3pPr>
              <a:defRPr sz="1200">
                <a:solidFill>
                  <a:schemeClr val="tx2"/>
                </a:solidFill>
              </a:defRPr>
            </a:lvl3pPr>
            <a:lvl4pPr>
              <a:defRPr sz="1050">
                <a:solidFill>
                  <a:schemeClr val="tx2"/>
                </a:solidFill>
              </a:defRPr>
            </a:lvl4pPr>
            <a:lvl5pPr>
              <a:defRPr sz="1050">
                <a:solidFill>
                  <a:schemeClr val="tx2"/>
                </a:solidFill>
              </a:defRPr>
            </a:lvl5pPr>
            <a:lvl6pPr>
              <a:defRPr sz="1050">
                <a:solidFill>
                  <a:schemeClr val="tx2"/>
                </a:solidFill>
              </a:defRPr>
            </a:lvl6pPr>
            <a:lvl7pPr>
              <a:defRPr sz="1050">
                <a:solidFill>
                  <a:schemeClr val="tx2"/>
                </a:solidFill>
              </a:defRPr>
            </a:lvl7pPr>
            <a:lvl8pPr>
              <a:defRPr sz="1050">
                <a:solidFill>
                  <a:schemeClr val="tx2"/>
                </a:solidFill>
              </a:defRPr>
            </a:lvl8pPr>
            <a:lvl9pPr>
              <a:defRPr sz="105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5893" y="2836654"/>
            <a:ext cx="2273889" cy="3001392"/>
          </a:xfrm>
        </p:spPr>
        <p:txBody>
          <a:bodyPr anchor="t">
            <a:normAutofit/>
          </a:bodyPr>
          <a:lstStyle>
            <a:lvl1pPr marL="0" indent="0" algn="l">
              <a:buNone/>
              <a:defRPr sz="1200">
                <a:solidFill>
                  <a:srgbClr val="FFFFFF"/>
                </a:solidFill>
              </a:defRPr>
            </a:lvl1pPr>
            <a:lvl2pPr marL="342900" indent="0">
              <a:buNone/>
              <a:defRPr sz="825"/>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5704464" y="6456917"/>
            <a:ext cx="2133599" cy="365125"/>
          </a:xfrm>
        </p:spPr>
        <p:txBody>
          <a:bodyPr/>
          <a:lstStyle/>
          <a:p>
            <a:fld id="{605A881E-E600-45A1-B7F7-57381DC16BB4}" type="datetime1">
              <a:rPr lang="en-US" smtClean="0"/>
              <a:t>9/24/2026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435894" y="6452591"/>
            <a:ext cx="5187908"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7918725" y="6456917"/>
            <a:ext cx="789383"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5497667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35895" y="4693389"/>
            <a:ext cx="8272212" cy="566738"/>
          </a:xfrm>
        </p:spPr>
        <p:txBody>
          <a:bodyPr anchor="b">
            <a:normAutofit/>
          </a:bodyPr>
          <a:lstStyle>
            <a:lvl1pPr algn="l">
              <a:defRPr sz="18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335863" y="641351"/>
            <a:ext cx="8468144" cy="365124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435894" y="5260127"/>
            <a:ext cx="8272213" cy="998148"/>
          </a:xfrm>
        </p:spPr>
        <p:txBody>
          <a:bodyPr anchor="t">
            <a:normAutofit/>
          </a:bodyPr>
          <a:lstStyle>
            <a:lvl1pPr marL="0" indent="0">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9/24/2026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5305236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435894" y="702156"/>
            <a:ext cx="8272212"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9/24/2026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6376171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6043613" y="599725"/>
            <a:ext cx="2765487"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6153150" y="863600"/>
            <a:ext cx="234315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81193" y="863600"/>
            <a:ext cx="5371219"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334901" y="457200"/>
            <a:ext cx="277749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6031610" y="453643"/>
            <a:ext cx="277749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3181373" y="457200"/>
            <a:ext cx="277749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9/24/2026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4676185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10"/>
          <p:cNvSpPr>
            <a:spLocks noChangeArrowheads="1"/>
          </p:cNvSpPr>
          <p:nvPr/>
        </p:nvSpPr>
        <p:spPr bwMode="auto">
          <a:xfrm>
            <a:off x="0" y="2663825"/>
            <a:ext cx="6227763" cy="1008063"/>
          </a:xfrm>
          <a:prstGeom prst="rect">
            <a:avLst/>
          </a:prstGeom>
          <a:solidFill>
            <a:schemeClr val="hlink"/>
          </a:solidFill>
          <a:ln w="9525">
            <a:noFill/>
            <a:miter lim="800000"/>
            <a:headEnd/>
            <a:tailEnd/>
          </a:ln>
          <a:effectLst/>
        </p:spPr>
        <p:txBody>
          <a:bodyPr wrap="none" anchor="ctr"/>
          <a:lstStyle/>
          <a:p>
            <a:pPr algn="ctr">
              <a:defRPr/>
            </a:pPr>
            <a:endParaRPr lang="en-US">
              <a:solidFill>
                <a:schemeClr val="accent2"/>
              </a:solidFill>
              <a:latin typeface="Arial" charset="0"/>
            </a:endParaRPr>
          </a:p>
        </p:txBody>
      </p:sp>
      <p:sp>
        <p:nvSpPr>
          <p:cNvPr id="5122" name="Rectangle 2"/>
          <p:cNvSpPr>
            <a:spLocks noGrp="1" noChangeArrowheads="1"/>
          </p:cNvSpPr>
          <p:nvPr>
            <p:ph type="ctrTitle"/>
          </p:nvPr>
        </p:nvSpPr>
        <p:spPr>
          <a:xfrm>
            <a:off x="179388" y="2376488"/>
            <a:ext cx="6048375" cy="1109662"/>
          </a:xfrm>
        </p:spPr>
        <p:txBody>
          <a:bodyPr/>
          <a:lstStyle>
            <a:lvl1pPr>
              <a:defRPr sz="3200" b="1"/>
            </a:lvl1pPr>
          </a:lstStyle>
          <a:p>
            <a:pPr lvl="0"/>
            <a:r>
              <a:rPr lang="ru-RU" noProof="0"/>
              <a:t>Click to edit Master title style</a:t>
            </a:r>
          </a:p>
        </p:txBody>
      </p:sp>
      <p:sp>
        <p:nvSpPr>
          <p:cNvPr id="5123" name="Rectangle 3"/>
          <p:cNvSpPr>
            <a:spLocks noGrp="1" noChangeArrowheads="1"/>
          </p:cNvSpPr>
          <p:nvPr>
            <p:ph type="subTitle" idx="1"/>
          </p:nvPr>
        </p:nvSpPr>
        <p:spPr>
          <a:xfrm>
            <a:off x="179388" y="3236913"/>
            <a:ext cx="6048375" cy="696912"/>
          </a:xfrm>
        </p:spPr>
        <p:txBody>
          <a:bodyPr/>
          <a:lstStyle>
            <a:lvl1pPr marL="0" indent="0">
              <a:buFontTx/>
              <a:buNone/>
              <a:defRPr sz="2400" b="1">
                <a:solidFill>
                  <a:schemeClr val="bg1"/>
                </a:solidFill>
              </a:defRPr>
            </a:lvl1pPr>
          </a:lstStyle>
          <a:p>
            <a:pPr lvl="0"/>
            <a:r>
              <a:rPr lang="ru-RU" noProof="0"/>
              <a:t>Click to edit Master subtitle style</a:t>
            </a:r>
          </a:p>
        </p:txBody>
      </p:sp>
    </p:spTree>
    <p:extLst>
      <p:ext uri="{BB962C8B-B14F-4D97-AF65-F5344CB8AC3E}">
        <p14:creationId xmlns:p14="http://schemas.microsoft.com/office/powerpoint/2010/main" val="32466465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0898578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428234569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76338" y="2492375"/>
            <a:ext cx="3744912" cy="39592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73650" y="2492375"/>
            <a:ext cx="3746500" cy="39592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8845100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4133559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81356815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12506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00593289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0977041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0764371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0388" y="1984375"/>
            <a:ext cx="1909762" cy="44672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76338" y="1984375"/>
            <a:ext cx="5581650" cy="44672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99601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emf"/></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image" Target="../media/image2.emf"/><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theme" Target="../theme/theme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theme" Target="../theme/theme3.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5" Type="http://schemas.openxmlformats.org/officeDocument/2006/relationships/slideLayout" Target="../slideLayouts/slideLayout26.xml"/><Relationship Id="rId10" Type="http://schemas.openxmlformats.org/officeDocument/2006/relationships/slideLayout" Target="../slideLayouts/slideLayout31.xml"/><Relationship Id="rId4" Type="http://schemas.openxmlformats.org/officeDocument/2006/relationships/slideLayout" Target="../slideLayouts/slideLayout25.xml"/><Relationship Id="rId9" Type="http://schemas.openxmlformats.org/officeDocument/2006/relationships/slideLayout" Target="../slideLayouts/slideLayout30.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0.xml"/><Relationship Id="rId13" Type="http://schemas.openxmlformats.org/officeDocument/2006/relationships/image" Target="../media/image5.jpeg"/><Relationship Id="rId3" Type="http://schemas.openxmlformats.org/officeDocument/2006/relationships/slideLayout" Target="../slideLayouts/slideLayout35.xml"/><Relationship Id="rId7" Type="http://schemas.openxmlformats.org/officeDocument/2006/relationships/slideLayout" Target="../slideLayouts/slideLayout39.xml"/><Relationship Id="rId12" Type="http://schemas.openxmlformats.org/officeDocument/2006/relationships/theme" Target="../theme/theme4.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11" Type="http://schemas.openxmlformats.org/officeDocument/2006/relationships/slideLayout" Target="../slideLayouts/slideLayout43.xml"/><Relationship Id="rId5" Type="http://schemas.openxmlformats.org/officeDocument/2006/relationships/slideLayout" Target="../slideLayouts/slideLayout37.xml"/><Relationship Id="rId10" Type="http://schemas.openxmlformats.org/officeDocument/2006/relationships/slideLayout" Target="../slideLayouts/slideLayout42.xml"/><Relationship Id="rId4" Type="http://schemas.openxmlformats.org/officeDocument/2006/relationships/slideLayout" Target="../slideLayouts/slideLayout36.xml"/><Relationship Id="rId9"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ext Placeholder 2">
            <a:extLst>
              <a:ext uri="{FF2B5EF4-FFF2-40B4-BE49-F238E27FC236}">
                <a16:creationId xmlns:a16="http://schemas.microsoft.com/office/drawing/2014/main" id="{5E2E38D8-9A6E-B318-716B-1FCD365C6BE1}"/>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1027" name="Title Placeholder 1">
            <a:extLst>
              <a:ext uri="{FF2B5EF4-FFF2-40B4-BE49-F238E27FC236}">
                <a16:creationId xmlns:a16="http://schemas.microsoft.com/office/drawing/2014/main" id="{1403D357-9811-3C81-927D-006D9C431381}"/>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pic>
        <p:nvPicPr>
          <p:cNvPr id="1028" name="Picture 8">
            <a:extLst>
              <a:ext uri="{FF2B5EF4-FFF2-40B4-BE49-F238E27FC236}">
                <a16:creationId xmlns:a16="http://schemas.microsoft.com/office/drawing/2014/main" id="{BABA4E64-B78F-FA8A-EF3F-2093886358AB}"/>
              </a:ext>
            </a:extLst>
          </p:cNvPr>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7683500" y="4724400"/>
            <a:ext cx="1279525" cy="1597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 Box 13">
            <a:extLst>
              <a:ext uri="{FF2B5EF4-FFF2-40B4-BE49-F238E27FC236}">
                <a16:creationId xmlns:a16="http://schemas.microsoft.com/office/drawing/2014/main" id="{226EC9B3-0B53-8F78-EF9A-5DB85EF271C2}"/>
              </a:ext>
            </a:extLst>
          </p:cNvPr>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1030" name="Picture 8" descr="Pearson Logo">
            <a:extLst>
              <a:ext uri="{FF2B5EF4-FFF2-40B4-BE49-F238E27FC236}">
                <a16:creationId xmlns:a16="http://schemas.microsoft.com/office/drawing/2014/main" id="{273D13AE-5C92-890E-ABCF-3A49FD928813}"/>
              </a:ext>
            </a:extLst>
          </p:cNvPr>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696" r:id="rId1"/>
    <p:sldLayoutId id="2147485697" r:id="rId2"/>
    <p:sldLayoutId id="2147485698" r:id="rId3"/>
    <p:sldLayoutId id="2147485699" r:id="rId4"/>
    <p:sldLayoutId id="2147485700" r:id="rId5"/>
    <p:sldLayoutId id="2147485701" r:id="rId6"/>
    <p:sldLayoutId id="2147485702" r:id="rId7"/>
    <p:sldLayoutId id="2147485703" r:id="rId8"/>
    <p:sldLayoutId id="2147485704" r:id="rId9"/>
    <p:sldLayoutId id="2147485705" r:id="rId10"/>
    <p:sldLayoutId id="2147485706" r:id="rId11"/>
  </p:sldLayoutIdLst>
  <p:hf sldNum="0" hdr="0" dt="0"/>
  <p:txStyles>
    <p:titleStyle>
      <a:lvl1pPr algn="ctr" rtl="0" eaLnBrk="0" fontAlgn="base" hangingPunct="0">
        <a:spcBef>
          <a:spcPct val="0"/>
        </a:spcBef>
        <a:spcAft>
          <a:spcPct val="0"/>
        </a:spcAft>
        <a:defRPr sz="3600" b="1" kern="1200">
          <a:solidFill>
            <a:srgbClr val="007FA3"/>
          </a:solidFill>
          <a:latin typeface="Arial" panose="020B0604020202020204" pitchFamily="34" charset="0"/>
          <a:ea typeface="+mj-ea"/>
          <a:cs typeface="Arial" panose="020B0604020202020204" pitchFamily="34" charset="0"/>
        </a:defRPr>
      </a:lvl1pPr>
      <a:lvl2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Clr>
          <a:srgbClr val="007BA4"/>
        </a:buClr>
        <a:buFont typeface="Arial" panose="020B0604020202020204" pitchFamily="34" charset="0"/>
        <a:buChar char="•"/>
        <a:defRPr sz="3200" kern="1200">
          <a:solidFill>
            <a:schemeClr val="tx1"/>
          </a:solidFill>
          <a:latin typeface="Arial" panose="020B0604020202020204" pitchFamily="34" charset="0"/>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Arial" panose="020B0604020202020204" pitchFamily="34" charset="0"/>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Arial" panose="020B0604020202020204" pitchFamily="34" charset="0"/>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Google Shape;16;p3">
            <a:extLst>
              <a:ext uri="{FF2B5EF4-FFF2-40B4-BE49-F238E27FC236}">
                <a16:creationId xmlns:a16="http://schemas.microsoft.com/office/drawing/2014/main" id="{2EB55077-E7AB-FAE2-ED71-DE879A0E1FD2}"/>
              </a:ext>
            </a:extLst>
          </p:cNvPr>
          <p:cNvSpPr txBox="1">
            <a:spLocks noGrp="1"/>
          </p:cNvSpPr>
          <p:nvPr>
            <p:ph type="title"/>
          </p:nvPr>
        </p:nvSpPr>
        <p:spPr bwMode="auto">
          <a:xfrm>
            <a:off x="179388" y="115888"/>
            <a:ext cx="8785225" cy="36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5" tIns="45700" rIns="91425" bIns="45700" numCol="1" anchor="ctr" anchorCtr="0" compatLnSpc="1">
            <a:prstTxWarp prst="textNoShape">
              <a:avLst/>
            </a:prstTxWarp>
          </a:bodyPr>
          <a:lstStyle/>
          <a:p>
            <a:pPr lvl="0"/>
            <a:endParaRPr lang="en-US" altLang="en-US">
              <a:sym typeface="Arial" panose="020B0604020202020204" pitchFamily="34" charset="0"/>
            </a:endParaRPr>
          </a:p>
        </p:txBody>
      </p:sp>
      <p:sp>
        <p:nvSpPr>
          <p:cNvPr id="2051" name="Google Shape;17;p3">
            <a:extLst>
              <a:ext uri="{FF2B5EF4-FFF2-40B4-BE49-F238E27FC236}">
                <a16:creationId xmlns:a16="http://schemas.microsoft.com/office/drawing/2014/main" id="{3B1DDBBB-D4B4-0818-8468-878752FBB305}"/>
              </a:ext>
            </a:extLst>
          </p:cNvPr>
          <p:cNvSpPr txBox="1">
            <a:spLocks noGrp="1"/>
          </p:cNvSpPr>
          <p:nvPr>
            <p:ph type="body" idx="1"/>
          </p:nvPr>
        </p:nvSpPr>
        <p:spPr bwMode="auto">
          <a:xfrm>
            <a:off x="179388" y="549275"/>
            <a:ext cx="8785225" cy="5576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25" tIns="45700" rIns="91425" bIns="45700" numCol="1" anchor="t" anchorCtr="0" compatLnSpc="1">
            <a:prstTxWarp prst="textNoShape">
              <a:avLst/>
            </a:prstTxWarp>
          </a:bodyPr>
          <a:lstStyle/>
          <a:p>
            <a:pPr lvl="0"/>
            <a:endParaRPr lang="en-US" altLang="en-US">
              <a:sym typeface="Arial" panose="020B0604020202020204" pitchFamily="34" charset="0"/>
            </a:endParaRPr>
          </a:p>
        </p:txBody>
      </p:sp>
      <p:sp>
        <p:nvSpPr>
          <p:cNvPr id="5" name="Text Box 13">
            <a:extLst>
              <a:ext uri="{FF2B5EF4-FFF2-40B4-BE49-F238E27FC236}">
                <a16:creationId xmlns:a16="http://schemas.microsoft.com/office/drawing/2014/main" id="{8A7337F1-5C1C-DCE2-D369-A6C739DCAA11}"/>
              </a:ext>
            </a:extLst>
          </p:cNvPr>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2053" name="Picture 8" descr="Pearson Logo">
            <a:extLst>
              <a:ext uri="{FF2B5EF4-FFF2-40B4-BE49-F238E27FC236}">
                <a16:creationId xmlns:a16="http://schemas.microsoft.com/office/drawing/2014/main" id="{678341E1-BB9D-4D6C-B4DB-D89E1FAD4E01}"/>
              </a:ext>
            </a:extLst>
          </p:cNvPr>
          <p:cNvPicPr>
            <a:picLocks noChangeAspect="1"/>
          </p:cNvPicPr>
          <p:nvPr userDrawn="1"/>
        </p:nvPicPr>
        <p:blipFill>
          <a:blip r:embed="rId12">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dk2" tx2="lt2" accent1="accent1" accent2="accent2" accent3="accent3" accent4="accent4" accent5="accent5" accent6="accent6" hlink="hlink" folHlink="folHlink"/>
  <p:sldLayoutIdLst>
    <p:sldLayoutId id="2147485691" r:id="rId1"/>
    <p:sldLayoutId id="2147485692" r:id="rId2"/>
    <p:sldLayoutId id="2147485707" r:id="rId3"/>
    <p:sldLayoutId id="2147485693" r:id="rId4"/>
    <p:sldLayoutId id="2147485708" r:id="rId5"/>
    <p:sldLayoutId id="2147485694" r:id="rId6"/>
    <p:sldLayoutId id="2147485709" r:id="rId7"/>
    <p:sldLayoutId id="2147485710" r:id="rId8"/>
    <p:sldLayoutId id="2147485695" r:id="rId9"/>
    <p:sldLayoutId id="2147485711" r:id="rId10"/>
  </p:sldLayoutIdLst>
  <p:hf sldNum="0" hdr="0" ftr="0" dt="0"/>
  <p:txStyles>
    <p:titleStyle>
      <a:defPPr marR="0" lvl="0" algn="l" rtl="0">
        <a:lnSpc>
          <a:spcPct val="100000"/>
        </a:lnSpc>
        <a:spcBef>
          <a:spcPts val="0"/>
        </a:spcBef>
        <a:spcAft>
          <a:spcPts val="0"/>
        </a:spcAft>
      </a:defPPr>
      <a:lvl1pPr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1pPr>
      <a:lvl2pPr lvl="1"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2pPr>
      <a:lvl3pPr lvl="2"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3pPr>
      <a:lvl4pPr lvl="3"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4pPr>
      <a:lvl5pPr lvl="4"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1pPr>
      <a:lvl2pPr lvl="1"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2pPr>
      <a:lvl3pPr lvl="2"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3pPr>
      <a:lvl4pPr lvl="3"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4pPr>
      <a:lvl5pPr lvl="4"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35894" y="705124"/>
            <a:ext cx="8272212"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35894" y="2336003"/>
            <a:ext cx="8272212"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704464" y="6423915"/>
            <a:ext cx="2133599" cy="365125"/>
          </a:xfrm>
          <a:prstGeom prst="rect">
            <a:avLst/>
          </a:prstGeom>
        </p:spPr>
        <p:txBody>
          <a:bodyPr vert="horz" lIns="91440" tIns="45720" rIns="91440" bIns="45720" rtlCol="0" anchor="ctr"/>
          <a:lstStyle>
            <a:lvl1pPr algn="r">
              <a:defRPr sz="675">
                <a:solidFill>
                  <a:schemeClr val="tx1">
                    <a:lumMod val="75000"/>
                    <a:lumOff val="25000"/>
                  </a:schemeClr>
                </a:solidFill>
              </a:defRPr>
            </a:lvl1pPr>
          </a:lstStyle>
          <a:p>
            <a:fld id="{8AE4632D-170A-48CC-BD23-5D20B56EBA51}" type="datetime1">
              <a:rPr lang="en-US" smtClean="0"/>
              <a:t>9/24/2026</a:t>
            </a:fld>
            <a:endParaRPr lang="en-US" dirty="0"/>
          </a:p>
        </p:txBody>
      </p:sp>
      <p:sp>
        <p:nvSpPr>
          <p:cNvPr id="5" name="Footer Placeholder 4"/>
          <p:cNvSpPr>
            <a:spLocks noGrp="1"/>
          </p:cNvSpPr>
          <p:nvPr>
            <p:ph type="ftr" sz="quarter" idx="3"/>
          </p:nvPr>
        </p:nvSpPr>
        <p:spPr>
          <a:xfrm>
            <a:off x="435894" y="6423915"/>
            <a:ext cx="5187908" cy="365125"/>
          </a:xfrm>
          <a:prstGeom prst="rect">
            <a:avLst/>
          </a:prstGeom>
        </p:spPr>
        <p:txBody>
          <a:bodyPr vert="horz" lIns="91440" tIns="45720" rIns="91440" bIns="45720" rtlCol="0" anchor="ctr"/>
          <a:lstStyle>
            <a:lvl1pPr algn="l">
              <a:defRPr sz="675"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7918725" y="6423915"/>
            <a:ext cx="789383" cy="365125"/>
          </a:xfrm>
          <a:prstGeom prst="rect">
            <a:avLst/>
          </a:prstGeom>
        </p:spPr>
        <p:txBody>
          <a:bodyPr vert="horz" lIns="91440" tIns="45720" rIns="91440" bIns="45720" rtlCol="0" anchor="ctr"/>
          <a:lstStyle>
            <a:lvl1pPr algn="r">
              <a:defRPr sz="675">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334901" y="457200"/>
            <a:ext cx="277749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6031610" y="453643"/>
            <a:ext cx="277749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3181373" y="457200"/>
            <a:ext cx="277749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891064597"/>
      </p:ext>
    </p:extLst>
  </p:cSld>
  <p:clrMap bg1="lt1" tx1="dk1" bg2="lt2" tx2="dk2" accent1="accent1" accent2="accent2" accent3="accent3" accent4="accent4" accent5="accent5" accent6="accent6" hlink="hlink" folHlink="folHlink"/>
  <p:sldLayoutIdLst>
    <p:sldLayoutId id="2147485713" r:id="rId1"/>
    <p:sldLayoutId id="2147485714" r:id="rId2"/>
    <p:sldLayoutId id="2147485715" r:id="rId3"/>
    <p:sldLayoutId id="2147485716" r:id="rId4"/>
    <p:sldLayoutId id="2147485717" r:id="rId5"/>
    <p:sldLayoutId id="2147485718" r:id="rId6"/>
    <p:sldLayoutId id="2147485719" r:id="rId7"/>
    <p:sldLayoutId id="2147485720" r:id="rId8"/>
    <p:sldLayoutId id="2147485721" r:id="rId9"/>
    <p:sldLayoutId id="2147485722" r:id="rId10"/>
    <p:sldLayoutId id="2147485723" r:id="rId11"/>
  </p:sldLayoutIdLst>
  <p:hf hdr="0" dt="0"/>
  <p:txStyles>
    <p:titleStyle>
      <a:lvl1pPr algn="l" defTabSz="342900" rtl="0" eaLnBrk="1" latinLnBrk="0" hangingPunct="1">
        <a:lnSpc>
          <a:spcPct val="100000"/>
        </a:lnSpc>
        <a:spcBef>
          <a:spcPct val="0"/>
        </a:spcBef>
        <a:buNone/>
        <a:defRPr sz="21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9500" indent="-229500" algn="l" defTabSz="342900" rtl="0" eaLnBrk="1" latinLnBrk="0" hangingPunct="1">
        <a:lnSpc>
          <a:spcPct val="110000"/>
        </a:lnSpc>
        <a:spcBef>
          <a:spcPct val="20000"/>
        </a:spcBef>
        <a:spcAft>
          <a:spcPts val="450"/>
        </a:spcAft>
        <a:buClr>
          <a:schemeClr val="accent1"/>
        </a:buClr>
        <a:buSzPct val="92000"/>
        <a:buFont typeface="Wingdings 2" panose="05020102010507070707" pitchFamily="18" charset="2"/>
        <a:buChar char=""/>
        <a:defRPr sz="1275" kern="1200">
          <a:solidFill>
            <a:schemeClr val="tx1">
              <a:lumMod val="75000"/>
              <a:lumOff val="25000"/>
            </a:schemeClr>
          </a:solidFill>
          <a:latin typeface="+mn-lt"/>
          <a:ea typeface="+mn-ea"/>
          <a:cs typeface="+mn-cs"/>
        </a:defRPr>
      </a:lvl1pPr>
      <a:lvl2pPr marL="472500" indent="-229500" algn="l" defTabSz="342900" rtl="0" eaLnBrk="1" latinLnBrk="0" hangingPunct="1">
        <a:spcBef>
          <a:spcPct val="20000"/>
        </a:spcBef>
        <a:spcAft>
          <a:spcPts val="450"/>
        </a:spcAft>
        <a:buClr>
          <a:schemeClr val="accent1"/>
        </a:buClr>
        <a:buSzPct val="92000"/>
        <a:buFont typeface="Wingdings 2" panose="05020102010507070707" pitchFamily="18" charset="2"/>
        <a:buChar char=""/>
        <a:defRPr sz="1050" kern="1200">
          <a:solidFill>
            <a:schemeClr val="tx1">
              <a:lumMod val="75000"/>
              <a:lumOff val="25000"/>
            </a:schemeClr>
          </a:solidFill>
          <a:latin typeface="+mn-lt"/>
          <a:ea typeface="+mn-ea"/>
          <a:cs typeface="+mn-cs"/>
        </a:defRPr>
      </a:lvl2pPr>
      <a:lvl3pPr marL="675000" indent="-202500" algn="l" defTabSz="342900" rtl="0" eaLnBrk="1" latinLnBrk="0" hangingPunct="1">
        <a:spcBef>
          <a:spcPct val="20000"/>
        </a:spcBef>
        <a:spcAft>
          <a:spcPts val="450"/>
        </a:spcAft>
        <a:buClr>
          <a:schemeClr val="accent1"/>
        </a:buClr>
        <a:buSzPct val="92000"/>
        <a:buFont typeface="Wingdings 2" panose="05020102010507070707" pitchFamily="18" charset="2"/>
        <a:buChar char=""/>
        <a:defRPr sz="975" kern="1200">
          <a:solidFill>
            <a:schemeClr val="tx1">
              <a:lumMod val="75000"/>
              <a:lumOff val="25000"/>
            </a:schemeClr>
          </a:solidFill>
          <a:latin typeface="+mn-lt"/>
          <a:ea typeface="+mn-ea"/>
          <a:cs typeface="+mn-cs"/>
        </a:defRPr>
      </a:lvl3pPr>
      <a:lvl4pPr marL="931500" indent="-175500" algn="l" defTabSz="342900" rtl="0" eaLnBrk="1" latinLnBrk="0" hangingPunct="1">
        <a:spcBef>
          <a:spcPct val="20000"/>
        </a:spcBef>
        <a:spcAft>
          <a:spcPts val="450"/>
        </a:spcAft>
        <a:buClr>
          <a:schemeClr val="accent1"/>
        </a:buClr>
        <a:buSzPct val="92000"/>
        <a:buFont typeface="Wingdings 2" panose="05020102010507070707" pitchFamily="18" charset="2"/>
        <a:buChar char=""/>
        <a:defRPr sz="825" kern="1200">
          <a:solidFill>
            <a:schemeClr val="tx1">
              <a:lumMod val="75000"/>
              <a:lumOff val="25000"/>
            </a:schemeClr>
          </a:solidFill>
          <a:latin typeface="+mn-lt"/>
          <a:ea typeface="+mn-ea"/>
          <a:cs typeface="+mn-cs"/>
        </a:defRPr>
      </a:lvl4pPr>
      <a:lvl5pPr marL="1201500" indent="-175500" algn="l" defTabSz="342900" rtl="0" eaLnBrk="1" latinLnBrk="0" hangingPunct="1">
        <a:spcBef>
          <a:spcPct val="20000"/>
        </a:spcBef>
        <a:spcAft>
          <a:spcPts val="450"/>
        </a:spcAft>
        <a:buClr>
          <a:schemeClr val="accent1"/>
        </a:buClr>
        <a:buSzPct val="92000"/>
        <a:buFont typeface="Wingdings 2" panose="05020102010507070707" pitchFamily="18" charset="2"/>
        <a:buChar char=""/>
        <a:defRPr sz="825" kern="1200">
          <a:solidFill>
            <a:schemeClr val="tx1">
              <a:lumMod val="75000"/>
              <a:lumOff val="25000"/>
            </a:schemeClr>
          </a:solidFill>
          <a:latin typeface="+mn-lt"/>
          <a:ea typeface="+mn-ea"/>
          <a:cs typeface="+mn-cs"/>
        </a:defRPr>
      </a:lvl5pPr>
      <a:lvl6pPr marL="1425000" indent="-171450" algn="l" defTabSz="342900" rtl="0" eaLnBrk="1" latinLnBrk="0" hangingPunct="1">
        <a:spcBef>
          <a:spcPct val="20000"/>
        </a:spcBef>
        <a:spcAft>
          <a:spcPts val="450"/>
        </a:spcAft>
        <a:buClr>
          <a:schemeClr val="accent2"/>
        </a:buClr>
        <a:buSzPct val="92000"/>
        <a:buFont typeface="Wingdings 2" panose="05020102010507070707" pitchFamily="18" charset="2"/>
        <a:buChar char=""/>
        <a:defRPr sz="900" kern="1200">
          <a:solidFill>
            <a:schemeClr val="tx2"/>
          </a:solidFill>
          <a:latin typeface="+mn-lt"/>
          <a:ea typeface="+mn-ea"/>
          <a:cs typeface="+mn-cs"/>
        </a:defRPr>
      </a:lvl6pPr>
      <a:lvl7pPr marL="1650000" indent="-171450" algn="l" defTabSz="342900" rtl="0" eaLnBrk="1" latinLnBrk="0" hangingPunct="1">
        <a:spcBef>
          <a:spcPct val="20000"/>
        </a:spcBef>
        <a:spcAft>
          <a:spcPts val="450"/>
        </a:spcAft>
        <a:buClr>
          <a:schemeClr val="accent2"/>
        </a:buClr>
        <a:buSzPct val="92000"/>
        <a:buFont typeface="Wingdings 2" panose="05020102010507070707" pitchFamily="18" charset="2"/>
        <a:buChar char=""/>
        <a:defRPr sz="900" kern="1200">
          <a:solidFill>
            <a:schemeClr val="tx2"/>
          </a:solidFill>
          <a:latin typeface="+mn-lt"/>
          <a:ea typeface="+mn-ea"/>
          <a:cs typeface="+mn-cs"/>
        </a:defRPr>
      </a:lvl7pPr>
      <a:lvl8pPr marL="1875000" indent="-171450" algn="l" defTabSz="342900" rtl="0" eaLnBrk="1" latinLnBrk="0" hangingPunct="1">
        <a:spcBef>
          <a:spcPct val="20000"/>
        </a:spcBef>
        <a:spcAft>
          <a:spcPts val="450"/>
        </a:spcAft>
        <a:buClr>
          <a:schemeClr val="accent2"/>
        </a:buClr>
        <a:buSzPct val="92000"/>
        <a:buFont typeface="Wingdings 2" panose="05020102010507070707" pitchFamily="18" charset="2"/>
        <a:buChar char=""/>
        <a:defRPr sz="900" kern="1200">
          <a:solidFill>
            <a:schemeClr val="tx2"/>
          </a:solidFill>
          <a:latin typeface="+mn-lt"/>
          <a:ea typeface="+mn-ea"/>
          <a:cs typeface="+mn-cs"/>
        </a:defRPr>
      </a:lvl8pPr>
      <a:lvl9pPr marL="2100000" indent="-171450" algn="l" defTabSz="342900" rtl="0" eaLnBrk="1" latinLnBrk="0" hangingPunct="1">
        <a:spcBef>
          <a:spcPct val="20000"/>
        </a:spcBef>
        <a:spcAft>
          <a:spcPts val="450"/>
        </a:spcAft>
        <a:buClr>
          <a:schemeClr val="accent2"/>
        </a:buClr>
        <a:buSzPct val="92000"/>
        <a:buFont typeface="Wingdings 2" panose="05020102010507070707" pitchFamily="18" charset="2"/>
        <a:buChar char=""/>
        <a:defRPr sz="900" kern="1200">
          <a:solidFill>
            <a:schemeClr val="tx2"/>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1187450" y="1984375"/>
            <a:ext cx="6553200"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ru-RU" altLang="en-US"/>
              <a:t>Click to edit Master title style</a:t>
            </a:r>
          </a:p>
        </p:txBody>
      </p:sp>
      <p:sp>
        <p:nvSpPr>
          <p:cNvPr id="1027" name="Rectangle 8"/>
          <p:cNvSpPr>
            <a:spLocks noChangeArrowheads="1"/>
          </p:cNvSpPr>
          <p:nvPr/>
        </p:nvSpPr>
        <p:spPr bwMode="auto">
          <a:xfrm>
            <a:off x="0" y="5516563"/>
            <a:ext cx="9144000" cy="1341437"/>
          </a:xfrm>
          <a:prstGeom prst="rect">
            <a:avLst/>
          </a:prstGeom>
          <a:gradFill rotWithShape="1">
            <a:gsLst>
              <a:gs pos="0">
                <a:srgbClr val="765E2F">
                  <a:alpha val="0"/>
                </a:srgbClr>
              </a:gs>
              <a:gs pos="100000">
                <a:schemeClr val="folHlink"/>
              </a:gs>
            </a:gsLst>
            <a:lin ang="5400000" scaled="1"/>
          </a:gradFill>
          <a:ln w="9525">
            <a:noFill/>
            <a:miter lim="800000"/>
            <a:headEnd/>
            <a:tailEnd/>
          </a:ln>
          <a:effectLst/>
        </p:spPr>
        <p:txBody>
          <a:bodyPr wrap="none" anchor="ctr"/>
          <a:lstStyle/>
          <a:p>
            <a:pPr algn="ctr">
              <a:defRPr/>
            </a:pPr>
            <a:endParaRPr lang="uk-UA">
              <a:latin typeface="Arial" charset="0"/>
            </a:endParaRPr>
          </a:p>
        </p:txBody>
      </p:sp>
      <p:sp>
        <p:nvSpPr>
          <p:cNvPr id="1028" name="Rectangle 3"/>
          <p:cNvSpPr>
            <a:spLocks noGrp="1" noChangeArrowheads="1"/>
          </p:cNvSpPr>
          <p:nvPr>
            <p:ph type="body" idx="1"/>
          </p:nvPr>
        </p:nvSpPr>
        <p:spPr bwMode="auto">
          <a:xfrm>
            <a:off x="1176338" y="2492375"/>
            <a:ext cx="7643812" cy="395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ru-RU" altLang="en-US"/>
              <a:t>Click to edit Master text styles</a:t>
            </a:r>
          </a:p>
          <a:p>
            <a:pPr lvl="1"/>
            <a:r>
              <a:rPr lang="ru-RU" altLang="en-US"/>
              <a:t>Second level</a:t>
            </a:r>
          </a:p>
          <a:p>
            <a:pPr lvl="2"/>
            <a:r>
              <a:rPr lang="ru-RU" altLang="en-US"/>
              <a:t>Third level</a:t>
            </a:r>
          </a:p>
          <a:p>
            <a:pPr lvl="3"/>
            <a:r>
              <a:rPr lang="ru-RU" altLang="en-US"/>
              <a:t>Fourth level</a:t>
            </a:r>
          </a:p>
          <a:p>
            <a:pPr lvl="4"/>
            <a:r>
              <a:rPr lang="ru-RU" altLang="en-US"/>
              <a:t>Fifth level</a:t>
            </a:r>
          </a:p>
        </p:txBody>
      </p:sp>
    </p:spTree>
    <p:extLst>
      <p:ext uri="{BB962C8B-B14F-4D97-AF65-F5344CB8AC3E}">
        <p14:creationId xmlns:p14="http://schemas.microsoft.com/office/powerpoint/2010/main" val="1997223032"/>
      </p:ext>
    </p:extLst>
  </p:cSld>
  <p:clrMap bg1="lt1" tx1="dk1" bg2="lt2" tx2="dk2" accent1="accent1" accent2="accent2" accent3="accent3" accent4="accent4" accent5="accent5" accent6="accent6" hlink="hlink" folHlink="folHlink"/>
  <p:sldLayoutIdLst>
    <p:sldLayoutId id="2147485725" r:id="rId1"/>
    <p:sldLayoutId id="2147485726" r:id="rId2"/>
    <p:sldLayoutId id="2147485727" r:id="rId3"/>
    <p:sldLayoutId id="2147485728" r:id="rId4"/>
    <p:sldLayoutId id="2147485729" r:id="rId5"/>
    <p:sldLayoutId id="2147485730" r:id="rId6"/>
    <p:sldLayoutId id="2147485731" r:id="rId7"/>
    <p:sldLayoutId id="2147485732" r:id="rId8"/>
    <p:sldLayoutId id="2147485733" r:id="rId9"/>
    <p:sldLayoutId id="2147485734" r:id="rId10"/>
    <p:sldLayoutId id="2147485735" r:id="rId11"/>
  </p:sldLayoutIdLst>
  <p:txStyles>
    <p:titleStyle>
      <a:lvl1pPr algn="l" rtl="0" eaLnBrk="0" fontAlgn="base" hangingPunct="0">
        <a:spcBef>
          <a:spcPct val="0"/>
        </a:spcBef>
        <a:spcAft>
          <a:spcPct val="0"/>
        </a:spcAft>
        <a:defRPr sz="3600">
          <a:solidFill>
            <a:schemeClr val="bg2"/>
          </a:solidFill>
          <a:latin typeface="+mj-lt"/>
          <a:ea typeface="+mj-ea"/>
          <a:cs typeface="+mj-cs"/>
        </a:defRPr>
      </a:lvl1pPr>
      <a:lvl2pPr algn="l" rtl="0" eaLnBrk="0" fontAlgn="base" hangingPunct="0">
        <a:spcBef>
          <a:spcPct val="0"/>
        </a:spcBef>
        <a:spcAft>
          <a:spcPct val="0"/>
        </a:spcAft>
        <a:defRPr sz="3600">
          <a:solidFill>
            <a:schemeClr val="bg2"/>
          </a:solidFill>
          <a:latin typeface="Arial" charset="0"/>
        </a:defRPr>
      </a:lvl2pPr>
      <a:lvl3pPr algn="l" rtl="0" eaLnBrk="0" fontAlgn="base" hangingPunct="0">
        <a:spcBef>
          <a:spcPct val="0"/>
        </a:spcBef>
        <a:spcAft>
          <a:spcPct val="0"/>
        </a:spcAft>
        <a:defRPr sz="3600">
          <a:solidFill>
            <a:schemeClr val="bg2"/>
          </a:solidFill>
          <a:latin typeface="Arial" charset="0"/>
        </a:defRPr>
      </a:lvl3pPr>
      <a:lvl4pPr algn="l" rtl="0" eaLnBrk="0" fontAlgn="base" hangingPunct="0">
        <a:spcBef>
          <a:spcPct val="0"/>
        </a:spcBef>
        <a:spcAft>
          <a:spcPct val="0"/>
        </a:spcAft>
        <a:defRPr sz="3600">
          <a:solidFill>
            <a:schemeClr val="bg2"/>
          </a:solidFill>
          <a:latin typeface="Arial" charset="0"/>
        </a:defRPr>
      </a:lvl4pPr>
      <a:lvl5pPr algn="l" rtl="0" eaLnBrk="0" fontAlgn="base" hangingPunct="0">
        <a:spcBef>
          <a:spcPct val="0"/>
        </a:spcBef>
        <a:spcAft>
          <a:spcPct val="0"/>
        </a:spcAft>
        <a:defRPr sz="3600">
          <a:solidFill>
            <a:schemeClr val="bg2"/>
          </a:solidFill>
          <a:latin typeface="Arial" charset="0"/>
        </a:defRPr>
      </a:lvl5pPr>
      <a:lvl6pPr marL="457200" algn="l" rtl="0" fontAlgn="base">
        <a:spcBef>
          <a:spcPct val="0"/>
        </a:spcBef>
        <a:spcAft>
          <a:spcPct val="0"/>
        </a:spcAft>
        <a:defRPr sz="3600">
          <a:solidFill>
            <a:schemeClr val="bg2"/>
          </a:solidFill>
          <a:latin typeface="Arial" charset="0"/>
        </a:defRPr>
      </a:lvl6pPr>
      <a:lvl7pPr marL="914400" algn="l" rtl="0" fontAlgn="base">
        <a:spcBef>
          <a:spcPct val="0"/>
        </a:spcBef>
        <a:spcAft>
          <a:spcPct val="0"/>
        </a:spcAft>
        <a:defRPr sz="3600">
          <a:solidFill>
            <a:schemeClr val="bg2"/>
          </a:solidFill>
          <a:latin typeface="Arial" charset="0"/>
        </a:defRPr>
      </a:lvl7pPr>
      <a:lvl8pPr marL="1371600" algn="l" rtl="0" fontAlgn="base">
        <a:spcBef>
          <a:spcPct val="0"/>
        </a:spcBef>
        <a:spcAft>
          <a:spcPct val="0"/>
        </a:spcAft>
        <a:defRPr sz="3600">
          <a:solidFill>
            <a:schemeClr val="bg2"/>
          </a:solidFill>
          <a:latin typeface="Arial" charset="0"/>
        </a:defRPr>
      </a:lvl8pPr>
      <a:lvl9pPr marL="1828800" algn="l" rtl="0" fontAlgn="base">
        <a:spcBef>
          <a:spcPct val="0"/>
        </a:spcBef>
        <a:spcAft>
          <a:spcPct val="0"/>
        </a:spcAft>
        <a:defRPr sz="3600">
          <a:solidFill>
            <a:schemeClr val="bg2"/>
          </a:solidFill>
          <a:latin typeface="Arial" charset="0"/>
        </a:defRPr>
      </a:lvl9pPr>
    </p:titleStyle>
    <p:bodyStyle>
      <a:lvl1pPr marL="342900" indent="-342900" algn="l" rtl="0" eaLnBrk="0" fontAlgn="base" hangingPunct="0">
        <a:spcBef>
          <a:spcPct val="20000"/>
        </a:spcBef>
        <a:spcAft>
          <a:spcPct val="0"/>
        </a:spcAft>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b="1">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7.xml"/></Relationships>
</file>

<file path=ppt/slides/_rels/slide4.xml.rels><?xml version="1.0" encoding="UTF-8" standalone="yes"?>
<Relationships xmlns="http://schemas.openxmlformats.org/package/2006/relationships"><Relationship Id="rId3" Type="http://schemas.openxmlformats.org/officeDocument/2006/relationships/hyperlink" Target="https://youtu.be/DViVtgD0xwE?si=yHOW2DifCirjhmym" TargetMode="External"/><Relationship Id="rId2" Type="http://schemas.openxmlformats.org/officeDocument/2006/relationships/notesSlide" Target="../notesSlides/notesSlide4.xml"/><Relationship Id="rId1" Type="http://schemas.openxmlformats.org/officeDocument/2006/relationships/slideLayout" Target="../slideLayouts/slideLayout23.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s://www.bbc.co.uk/news/business-68146692" TargetMode="External"/><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7.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7.xml"/></Relationships>
</file>

<file path=ppt/slides/_rels/slide16.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7.xml"/><Relationship Id="rId1" Type="http://schemas.openxmlformats.org/officeDocument/2006/relationships/slideLayout" Target="../slideLayouts/slideLayout23.xml"/></Relationships>
</file>

<file path=ppt/slides/_rels/slide2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8.xml"/><Relationship Id="rId1" Type="http://schemas.openxmlformats.org/officeDocument/2006/relationships/slideLayout" Target="../slideLayouts/slideLayout2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3.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6.png"/><Relationship Id="rId1" Type="http://schemas.openxmlformats.org/officeDocument/2006/relationships/slideLayout" Target="../slideLayouts/slideLayout2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0.xml"/><Relationship Id="rId1" Type="http://schemas.openxmlformats.org/officeDocument/2006/relationships/slideLayout" Target="../slideLayouts/slideLayout27.xml"/></Relationships>
</file>

<file path=ppt/slides/_rels/slide2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1.xml"/><Relationship Id="rId1" Type="http://schemas.openxmlformats.org/officeDocument/2006/relationships/slideLayout" Target="../slideLayouts/slideLayout23.xml"/></Relationships>
</file>

<file path=ppt/slides/_rels/slide2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2.xml"/><Relationship Id="rId1" Type="http://schemas.openxmlformats.org/officeDocument/2006/relationships/slideLayout" Target="../slideLayouts/slideLayout23.xml"/></Relationships>
</file>

<file path=ppt/slides/_rels/slide3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7.xml"/></Relationships>
</file>

<file path=ppt/slides/_rels/slide3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3.xml"/></Relationships>
</file>

<file path=ppt/slides/_rels/slide3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4.xml"/></Relationships>
</file>

<file path=ppt/slides/_rels/slide3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4.xml"/><Relationship Id="rId1" Type="http://schemas.openxmlformats.org/officeDocument/2006/relationships/slideLayout" Target="../slideLayouts/slideLayout3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 Placeholder 4">
            <a:extLst>
              <a:ext uri="{FF2B5EF4-FFF2-40B4-BE49-F238E27FC236}">
                <a16:creationId xmlns:a16="http://schemas.microsoft.com/office/drawing/2014/main" id="{45B0F233-906B-A539-632A-62FE72183BE2}"/>
              </a:ext>
            </a:extLst>
          </p:cNvPr>
          <p:cNvSpPr txBox="1">
            <a:spLocks/>
          </p:cNvSpPr>
          <p:nvPr/>
        </p:nvSpPr>
        <p:spPr bwMode="auto">
          <a:xfrm>
            <a:off x="971601" y="1196752"/>
            <a:ext cx="7791400" cy="1015663"/>
          </a:xfrm>
          <a:prstGeom prst="rect">
            <a:avLst/>
          </a:prstGeom>
          <a:noFill/>
          <a:ln>
            <a:noFill/>
          </a:ln>
        </p:spPr>
        <p:txBody>
          <a:bodyPr wrap="square">
            <a:sp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9525" indent="-9525">
              <a:spcBef>
                <a:spcPts val="1200"/>
              </a:spcBef>
              <a:buFontTx/>
              <a:buNone/>
              <a:defRPr/>
            </a:pPr>
            <a:r>
              <a:rPr lang="en-US" sz="6000" kern="0" dirty="0">
                <a:solidFill>
                  <a:srgbClr val="000000"/>
                </a:solidFill>
                <a:sym typeface="Arial"/>
              </a:rPr>
              <a:t>Introducing strategy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877DCD13-3D9F-3E7D-885A-593397255DD2}"/>
              </a:ext>
            </a:extLst>
          </p:cNvPr>
          <p:cNvSpPr>
            <a:spLocks noGrp="1"/>
          </p:cNvSpPr>
          <p:nvPr>
            <p:ph type="title"/>
          </p:nvPr>
        </p:nvSpPr>
        <p:spPr>
          <a:xfrm>
            <a:off x="457200" y="332656"/>
            <a:ext cx="8229600" cy="822325"/>
          </a:xfrm>
        </p:spPr>
        <p:txBody>
          <a:bodyPr/>
          <a:lstStyle/>
          <a:p>
            <a:pPr eaLnBrk="1" hangingPunct="1"/>
            <a:r>
              <a:rPr lang="en-US" altLang="en-US" dirty="0"/>
              <a:t>Learning outcomes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431921" y="1404493"/>
            <a:ext cx="8272212" cy="434693"/>
          </a:xfrm>
        </p:spPr>
        <p:txBody>
          <a:bodyPr/>
          <a:lstStyle/>
          <a:p>
            <a:r>
              <a:rPr lang="en-GB" dirty="0"/>
              <a:t>What is strategy?</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defTabSz="685800" eaLnBrk="1" fontAlgn="auto" hangingPunct="1">
              <a:spcBef>
                <a:spcPts val="0"/>
              </a:spcBef>
              <a:spcAft>
                <a:spcPts val="0"/>
              </a:spcAft>
              <a:defRPr/>
            </a:pPr>
            <a:endParaRPr lang="en-US" dirty="0">
              <a:solidFill>
                <a:prstClr val="black">
                  <a:lumMod val="75000"/>
                  <a:lumOff val="25000"/>
                </a:prstClr>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defTabSz="685800" eaLnBrk="1" fontAlgn="auto" hangingPunct="1">
              <a:spcBef>
                <a:spcPts val="0"/>
              </a:spcBef>
              <a:spcAft>
                <a:spcPts val="0"/>
              </a:spcAft>
              <a:defRPr/>
            </a:pPr>
            <a:fld id="{3A98EE3D-8CD1-4C3F-BD1C-C98C9596463C}" type="slidenum">
              <a:rPr lang="en-US">
                <a:solidFill>
                  <a:prstClr val="black">
                    <a:lumMod val="75000"/>
                    <a:lumOff val="25000"/>
                  </a:prstClr>
                </a:solidFill>
                <a:latin typeface="Franklin Gothic Book" panose="020B0502020104020203"/>
                <a:cs typeface="+mn-cs"/>
              </a:rPr>
              <a:pPr defTabSz="685800" eaLnBrk="1" fontAlgn="auto" hangingPunct="1">
                <a:spcBef>
                  <a:spcPts val="0"/>
                </a:spcBef>
                <a:spcAft>
                  <a:spcPts val="0"/>
                </a:spcAft>
                <a:defRPr/>
              </a:pPr>
              <a:t>3</a:t>
            </a:fld>
            <a:endParaRPr lang="en-US" dirty="0">
              <a:solidFill>
                <a:prstClr val="black">
                  <a:lumMod val="75000"/>
                  <a:lumOff val="25000"/>
                </a:prstClr>
              </a:solidFill>
              <a:latin typeface="Franklin Gothic Book" panose="020B0502020104020203"/>
              <a:cs typeface="+mn-cs"/>
            </a:endParaRPr>
          </a:p>
        </p:txBody>
      </p:sp>
      <p:sp>
        <p:nvSpPr>
          <p:cNvPr id="9" name="TextBox 8">
            <a:extLst>
              <a:ext uri="{FF2B5EF4-FFF2-40B4-BE49-F238E27FC236}">
                <a16:creationId xmlns:a16="http://schemas.microsoft.com/office/drawing/2014/main" id="{4B44C996-A3C0-66C4-2954-A7E57B23C75B}"/>
              </a:ext>
            </a:extLst>
          </p:cNvPr>
          <p:cNvSpPr txBox="1"/>
          <p:nvPr/>
        </p:nvSpPr>
        <p:spPr>
          <a:xfrm>
            <a:off x="612878" y="2702138"/>
            <a:ext cx="7676966" cy="646331"/>
          </a:xfrm>
          <a:prstGeom prst="rect">
            <a:avLst/>
          </a:prstGeom>
          <a:noFill/>
          <a:ln w="3175">
            <a:solidFill>
              <a:schemeClr val="tx1"/>
            </a:solidFill>
          </a:ln>
        </p:spPr>
        <p:txBody>
          <a:bodyPr wrap="square">
            <a:spAutoFit/>
          </a:bodyPr>
          <a:lstStyle/>
          <a:p>
            <a:pPr defTabSz="685800" eaLnBrk="1" fontAlgn="auto" hangingPunct="1">
              <a:spcBef>
                <a:spcPts val="0"/>
              </a:spcBef>
              <a:spcAft>
                <a:spcPts val="0"/>
              </a:spcAft>
              <a:defRPr/>
            </a:pPr>
            <a:r>
              <a:rPr lang="en-GB" sz="1350" b="1" dirty="0">
                <a:solidFill>
                  <a:prstClr val="black"/>
                </a:solidFill>
                <a:latin typeface="Franklin Gothic Book" panose="020B0502020104020203"/>
                <a:cs typeface="+mn-cs"/>
              </a:rPr>
              <a:t>‘… Strategy is a detailed plan for achieving success in situations such as war, politics, business, industry, or sport, or the skill of planning for such situations…’ </a:t>
            </a:r>
          </a:p>
          <a:p>
            <a:pPr defTabSz="685800" eaLnBrk="1" fontAlgn="auto" hangingPunct="1">
              <a:spcBef>
                <a:spcPts val="0"/>
              </a:spcBef>
              <a:spcAft>
                <a:spcPts val="0"/>
              </a:spcAft>
              <a:defRPr/>
            </a:pPr>
            <a:r>
              <a:rPr lang="en-GB" sz="900" dirty="0">
                <a:solidFill>
                  <a:prstClr val="black"/>
                </a:solidFill>
                <a:latin typeface="Franklin Gothic Book" panose="020B0502020104020203"/>
                <a:cs typeface="+mn-cs"/>
              </a:rPr>
              <a:t>(Cambridge Dictionary)</a:t>
            </a:r>
          </a:p>
        </p:txBody>
      </p:sp>
      <p:sp>
        <p:nvSpPr>
          <p:cNvPr id="10" name="TextBox 9">
            <a:extLst>
              <a:ext uri="{FF2B5EF4-FFF2-40B4-BE49-F238E27FC236}">
                <a16:creationId xmlns:a16="http://schemas.microsoft.com/office/drawing/2014/main" id="{1E4095F4-D5A3-BD92-57A9-97F11A7B7A23}"/>
              </a:ext>
            </a:extLst>
          </p:cNvPr>
          <p:cNvSpPr txBox="1"/>
          <p:nvPr/>
        </p:nvSpPr>
        <p:spPr>
          <a:xfrm>
            <a:off x="431920" y="2021751"/>
            <a:ext cx="5366552" cy="507831"/>
          </a:xfrm>
          <a:prstGeom prst="rect">
            <a:avLst/>
          </a:prstGeom>
          <a:noFill/>
        </p:spPr>
        <p:txBody>
          <a:bodyPr wrap="square" rtlCol="0">
            <a:spAutoFit/>
          </a:bodyPr>
          <a:lstStyle/>
          <a:p>
            <a:pPr defTabSz="685800" eaLnBrk="1" fontAlgn="auto" hangingPunct="1">
              <a:spcBef>
                <a:spcPts val="0"/>
              </a:spcBef>
              <a:spcAft>
                <a:spcPts val="0"/>
              </a:spcAft>
              <a:defRPr/>
            </a:pPr>
            <a:r>
              <a:rPr lang="en-GB" sz="1350" dirty="0">
                <a:solidFill>
                  <a:prstClr val="black"/>
                </a:solidFill>
                <a:latin typeface="Franklin Gothic Book" panose="020B0502020104020203"/>
                <a:cs typeface="+mn-cs"/>
              </a:rPr>
              <a:t>There are many definitions out there!</a:t>
            </a:r>
          </a:p>
          <a:p>
            <a:pPr defTabSz="685800" eaLnBrk="1" fontAlgn="auto" hangingPunct="1">
              <a:spcBef>
                <a:spcPts val="0"/>
              </a:spcBef>
              <a:spcAft>
                <a:spcPts val="0"/>
              </a:spcAft>
              <a:defRPr/>
            </a:pPr>
            <a:r>
              <a:rPr lang="en-GB" sz="1350" dirty="0">
                <a:solidFill>
                  <a:prstClr val="black"/>
                </a:solidFill>
                <a:latin typeface="Franklin Gothic Book" panose="020B0502020104020203"/>
                <a:cs typeface="+mn-cs"/>
              </a:rPr>
              <a:t>Here is one example of the many definitions you will come across:</a:t>
            </a:r>
          </a:p>
        </p:txBody>
      </p:sp>
      <p:sp>
        <p:nvSpPr>
          <p:cNvPr id="6" name="TextBox 5">
            <a:extLst>
              <a:ext uri="{FF2B5EF4-FFF2-40B4-BE49-F238E27FC236}">
                <a16:creationId xmlns:a16="http://schemas.microsoft.com/office/drawing/2014/main" id="{2E4A4CF0-AACC-3879-BAD6-10759302016A}"/>
              </a:ext>
            </a:extLst>
          </p:cNvPr>
          <p:cNvSpPr txBox="1"/>
          <p:nvPr/>
        </p:nvSpPr>
        <p:spPr>
          <a:xfrm>
            <a:off x="492712" y="3736193"/>
            <a:ext cx="7923320" cy="1338828"/>
          </a:xfrm>
          <a:prstGeom prst="rect">
            <a:avLst/>
          </a:prstGeom>
          <a:noFill/>
        </p:spPr>
        <p:txBody>
          <a:bodyPr wrap="square">
            <a:spAutoFit/>
          </a:bodyPr>
          <a:lstStyle/>
          <a:p>
            <a:pPr marL="557213" lvl="1" indent="-214313" defTabSz="685800" eaLnBrk="1" fontAlgn="auto" hangingPunct="1">
              <a:spcBef>
                <a:spcPts val="0"/>
              </a:spcBef>
              <a:spcAft>
                <a:spcPts val="0"/>
              </a:spcAft>
              <a:buFont typeface="Arial" panose="020B0604020202020204" pitchFamily="34" charset="0"/>
              <a:buChar char="•"/>
              <a:defRPr/>
            </a:pPr>
            <a:r>
              <a:rPr lang="en-GB" sz="1350" dirty="0">
                <a:solidFill>
                  <a:prstClr val="black"/>
                </a:solidFill>
                <a:latin typeface="Franklin Gothic Book" panose="020B0502020104020203"/>
                <a:cs typeface="+mn-cs"/>
              </a:rPr>
              <a:t>There are many models and frameworks related to the concept of ‘strategy’…</a:t>
            </a:r>
          </a:p>
          <a:p>
            <a:pPr marL="557213" lvl="1" indent="-214313" defTabSz="685800" eaLnBrk="1" fontAlgn="auto" hangingPunct="1">
              <a:spcBef>
                <a:spcPts val="0"/>
              </a:spcBef>
              <a:spcAft>
                <a:spcPts val="0"/>
              </a:spcAft>
              <a:buFont typeface="Arial" panose="020B0604020202020204" pitchFamily="34" charset="0"/>
              <a:buChar char="•"/>
              <a:defRPr/>
            </a:pPr>
            <a:endParaRPr lang="en-GB" sz="1350" dirty="0">
              <a:solidFill>
                <a:prstClr val="black"/>
              </a:solidFill>
              <a:latin typeface="Franklin Gothic Book" panose="020B0502020104020203"/>
              <a:cs typeface="+mn-cs"/>
            </a:endParaRPr>
          </a:p>
          <a:p>
            <a:pPr marL="557213" lvl="1" indent="-214313" defTabSz="685800" eaLnBrk="1" fontAlgn="auto" hangingPunct="1">
              <a:spcBef>
                <a:spcPts val="0"/>
              </a:spcBef>
              <a:spcAft>
                <a:spcPts val="0"/>
              </a:spcAft>
              <a:buFont typeface="Arial" panose="020B0604020202020204" pitchFamily="34" charset="0"/>
              <a:buChar char="•"/>
              <a:defRPr/>
            </a:pPr>
            <a:r>
              <a:rPr lang="en-GB" sz="1350" dirty="0">
                <a:solidFill>
                  <a:prstClr val="black"/>
                </a:solidFill>
                <a:latin typeface="Franklin Gothic Book" panose="020B0502020104020203"/>
                <a:cs typeface="+mn-cs"/>
              </a:rPr>
              <a:t>For a Strategy to be successful, it is important to understand:</a:t>
            </a:r>
          </a:p>
          <a:p>
            <a:pPr marL="557213" lvl="1" indent="-214313" defTabSz="685800" eaLnBrk="1" fontAlgn="auto" hangingPunct="1">
              <a:spcBef>
                <a:spcPts val="0"/>
              </a:spcBef>
              <a:spcAft>
                <a:spcPts val="0"/>
              </a:spcAft>
              <a:buFont typeface="Arial" panose="020B0604020202020204" pitchFamily="34" charset="0"/>
              <a:buChar char="•"/>
              <a:defRPr/>
            </a:pPr>
            <a:endParaRPr lang="en-GB" sz="1350" dirty="0">
              <a:solidFill>
                <a:prstClr val="black"/>
              </a:solidFill>
              <a:latin typeface="Franklin Gothic Book" panose="020B0502020104020203"/>
              <a:cs typeface="+mn-cs"/>
            </a:endParaRPr>
          </a:p>
          <a:p>
            <a:pPr marL="900113" lvl="2" indent="-214313" defTabSz="685800" eaLnBrk="1" fontAlgn="auto" hangingPunct="1">
              <a:spcBef>
                <a:spcPts val="0"/>
              </a:spcBef>
              <a:spcAft>
                <a:spcPts val="0"/>
              </a:spcAft>
              <a:buFont typeface="Arial" panose="020B0604020202020204" pitchFamily="34" charset="0"/>
              <a:buChar char="•"/>
              <a:defRPr/>
            </a:pPr>
            <a:r>
              <a:rPr lang="en-GB" sz="1350" b="1" dirty="0">
                <a:solidFill>
                  <a:srgbClr val="0070C0"/>
                </a:solidFill>
                <a:latin typeface="Franklin Gothic Book" panose="020B0502020104020203"/>
                <a:cs typeface="+mn-cs"/>
              </a:rPr>
              <a:t>WHY</a:t>
            </a:r>
            <a:r>
              <a:rPr lang="en-GB" sz="1350" dirty="0">
                <a:solidFill>
                  <a:prstClr val="black"/>
                </a:solidFill>
                <a:latin typeface="Franklin Gothic Book" panose="020B0502020104020203"/>
                <a:cs typeface="+mn-cs"/>
              </a:rPr>
              <a:t> the organisation is doing it and</a:t>
            </a:r>
          </a:p>
          <a:p>
            <a:pPr marL="900113" lvl="2" indent="-214313" defTabSz="685800" eaLnBrk="1" fontAlgn="auto" hangingPunct="1">
              <a:spcBef>
                <a:spcPts val="0"/>
              </a:spcBef>
              <a:spcAft>
                <a:spcPts val="0"/>
              </a:spcAft>
              <a:buFont typeface="Arial" panose="020B0604020202020204" pitchFamily="34" charset="0"/>
              <a:buChar char="•"/>
              <a:defRPr/>
            </a:pPr>
            <a:r>
              <a:rPr lang="en-GB" sz="1350" b="1" dirty="0">
                <a:solidFill>
                  <a:srgbClr val="0070C0"/>
                </a:solidFill>
                <a:latin typeface="Franklin Gothic Book" panose="020B0502020104020203"/>
                <a:cs typeface="+mn-cs"/>
              </a:rPr>
              <a:t>when to CHANGE / STOP </a:t>
            </a:r>
            <a:r>
              <a:rPr lang="en-GB" sz="1350" dirty="0">
                <a:solidFill>
                  <a:prstClr val="black"/>
                </a:solidFill>
                <a:latin typeface="Franklin Gothic Book" panose="020B0502020104020203"/>
                <a:cs typeface="+mn-cs"/>
              </a:rPr>
              <a:t>doing it.</a:t>
            </a:r>
          </a:p>
        </p:txBody>
      </p:sp>
    </p:spTree>
    <p:extLst>
      <p:ext uri="{BB962C8B-B14F-4D97-AF65-F5344CB8AC3E}">
        <p14:creationId xmlns:p14="http://schemas.microsoft.com/office/powerpoint/2010/main" val="1070513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50"/>
            <a:ext cx="9143999" cy="51435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Franklin Gothic Book" panose="020B0502020104020203"/>
            </a:endParaRPr>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435894" y="1457947"/>
            <a:ext cx="2676496" cy="1692293"/>
          </a:xfrm>
        </p:spPr>
        <p:txBody>
          <a:bodyPr anchor="ctr">
            <a:normAutofit/>
          </a:bodyPr>
          <a:lstStyle/>
          <a:p>
            <a:r>
              <a:rPr lang="en-GB" dirty="0"/>
              <a:t>Michael porter on strategy</a:t>
            </a:r>
          </a:p>
        </p:txBody>
      </p:sp>
      <p:sp>
        <p:nvSpPr>
          <p:cNvPr id="25" name="Rectangle 24">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200150"/>
            <a:ext cx="2777490" cy="7124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27" name="Rectangle 26">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81373" y="1200150"/>
            <a:ext cx="2777490" cy="6858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29" name="Rectangle 28">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1610" y="1197482"/>
            <a:ext cx="2777490" cy="73916"/>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3421403" y="1457946"/>
            <a:ext cx="5387698" cy="3873649"/>
          </a:xfrm>
        </p:spPr>
        <p:txBody>
          <a:bodyPr>
            <a:normAutofit/>
          </a:bodyPr>
          <a:lstStyle/>
          <a:p>
            <a:pPr>
              <a:buClr>
                <a:srgbClr val="618FC3"/>
              </a:buClr>
            </a:pPr>
            <a:r>
              <a:rPr lang="en-GB" sz="1350" b="1" dirty="0"/>
              <a:t>Michael Porter:</a:t>
            </a:r>
          </a:p>
          <a:p>
            <a:pPr lvl="1">
              <a:buClr>
                <a:srgbClr val="618FC3"/>
              </a:buClr>
            </a:pPr>
            <a:r>
              <a:rPr lang="en-GB" sz="1350" dirty="0"/>
              <a:t>Is the Bishop William Lawrence University Professor at Harvard Business School</a:t>
            </a:r>
          </a:p>
          <a:p>
            <a:pPr lvl="1">
              <a:buClr>
                <a:srgbClr val="618FC3"/>
              </a:buClr>
            </a:pPr>
            <a:r>
              <a:rPr lang="en-GB" sz="1350" dirty="0"/>
              <a:t>Best known for his theories on economics and business strategy</a:t>
            </a:r>
          </a:p>
          <a:p>
            <a:pPr>
              <a:buClr>
                <a:srgbClr val="618FC3"/>
              </a:buClr>
            </a:pPr>
            <a:endParaRPr lang="en-GB" sz="1350" dirty="0"/>
          </a:p>
          <a:p>
            <a:pPr>
              <a:buClr>
                <a:srgbClr val="618FC3"/>
              </a:buClr>
            </a:pPr>
            <a:r>
              <a:rPr lang="en-GB" sz="1350" b="1" dirty="0"/>
              <a:t>Watch this video and take notes:</a:t>
            </a:r>
          </a:p>
          <a:p>
            <a:pPr lvl="1">
              <a:buClr>
                <a:srgbClr val="618FC3"/>
              </a:buClr>
            </a:pPr>
            <a:r>
              <a:rPr lang="en-GB" sz="1350" dirty="0"/>
              <a:t>What are the key messages that you take away from this?</a:t>
            </a:r>
          </a:p>
          <a:p>
            <a:pPr lvl="1">
              <a:buClr>
                <a:srgbClr val="618FC3"/>
              </a:buClr>
            </a:pPr>
            <a:r>
              <a:rPr lang="en-GB" sz="1350" dirty="0"/>
              <a:t>We will discuss this together after the video.</a:t>
            </a:r>
          </a:p>
          <a:p>
            <a:pPr>
              <a:buClr>
                <a:srgbClr val="618FC3"/>
              </a:buClr>
            </a:pPr>
            <a:r>
              <a:rPr lang="en-GB" sz="1350" dirty="0">
                <a:hlinkClick r:id="rId3"/>
              </a:rPr>
              <a:t>https://youtu.be/DViVtgD0xwE?si=yHOW2DifCirjhmym</a:t>
            </a:r>
            <a:endParaRPr lang="en-GB" sz="1350" dirty="0"/>
          </a:p>
          <a:p>
            <a:pPr>
              <a:buClr>
                <a:srgbClr val="618FC3"/>
              </a:buClr>
            </a:pPr>
            <a:endParaRPr lang="en-GB" sz="1350" dirty="0"/>
          </a:p>
        </p:txBody>
      </p:sp>
      <p:pic>
        <p:nvPicPr>
          <p:cNvPr id="7" name="Picture 6" descr="A person wearing glasses and a suit&#10;&#10;Description automatically generated">
            <a:extLst>
              <a:ext uri="{FF2B5EF4-FFF2-40B4-BE49-F238E27FC236}">
                <a16:creationId xmlns:a16="http://schemas.microsoft.com/office/drawing/2014/main" id="{36704E55-AD1F-41BD-AD3E-C8DF64BF1779}"/>
              </a:ext>
            </a:extLst>
          </p:cNvPr>
          <p:cNvPicPr>
            <a:picLocks noChangeAspect="1"/>
          </p:cNvPicPr>
          <p:nvPr/>
        </p:nvPicPr>
        <p:blipFill>
          <a:blip r:embed="rId4"/>
          <a:stretch>
            <a:fillRect/>
          </a:stretch>
        </p:blipFill>
        <p:spPr>
          <a:xfrm>
            <a:off x="670930" y="2937395"/>
            <a:ext cx="2165222" cy="2285195"/>
          </a:xfrm>
          <a:prstGeom prst="rect">
            <a:avLst/>
          </a:prstGeom>
        </p:spPr>
      </p:pic>
      <p:pic>
        <p:nvPicPr>
          <p:cNvPr id="8" name="Picture 7" descr="A logo of a business school&#10;&#10;Description automatically generated">
            <a:extLst>
              <a:ext uri="{FF2B5EF4-FFF2-40B4-BE49-F238E27FC236}">
                <a16:creationId xmlns:a16="http://schemas.microsoft.com/office/drawing/2014/main" id="{14934988-95A3-25D8-9487-4A9245192085}"/>
              </a:ext>
            </a:extLst>
          </p:cNvPr>
          <p:cNvPicPr>
            <a:picLocks noChangeAspect="1"/>
          </p:cNvPicPr>
          <p:nvPr/>
        </p:nvPicPr>
        <p:blipFill>
          <a:blip r:embed="rId5"/>
          <a:stretch>
            <a:fillRect/>
          </a:stretch>
        </p:blipFill>
        <p:spPr>
          <a:xfrm>
            <a:off x="7104356" y="4839497"/>
            <a:ext cx="1653599" cy="930149"/>
          </a:xfrm>
          <a:prstGeom prst="rect">
            <a:avLst/>
          </a:prstGeom>
        </p:spPr>
      </p:pic>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435894" y="5657850"/>
            <a:ext cx="5187908" cy="273844"/>
          </a:xfrm>
        </p:spPr>
        <p:txBody>
          <a:bodyPr>
            <a:normAutofit/>
          </a:bodyPr>
          <a:lstStyle/>
          <a:p>
            <a:pPr defTabSz="685800" eaLnBrk="1" fontAlgn="auto" hangingPunct="1">
              <a:spcBef>
                <a:spcPts val="0"/>
              </a:spcBef>
              <a:spcAft>
                <a:spcPts val="450"/>
              </a:spcAft>
              <a:defRPr/>
            </a:pPr>
            <a:r>
              <a:rPr lang="en-GB">
                <a:solidFill>
                  <a:srgbClr val="618FC3"/>
                </a:solidFill>
                <a:latin typeface="Franklin Gothic Book" panose="020B0502020104020203"/>
                <a:cs typeface="+mn-cs"/>
              </a:rPr>
              <a:t>6:43</a:t>
            </a:r>
            <a:endParaRPr lang="en-US">
              <a:solidFill>
                <a:srgbClr val="618FC3"/>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7918725" y="5657850"/>
            <a:ext cx="789381" cy="273844"/>
          </a:xfrm>
        </p:spPr>
        <p:txBody>
          <a:bodyPr>
            <a:normAutofit/>
          </a:bodyPr>
          <a:lstStyle/>
          <a:p>
            <a:pPr defTabSz="685800" eaLnBrk="1" fontAlgn="auto" hangingPunct="1">
              <a:spcBef>
                <a:spcPts val="0"/>
              </a:spcBef>
              <a:spcAft>
                <a:spcPts val="450"/>
              </a:spcAft>
              <a:defRPr/>
            </a:pPr>
            <a:fld id="{3A98EE3D-8CD1-4C3F-BD1C-C98C9596463C}" type="slidenum">
              <a:rPr lang="en-US">
                <a:solidFill>
                  <a:srgbClr val="618FC3"/>
                </a:solidFill>
                <a:latin typeface="Franklin Gothic Book" panose="020B0502020104020203"/>
                <a:cs typeface="+mn-cs"/>
              </a:rPr>
              <a:pPr defTabSz="685800" eaLnBrk="1" fontAlgn="auto" hangingPunct="1">
                <a:spcBef>
                  <a:spcPts val="0"/>
                </a:spcBef>
                <a:spcAft>
                  <a:spcPts val="450"/>
                </a:spcAft>
                <a:defRPr/>
              </a:pPr>
              <a:t>4</a:t>
            </a:fld>
            <a:endParaRPr lang="en-US">
              <a:solidFill>
                <a:srgbClr val="618FC3"/>
              </a:solidFill>
              <a:latin typeface="Franklin Gothic Book" panose="020B0502020104020203"/>
              <a:cs typeface="+mn-cs"/>
            </a:endParaRPr>
          </a:p>
        </p:txBody>
      </p:sp>
    </p:spTree>
    <p:extLst>
      <p:ext uri="{BB962C8B-B14F-4D97-AF65-F5344CB8AC3E}">
        <p14:creationId xmlns:p14="http://schemas.microsoft.com/office/powerpoint/2010/main" val="37371605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27D09-185F-D544-5127-D130EEF34B40}"/>
              </a:ext>
            </a:extLst>
          </p:cNvPr>
          <p:cNvSpPr>
            <a:spLocks noGrp="1"/>
          </p:cNvSpPr>
          <p:nvPr>
            <p:ph type="title"/>
          </p:nvPr>
        </p:nvSpPr>
        <p:spPr>
          <a:xfrm>
            <a:off x="3287044" y="1383867"/>
            <a:ext cx="5418806" cy="760350"/>
          </a:xfrm>
        </p:spPr>
        <p:txBody>
          <a:bodyPr>
            <a:normAutofit/>
          </a:bodyPr>
          <a:lstStyle/>
          <a:p>
            <a:r>
              <a:rPr lang="en-GB">
                <a:solidFill>
                  <a:schemeClr val="tx2"/>
                </a:solidFill>
              </a:rPr>
              <a:t>Strategies evolve</a:t>
            </a:r>
          </a:p>
        </p:txBody>
      </p:sp>
      <p:pic>
        <p:nvPicPr>
          <p:cNvPr id="7" name="Picture 6" descr="Pink hued beach sand meeting the sea">
            <a:extLst>
              <a:ext uri="{FF2B5EF4-FFF2-40B4-BE49-F238E27FC236}">
                <a16:creationId xmlns:a16="http://schemas.microsoft.com/office/drawing/2014/main" id="{8E00259F-E884-AA26-A8DE-A3BBAB364CD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334901" y="1308151"/>
            <a:ext cx="2777490" cy="4330650"/>
          </a:xfrm>
          <a:prstGeom prst="rect">
            <a:avLst/>
          </a:prstGeom>
        </p:spPr>
      </p:pic>
      <p:sp>
        <p:nvSpPr>
          <p:cNvPr id="3" name="Content Placeholder 2">
            <a:extLst>
              <a:ext uri="{FF2B5EF4-FFF2-40B4-BE49-F238E27FC236}">
                <a16:creationId xmlns:a16="http://schemas.microsoft.com/office/drawing/2014/main" id="{65347B1A-314D-81AA-0FA4-69991E419793}"/>
              </a:ext>
            </a:extLst>
          </p:cNvPr>
          <p:cNvSpPr>
            <a:spLocks noGrp="1"/>
          </p:cNvSpPr>
          <p:nvPr>
            <p:ph idx="1"/>
          </p:nvPr>
        </p:nvSpPr>
        <p:spPr>
          <a:xfrm>
            <a:off x="3287045" y="2279650"/>
            <a:ext cx="5158581" cy="2971700"/>
          </a:xfrm>
        </p:spPr>
        <p:txBody>
          <a:bodyPr>
            <a:noAutofit/>
          </a:bodyPr>
          <a:lstStyle/>
          <a:p>
            <a:pPr eaLnBrk="1" hangingPunct="1">
              <a:spcBef>
                <a:spcPct val="20000"/>
              </a:spcBef>
              <a:buFontTx/>
              <a:buChar char="•"/>
            </a:pPr>
            <a:r>
              <a:rPr lang="en-US" altLang="en-US" sz="1350" dirty="0"/>
              <a:t>A company’s </a:t>
            </a:r>
            <a:r>
              <a:rPr lang="en-US" altLang="en-US" sz="1350" b="1" i="1" dirty="0"/>
              <a:t>strategy</a:t>
            </a:r>
            <a:r>
              <a:rPr lang="en-US" altLang="en-US" sz="1350" dirty="0"/>
              <a:t> is a </a:t>
            </a:r>
            <a:r>
              <a:rPr lang="en-US" altLang="en-US" sz="1350" b="1" i="1" dirty="0"/>
              <a:t>work in progress</a:t>
            </a:r>
          </a:p>
          <a:p>
            <a:pPr eaLnBrk="1" hangingPunct="1">
              <a:spcBef>
                <a:spcPct val="20000"/>
              </a:spcBef>
              <a:buFontTx/>
              <a:buChar char="•"/>
            </a:pPr>
            <a:r>
              <a:rPr lang="en-US" altLang="en-US" sz="1350" dirty="0"/>
              <a:t>Strategies must be regularly reviewed and adapted accordingly</a:t>
            </a:r>
          </a:p>
          <a:p>
            <a:pPr eaLnBrk="1" hangingPunct="1">
              <a:spcBef>
                <a:spcPct val="20000"/>
              </a:spcBef>
              <a:buFontTx/>
              <a:buChar char="•"/>
            </a:pPr>
            <a:r>
              <a:rPr lang="en-US" altLang="en-US" sz="1350" dirty="0"/>
              <a:t>Changes may be necessary to react to:</a:t>
            </a:r>
          </a:p>
          <a:p>
            <a:pPr lvl="1">
              <a:buFontTx/>
              <a:buChar char="–"/>
            </a:pPr>
            <a:r>
              <a:rPr lang="en-US" altLang="en-US" sz="1350" dirty="0"/>
              <a:t>Shifting market conditions</a:t>
            </a:r>
          </a:p>
          <a:p>
            <a:pPr lvl="1">
              <a:buFontTx/>
              <a:buChar char="–"/>
            </a:pPr>
            <a:r>
              <a:rPr lang="en-US" altLang="en-US" sz="1350" dirty="0"/>
              <a:t>Technological breakthroughs</a:t>
            </a:r>
          </a:p>
          <a:p>
            <a:pPr lvl="1">
              <a:buFontTx/>
              <a:buChar char="–"/>
            </a:pPr>
            <a:r>
              <a:rPr lang="en-US" altLang="en-US" sz="1350" dirty="0"/>
              <a:t>Fresh moves of competitors</a:t>
            </a:r>
          </a:p>
          <a:p>
            <a:pPr lvl="1">
              <a:buFontTx/>
              <a:buChar char="–"/>
            </a:pPr>
            <a:r>
              <a:rPr lang="en-US" altLang="en-US" sz="1350" dirty="0"/>
              <a:t>Evolving customer preferences</a:t>
            </a:r>
          </a:p>
          <a:p>
            <a:pPr lvl="1">
              <a:buFontTx/>
              <a:buChar char="–"/>
            </a:pPr>
            <a:r>
              <a:rPr lang="en-US" altLang="en-US" sz="1350" dirty="0"/>
              <a:t>Emerging market opportunities</a:t>
            </a:r>
          </a:p>
          <a:p>
            <a:pPr lvl="1">
              <a:buFontTx/>
              <a:buChar char="–"/>
            </a:pPr>
            <a:r>
              <a:rPr lang="en-US" altLang="en-US" sz="1350" dirty="0"/>
              <a:t>New ideas to improve strategy</a:t>
            </a:r>
          </a:p>
          <a:p>
            <a:pPr lvl="1">
              <a:buFontTx/>
              <a:buChar char="–"/>
            </a:pPr>
            <a:r>
              <a:rPr lang="en-US" altLang="en-US" sz="1350" dirty="0"/>
              <a:t>Crisis situations</a:t>
            </a:r>
            <a:endParaRPr lang="en-GB" sz="1350" dirty="0"/>
          </a:p>
        </p:txBody>
      </p:sp>
      <p:sp>
        <p:nvSpPr>
          <p:cNvPr id="4" name="Footer Placeholder 3">
            <a:extLst>
              <a:ext uri="{FF2B5EF4-FFF2-40B4-BE49-F238E27FC236}">
                <a16:creationId xmlns:a16="http://schemas.microsoft.com/office/drawing/2014/main" id="{8BFF7D2A-5E99-8C90-5260-ACEC0453C19E}"/>
              </a:ext>
            </a:extLst>
          </p:cNvPr>
          <p:cNvSpPr>
            <a:spLocks noGrp="1"/>
          </p:cNvSpPr>
          <p:nvPr>
            <p:ph type="ftr" sz="quarter" idx="11"/>
          </p:nvPr>
        </p:nvSpPr>
        <p:spPr>
          <a:xfrm>
            <a:off x="3287044" y="5321109"/>
            <a:ext cx="3742406" cy="273844"/>
          </a:xfrm>
        </p:spPr>
        <p:txBody>
          <a:bodyPr>
            <a:normAutofit/>
          </a:bodyPr>
          <a:lstStyle/>
          <a:p>
            <a:pPr defTabSz="685800" eaLnBrk="1" fontAlgn="auto" hangingPunct="1">
              <a:spcBef>
                <a:spcPts val="0"/>
              </a:spcBef>
              <a:spcAft>
                <a:spcPts val="0"/>
              </a:spcAft>
              <a:defRPr/>
            </a:pPr>
            <a:endParaRPr lang="en-US">
              <a:solidFill>
                <a:srgbClr val="14C1DB"/>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D5B640CA-0F0C-111A-4096-BD12FFEE30B4}"/>
              </a:ext>
            </a:extLst>
          </p:cNvPr>
          <p:cNvSpPr>
            <a:spLocks noGrp="1"/>
          </p:cNvSpPr>
          <p:nvPr>
            <p:ph type="sldNum" sz="quarter" idx="12"/>
          </p:nvPr>
        </p:nvSpPr>
        <p:spPr>
          <a:xfrm>
            <a:off x="8299449" y="5324353"/>
            <a:ext cx="408656" cy="273844"/>
          </a:xfrm>
        </p:spPr>
        <p:txBody>
          <a:bodyPr>
            <a:normAutofit/>
          </a:bodyPr>
          <a:lstStyle/>
          <a:p>
            <a:pPr defTabSz="685800" eaLnBrk="1" fontAlgn="auto" hangingPunct="1">
              <a:spcBef>
                <a:spcPts val="0"/>
              </a:spcBef>
              <a:spcAft>
                <a:spcPts val="450"/>
              </a:spcAft>
              <a:defRPr/>
            </a:pPr>
            <a:fld id="{3A98EE3D-8CD1-4C3F-BD1C-C98C9596463C}" type="slidenum">
              <a:rPr lang="en-US">
                <a:solidFill>
                  <a:srgbClr val="14C1DB"/>
                </a:solidFill>
                <a:latin typeface="Franklin Gothic Book" panose="020B0502020104020203"/>
                <a:cs typeface="+mn-cs"/>
              </a:rPr>
              <a:pPr defTabSz="685800" eaLnBrk="1" fontAlgn="auto" hangingPunct="1">
                <a:spcBef>
                  <a:spcPts val="0"/>
                </a:spcBef>
                <a:spcAft>
                  <a:spcPts val="450"/>
                </a:spcAft>
                <a:defRPr/>
              </a:pPr>
              <a:t>5</a:t>
            </a:fld>
            <a:endParaRPr lang="en-US">
              <a:solidFill>
                <a:srgbClr val="14C1DB"/>
              </a:solidFill>
              <a:latin typeface="Franklin Gothic Book" panose="020B0502020104020203"/>
              <a:cs typeface="+mn-cs"/>
            </a:endParaRPr>
          </a:p>
        </p:txBody>
      </p:sp>
    </p:spTree>
    <p:extLst>
      <p:ext uri="{BB962C8B-B14F-4D97-AF65-F5344CB8AC3E}">
        <p14:creationId xmlns:p14="http://schemas.microsoft.com/office/powerpoint/2010/main" val="1574940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410575" cy="1600200"/>
          </a:xfrm>
        </p:spPr>
        <p:txBody>
          <a:bodyPr anchor="t"/>
          <a:lstStyle/>
          <a:p>
            <a:pPr algn="l"/>
            <a:r>
              <a:rPr lang="en-US" dirty="0"/>
              <a:t>Figure 1.2</a:t>
            </a:r>
            <a:br>
              <a:rPr lang="en-US" dirty="0"/>
            </a:br>
            <a:r>
              <a:rPr lang="en-US" dirty="0"/>
              <a:t>Definitions of strategy</a:t>
            </a:r>
            <a:endParaRPr lang="en-US" sz="3600" b="1" dirty="0"/>
          </a:p>
        </p:txBody>
      </p:sp>
      <p:sp>
        <p:nvSpPr>
          <p:cNvPr id="2" name="Rectangle 1"/>
          <p:cNvSpPr/>
          <p:nvPr/>
        </p:nvSpPr>
        <p:spPr>
          <a:xfrm>
            <a:off x="367736" y="5824314"/>
            <a:ext cx="8390501" cy="461665"/>
          </a:xfrm>
          <a:prstGeom prst="rect">
            <a:avLst/>
          </a:prstGeom>
        </p:spPr>
        <p:txBody>
          <a:bodyPr wrap="square">
            <a:spAutoFit/>
          </a:bodyPr>
          <a:lstStyle/>
          <a:p>
            <a:r>
              <a:rPr lang="en-US" sz="800" i="1" dirty="0"/>
              <a:t>Sources</a:t>
            </a:r>
            <a:r>
              <a:rPr lang="en-US" sz="800" dirty="0"/>
              <a:t>: A.D. Chandler, </a:t>
            </a:r>
            <a:r>
              <a:rPr lang="en-US" sz="800" i="1" dirty="0"/>
              <a:t>Strategy and Structure: Chapters in the History of American Enterprise</a:t>
            </a:r>
            <a:r>
              <a:rPr lang="en-US" sz="800" dirty="0"/>
              <a:t>, MIT Press, 1963, p. 13; M.E. Porter, ‘What is strategy?’, </a:t>
            </a:r>
          </a:p>
          <a:p>
            <a:r>
              <a:rPr lang="en-US" sz="800" i="1" dirty="0"/>
              <a:t>Harvard Business Review</a:t>
            </a:r>
            <a:r>
              <a:rPr lang="en-US" sz="800" dirty="0"/>
              <a:t>, November–December 1996, p. 60; P.F. Drucker, ‘The theory of business’, </a:t>
            </a:r>
            <a:r>
              <a:rPr lang="en-US" sz="800" i="1" dirty="0"/>
              <a:t>Harvard Business Review</a:t>
            </a:r>
            <a:r>
              <a:rPr lang="en-US" sz="800" dirty="0"/>
              <a:t>, September–October 1994,</a:t>
            </a:r>
          </a:p>
          <a:p>
            <a:r>
              <a:rPr lang="en-US" sz="800" dirty="0"/>
              <a:t>pp. 95–106; H. </a:t>
            </a:r>
            <a:r>
              <a:rPr lang="en-US" sz="800" dirty="0" err="1"/>
              <a:t>Mintzberg</a:t>
            </a:r>
            <a:r>
              <a:rPr lang="en-US" sz="800" dirty="0"/>
              <a:t>, </a:t>
            </a:r>
            <a:r>
              <a:rPr lang="en-US" sz="800" i="1" dirty="0"/>
              <a:t>Tracking Strategies: Towards a General Theory</a:t>
            </a:r>
            <a:r>
              <a:rPr lang="en-US" sz="800" dirty="0"/>
              <a:t>, Oxford University Press, 2007, p. 3.</a:t>
            </a:r>
            <a:endParaRPr lang="en-IN"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0745" y="1844824"/>
            <a:ext cx="7107274" cy="3672408"/>
          </a:xfrm>
          <a:prstGeom prst="rect">
            <a:avLst/>
          </a:prstGeom>
        </p:spPr>
      </p:pic>
    </p:spTree>
    <p:extLst>
      <p:ext uri="{BB962C8B-B14F-4D97-AF65-F5344CB8AC3E}">
        <p14:creationId xmlns:p14="http://schemas.microsoft.com/office/powerpoint/2010/main" val="3754016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410575" cy="1600200"/>
          </a:xfrm>
        </p:spPr>
        <p:txBody>
          <a:bodyPr anchor="t"/>
          <a:lstStyle/>
          <a:p>
            <a:pPr algn="l"/>
            <a:r>
              <a:rPr lang="en-US" dirty="0"/>
              <a:t>Figure 1.3</a:t>
            </a:r>
            <a:br>
              <a:rPr lang="en-US" dirty="0"/>
            </a:br>
            <a:r>
              <a:rPr lang="en-US" dirty="0"/>
              <a:t>Three horizons for strategy</a:t>
            </a:r>
            <a:endParaRPr lang="en-US" sz="3600" b="1" dirty="0"/>
          </a:p>
        </p:txBody>
      </p:sp>
      <p:sp>
        <p:nvSpPr>
          <p:cNvPr id="2" name="Rectangle 1"/>
          <p:cNvSpPr/>
          <p:nvPr/>
        </p:nvSpPr>
        <p:spPr>
          <a:xfrm>
            <a:off x="355831" y="6093876"/>
            <a:ext cx="6246440" cy="215444"/>
          </a:xfrm>
          <a:prstGeom prst="rect">
            <a:avLst/>
          </a:prstGeom>
        </p:spPr>
        <p:txBody>
          <a:bodyPr wrap="square">
            <a:spAutoFit/>
          </a:bodyPr>
          <a:lstStyle/>
          <a:p>
            <a:r>
              <a:rPr lang="en-US" sz="800" i="1" dirty="0"/>
              <a:t>Source</a:t>
            </a:r>
            <a:r>
              <a:rPr lang="en-US" sz="800" dirty="0"/>
              <a:t>: Adapted from M. </a:t>
            </a:r>
            <a:r>
              <a:rPr lang="en-US" sz="800" dirty="0" err="1"/>
              <a:t>Baghai</a:t>
            </a:r>
            <a:r>
              <a:rPr lang="en-US" sz="800" dirty="0"/>
              <a:t>, S. Coley and D. White, </a:t>
            </a:r>
            <a:r>
              <a:rPr lang="en-US" sz="800" i="1" dirty="0"/>
              <a:t>The Alchemy of Growth</a:t>
            </a:r>
            <a:r>
              <a:rPr lang="en-US" sz="800" dirty="0"/>
              <a:t>, </a:t>
            </a:r>
            <a:r>
              <a:rPr lang="en-US" sz="800" dirty="0" err="1"/>
              <a:t>Texere</a:t>
            </a:r>
            <a:r>
              <a:rPr lang="en-US" sz="800" dirty="0"/>
              <a:t> Publishers, 2000. Figure 1.1, p. 5.</a:t>
            </a:r>
            <a:endParaRPr lang="en-IN"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1560" y="1855551"/>
            <a:ext cx="6945297" cy="3699005"/>
          </a:xfrm>
          <a:prstGeom prst="rect">
            <a:avLst/>
          </a:prstGeom>
        </p:spPr>
      </p:pic>
    </p:spTree>
    <p:extLst>
      <p:ext uri="{BB962C8B-B14F-4D97-AF65-F5344CB8AC3E}">
        <p14:creationId xmlns:p14="http://schemas.microsoft.com/office/powerpoint/2010/main" val="8624178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Franklin Gothic Book" panose="020B0502020104020203"/>
            </a:endParaRPr>
          </a:p>
        </p:txBody>
      </p:sp>
      <p:sp>
        <p:nvSpPr>
          <p:cNvPr id="22"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200150"/>
            <a:ext cx="2777490" cy="7124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23"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81373" y="1200150"/>
            <a:ext cx="2777490" cy="6858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24"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1610" y="1197482"/>
            <a:ext cx="2777490" cy="73916"/>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25"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1783" y="1308151"/>
            <a:ext cx="2780608" cy="421873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2" name="Title 1">
            <a:extLst>
              <a:ext uri="{FF2B5EF4-FFF2-40B4-BE49-F238E27FC236}">
                <a16:creationId xmlns:a16="http://schemas.microsoft.com/office/drawing/2014/main" id="{32C9AA49-4C5F-BDCB-CF90-F98D00456002}"/>
              </a:ext>
            </a:extLst>
          </p:cNvPr>
          <p:cNvSpPr>
            <a:spLocks noGrp="1"/>
          </p:cNvSpPr>
          <p:nvPr>
            <p:ph type="title"/>
          </p:nvPr>
        </p:nvSpPr>
        <p:spPr>
          <a:xfrm>
            <a:off x="450942" y="1383867"/>
            <a:ext cx="2557337" cy="975274"/>
          </a:xfrm>
        </p:spPr>
        <p:txBody>
          <a:bodyPr>
            <a:normAutofit/>
          </a:bodyPr>
          <a:lstStyle/>
          <a:p>
            <a:r>
              <a:rPr lang="en-GB">
                <a:solidFill>
                  <a:srgbClr val="FFFFFF"/>
                </a:solidFill>
              </a:rPr>
              <a:t>Three horizons for strategy</a:t>
            </a:r>
          </a:p>
        </p:txBody>
      </p:sp>
      <p:sp>
        <p:nvSpPr>
          <p:cNvPr id="3" name="Content Placeholder 2">
            <a:extLst>
              <a:ext uri="{FF2B5EF4-FFF2-40B4-BE49-F238E27FC236}">
                <a16:creationId xmlns:a16="http://schemas.microsoft.com/office/drawing/2014/main" id="{C028277A-5308-CFD3-62FC-8D2B923A7B5D}"/>
              </a:ext>
            </a:extLst>
          </p:cNvPr>
          <p:cNvSpPr>
            <a:spLocks noGrp="1"/>
          </p:cNvSpPr>
          <p:nvPr>
            <p:ph idx="1"/>
          </p:nvPr>
        </p:nvSpPr>
        <p:spPr>
          <a:xfrm>
            <a:off x="450941" y="2490107"/>
            <a:ext cx="2557337" cy="2867705"/>
          </a:xfrm>
        </p:spPr>
        <p:txBody>
          <a:bodyPr>
            <a:normAutofit/>
          </a:bodyPr>
          <a:lstStyle/>
          <a:p>
            <a:pPr marL="0" indent="0">
              <a:lnSpc>
                <a:spcPct val="100000"/>
              </a:lnSpc>
              <a:buNone/>
            </a:pPr>
            <a:r>
              <a:rPr lang="en-GB" sz="1200" b="1" dirty="0">
                <a:solidFill>
                  <a:srgbClr val="00B0F0"/>
                </a:solidFill>
              </a:rPr>
              <a:t>Horizon 1: </a:t>
            </a:r>
          </a:p>
          <a:p>
            <a:pPr>
              <a:lnSpc>
                <a:spcPct val="100000"/>
              </a:lnSpc>
            </a:pPr>
            <a:r>
              <a:rPr lang="en-GB" sz="1050" dirty="0">
                <a:solidFill>
                  <a:srgbClr val="FFFFFF"/>
                </a:solidFill>
              </a:rPr>
              <a:t>Current core activities – extend and defend these activities.</a:t>
            </a:r>
          </a:p>
          <a:p>
            <a:pPr marL="0" indent="0">
              <a:lnSpc>
                <a:spcPct val="100000"/>
              </a:lnSpc>
              <a:buNone/>
            </a:pPr>
            <a:r>
              <a:rPr lang="en-GB" sz="1200" b="1" dirty="0">
                <a:solidFill>
                  <a:srgbClr val="00B0F0"/>
                </a:solidFill>
              </a:rPr>
              <a:t>Horizon 2: </a:t>
            </a:r>
          </a:p>
          <a:p>
            <a:pPr>
              <a:lnSpc>
                <a:spcPct val="100000"/>
              </a:lnSpc>
            </a:pPr>
            <a:r>
              <a:rPr lang="en-GB" sz="1050" dirty="0">
                <a:solidFill>
                  <a:srgbClr val="FFFFFF"/>
                </a:solidFill>
              </a:rPr>
              <a:t>Develop emerging activities – to generate new 	sources of growth and/or profit.</a:t>
            </a:r>
          </a:p>
          <a:p>
            <a:pPr marL="0" indent="0">
              <a:lnSpc>
                <a:spcPct val="100000"/>
              </a:lnSpc>
              <a:buNone/>
            </a:pPr>
            <a:r>
              <a:rPr lang="en-GB" sz="1200" b="1" dirty="0">
                <a:solidFill>
                  <a:srgbClr val="00B0F0"/>
                </a:solidFill>
              </a:rPr>
              <a:t>Horizon 3: </a:t>
            </a:r>
          </a:p>
          <a:p>
            <a:pPr>
              <a:lnSpc>
                <a:spcPct val="100000"/>
              </a:lnSpc>
            </a:pPr>
            <a:r>
              <a:rPr lang="en-GB" sz="1050" dirty="0">
                <a:solidFill>
                  <a:srgbClr val="FFFFFF"/>
                </a:solidFill>
              </a:rPr>
              <a:t>Create viable strategic options for the future – higher risk activities that may take years to generate growth/profits.</a:t>
            </a:r>
          </a:p>
        </p:txBody>
      </p:sp>
      <p:pic>
        <p:nvPicPr>
          <p:cNvPr id="6" name="Picture 10" descr="M01NF002">
            <a:extLst>
              <a:ext uri="{FF2B5EF4-FFF2-40B4-BE49-F238E27FC236}">
                <a16:creationId xmlns:a16="http://schemas.microsoft.com/office/drawing/2014/main" id="{42165A57-E9F1-5EF5-5AD0-809FF76FB44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36647" y="1500189"/>
            <a:ext cx="5826412" cy="290191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C909043D-A092-E1B4-6286-FB3B38709A38}"/>
              </a:ext>
            </a:extLst>
          </p:cNvPr>
          <p:cNvSpPr>
            <a:spLocks noGrp="1"/>
          </p:cNvSpPr>
          <p:nvPr>
            <p:ph type="ftr" sz="quarter" idx="11"/>
          </p:nvPr>
        </p:nvSpPr>
        <p:spPr>
          <a:xfrm>
            <a:off x="435894" y="5657850"/>
            <a:ext cx="2572384" cy="273844"/>
          </a:xfrm>
        </p:spPr>
        <p:txBody>
          <a:bodyPr>
            <a:normAutofit/>
          </a:bodyPr>
          <a:lstStyle/>
          <a:p>
            <a:pPr defTabSz="685800" eaLnBrk="1" fontAlgn="auto" hangingPunct="1">
              <a:spcBef>
                <a:spcPts val="0"/>
              </a:spcBef>
              <a:spcAft>
                <a:spcPts val="450"/>
              </a:spcAft>
              <a:defRPr/>
            </a:pPr>
            <a:r>
              <a:rPr lang="en-GB" dirty="0">
                <a:solidFill>
                  <a:prstClr val="black"/>
                </a:solidFill>
                <a:latin typeface="Franklin Gothic Book" panose="020B0502020104020203"/>
                <a:cs typeface="+mn-cs"/>
              </a:rPr>
              <a:t>Johnson, Whittington, Scholes, Angwin, </a:t>
            </a:r>
            <a:r>
              <a:rPr lang="en-GB" dirty="0" err="1">
                <a:solidFill>
                  <a:prstClr val="black"/>
                </a:solidFill>
                <a:latin typeface="Franklin Gothic Book" panose="020B0502020104020203"/>
                <a:cs typeface="+mn-cs"/>
              </a:rPr>
              <a:t>Regner</a:t>
            </a:r>
            <a:r>
              <a:rPr lang="en-GB" dirty="0">
                <a:solidFill>
                  <a:prstClr val="black"/>
                </a:solidFill>
                <a:latin typeface="Franklin Gothic Book" panose="020B0502020104020203"/>
                <a:cs typeface="+mn-cs"/>
              </a:rPr>
              <a:t> (2017)</a:t>
            </a:r>
          </a:p>
        </p:txBody>
      </p:sp>
      <p:sp>
        <p:nvSpPr>
          <p:cNvPr id="5" name="Slide Number Placeholder 4">
            <a:extLst>
              <a:ext uri="{FF2B5EF4-FFF2-40B4-BE49-F238E27FC236}">
                <a16:creationId xmlns:a16="http://schemas.microsoft.com/office/drawing/2014/main" id="{22878986-40A9-3575-03FE-2C555C92163F}"/>
              </a:ext>
            </a:extLst>
          </p:cNvPr>
          <p:cNvSpPr>
            <a:spLocks noGrp="1"/>
          </p:cNvSpPr>
          <p:nvPr>
            <p:ph type="sldNum" sz="quarter" idx="12"/>
          </p:nvPr>
        </p:nvSpPr>
        <p:spPr>
          <a:xfrm>
            <a:off x="7918725" y="5657850"/>
            <a:ext cx="789381" cy="273844"/>
          </a:xfrm>
        </p:spPr>
        <p:txBody>
          <a:bodyPr>
            <a:normAutofit/>
          </a:bodyPr>
          <a:lstStyle/>
          <a:p>
            <a:pPr defTabSz="685800" eaLnBrk="1" fontAlgn="auto" hangingPunct="1">
              <a:spcBef>
                <a:spcPts val="0"/>
              </a:spcBef>
              <a:spcAft>
                <a:spcPts val="450"/>
              </a:spcAft>
              <a:defRPr/>
            </a:pPr>
            <a:fld id="{3A98EE3D-8CD1-4C3F-BD1C-C98C9596463C}" type="slidenum">
              <a:rPr lang="en-US">
                <a:solidFill>
                  <a:srgbClr val="0486D1"/>
                </a:solidFill>
                <a:latin typeface="Franklin Gothic Book" panose="020B0502020104020203"/>
                <a:cs typeface="+mn-cs"/>
              </a:rPr>
              <a:pPr defTabSz="685800" eaLnBrk="1" fontAlgn="auto" hangingPunct="1">
                <a:spcBef>
                  <a:spcPts val="0"/>
                </a:spcBef>
                <a:spcAft>
                  <a:spcPts val="450"/>
                </a:spcAft>
                <a:defRPr/>
              </a:pPr>
              <a:t>8</a:t>
            </a:fld>
            <a:endParaRPr lang="en-US">
              <a:solidFill>
                <a:srgbClr val="0486D1"/>
              </a:solidFill>
              <a:latin typeface="Franklin Gothic Book" panose="020B0502020104020203"/>
              <a:cs typeface="+mn-cs"/>
            </a:endParaRPr>
          </a:p>
        </p:txBody>
      </p:sp>
      <p:sp>
        <p:nvSpPr>
          <p:cNvPr id="12" name="TextBox 11">
            <a:extLst>
              <a:ext uri="{FF2B5EF4-FFF2-40B4-BE49-F238E27FC236}">
                <a16:creationId xmlns:a16="http://schemas.microsoft.com/office/drawing/2014/main" id="{8289FC77-8EA0-9E0D-579B-D23C095044E9}"/>
              </a:ext>
            </a:extLst>
          </p:cNvPr>
          <p:cNvSpPr txBox="1"/>
          <p:nvPr/>
        </p:nvSpPr>
        <p:spPr>
          <a:xfrm>
            <a:off x="3575325" y="4573131"/>
            <a:ext cx="5435860" cy="1038746"/>
          </a:xfrm>
          <a:prstGeom prst="rect">
            <a:avLst/>
          </a:prstGeom>
          <a:noFill/>
        </p:spPr>
        <p:txBody>
          <a:bodyPr wrap="square">
            <a:spAutoFit/>
          </a:bodyPr>
          <a:lstStyle/>
          <a:p>
            <a:pPr defTabSz="685800" eaLnBrk="1" fontAlgn="auto" hangingPunct="1">
              <a:spcBef>
                <a:spcPts val="0"/>
              </a:spcBef>
              <a:spcAft>
                <a:spcPts val="0"/>
              </a:spcAft>
              <a:defRPr/>
            </a:pPr>
            <a:r>
              <a:rPr lang="en-GB" sz="1350" b="1" dirty="0">
                <a:solidFill>
                  <a:srgbClr val="C00000"/>
                </a:solidFill>
                <a:latin typeface="Franklin Gothic Book" panose="020B0502020104020203"/>
                <a:cs typeface="+mn-cs"/>
              </a:rPr>
              <a:t>‘Profit’ </a:t>
            </a:r>
            <a:r>
              <a:rPr lang="en-GB" sz="1350" dirty="0">
                <a:solidFill>
                  <a:prstClr val="black"/>
                </a:solidFill>
                <a:latin typeface="Franklin Gothic Book" panose="020B0502020104020203"/>
                <a:cs typeface="+mn-cs"/>
              </a:rPr>
              <a:t>on the vertical axis can be replaced by non-profit objectives</a:t>
            </a:r>
          </a:p>
          <a:p>
            <a:pPr defTabSz="685800" eaLnBrk="1" fontAlgn="auto" hangingPunct="1">
              <a:spcBef>
                <a:spcPts val="0"/>
              </a:spcBef>
              <a:spcAft>
                <a:spcPts val="0"/>
              </a:spcAft>
              <a:defRPr/>
            </a:pPr>
            <a:r>
              <a:rPr lang="en-GB" sz="1350" b="1" dirty="0">
                <a:solidFill>
                  <a:srgbClr val="C00000"/>
                </a:solidFill>
                <a:latin typeface="Franklin Gothic Book" panose="020B0502020104020203"/>
                <a:cs typeface="+mn-cs"/>
              </a:rPr>
              <a:t>‘Business’ </a:t>
            </a:r>
            <a:r>
              <a:rPr lang="en-GB" sz="1350" dirty="0">
                <a:solidFill>
                  <a:prstClr val="black"/>
                </a:solidFill>
                <a:latin typeface="Franklin Gothic Book" panose="020B0502020104020203"/>
                <a:cs typeface="+mn-cs"/>
              </a:rPr>
              <a:t>can refer to any set of activities</a:t>
            </a:r>
          </a:p>
          <a:p>
            <a:pPr defTabSz="685800" eaLnBrk="1" fontAlgn="auto" hangingPunct="1">
              <a:spcBef>
                <a:spcPts val="0"/>
              </a:spcBef>
              <a:spcAft>
                <a:spcPts val="0"/>
              </a:spcAft>
              <a:defRPr/>
            </a:pPr>
            <a:r>
              <a:rPr lang="en-GB" sz="1350" b="1" dirty="0">
                <a:solidFill>
                  <a:srgbClr val="C00000"/>
                </a:solidFill>
                <a:latin typeface="Franklin Gothic Book" panose="020B0502020104020203"/>
                <a:cs typeface="+mn-cs"/>
              </a:rPr>
              <a:t>‘Time’ </a:t>
            </a:r>
            <a:r>
              <a:rPr lang="en-GB" sz="1350" dirty="0">
                <a:solidFill>
                  <a:prstClr val="black"/>
                </a:solidFill>
                <a:latin typeface="Franklin Gothic Book" panose="020B0502020104020203"/>
                <a:cs typeface="+mn-cs"/>
              </a:rPr>
              <a:t>can refer to a varying number of years</a:t>
            </a:r>
          </a:p>
          <a:p>
            <a:pPr defTabSz="685800" eaLnBrk="1" fontAlgn="auto" hangingPunct="1">
              <a:spcBef>
                <a:spcPts val="0"/>
              </a:spcBef>
              <a:spcAft>
                <a:spcPts val="0"/>
              </a:spcAft>
              <a:defRPr/>
            </a:pPr>
            <a:endParaRPr lang="en-GB" sz="1350" dirty="0">
              <a:solidFill>
                <a:prstClr val="black"/>
              </a:solidFill>
              <a:latin typeface="Franklin Gothic Book" panose="020B0502020104020203"/>
              <a:cs typeface="+mn-cs"/>
            </a:endParaRPr>
          </a:p>
          <a:p>
            <a:pPr defTabSz="685800" eaLnBrk="1" fontAlgn="auto" hangingPunct="1">
              <a:spcBef>
                <a:spcPts val="0"/>
              </a:spcBef>
              <a:spcAft>
                <a:spcPts val="0"/>
              </a:spcAft>
              <a:defRPr/>
            </a:pPr>
            <a:r>
              <a:rPr lang="en-GB" sz="750" dirty="0">
                <a:solidFill>
                  <a:prstClr val="black"/>
                </a:solidFill>
                <a:latin typeface="Franklin Gothic Book" panose="020B0502020104020203"/>
                <a:cs typeface="+mn-cs"/>
              </a:rPr>
              <a:t>Source: M. </a:t>
            </a:r>
            <a:r>
              <a:rPr lang="en-GB" sz="750" dirty="0" err="1">
                <a:solidFill>
                  <a:prstClr val="black"/>
                </a:solidFill>
                <a:latin typeface="Franklin Gothic Book" panose="020B0502020104020203"/>
                <a:cs typeface="+mn-cs"/>
              </a:rPr>
              <a:t>Baghai</a:t>
            </a:r>
            <a:r>
              <a:rPr lang="en-GB" sz="750" dirty="0">
                <a:solidFill>
                  <a:prstClr val="black"/>
                </a:solidFill>
                <a:latin typeface="Franklin Gothic Book" panose="020B0502020104020203"/>
                <a:cs typeface="+mn-cs"/>
              </a:rPr>
              <a:t>, S. Coley and D. White, The Alchemy of Growth, </a:t>
            </a:r>
            <a:r>
              <a:rPr lang="en-GB" sz="750" dirty="0" err="1">
                <a:solidFill>
                  <a:prstClr val="black"/>
                </a:solidFill>
                <a:latin typeface="Franklin Gothic Book" panose="020B0502020104020203"/>
                <a:cs typeface="+mn-cs"/>
              </a:rPr>
              <a:t>Texere</a:t>
            </a:r>
            <a:r>
              <a:rPr lang="en-GB" sz="750" dirty="0">
                <a:solidFill>
                  <a:prstClr val="black"/>
                </a:solidFill>
                <a:latin typeface="Franklin Gothic Book" panose="020B0502020104020203"/>
                <a:cs typeface="+mn-cs"/>
              </a:rPr>
              <a:t> Publishers, 2000. Figure 1.1, p. 5.</a:t>
            </a:r>
          </a:p>
        </p:txBody>
      </p:sp>
    </p:spTree>
    <p:extLst>
      <p:ext uri="{BB962C8B-B14F-4D97-AF65-F5344CB8AC3E}">
        <p14:creationId xmlns:p14="http://schemas.microsoft.com/office/powerpoint/2010/main" val="10460392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50"/>
            <a:ext cx="9143999" cy="51435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Franklin Gothic Book" panose="020B0502020104020203"/>
            </a:endParaRPr>
          </a:p>
        </p:txBody>
      </p:sp>
      <p:sp>
        <p:nvSpPr>
          <p:cNvPr id="14" name="Rectangle 13">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200150"/>
            <a:ext cx="2777490" cy="7124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16" name="Rectangle 15">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81373" y="1200150"/>
            <a:ext cx="2777490" cy="6858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18" name="Rectangle 17">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1610" y="1197482"/>
            <a:ext cx="2777490" cy="73916"/>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20" name="Rectangle 19">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305482"/>
            <a:ext cx="2777490" cy="434469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2" name="Title 1">
            <a:extLst>
              <a:ext uri="{FF2B5EF4-FFF2-40B4-BE49-F238E27FC236}">
                <a16:creationId xmlns:a16="http://schemas.microsoft.com/office/drawing/2014/main" id="{3E69744F-03C0-D7EC-C740-6AD3AD45112F}"/>
              </a:ext>
            </a:extLst>
          </p:cNvPr>
          <p:cNvSpPr>
            <a:spLocks noGrp="1"/>
          </p:cNvSpPr>
          <p:nvPr>
            <p:ph type="title"/>
          </p:nvPr>
        </p:nvSpPr>
        <p:spPr>
          <a:xfrm>
            <a:off x="578362" y="1635726"/>
            <a:ext cx="2290568" cy="3531848"/>
          </a:xfrm>
        </p:spPr>
        <p:txBody>
          <a:bodyPr anchor="ctr">
            <a:normAutofit/>
          </a:bodyPr>
          <a:lstStyle/>
          <a:p>
            <a:r>
              <a:rPr lang="en-GB" dirty="0">
                <a:solidFill>
                  <a:srgbClr val="FFFEFF"/>
                </a:solidFill>
              </a:rPr>
              <a:t>Strategy – in a changing environment</a:t>
            </a:r>
          </a:p>
        </p:txBody>
      </p:sp>
      <p:sp>
        <p:nvSpPr>
          <p:cNvPr id="3" name="Content Placeholder 2">
            <a:extLst>
              <a:ext uri="{FF2B5EF4-FFF2-40B4-BE49-F238E27FC236}">
                <a16:creationId xmlns:a16="http://schemas.microsoft.com/office/drawing/2014/main" id="{663899B5-919C-2493-A075-4172F5F931F8}"/>
              </a:ext>
            </a:extLst>
          </p:cNvPr>
          <p:cNvSpPr>
            <a:spLocks noGrp="1"/>
          </p:cNvSpPr>
          <p:nvPr>
            <p:ph idx="1"/>
          </p:nvPr>
        </p:nvSpPr>
        <p:spPr>
          <a:xfrm>
            <a:off x="3401202" y="1635726"/>
            <a:ext cx="5044424" cy="3615624"/>
          </a:xfrm>
        </p:spPr>
        <p:txBody>
          <a:bodyPr>
            <a:normAutofit/>
          </a:bodyPr>
          <a:lstStyle/>
          <a:p>
            <a:pPr marL="0" indent="0" algn="ctr">
              <a:buNone/>
            </a:pPr>
            <a:r>
              <a:rPr lang="en-GB" sz="1500" dirty="0">
                <a:solidFill>
                  <a:srgbClr val="0070C0"/>
                </a:solidFill>
              </a:rPr>
              <a:t>Strategy is the direction and scope of an organisation over the long term, which achieves advantage in a changing environment through its configuration of resources and competences with the aim of fulfilling stakeholder expectations. (Johnson &amp; Scholes (2008))</a:t>
            </a:r>
          </a:p>
          <a:p>
            <a:r>
              <a:rPr lang="en-GB" dirty="0"/>
              <a:t>What do you think are the key words in the above definition?</a:t>
            </a:r>
          </a:p>
          <a:p>
            <a:endParaRPr lang="en-GB" dirty="0"/>
          </a:p>
          <a:p>
            <a:pPr marL="0" indent="0">
              <a:buNone/>
            </a:pPr>
            <a:r>
              <a:rPr lang="en-GB" b="1" dirty="0"/>
              <a:t>Strategic Change:</a:t>
            </a:r>
          </a:p>
          <a:p>
            <a:r>
              <a:rPr lang="en-GB" dirty="0"/>
              <a:t>Name some of the organisations/industries which are currently undergoing strategic changes.</a:t>
            </a:r>
          </a:p>
          <a:p>
            <a:r>
              <a:rPr lang="en-GB" dirty="0"/>
              <a:t>What might be the impact of such changes on different areas of the business?</a:t>
            </a:r>
          </a:p>
        </p:txBody>
      </p:sp>
      <p:sp>
        <p:nvSpPr>
          <p:cNvPr id="4" name="Footer Placeholder 3">
            <a:extLst>
              <a:ext uri="{FF2B5EF4-FFF2-40B4-BE49-F238E27FC236}">
                <a16:creationId xmlns:a16="http://schemas.microsoft.com/office/drawing/2014/main" id="{A14A99B0-95F6-7F01-166F-70F313C36500}"/>
              </a:ext>
            </a:extLst>
          </p:cNvPr>
          <p:cNvSpPr>
            <a:spLocks noGrp="1"/>
          </p:cNvSpPr>
          <p:nvPr>
            <p:ph type="ftr" sz="quarter" idx="11"/>
          </p:nvPr>
        </p:nvSpPr>
        <p:spPr>
          <a:xfrm>
            <a:off x="435894" y="5675186"/>
            <a:ext cx="5187908" cy="273844"/>
          </a:xfrm>
        </p:spPr>
        <p:txBody>
          <a:bodyPr>
            <a:normAutofit/>
          </a:bodyPr>
          <a:lstStyle/>
          <a:p>
            <a:pPr defTabSz="685800" eaLnBrk="1" fontAlgn="auto" hangingPunct="1">
              <a:spcBef>
                <a:spcPts val="0"/>
              </a:spcBef>
              <a:spcAft>
                <a:spcPts val="0"/>
              </a:spcAft>
              <a:defRPr/>
            </a:pPr>
            <a:endParaRPr lang="en-US" dirty="0">
              <a:solidFill>
                <a:prstClr val="black">
                  <a:lumMod val="75000"/>
                  <a:lumOff val="25000"/>
                </a:prstClr>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F05EB52F-5478-D824-7935-F3FED2F99B22}"/>
              </a:ext>
            </a:extLst>
          </p:cNvPr>
          <p:cNvSpPr>
            <a:spLocks noGrp="1"/>
          </p:cNvSpPr>
          <p:nvPr>
            <p:ph type="sldNum" sz="quarter" idx="12"/>
          </p:nvPr>
        </p:nvSpPr>
        <p:spPr>
          <a:xfrm>
            <a:off x="7918725" y="5675186"/>
            <a:ext cx="789383" cy="273844"/>
          </a:xfrm>
        </p:spPr>
        <p:txBody>
          <a:bodyPr>
            <a:normAutofit/>
          </a:bodyPr>
          <a:lstStyle/>
          <a:p>
            <a:pPr defTabSz="685800" eaLnBrk="1" fontAlgn="auto" hangingPunct="1">
              <a:spcBef>
                <a:spcPts val="0"/>
              </a:spcBef>
              <a:spcAft>
                <a:spcPts val="450"/>
              </a:spcAft>
              <a:defRPr/>
            </a:pPr>
            <a:fld id="{3A98EE3D-8CD1-4C3F-BD1C-C98C9596463C}" type="slidenum">
              <a:rPr lang="en-US">
                <a:solidFill>
                  <a:prstClr val="black">
                    <a:lumMod val="75000"/>
                    <a:lumOff val="25000"/>
                  </a:prstClr>
                </a:solidFill>
                <a:latin typeface="Franklin Gothic Book" panose="020B0502020104020203"/>
                <a:cs typeface="+mn-cs"/>
              </a:rPr>
              <a:pPr defTabSz="685800" eaLnBrk="1" fontAlgn="auto" hangingPunct="1">
                <a:spcBef>
                  <a:spcPts val="0"/>
                </a:spcBef>
                <a:spcAft>
                  <a:spcPts val="450"/>
                </a:spcAft>
                <a:defRPr/>
              </a:pPr>
              <a:t>9</a:t>
            </a:fld>
            <a:endParaRPr lang="en-US">
              <a:solidFill>
                <a:prstClr val="black">
                  <a:lumMod val="75000"/>
                  <a:lumOff val="25000"/>
                </a:prstClr>
              </a:solidFill>
              <a:latin typeface="Franklin Gothic Book" panose="020B0502020104020203"/>
              <a:cs typeface="+mn-cs"/>
            </a:endParaRPr>
          </a:p>
        </p:txBody>
      </p:sp>
    </p:spTree>
    <p:extLst>
      <p:ext uri="{BB962C8B-B14F-4D97-AF65-F5344CB8AC3E}">
        <p14:creationId xmlns:p14="http://schemas.microsoft.com/office/powerpoint/2010/main" val="505745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7393D7F-48A5-A18D-8007-D2A1006ECAC4}"/>
              </a:ext>
            </a:extLst>
          </p:cNvPr>
          <p:cNvSpPr>
            <a:spLocks noGrp="1"/>
          </p:cNvSpPr>
          <p:nvPr>
            <p:ph type="ftr" sz="quarter" idx="11"/>
          </p:nvPr>
        </p:nvSpPr>
        <p:spPr/>
        <p:txBody>
          <a:bodyPr/>
          <a:lstStyle/>
          <a:p>
            <a:pPr defTabSz="685800" eaLnBrk="1" fontAlgn="auto" hangingPunct="1">
              <a:spcBef>
                <a:spcPts val="0"/>
              </a:spcBef>
              <a:spcAft>
                <a:spcPts val="0"/>
              </a:spcAft>
              <a:defRPr/>
            </a:pPr>
            <a:r>
              <a:rPr lang="en-US" dirty="0">
                <a:solidFill>
                  <a:prstClr val="black">
                    <a:lumMod val="75000"/>
                    <a:lumOff val="25000"/>
                  </a:prstClr>
                </a:solidFill>
                <a:latin typeface="Franklin Gothic Book" panose="020B0502020104020203"/>
                <a:cs typeface="+mn-cs"/>
              </a:rPr>
              <a:t>Source: </a:t>
            </a:r>
            <a:r>
              <a:rPr lang="en-US" dirty="0">
                <a:solidFill>
                  <a:prstClr val="black">
                    <a:lumMod val="75000"/>
                    <a:lumOff val="25000"/>
                  </a:prstClr>
                </a:solidFill>
                <a:latin typeface="Franklin Gothic Book" panose="020B0502020104020203"/>
                <a:cs typeface="+mn-cs"/>
                <a:hlinkClick r:id="rId2"/>
              </a:rPr>
              <a:t>https://www.bbc.co.uk/news/business-68146692</a:t>
            </a:r>
            <a:r>
              <a:rPr lang="en-US" dirty="0">
                <a:solidFill>
                  <a:prstClr val="black">
                    <a:lumMod val="75000"/>
                    <a:lumOff val="25000"/>
                  </a:prstClr>
                </a:solidFill>
                <a:latin typeface="Franklin Gothic Book" panose="020B0502020104020203"/>
                <a:cs typeface="+mn-cs"/>
              </a:rPr>
              <a:t> </a:t>
            </a:r>
          </a:p>
          <a:p>
            <a:pPr defTabSz="685800" eaLnBrk="1" fontAlgn="auto" hangingPunct="1">
              <a:spcBef>
                <a:spcPts val="0"/>
              </a:spcBef>
              <a:spcAft>
                <a:spcPts val="0"/>
              </a:spcAft>
              <a:defRPr/>
            </a:pPr>
            <a:r>
              <a:rPr lang="en-US" dirty="0">
                <a:solidFill>
                  <a:prstClr val="black">
                    <a:lumMod val="75000"/>
                    <a:lumOff val="25000"/>
                  </a:prstClr>
                </a:solidFill>
                <a:latin typeface="Franklin Gothic Book" panose="020B0502020104020203"/>
                <a:cs typeface="+mn-cs"/>
              </a:rPr>
              <a:t>Accessed: 5</a:t>
            </a:r>
            <a:r>
              <a:rPr lang="en-US" baseline="30000" dirty="0">
                <a:solidFill>
                  <a:prstClr val="black">
                    <a:lumMod val="75000"/>
                    <a:lumOff val="25000"/>
                  </a:prstClr>
                </a:solidFill>
                <a:latin typeface="Franklin Gothic Book" panose="020B0502020104020203"/>
                <a:cs typeface="+mn-cs"/>
              </a:rPr>
              <a:t>th</a:t>
            </a:r>
            <a:r>
              <a:rPr lang="en-US" dirty="0">
                <a:solidFill>
                  <a:prstClr val="black">
                    <a:lumMod val="75000"/>
                    <a:lumOff val="25000"/>
                  </a:prstClr>
                </a:solidFill>
                <a:latin typeface="Franklin Gothic Book" panose="020B0502020104020203"/>
                <a:cs typeface="+mn-cs"/>
              </a:rPr>
              <a:t> February 2024</a:t>
            </a:r>
          </a:p>
        </p:txBody>
      </p:sp>
      <p:sp>
        <p:nvSpPr>
          <p:cNvPr id="5" name="Slide Number Placeholder 4">
            <a:extLst>
              <a:ext uri="{FF2B5EF4-FFF2-40B4-BE49-F238E27FC236}">
                <a16:creationId xmlns:a16="http://schemas.microsoft.com/office/drawing/2014/main" id="{9407A044-7B50-5A6B-C5B2-719956421A2D}"/>
              </a:ext>
            </a:extLst>
          </p:cNvPr>
          <p:cNvSpPr>
            <a:spLocks noGrp="1"/>
          </p:cNvSpPr>
          <p:nvPr>
            <p:ph type="sldNum" sz="quarter" idx="12"/>
          </p:nvPr>
        </p:nvSpPr>
        <p:spPr/>
        <p:txBody>
          <a:bodyPr/>
          <a:lstStyle/>
          <a:p>
            <a:pPr defTabSz="685800" eaLnBrk="1" fontAlgn="auto" hangingPunct="1">
              <a:spcBef>
                <a:spcPts val="0"/>
              </a:spcBef>
              <a:spcAft>
                <a:spcPts val="0"/>
              </a:spcAft>
              <a:defRPr/>
            </a:pPr>
            <a:fld id="{3A98EE3D-8CD1-4C3F-BD1C-C98C9596463C}" type="slidenum">
              <a:rPr lang="en-US">
                <a:solidFill>
                  <a:prstClr val="black">
                    <a:lumMod val="75000"/>
                    <a:lumOff val="25000"/>
                  </a:prstClr>
                </a:solidFill>
                <a:latin typeface="Franklin Gothic Book" panose="020B0502020104020203"/>
                <a:cs typeface="+mn-cs"/>
              </a:rPr>
              <a:pPr defTabSz="685800" eaLnBrk="1" fontAlgn="auto" hangingPunct="1">
                <a:spcBef>
                  <a:spcPts val="0"/>
                </a:spcBef>
                <a:spcAft>
                  <a:spcPts val="0"/>
                </a:spcAft>
                <a:defRPr/>
              </a:pPr>
              <a:t>10</a:t>
            </a:fld>
            <a:endParaRPr lang="en-US" dirty="0">
              <a:solidFill>
                <a:prstClr val="black">
                  <a:lumMod val="75000"/>
                  <a:lumOff val="25000"/>
                </a:prstClr>
              </a:solidFill>
              <a:latin typeface="Franklin Gothic Book" panose="020B0502020104020203"/>
              <a:cs typeface="+mn-cs"/>
            </a:endParaRPr>
          </a:p>
        </p:txBody>
      </p:sp>
      <p:pic>
        <p:nvPicPr>
          <p:cNvPr id="6" name="Picture 5">
            <a:extLst>
              <a:ext uri="{FF2B5EF4-FFF2-40B4-BE49-F238E27FC236}">
                <a16:creationId xmlns:a16="http://schemas.microsoft.com/office/drawing/2014/main" id="{FDF713CC-99E2-7D45-F6CD-2FECC227029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96461" y="2395675"/>
            <a:ext cx="2292009" cy="1289255"/>
          </a:xfrm>
          <a:prstGeom prst="rect">
            <a:avLst/>
          </a:prstGeom>
        </p:spPr>
      </p:pic>
      <p:sp>
        <p:nvSpPr>
          <p:cNvPr id="8" name="TextBox 7">
            <a:extLst>
              <a:ext uri="{FF2B5EF4-FFF2-40B4-BE49-F238E27FC236}">
                <a16:creationId xmlns:a16="http://schemas.microsoft.com/office/drawing/2014/main" id="{47AD8344-F3F5-331B-493A-5965968DF4F5}"/>
              </a:ext>
            </a:extLst>
          </p:cNvPr>
          <p:cNvSpPr txBox="1"/>
          <p:nvPr/>
        </p:nvSpPr>
        <p:spPr>
          <a:xfrm>
            <a:off x="743226" y="1552697"/>
            <a:ext cx="7767037" cy="507831"/>
          </a:xfrm>
          <a:prstGeom prst="rect">
            <a:avLst/>
          </a:prstGeom>
          <a:noFill/>
        </p:spPr>
        <p:txBody>
          <a:bodyPr wrap="square">
            <a:spAutoFit/>
          </a:bodyPr>
          <a:lstStyle/>
          <a:p>
            <a:pPr defTabSz="685800" eaLnBrk="1" hangingPunct="1">
              <a:spcBef>
                <a:spcPts val="0"/>
              </a:spcBef>
              <a:spcAft>
                <a:spcPts val="0"/>
              </a:spcAft>
              <a:defRPr/>
            </a:pPr>
            <a:r>
              <a:rPr lang="en-GB" sz="2700" b="1" dirty="0">
                <a:solidFill>
                  <a:srgbClr val="0070C0"/>
                </a:solidFill>
                <a:latin typeface="ReithSerif"/>
                <a:cs typeface="+mn-cs"/>
              </a:rPr>
              <a:t>Sky to cut 1,000 jobs in move towards digital</a:t>
            </a:r>
          </a:p>
        </p:txBody>
      </p:sp>
      <p:sp>
        <p:nvSpPr>
          <p:cNvPr id="10" name="TextBox 9">
            <a:extLst>
              <a:ext uri="{FF2B5EF4-FFF2-40B4-BE49-F238E27FC236}">
                <a16:creationId xmlns:a16="http://schemas.microsoft.com/office/drawing/2014/main" id="{64779134-B11D-E6BF-635D-940B5F473D7C}"/>
              </a:ext>
            </a:extLst>
          </p:cNvPr>
          <p:cNvSpPr txBox="1"/>
          <p:nvPr/>
        </p:nvSpPr>
        <p:spPr>
          <a:xfrm>
            <a:off x="3852815" y="2327565"/>
            <a:ext cx="4570890" cy="3000821"/>
          </a:xfrm>
          <a:prstGeom prst="rect">
            <a:avLst/>
          </a:prstGeom>
          <a:noFill/>
        </p:spPr>
        <p:txBody>
          <a:bodyPr wrap="square">
            <a:spAutoFit/>
          </a:bodyPr>
          <a:lstStyle/>
          <a:p>
            <a:pPr defTabSz="685800" eaLnBrk="1" hangingPunct="1">
              <a:spcBef>
                <a:spcPts val="0"/>
              </a:spcBef>
              <a:spcAft>
                <a:spcPts val="0"/>
              </a:spcAft>
              <a:defRPr/>
            </a:pPr>
            <a:r>
              <a:rPr lang="en-GB" sz="1350" b="1" dirty="0">
                <a:solidFill>
                  <a:srgbClr val="141414"/>
                </a:solidFill>
                <a:latin typeface="inherit"/>
                <a:cs typeface="+mn-cs"/>
              </a:rPr>
              <a:t>Sky is planning to cut about 1,000 jobs in the UK this year, as the media group moves towards more internet-based services.</a:t>
            </a:r>
            <a:endParaRPr lang="en-GB" sz="1350" dirty="0">
              <a:solidFill>
                <a:srgbClr val="141414"/>
              </a:solidFill>
              <a:latin typeface="ReithSans"/>
              <a:cs typeface="+mn-cs"/>
            </a:endParaRPr>
          </a:p>
          <a:p>
            <a:pPr defTabSz="685800" eaLnBrk="1" hangingPunct="1">
              <a:spcBef>
                <a:spcPts val="0"/>
              </a:spcBef>
              <a:spcAft>
                <a:spcPts val="0"/>
              </a:spcAft>
              <a:defRPr/>
            </a:pPr>
            <a:r>
              <a:rPr lang="en-GB" sz="1350" dirty="0">
                <a:solidFill>
                  <a:srgbClr val="141414"/>
                </a:solidFill>
                <a:latin typeface="ReithSans"/>
                <a:cs typeface="+mn-cs"/>
              </a:rPr>
              <a:t>It is understood a significant number will be engineers, as fewer people require satellite dishes to be installed at home.</a:t>
            </a:r>
          </a:p>
          <a:p>
            <a:pPr defTabSz="685800" eaLnBrk="1" hangingPunct="1">
              <a:spcBef>
                <a:spcPts val="0"/>
              </a:spcBef>
              <a:spcAft>
                <a:spcPts val="0"/>
              </a:spcAft>
              <a:defRPr/>
            </a:pPr>
            <a:r>
              <a:rPr lang="en-GB" sz="1350" dirty="0">
                <a:solidFill>
                  <a:srgbClr val="141414"/>
                </a:solidFill>
                <a:latin typeface="ReithSans"/>
                <a:cs typeface="+mn-cs"/>
              </a:rPr>
              <a:t>Sky currently employs about 26,000 people in the UK.</a:t>
            </a:r>
          </a:p>
          <a:p>
            <a:pPr defTabSz="685800" eaLnBrk="1" hangingPunct="1">
              <a:spcBef>
                <a:spcPts val="0"/>
              </a:spcBef>
              <a:spcAft>
                <a:spcPts val="0"/>
              </a:spcAft>
              <a:defRPr/>
            </a:pPr>
            <a:r>
              <a:rPr lang="en-GB" sz="1350" dirty="0">
                <a:solidFill>
                  <a:srgbClr val="141414"/>
                </a:solidFill>
                <a:latin typeface="ReithSans"/>
                <a:cs typeface="+mn-cs"/>
              </a:rPr>
              <a:t>The cuts announced on Tuesday represent about 4% of its workforce.</a:t>
            </a:r>
          </a:p>
          <a:p>
            <a:pPr defTabSz="685800" eaLnBrk="1" hangingPunct="1">
              <a:spcBef>
                <a:spcPts val="0"/>
              </a:spcBef>
              <a:spcAft>
                <a:spcPts val="0"/>
              </a:spcAft>
              <a:defRPr/>
            </a:pPr>
            <a:r>
              <a:rPr lang="en-GB" sz="1350" dirty="0">
                <a:solidFill>
                  <a:srgbClr val="141414"/>
                </a:solidFill>
                <a:latin typeface="ReithSans"/>
                <a:cs typeface="+mn-cs"/>
              </a:rPr>
              <a:t>The rise in digital products on offer means many customers can now set up new services without any assistance.</a:t>
            </a:r>
          </a:p>
          <a:p>
            <a:pPr defTabSz="685800" eaLnBrk="1" hangingPunct="1">
              <a:spcBef>
                <a:spcPts val="0"/>
              </a:spcBef>
              <a:spcAft>
                <a:spcPts val="0"/>
              </a:spcAft>
              <a:defRPr/>
            </a:pPr>
            <a:r>
              <a:rPr lang="en-GB" sz="1350" dirty="0">
                <a:solidFill>
                  <a:srgbClr val="141414"/>
                </a:solidFill>
                <a:latin typeface="ReithSans"/>
                <a:cs typeface="+mn-cs"/>
              </a:rPr>
              <a:t>A Sky spokesperson said: "Increasingly, customers are choosing Sky Glass and Sky Stream which don't require specialist installation, and that has led us to change the number of roles we need to deliver our services."</a:t>
            </a:r>
          </a:p>
        </p:txBody>
      </p:sp>
    </p:spTree>
    <p:extLst>
      <p:ext uri="{BB962C8B-B14F-4D97-AF65-F5344CB8AC3E}">
        <p14:creationId xmlns:p14="http://schemas.microsoft.com/office/powerpoint/2010/main" val="1461416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121A3-89B7-0CB2-A7AD-AB055F2A4678}"/>
              </a:ext>
            </a:extLst>
          </p:cNvPr>
          <p:cNvSpPr>
            <a:spLocks noGrp="1"/>
          </p:cNvSpPr>
          <p:nvPr>
            <p:ph type="title"/>
          </p:nvPr>
        </p:nvSpPr>
        <p:spPr/>
        <p:txBody>
          <a:bodyPr>
            <a:normAutofit/>
          </a:bodyPr>
          <a:lstStyle/>
          <a:p>
            <a:r>
              <a:rPr lang="en-GB" sz="3200" dirty="0"/>
              <a:t>The organisation’s stakeholders</a:t>
            </a:r>
          </a:p>
        </p:txBody>
      </p:sp>
      <p:sp>
        <p:nvSpPr>
          <p:cNvPr id="3" name="Content Placeholder 2">
            <a:extLst>
              <a:ext uri="{FF2B5EF4-FFF2-40B4-BE49-F238E27FC236}">
                <a16:creationId xmlns:a16="http://schemas.microsoft.com/office/drawing/2014/main" id="{9CEEA57C-2266-9715-C666-F933E4A77332}"/>
              </a:ext>
            </a:extLst>
          </p:cNvPr>
          <p:cNvSpPr>
            <a:spLocks noGrp="1"/>
          </p:cNvSpPr>
          <p:nvPr>
            <p:ph idx="1"/>
          </p:nvPr>
        </p:nvSpPr>
        <p:spPr/>
        <p:txBody>
          <a:bodyPr/>
          <a:lstStyle/>
          <a:p>
            <a:r>
              <a:rPr lang="en-GB" sz="1800" dirty="0"/>
              <a:t>The organisation must define and express their purpose to stakeholders.</a:t>
            </a:r>
          </a:p>
          <a:p>
            <a:r>
              <a:rPr lang="en-GB" sz="1800" dirty="0"/>
              <a:t>Who do you think are the stakeholder of an organisation?</a:t>
            </a:r>
          </a:p>
          <a:p>
            <a:r>
              <a:rPr lang="en-GB" sz="1800" dirty="0"/>
              <a:t>Stakeholders are those individuals or groups that depend on an organisation to fulfil their own goals and on whom, in turn, the organisation depends.</a:t>
            </a:r>
          </a:p>
          <a:p>
            <a:r>
              <a:rPr lang="en-GB" sz="1800" dirty="0"/>
              <a:t>Four key elements to define an organisation’s purpose:</a:t>
            </a:r>
          </a:p>
          <a:p>
            <a:pPr lvl="1"/>
            <a:r>
              <a:rPr lang="en-GB" sz="1800" dirty="0"/>
              <a:t>Mission Statement – purpose/differentiation</a:t>
            </a:r>
          </a:p>
          <a:p>
            <a:pPr lvl="1"/>
            <a:r>
              <a:rPr lang="en-GB" sz="1800" dirty="0"/>
              <a:t>Vision Statement – future achievement</a:t>
            </a:r>
          </a:p>
          <a:p>
            <a:pPr lvl="1"/>
            <a:r>
              <a:rPr lang="en-GB" sz="1800" dirty="0"/>
              <a:t>Statement of Corporate Values – guiding core principles</a:t>
            </a:r>
          </a:p>
          <a:p>
            <a:pPr lvl="1"/>
            <a:r>
              <a:rPr lang="en-GB" sz="1800" dirty="0"/>
              <a:t>Statement of Objectives – specific outcomes to achieve</a:t>
            </a:r>
          </a:p>
          <a:p>
            <a:endParaRPr lang="en-GB" dirty="0"/>
          </a:p>
        </p:txBody>
      </p:sp>
      <p:sp>
        <p:nvSpPr>
          <p:cNvPr id="4" name="Footer Placeholder 3">
            <a:extLst>
              <a:ext uri="{FF2B5EF4-FFF2-40B4-BE49-F238E27FC236}">
                <a16:creationId xmlns:a16="http://schemas.microsoft.com/office/drawing/2014/main" id="{0FB46B41-ED8E-896D-FBE9-0647C76CBCCB}"/>
              </a:ext>
            </a:extLst>
          </p:cNvPr>
          <p:cNvSpPr>
            <a:spLocks noGrp="1"/>
          </p:cNvSpPr>
          <p:nvPr>
            <p:ph type="ftr" sz="quarter" idx="11"/>
          </p:nvPr>
        </p:nvSpPr>
        <p:spPr/>
        <p:txBody>
          <a:bodyPr/>
          <a:lstStyle/>
          <a:p>
            <a:pPr defTabSz="685800" eaLnBrk="1" fontAlgn="auto" hangingPunct="1">
              <a:spcBef>
                <a:spcPts val="0"/>
              </a:spcBef>
              <a:spcAft>
                <a:spcPts val="0"/>
              </a:spcAft>
              <a:defRPr/>
            </a:pPr>
            <a:r>
              <a:rPr lang="en-GB" dirty="0">
                <a:solidFill>
                  <a:prstClr val="black">
                    <a:lumMod val="75000"/>
                    <a:lumOff val="25000"/>
                  </a:prstClr>
                </a:solidFill>
                <a:latin typeface="Franklin Gothic Book" panose="020B0502020104020203"/>
                <a:cs typeface="+mn-cs"/>
              </a:rPr>
              <a:t>Johnson, Whittington, Scholes, Angwin, </a:t>
            </a:r>
            <a:r>
              <a:rPr lang="en-GB" dirty="0" err="1">
                <a:solidFill>
                  <a:prstClr val="black">
                    <a:lumMod val="75000"/>
                    <a:lumOff val="25000"/>
                  </a:prstClr>
                </a:solidFill>
                <a:latin typeface="Franklin Gothic Book" panose="020B0502020104020203"/>
                <a:cs typeface="+mn-cs"/>
              </a:rPr>
              <a:t>Regner</a:t>
            </a:r>
            <a:r>
              <a:rPr lang="en-GB" dirty="0">
                <a:solidFill>
                  <a:prstClr val="black">
                    <a:lumMod val="75000"/>
                    <a:lumOff val="25000"/>
                  </a:prstClr>
                </a:solidFill>
                <a:latin typeface="Franklin Gothic Book" panose="020B0502020104020203"/>
                <a:cs typeface="+mn-cs"/>
              </a:rPr>
              <a:t> (2017)</a:t>
            </a:r>
          </a:p>
        </p:txBody>
      </p:sp>
      <p:sp>
        <p:nvSpPr>
          <p:cNvPr id="5" name="Slide Number Placeholder 4">
            <a:extLst>
              <a:ext uri="{FF2B5EF4-FFF2-40B4-BE49-F238E27FC236}">
                <a16:creationId xmlns:a16="http://schemas.microsoft.com/office/drawing/2014/main" id="{87A34A78-DC4F-C9D5-12B0-8D27385DECB7}"/>
              </a:ext>
            </a:extLst>
          </p:cNvPr>
          <p:cNvSpPr>
            <a:spLocks noGrp="1"/>
          </p:cNvSpPr>
          <p:nvPr>
            <p:ph type="sldNum" sz="quarter" idx="12"/>
          </p:nvPr>
        </p:nvSpPr>
        <p:spPr/>
        <p:txBody>
          <a:bodyPr/>
          <a:lstStyle/>
          <a:p>
            <a:pPr defTabSz="685800" eaLnBrk="1" fontAlgn="auto" hangingPunct="1">
              <a:spcBef>
                <a:spcPts val="0"/>
              </a:spcBef>
              <a:spcAft>
                <a:spcPts val="0"/>
              </a:spcAft>
              <a:defRPr/>
            </a:pPr>
            <a:fld id="{3A98EE3D-8CD1-4C3F-BD1C-C98C9596463C}" type="slidenum">
              <a:rPr lang="en-US">
                <a:solidFill>
                  <a:prstClr val="black">
                    <a:lumMod val="75000"/>
                    <a:lumOff val="25000"/>
                  </a:prstClr>
                </a:solidFill>
                <a:latin typeface="Franklin Gothic Book" panose="020B0502020104020203"/>
                <a:cs typeface="+mn-cs"/>
              </a:rPr>
              <a:pPr defTabSz="685800" eaLnBrk="1" fontAlgn="auto" hangingPunct="1">
                <a:spcBef>
                  <a:spcPts val="0"/>
                </a:spcBef>
                <a:spcAft>
                  <a:spcPts val="0"/>
                </a:spcAft>
                <a:defRPr/>
              </a:pPr>
              <a:t>11</a:t>
            </a:fld>
            <a:endParaRPr lang="en-US" dirty="0">
              <a:solidFill>
                <a:prstClr val="black">
                  <a:lumMod val="75000"/>
                  <a:lumOff val="25000"/>
                </a:prstClr>
              </a:solidFill>
              <a:latin typeface="Franklin Gothic Book" panose="020B0502020104020203"/>
              <a:cs typeface="+mn-cs"/>
            </a:endParaRPr>
          </a:p>
        </p:txBody>
      </p:sp>
    </p:spTree>
    <p:extLst>
      <p:ext uri="{BB962C8B-B14F-4D97-AF65-F5344CB8AC3E}">
        <p14:creationId xmlns:p14="http://schemas.microsoft.com/office/powerpoint/2010/main" val="39931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410575" cy="1600200"/>
          </a:xfrm>
        </p:spPr>
        <p:txBody>
          <a:bodyPr anchor="t"/>
          <a:lstStyle/>
          <a:p>
            <a:pPr algn="l"/>
            <a:r>
              <a:rPr lang="en-US" dirty="0"/>
              <a:t>Figure 1.4</a:t>
            </a:r>
            <a:br>
              <a:rPr lang="en-US" dirty="0"/>
            </a:br>
            <a:r>
              <a:rPr lang="en-US" dirty="0"/>
              <a:t>Strategic hierarchy</a:t>
            </a:r>
            <a:endParaRPr lang="en-US" sz="3600" b="1"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6834" y="2374260"/>
            <a:ext cx="7229131" cy="2710924"/>
          </a:xfrm>
          <a:prstGeom prst="rect">
            <a:avLst/>
          </a:prstGeom>
        </p:spPr>
      </p:pic>
    </p:spTree>
    <p:extLst>
      <p:ext uri="{BB962C8B-B14F-4D97-AF65-F5344CB8AC3E}">
        <p14:creationId xmlns:p14="http://schemas.microsoft.com/office/powerpoint/2010/main" val="33369841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410575" cy="1600200"/>
          </a:xfrm>
        </p:spPr>
        <p:txBody>
          <a:bodyPr anchor="t"/>
          <a:lstStyle/>
          <a:p>
            <a:pPr algn="l"/>
            <a:r>
              <a:rPr lang="en-US" dirty="0"/>
              <a:t>Figure 1.5</a:t>
            </a:r>
            <a:br>
              <a:rPr lang="en-US" dirty="0"/>
            </a:br>
            <a:r>
              <a:rPr lang="en-US" dirty="0"/>
              <a:t>Levels of strategy</a:t>
            </a:r>
            <a:endParaRPr lang="en-US" sz="3600" b="1"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6425" y="1847464"/>
            <a:ext cx="7133927" cy="3468143"/>
          </a:xfrm>
          <a:prstGeom prst="rect">
            <a:avLst/>
          </a:prstGeom>
        </p:spPr>
      </p:pic>
    </p:spTree>
    <p:extLst>
      <p:ext uri="{BB962C8B-B14F-4D97-AF65-F5344CB8AC3E}">
        <p14:creationId xmlns:p14="http://schemas.microsoft.com/office/powerpoint/2010/main" val="20509642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431921" y="1404493"/>
            <a:ext cx="8272212" cy="434693"/>
          </a:xfrm>
        </p:spPr>
        <p:txBody>
          <a:bodyPr/>
          <a:lstStyle/>
          <a:p>
            <a:r>
              <a:rPr lang="en-GB" dirty="0"/>
              <a:t>strategic levels across the organisation</a:t>
            </a:r>
          </a:p>
        </p:txBody>
      </p:sp>
      <p:sp>
        <p:nvSpPr>
          <p:cNvPr id="3" name="TextBox 2">
            <a:extLst>
              <a:ext uri="{FF2B5EF4-FFF2-40B4-BE49-F238E27FC236}">
                <a16:creationId xmlns:a16="http://schemas.microsoft.com/office/drawing/2014/main" id="{1A63A293-6A4B-481D-8960-BE437C3CF946}"/>
              </a:ext>
            </a:extLst>
          </p:cNvPr>
          <p:cNvSpPr txBox="1"/>
          <p:nvPr/>
        </p:nvSpPr>
        <p:spPr>
          <a:xfrm>
            <a:off x="2703250" y="2098808"/>
            <a:ext cx="5446451" cy="3644844"/>
          </a:xfrm>
          <a:prstGeom prst="rect">
            <a:avLst/>
          </a:prstGeom>
          <a:noFill/>
        </p:spPr>
        <p:txBody>
          <a:bodyPr wrap="square" rtlCol="0">
            <a:spAutoFit/>
          </a:bodyPr>
          <a:lstStyle/>
          <a:p>
            <a:pPr defTabSz="685800" eaLnBrk="1" fontAlgn="auto" hangingPunct="1">
              <a:lnSpc>
                <a:spcPct val="90000"/>
              </a:lnSpc>
              <a:spcBef>
                <a:spcPts val="0"/>
              </a:spcBef>
              <a:spcAft>
                <a:spcPts val="0"/>
              </a:spcAft>
              <a:defRPr/>
            </a:pPr>
            <a:r>
              <a:rPr lang="en-GB" altLang="en-US" sz="1350" b="1" i="1" dirty="0">
                <a:solidFill>
                  <a:srgbClr val="0070C0"/>
                </a:solidFill>
                <a:latin typeface="Franklin Gothic Book" panose="020B0502020104020203"/>
                <a:cs typeface="+mn-cs"/>
              </a:rPr>
              <a:t>Corporate-level strategy</a:t>
            </a:r>
          </a:p>
          <a:p>
            <a:pPr marL="342900" indent="-342900" defTabSz="685800" eaLnBrk="1" fontAlgn="auto" hangingPunct="1">
              <a:lnSpc>
                <a:spcPct val="90000"/>
              </a:lnSpc>
              <a:spcBef>
                <a:spcPts val="0"/>
              </a:spcBef>
              <a:spcAft>
                <a:spcPts val="0"/>
              </a:spcAft>
              <a:buFont typeface="Arial" panose="020B0604020202020204" pitchFamily="34" charset="0"/>
              <a:buChar char="•"/>
              <a:defRPr/>
            </a:pPr>
            <a:r>
              <a:rPr lang="en-GB" altLang="en-US" sz="1350" dirty="0">
                <a:solidFill>
                  <a:prstClr val="black"/>
                </a:solidFill>
                <a:latin typeface="Franklin Gothic Book" panose="020B0502020104020203"/>
                <a:cs typeface="+mn-cs"/>
              </a:rPr>
              <a:t>is concerned with the overall strategy of an organisation which consists of various business units, operating in various markets</a:t>
            </a:r>
          </a:p>
          <a:p>
            <a:pPr marL="342900" indent="-342900" defTabSz="685800" eaLnBrk="1" fontAlgn="auto" hangingPunct="1">
              <a:lnSpc>
                <a:spcPct val="90000"/>
              </a:lnSpc>
              <a:spcBef>
                <a:spcPts val="0"/>
              </a:spcBef>
              <a:spcAft>
                <a:spcPts val="0"/>
              </a:spcAft>
              <a:buFont typeface="Arial" panose="020B0604020202020204" pitchFamily="34" charset="0"/>
              <a:buChar char="•"/>
              <a:defRPr/>
            </a:pPr>
            <a:r>
              <a:rPr lang="en-GB" altLang="en-US" sz="1350" dirty="0">
                <a:solidFill>
                  <a:prstClr val="black"/>
                </a:solidFill>
                <a:latin typeface="Franklin Gothic Book" panose="020B0502020104020203"/>
                <a:cs typeface="+mn-cs"/>
              </a:rPr>
              <a:t>determines how the organisation enhances the value of the various business units</a:t>
            </a:r>
          </a:p>
          <a:p>
            <a:pPr defTabSz="685800" eaLnBrk="1" fontAlgn="auto" hangingPunct="1">
              <a:lnSpc>
                <a:spcPct val="90000"/>
              </a:lnSpc>
              <a:spcBef>
                <a:spcPts val="0"/>
              </a:spcBef>
              <a:spcAft>
                <a:spcPts val="0"/>
              </a:spcAft>
              <a:defRPr/>
            </a:pPr>
            <a:endParaRPr lang="en-GB" altLang="en-US" sz="1350" dirty="0">
              <a:solidFill>
                <a:prstClr val="black"/>
              </a:solidFill>
              <a:latin typeface="Franklin Gothic Book" panose="020B0502020104020203"/>
              <a:cs typeface="+mn-cs"/>
            </a:endParaRPr>
          </a:p>
          <a:p>
            <a:pPr defTabSz="685800" eaLnBrk="1" fontAlgn="auto" hangingPunct="1">
              <a:lnSpc>
                <a:spcPct val="90000"/>
              </a:lnSpc>
              <a:spcBef>
                <a:spcPts val="0"/>
              </a:spcBef>
              <a:spcAft>
                <a:spcPts val="0"/>
              </a:spcAft>
              <a:defRPr/>
            </a:pPr>
            <a:r>
              <a:rPr lang="en-GB" altLang="en-US" sz="1350" b="1" i="1" dirty="0">
                <a:solidFill>
                  <a:srgbClr val="0070C0"/>
                </a:solidFill>
                <a:latin typeface="Franklin Gothic Book" panose="020B0502020104020203"/>
                <a:cs typeface="+mn-cs"/>
              </a:rPr>
              <a:t>Business-level strategy</a:t>
            </a:r>
          </a:p>
          <a:p>
            <a:pPr marL="342900" indent="-342900" defTabSz="685800" eaLnBrk="1" fontAlgn="auto" hangingPunct="1">
              <a:lnSpc>
                <a:spcPct val="90000"/>
              </a:lnSpc>
              <a:spcBef>
                <a:spcPts val="0"/>
              </a:spcBef>
              <a:spcAft>
                <a:spcPts val="0"/>
              </a:spcAft>
              <a:buFont typeface="Arial" panose="020B0604020202020204" pitchFamily="34" charset="0"/>
              <a:buChar char="•"/>
              <a:defRPr/>
            </a:pPr>
            <a:r>
              <a:rPr lang="en-GB" altLang="en-US" sz="1350" dirty="0">
                <a:solidFill>
                  <a:prstClr val="black"/>
                </a:solidFill>
                <a:latin typeface="Franklin Gothic Book" panose="020B0502020104020203"/>
                <a:cs typeface="+mn-cs"/>
              </a:rPr>
              <a:t>is concerned with the way a business competes successfully in individual markets</a:t>
            </a:r>
          </a:p>
          <a:p>
            <a:pPr marL="342900" indent="-342900" defTabSz="685800" eaLnBrk="1" fontAlgn="auto" hangingPunct="1">
              <a:lnSpc>
                <a:spcPct val="90000"/>
              </a:lnSpc>
              <a:spcBef>
                <a:spcPts val="0"/>
              </a:spcBef>
              <a:spcAft>
                <a:spcPts val="0"/>
              </a:spcAft>
              <a:buFont typeface="Arial" panose="020B0604020202020204" pitchFamily="34" charset="0"/>
              <a:buChar char="•"/>
              <a:defRPr/>
            </a:pPr>
            <a:r>
              <a:rPr lang="en-GB" altLang="en-US" sz="1350" dirty="0">
                <a:solidFill>
                  <a:prstClr val="black"/>
                </a:solidFill>
                <a:latin typeface="Franklin Gothic Book" panose="020B0502020104020203"/>
                <a:cs typeface="+mn-cs"/>
              </a:rPr>
              <a:t>Needs to link closely to objectives of corporate-level strategy</a:t>
            </a:r>
          </a:p>
          <a:p>
            <a:pPr defTabSz="685800" eaLnBrk="1" fontAlgn="auto" hangingPunct="1">
              <a:lnSpc>
                <a:spcPct val="90000"/>
              </a:lnSpc>
              <a:spcBef>
                <a:spcPts val="0"/>
              </a:spcBef>
              <a:spcAft>
                <a:spcPts val="0"/>
              </a:spcAft>
              <a:defRPr/>
            </a:pPr>
            <a:endParaRPr lang="en-GB" altLang="en-US" sz="1350" dirty="0">
              <a:solidFill>
                <a:prstClr val="black"/>
              </a:solidFill>
              <a:latin typeface="Franklin Gothic Book" panose="020B0502020104020203"/>
              <a:cs typeface="+mn-cs"/>
            </a:endParaRPr>
          </a:p>
          <a:p>
            <a:pPr defTabSz="685800" eaLnBrk="1" fontAlgn="auto" hangingPunct="1">
              <a:lnSpc>
                <a:spcPct val="90000"/>
              </a:lnSpc>
              <a:spcBef>
                <a:spcPts val="0"/>
              </a:spcBef>
              <a:spcAft>
                <a:spcPts val="0"/>
              </a:spcAft>
              <a:defRPr/>
            </a:pPr>
            <a:r>
              <a:rPr lang="en-GB" altLang="en-US" sz="1350" b="1" i="1" dirty="0">
                <a:solidFill>
                  <a:srgbClr val="0070C0"/>
                </a:solidFill>
                <a:latin typeface="Franklin Gothic Book" panose="020B0502020104020203"/>
                <a:cs typeface="+mn-cs"/>
              </a:rPr>
              <a:t>Functional-level strategy</a:t>
            </a:r>
          </a:p>
          <a:p>
            <a:pPr marL="342900" indent="-342900" defTabSz="685800" eaLnBrk="1" fontAlgn="auto" hangingPunct="1">
              <a:lnSpc>
                <a:spcPct val="90000"/>
              </a:lnSpc>
              <a:spcBef>
                <a:spcPts val="0"/>
              </a:spcBef>
              <a:spcAft>
                <a:spcPts val="0"/>
              </a:spcAft>
              <a:buFont typeface="Arial" panose="020B0604020202020204" pitchFamily="34" charset="0"/>
              <a:buChar char="•"/>
              <a:defRPr/>
            </a:pPr>
            <a:r>
              <a:rPr lang="en-GB" altLang="en-US" sz="1350" dirty="0">
                <a:solidFill>
                  <a:prstClr val="black"/>
                </a:solidFill>
                <a:latin typeface="Franklin Gothic Book" panose="020B0502020104020203"/>
                <a:cs typeface="+mn-cs"/>
              </a:rPr>
              <a:t>is concerned with aligning activities of individual departments with the strategic objectives set at higher levels</a:t>
            </a:r>
          </a:p>
          <a:p>
            <a:pPr marL="342900" indent="-342900" defTabSz="685800" eaLnBrk="1" fontAlgn="auto" hangingPunct="1">
              <a:lnSpc>
                <a:spcPct val="90000"/>
              </a:lnSpc>
              <a:spcBef>
                <a:spcPts val="0"/>
              </a:spcBef>
              <a:spcAft>
                <a:spcPts val="0"/>
              </a:spcAft>
              <a:buFont typeface="Arial" panose="020B0604020202020204" pitchFamily="34" charset="0"/>
              <a:buChar char="•"/>
              <a:defRPr/>
            </a:pPr>
            <a:r>
              <a:rPr lang="en-GB" altLang="en-US" sz="1350" dirty="0">
                <a:solidFill>
                  <a:prstClr val="black"/>
                </a:solidFill>
                <a:latin typeface="Franklin Gothic Book" panose="020B0502020104020203"/>
                <a:cs typeface="+mn-cs"/>
              </a:rPr>
              <a:t>address unique challenges of these departments (e.g. resources)</a:t>
            </a:r>
          </a:p>
          <a:p>
            <a:pPr defTabSz="685800" eaLnBrk="1" fontAlgn="auto" hangingPunct="1">
              <a:lnSpc>
                <a:spcPct val="90000"/>
              </a:lnSpc>
              <a:spcBef>
                <a:spcPts val="0"/>
              </a:spcBef>
              <a:spcAft>
                <a:spcPts val="0"/>
              </a:spcAft>
              <a:defRPr/>
            </a:pPr>
            <a:endParaRPr lang="en-GB" altLang="en-US" sz="1350" b="1" i="1" dirty="0">
              <a:solidFill>
                <a:srgbClr val="0070C0"/>
              </a:solidFill>
              <a:latin typeface="Franklin Gothic Book" panose="020B0502020104020203"/>
              <a:cs typeface="+mn-cs"/>
            </a:endParaRPr>
          </a:p>
          <a:p>
            <a:pPr defTabSz="685800" eaLnBrk="1" fontAlgn="auto" hangingPunct="1">
              <a:lnSpc>
                <a:spcPct val="90000"/>
              </a:lnSpc>
              <a:spcBef>
                <a:spcPts val="0"/>
              </a:spcBef>
              <a:spcAft>
                <a:spcPts val="0"/>
              </a:spcAft>
              <a:defRPr/>
            </a:pPr>
            <a:r>
              <a:rPr lang="en-GB" altLang="en-US" sz="1350" b="1" i="1" dirty="0">
                <a:solidFill>
                  <a:srgbClr val="0070C0"/>
                </a:solidFill>
                <a:latin typeface="Franklin Gothic Book" panose="020B0502020104020203"/>
                <a:cs typeface="+mn-cs"/>
              </a:rPr>
              <a:t>Operational-level strategy</a:t>
            </a:r>
          </a:p>
          <a:p>
            <a:pPr marL="342900" indent="-342900" defTabSz="685800" eaLnBrk="1" fontAlgn="auto" hangingPunct="1">
              <a:lnSpc>
                <a:spcPct val="90000"/>
              </a:lnSpc>
              <a:spcBef>
                <a:spcPts val="0"/>
              </a:spcBef>
              <a:spcAft>
                <a:spcPts val="0"/>
              </a:spcAft>
              <a:buFont typeface="Arial" panose="020B0604020202020204" pitchFamily="34" charset="0"/>
              <a:buChar char="•"/>
              <a:defRPr/>
            </a:pPr>
            <a:r>
              <a:rPr lang="en-GB" altLang="en-US" sz="1350" dirty="0">
                <a:solidFill>
                  <a:prstClr val="black"/>
                </a:solidFill>
                <a:latin typeface="Franklin Gothic Book" panose="020B0502020104020203"/>
                <a:cs typeface="+mn-cs"/>
              </a:rPr>
              <a:t>is concerned with the daily running of the organisation (e.g. actions, processes)</a:t>
            </a:r>
            <a:endParaRPr lang="en-GB" sz="1350" dirty="0">
              <a:solidFill>
                <a:prstClr val="black"/>
              </a:solidFill>
              <a:latin typeface="Franklin Gothic Book" panose="020B0502020104020203"/>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defTabSz="685800" eaLnBrk="1" fontAlgn="auto" hangingPunct="1">
              <a:spcBef>
                <a:spcPts val="0"/>
              </a:spcBef>
              <a:spcAft>
                <a:spcPts val="0"/>
              </a:spcAft>
              <a:defRPr/>
            </a:pPr>
            <a:endParaRPr lang="en-US" dirty="0">
              <a:solidFill>
                <a:prstClr val="black">
                  <a:lumMod val="75000"/>
                  <a:lumOff val="25000"/>
                </a:prstClr>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defTabSz="685800" eaLnBrk="1" fontAlgn="auto" hangingPunct="1">
              <a:spcBef>
                <a:spcPts val="0"/>
              </a:spcBef>
              <a:spcAft>
                <a:spcPts val="0"/>
              </a:spcAft>
              <a:defRPr/>
            </a:pPr>
            <a:fld id="{3A98EE3D-8CD1-4C3F-BD1C-C98C9596463C}" type="slidenum">
              <a:rPr lang="en-US">
                <a:solidFill>
                  <a:prstClr val="black">
                    <a:lumMod val="75000"/>
                    <a:lumOff val="25000"/>
                  </a:prstClr>
                </a:solidFill>
                <a:latin typeface="Franklin Gothic Book" panose="020B0502020104020203"/>
                <a:cs typeface="+mn-cs"/>
              </a:rPr>
              <a:pPr defTabSz="685800" eaLnBrk="1" fontAlgn="auto" hangingPunct="1">
                <a:spcBef>
                  <a:spcPts val="0"/>
                </a:spcBef>
                <a:spcAft>
                  <a:spcPts val="0"/>
                </a:spcAft>
                <a:defRPr/>
              </a:pPr>
              <a:t>14</a:t>
            </a:fld>
            <a:endParaRPr lang="en-US" dirty="0">
              <a:solidFill>
                <a:prstClr val="black">
                  <a:lumMod val="75000"/>
                  <a:lumOff val="25000"/>
                </a:prstClr>
              </a:solidFill>
              <a:latin typeface="Franklin Gothic Book" panose="020B0502020104020203"/>
              <a:cs typeface="+mn-cs"/>
            </a:endParaRPr>
          </a:p>
        </p:txBody>
      </p:sp>
      <p:sp>
        <p:nvSpPr>
          <p:cNvPr id="6" name="Arrow: Up-Down 5">
            <a:extLst>
              <a:ext uri="{FF2B5EF4-FFF2-40B4-BE49-F238E27FC236}">
                <a16:creationId xmlns:a16="http://schemas.microsoft.com/office/drawing/2014/main" id="{8EC24186-79F5-3673-BFB1-7ECE7768B664}"/>
              </a:ext>
            </a:extLst>
          </p:cNvPr>
          <p:cNvSpPr/>
          <p:nvPr/>
        </p:nvSpPr>
        <p:spPr>
          <a:xfrm>
            <a:off x="1216364" y="2859428"/>
            <a:ext cx="362011" cy="2092754"/>
          </a:xfrm>
          <a:prstGeom prst="up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8" name="TextBox 7">
            <a:extLst>
              <a:ext uri="{FF2B5EF4-FFF2-40B4-BE49-F238E27FC236}">
                <a16:creationId xmlns:a16="http://schemas.microsoft.com/office/drawing/2014/main" id="{1FB2A097-AD65-4B99-11FF-1875E8C659BC}"/>
              </a:ext>
            </a:extLst>
          </p:cNvPr>
          <p:cNvSpPr txBox="1"/>
          <p:nvPr/>
        </p:nvSpPr>
        <p:spPr>
          <a:xfrm>
            <a:off x="772359" y="2399988"/>
            <a:ext cx="1231777" cy="369332"/>
          </a:xfrm>
          <a:prstGeom prst="rect">
            <a:avLst/>
          </a:prstGeom>
          <a:noFill/>
        </p:spPr>
        <p:txBody>
          <a:bodyPr wrap="square" rtlCol="0">
            <a:spAutoFit/>
          </a:bodyPr>
          <a:lstStyle/>
          <a:p>
            <a:pPr algn="ctr" defTabSz="685800" eaLnBrk="1" fontAlgn="auto" hangingPunct="1">
              <a:spcBef>
                <a:spcPts val="0"/>
              </a:spcBef>
              <a:spcAft>
                <a:spcPts val="0"/>
              </a:spcAft>
              <a:defRPr/>
            </a:pPr>
            <a:r>
              <a:rPr lang="en-GB" b="1" dirty="0">
                <a:solidFill>
                  <a:srgbClr val="0070C0"/>
                </a:solidFill>
                <a:latin typeface="Franklin Gothic Book" panose="020B0502020104020203"/>
                <a:cs typeface="+mn-cs"/>
              </a:rPr>
              <a:t>Long Term</a:t>
            </a:r>
          </a:p>
        </p:txBody>
      </p:sp>
      <p:sp>
        <p:nvSpPr>
          <p:cNvPr id="9" name="TextBox 8">
            <a:extLst>
              <a:ext uri="{FF2B5EF4-FFF2-40B4-BE49-F238E27FC236}">
                <a16:creationId xmlns:a16="http://schemas.microsoft.com/office/drawing/2014/main" id="{7FCACB3A-B7A6-1BE4-0CFC-491B1E666FC1}"/>
              </a:ext>
            </a:extLst>
          </p:cNvPr>
          <p:cNvSpPr txBox="1"/>
          <p:nvPr/>
        </p:nvSpPr>
        <p:spPr>
          <a:xfrm>
            <a:off x="772358" y="5103491"/>
            <a:ext cx="1231777" cy="646331"/>
          </a:xfrm>
          <a:prstGeom prst="rect">
            <a:avLst/>
          </a:prstGeom>
          <a:noFill/>
        </p:spPr>
        <p:txBody>
          <a:bodyPr wrap="square" rtlCol="0">
            <a:spAutoFit/>
          </a:bodyPr>
          <a:lstStyle/>
          <a:p>
            <a:pPr algn="ctr" defTabSz="685800" eaLnBrk="1" fontAlgn="auto" hangingPunct="1">
              <a:spcBef>
                <a:spcPts val="0"/>
              </a:spcBef>
              <a:spcAft>
                <a:spcPts val="0"/>
              </a:spcAft>
              <a:defRPr/>
            </a:pPr>
            <a:r>
              <a:rPr lang="en-GB" b="1" dirty="0">
                <a:solidFill>
                  <a:srgbClr val="0070C0"/>
                </a:solidFill>
                <a:latin typeface="Franklin Gothic Book" panose="020B0502020104020203"/>
                <a:cs typeface="+mn-cs"/>
              </a:rPr>
              <a:t>Short Term</a:t>
            </a:r>
          </a:p>
        </p:txBody>
      </p:sp>
      <p:pic>
        <p:nvPicPr>
          <p:cNvPr id="7" name="Picture 6" descr="Chess checkmate">
            <a:extLst>
              <a:ext uri="{FF2B5EF4-FFF2-40B4-BE49-F238E27FC236}">
                <a16:creationId xmlns:a16="http://schemas.microsoft.com/office/drawing/2014/main" id="{D226CF43-78C5-6C7E-7851-BE781FAE945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56492" y="3212056"/>
            <a:ext cx="2081753" cy="1387497"/>
          </a:xfrm>
          <a:prstGeom prst="rect">
            <a:avLst/>
          </a:prstGeom>
        </p:spPr>
      </p:pic>
    </p:spTree>
    <p:extLst>
      <p:ext uri="{BB962C8B-B14F-4D97-AF65-F5344CB8AC3E}">
        <p14:creationId xmlns:p14="http://schemas.microsoft.com/office/powerpoint/2010/main" val="1608143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6"/>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431921" y="1404493"/>
            <a:ext cx="8272212" cy="434693"/>
          </a:xfrm>
        </p:spPr>
        <p:txBody>
          <a:bodyPr/>
          <a:lstStyle/>
          <a:p>
            <a:r>
              <a:rPr lang="en-GB" dirty="0"/>
              <a:t>strategic levels – example of tesla</a:t>
            </a:r>
          </a:p>
        </p:txBody>
      </p:sp>
      <p:sp>
        <p:nvSpPr>
          <p:cNvPr id="3" name="TextBox 2">
            <a:extLst>
              <a:ext uri="{FF2B5EF4-FFF2-40B4-BE49-F238E27FC236}">
                <a16:creationId xmlns:a16="http://schemas.microsoft.com/office/drawing/2014/main" id="{1A63A293-6A4B-481D-8960-BE437C3CF946}"/>
              </a:ext>
            </a:extLst>
          </p:cNvPr>
          <p:cNvSpPr txBox="1"/>
          <p:nvPr/>
        </p:nvSpPr>
        <p:spPr>
          <a:xfrm>
            <a:off x="3761913" y="2694203"/>
            <a:ext cx="4865795" cy="2149050"/>
          </a:xfrm>
          <a:prstGeom prst="rect">
            <a:avLst/>
          </a:prstGeom>
          <a:noFill/>
        </p:spPr>
        <p:txBody>
          <a:bodyPr wrap="square" rtlCol="0">
            <a:spAutoFit/>
          </a:bodyPr>
          <a:lstStyle/>
          <a:p>
            <a:pPr defTabSz="685800" eaLnBrk="1" fontAlgn="auto" hangingPunct="1">
              <a:lnSpc>
                <a:spcPct val="90000"/>
              </a:lnSpc>
              <a:spcBef>
                <a:spcPts val="0"/>
              </a:spcBef>
              <a:spcAft>
                <a:spcPts val="0"/>
              </a:spcAft>
              <a:defRPr/>
            </a:pPr>
            <a:r>
              <a:rPr lang="en-GB" altLang="en-US" sz="1350" b="1" i="1" dirty="0">
                <a:solidFill>
                  <a:srgbClr val="0070C0"/>
                </a:solidFill>
                <a:latin typeface="Franklin Gothic Book" panose="020B0502020104020203"/>
                <a:cs typeface="+mn-cs"/>
              </a:rPr>
              <a:t>Corporate-level strategy</a:t>
            </a:r>
          </a:p>
          <a:p>
            <a:pPr marL="342900" indent="-342900" defTabSz="685800" eaLnBrk="1" fontAlgn="auto" hangingPunct="1">
              <a:lnSpc>
                <a:spcPct val="90000"/>
              </a:lnSpc>
              <a:spcBef>
                <a:spcPts val="0"/>
              </a:spcBef>
              <a:spcAft>
                <a:spcPts val="0"/>
              </a:spcAft>
              <a:buFont typeface="Arial" panose="020B0604020202020204" pitchFamily="34" charset="0"/>
              <a:buChar char="•"/>
              <a:defRPr/>
            </a:pPr>
            <a:r>
              <a:rPr lang="en-GB" altLang="en-US" sz="1350" dirty="0">
                <a:solidFill>
                  <a:prstClr val="black"/>
                </a:solidFill>
                <a:latin typeface="Franklin Gothic Book" panose="020B0502020104020203"/>
                <a:cs typeface="+mn-cs"/>
              </a:rPr>
              <a:t>Diversifying from the organisation’s original activities (electric cars) into other activities (e.g. solar battery manufacturing)</a:t>
            </a:r>
          </a:p>
          <a:p>
            <a:pPr defTabSz="685800" eaLnBrk="1" fontAlgn="auto" hangingPunct="1">
              <a:lnSpc>
                <a:spcPct val="90000"/>
              </a:lnSpc>
              <a:spcBef>
                <a:spcPts val="0"/>
              </a:spcBef>
              <a:spcAft>
                <a:spcPts val="0"/>
              </a:spcAft>
              <a:defRPr/>
            </a:pPr>
            <a:endParaRPr lang="en-GB" altLang="en-US" sz="1350" dirty="0">
              <a:solidFill>
                <a:prstClr val="black"/>
              </a:solidFill>
              <a:latin typeface="Franklin Gothic Book" panose="020B0502020104020203"/>
              <a:cs typeface="+mn-cs"/>
            </a:endParaRPr>
          </a:p>
          <a:p>
            <a:pPr defTabSz="685800" eaLnBrk="1" fontAlgn="auto" hangingPunct="1">
              <a:lnSpc>
                <a:spcPct val="90000"/>
              </a:lnSpc>
              <a:spcBef>
                <a:spcPts val="0"/>
              </a:spcBef>
              <a:spcAft>
                <a:spcPts val="0"/>
              </a:spcAft>
              <a:defRPr/>
            </a:pPr>
            <a:r>
              <a:rPr lang="en-GB" altLang="en-US" sz="1350" b="1" i="1" dirty="0">
                <a:solidFill>
                  <a:srgbClr val="0070C0"/>
                </a:solidFill>
                <a:latin typeface="Franklin Gothic Book" panose="020B0502020104020203"/>
                <a:cs typeface="+mn-cs"/>
              </a:rPr>
              <a:t>Business-level strategy</a:t>
            </a:r>
          </a:p>
          <a:p>
            <a:pPr marL="342900" indent="-342900" defTabSz="685800" eaLnBrk="1" fontAlgn="auto" hangingPunct="1">
              <a:lnSpc>
                <a:spcPct val="90000"/>
              </a:lnSpc>
              <a:spcBef>
                <a:spcPts val="0"/>
              </a:spcBef>
              <a:spcAft>
                <a:spcPts val="0"/>
              </a:spcAft>
              <a:buFont typeface="Arial" panose="020B0604020202020204" pitchFamily="34" charset="0"/>
              <a:buChar char="•"/>
              <a:defRPr/>
            </a:pPr>
            <a:r>
              <a:rPr lang="en-GB" altLang="en-US" sz="1350" dirty="0">
                <a:solidFill>
                  <a:prstClr val="black"/>
                </a:solidFill>
                <a:latin typeface="Franklin Gothic Book" panose="020B0502020104020203"/>
                <a:cs typeface="+mn-cs"/>
              </a:rPr>
              <a:t>Product improvement strategies  (e.g. developing a lower cost electric car)</a:t>
            </a:r>
          </a:p>
          <a:p>
            <a:pPr defTabSz="685800" eaLnBrk="1" fontAlgn="auto" hangingPunct="1">
              <a:lnSpc>
                <a:spcPct val="90000"/>
              </a:lnSpc>
              <a:spcBef>
                <a:spcPts val="0"/>
              </a:spcBef>
              <a:spcAft>
                <a:spcPts val="0"/>
              </a:spcAft>
              <a:defRPr/>
            </a:pPr>
            <a:endParaRPr lang="en-GB" altLang="en-US" sz="1350" dirty="0">
              <a:solidFill>
                <a:prstClr val="black"/>
              </a:solidFill>
              <a:latin typeface="Franklin Gothic Book" panose="020B0502020104020203"/>
              <a:cs typeface="+mn-cs"/>
            </a:endParaRPr>
          </a:p>
          <a:p>
            <a:pPr defTabSz="685800" eaLnBrk="1" fontAlgn="auto" hangingPunct="1">
              <a:lnSpc>
                <a:spcPct val="90000"/>
              </a:lnSpc>
              <a:spcBef>
                <a:spcPts val="0"/>
              </a:spcBef>
              <a:spcAft>
                <a:spcPts val="0"/>
              </a:spcAft>
              <a:defRPr/>
            </a:pPr>
            <a:r>
              <a:rPr lang="en-GB" altLang="en-US" sz="1350" b="1" i="1" dirty="0">
                <a:solidFill>
                  <a:srgbClr val="0070C0"/>
                </a:solidFill>
                <a:latin typeface="Franklin Gothic Book" panose="020B0502020104020203"/>
                <a:cs typeface="+mn-cs"/>
              </a:rPr>
              <a:t>Functional-level strategy</a:t>
            </a:r>
          </a:p>
          <a:p>
            <a:pPr marL="342900" indent="-342900" defTabSz="685800" eaLnBrk="1" fontAlgn="auto" hangingPunct="1">
              <a:lnSpc>
                <a:spcPct val="90000"/>
              </a:lnSpc>
              <a:spcBef>
                <a:spcPts val="0"/>
              </a:spcBef>
              <a:spcAft>
                <a:spcPts val="0"/>
              </a:spcAft>
              <a:buFont typeface="Arial" panose="020B0604020202020204" pitchFamily="34" charset="0"/>
              <a:buChar char="•"/>
              <a:defRPr/>
            </a:pPr>
            <a:r>
              <a:rPr lang="en-GB" altLang="en-US" sz="1350" dirty="0">
                <a:solidFill>
                  <a:prstClr val="black"/>
                </a:solidFill>
                <a:latin typeface="Franklin Gothic Book" panose="020B0502020104020203"/>
                <a:cs typeface="+mn-cs"/>
              </a:rPr>
              <a:t>Geared to meeting its investment needs and raising finance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defTabSz="685800" eaLnBrk="1" fontAlgn="auto" hangingPunct="1">
              <a:spcBef>
                <a:spcPts val="0"/>
              </a:spcBef>
              <a:spcAft>
                <a:spcPts val="0"/>
              </a:spcAft>
              <a:defRPr/>
            </a:pPr>
            <a:r>
              <a:rPr lang="en-GB">
                <a:solidFill>
                  <a:prstClr val="black">
                    <a:lumMod val="75000"/>
                    <a:lumOff val="25000"/>
                  </a:prstClr>
                </a:solidFill>
                <a:latin typeface="Franklin Gothic Book" panose="020B0502020104020203"/>
                <a:cs typeface="+mn-cs"/>
              </a:rPr>
              <a:t>Johnson, Whittington, Scholes, Angwin, Regner (2017)</a:t>
            </a:r>
            <a:endParaRPr lang="en-GB" dirty="0">
              <a:solidFill>
                <a:prstClr val="black">
                  <a:lumMod val="75000"/>
                  <a:lumOff val="25000"/>
                </a:prstClr>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defTabSz="685800" eaLnBrk="1" fontAlgn="auto" hangingPunct="1">
              <a:spcBef>
                <a:spcPts val="0"/>
              </a:spcBef>
              <a:spcAft>
                <a:spcPts val="0"/>
              </a:spcAft>
              <a:defRPr/>
            </a:pPr>
            <a:fld id="{3A98EE3D-8CD1-4C3F-BD1C-C98C9596463C}" type="slidenum">
              <a:rPr lang="en-US">
                <a:solidFill>
                  <a:prstClr val="black">
                    <a:lumMod val="75000"/>
                    <a:lumOff val="25000"/>
                  </a:prstClr>
                </a:solidFill>
                <a:latin typeface="Franklin Gothic Book" panose="020B0502020104020203"/>
                <a:cs typeface="+mn-cs"/>
              </a:rPr>
              <a:pPr defTabSz="685800" eaLnBrk="1" fontAlgn="auto" hangingPunct="1">
                <a:spcBef>
                  <a:spcPts val="0"/>
                </a:spcBef>
                <a:spcAft>
                  <a:spcPts val="0"/>
                </a:spcAft>
                <a:defRPr/>
              </a:pPr>
              <a:t>15</a:t>
            </a:fld>
            <a:endParaRPr lang="en-US" dirty="0">
              <a:solidFill>
                <a:prstClr val="black">
                  <a:lumMod val="75000"/>
                  <a:lumOff val="25000"/>
                </a:prstClr>
              </a:solidFill>
              <a:latin typeface="Franklin Gothic Book" panose="020B0502020104020203"/>
              <a:cs typeface="+mn-cs"/>
            </a:endParaRPr>
          </a:p>
        </p:txBody>
      </p:sp>
      <p:pic>
        <p:nvPicPr>
          <p:cNvPr id="1026" name="Picture 2" descr="Tesla Logo, symbol, meaning, history, PNG">
            <a:extLst>
              <a:ext uri="{FF2B5EF4-FFF2-40B4-BE49-F238E27FC236}">
                <a16:creationId xmlns:a16="http://schemas.microsoft.com/office/drawing/2014/main" id="{26AEAD7E-D22C-B895-AFC3-82126F1A36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4909" y="2694202"/>
            <a:ext cx="2580449" cy="14450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17356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410575" cy="1600200"/>
          </a:xfrm>
        </p:spPr>
        <p:txBody>
          <a:bodyPr anchor="t"/>
          <a:lstStyle/>
          <a:p>
            <a:pPr algn="l"/>
            <a:r>
              <a:rPr lang="en-US" dirty="0"/>
              <a:t>Figure 1.6</a:t>
            </a:r>
            <a:br>
              <a:rPr lang="en-US" dirty="0"/>
            </a:br>
            <a:r>
              <a:rPr lang="en-US" dirty="0"/>
              <a:t>The Exploring Strategy Framework</a:t>
            </a:r>
            <a:endParaRPr lang="en-US" sz="3600" b="1"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02854" y="1751194"/>
            <a:ext cx="4938292" cy="4604514"/>
          </a:xfrm>
          <a:prstGeom prst="rect">
            <a:avLst/>
          </a:prstGeom>
        </p:spPr>
      </p:pic>
    </p:spTree>
    <p:extLst>
      <p:ext uri="{BB962C8B-B14F-4D97-AF65-F5344CB8AC3E}">
        <p14:creationId xmlns:p14="http://schemas.microsoft.com/office/powerpoint/2010/main" val="7921345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FA23A-210E-834E-B831-C9028052930B}"/>
              </a:ext>
            </a:extLst>
          </p:cNvPr>
          <p:cNvSpPr>
            <a:spLocks noGrp="1"/>
          </p:cNvSpPr>
          <p:nvPr>
            <p:ph type="title"/>
          </p:nvPr>
        </p:nvSpPr>
        <p:spPr>
          <a:xfrm>
            <a:off x="435894" y="1383867"/>
            <a:ext cx="8272212" cy="452684"/>
          </a:xfrm>
        </p:spPr>
        <p:txBody>
          <a:bodyPr/>
          <a:lstStyle/>
          <a:p>
            <a:r>
              <a:rPr lang="en-GB" dirty="0"/>
              <a:t>Strategic position</a:t>
            </a:r>
          </a:p>
        </p:txBody>
      </p:sp>
      <p:sp>
        <p:nvSpPr>
          <p:cNvPr id="3" name="Content Placeholder 2">
            <a:extLst>
              <a:ext uri="{FF2B5EF4-FFF2-40B4-BE49-F238E27FC236}">
                <a16:creationId xmlns:a16="http://schemas.microsoft.com/office/drawing/2014/main" id="{1E3F33F4-6303-5CAC-5AC4-9099A6CF33F2}"/>
              </a:ext>
            </a:extLst>
          </p:cNvPr>
          <p:cNvSpPr>
            <a:spLocks noGrp="1"/>
          </p:cNvSpPr>
          <p:nvPr>
            <p:ph idx="1"/>
          </p:nvPr>
        </p:nvSpPr>
        <p:spPr>
          <a:xfrm>
            <a:off x="3934327" y="1498502"/>
            <a:ext cx="4821905" cy="2222264"/>
          </a:xfrm>
        </p:spPr>
        <p:txBody>
          <a:bodyPr>
            <a:noAutofit/>
          </a:bodyPr>
          <a:lstStyle/>
          <a:p>
            <a:pPr marL="0" indent="0">
              <a:buNone/>
            </a:pPr>
            <a:r>
              <a:rPr lang="en-GB" sz="1350" b="1" dirty="0">
                <a:solidFill>
                  <a:srgbClr val="0070C0"/>
                </a:solidFill>
              </a:rPr>
              <a:t>The Strategic Position is concerned with the impact of strategy on:</a:t>
            </a:r>
          </a:p>
          <a:p>
            <a:r>
              <a:rPr lang="en-GB" sz="1200" dirty="0"/>
              <a:t>the macro-environment</a:t>
            </a:r>
          </a:p>
          <a:p>
            <a:r>
              <a:rPr lang="en-GB" sz="1200" dirty="0"/>
              <a:t>the industry environment</a:t>
            </a:r>
          </a:p>
          <a:p>
            <a:r>
              <a:rPr lang="en-GB" sz="1200" dirty="0"/>
              <a:t>the organisation’s strategic capability (resources and competences)</a:t>
            </a:r>
          </a:p>
          <a:p>
            <a:r>
              <a:rPr lang="en-GB" sz="1200" dirty="0"/>
              <a:t>the organisation’s stakeholders</a:t>
            </a:r>
          </a:p>
          <a:p>
            <a:r>
              <a:rPr lang="en-GB" sz="1200" dirty="0"/>
              <a:t>the organisation’s culture.</a:t>
            </a:r>
          </a:p>
        </p:txBody>
      </p:sp>
      <p:sp>
        <p:nvSpPr>
          <p:cNvPr id="4" name="Footer Placeholder 3">
            <a:extLst>
              <a:ext uri="{FF2B5EF4-FFF2-40B4-BE49-F238E27FC236}">
                <a16:creationId xmlns:a16="http://schemas.microsoft.com/office/drawing/2014/main" id="{1913886B-9502-B364-A763-02F9DD95234C}"/>
              </a:ext>
            </a:extLst>
          </p:cNvPr>
          <p:cNvSpPr>
            <a:spLocks noGrp="1"/>
          </p:cNvSpPr>
          <p:nvPr>
            <p:ph type="ftr" sz="quarter" idx="11"/>
          </p:nvPr>
        </p:nvSpPr>
        <p:spPr/>
        <p:txBody>
          <a:bodyPr/>
          <a:lstStyle/>
          <a:p>
            <a:pPr defTabSz="685800" eaLnBrk="1" fontAlgn="auto" hangingPunct="1">
              <a:spcBef>
                <a:spcPts val="0"/>
              </a:spcBef>
              <a:spcAft>
                <a:spcPts val="0"/>
              </a:spcAft>
              <a:defRPr/>
            </a:pPr>
            <a:endParaRPr lang="en-US" dirty="0">
              <a:solidFill>
                <a:prstClr val="black">
                  <a:lumMod val="75000"/>
                  <a:lumOff val="25000"/>
                </a:prstClr>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1DDFCDD5-61D5-D353-0D6E-25C0835F0DBC}"/>
              </a:ext>
            </a:extLst>
          </p:cNvPr>
          <p:cNvSpPr>
            <a:spLocks noGrp="1"/>
          </p:cNvSpPr>
          <p:nvPr>
            <p:ph type="sldNum" sz="quarter" idx="12"/>
          </p:nvPr>
        </p:nvSpPr>
        <p:spPr/>
        <p:txBody>
          <a:bodyPr/>
          <a:lstStyle/>
          <a:p>
            <a:pPr defTabSz="685800" eaLnBrk="1" fontAlgn="auto" hangingPunct="1">
              <a:spcBef>
                <a:spcPts val="0"/>
              </a:spcBef>
              <a:spcAft>
                <a:spcPts val="0"/>
              </a:spcAft>
              <a:defRPr/>
            </a:pPr>
            <a:fld id="{3A98EE3D-8CD1-4C3F-BD1C-C98C9596463C}" type="slidenum">
              <a:rPr lang="en-US">
                <a:solidFill>
                  <a:prstClr val="black">
                    <a:lumMod val="75000"/>
                    <a:lumOff val="25000"/>
                  </a:prstClr>
                </a:solidFill>
                <a:latin typeface="Franklin Gothic Book" panose="020B0502020104020203"/>
                <a:cs typeface="+mn-cs"/>
              </a:rPr>
              <a:pPr defTabSz="685800" eaLnBrk="1" fontAlgn="auto" hangingPunct="1">
                <a:spcBef>
                  <a:spcPts val="0"/>
                </a:spcBef>
                <a:spcAft>
                  <a:spcPts val="0"/>
                </a:spcAft>
                <a:defRPr/>
              </a:pPr>
              <a:t>17</a:t>
            </a:fld>
            <a:endParaRPr lang="en-US" dirty="0">
              <a:solidFill>
                <a:prstClr val="black">
                  <a:lumMod val="75000"/>
                  <a:lumOff val="25000"/>
                </a:prstClr>
              </a:solidFill>
              <a:latin typeface="Franklin Gothic Book" panose="020B0502020104020203"/>
              <a:cs typeface="+mn-cs"/>
            </a:endParaRPr>
          </a:p>
        </p:txBody>
      </p:sp>
      <p:pic>
        <p:nvPicPr>
          <p:cNvPr id="6" name="Picture 8">
            <a:extLst>
              <a:ext uri="{FF2B5EF4-FFF2-40B4-BE49-F238E27FC236}">
                <a16:creationId xmlns:a16="http://schemas.microsoft.com/office/drawing/2014/main" id="{18226333-7A7B-B291-6BED-40AD2A310A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6410" y="2080649"/>
            <a:ext cx="3368361" cy="33683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Footer Placeholder 1">
            <a:extLst>
              <a:ext uri="{FF2B5EF4-FFF2-40B4-BE49-F238E27FC236}">
                <a16:creationId xmlns:a16="http://schemas.microsoft.com/office/drawing/2014/main" id="{D1CB8E26-B7FE-EAF4-7B27-12438BC6DC86}"/>
              </a:ext>
            </a:extLst>
          </p:cNvPr>
          <p:cNvSpPr txBox="1">
            <a:spLocks/>
          </p:cNvSpPr>
          <p:nvPr/>
        </p:nvSpPr>
        <p:spPr>
          <a:xfrm>
            <a:off x="-461775" y="5594754"/>
            <a:ext cx="4638675" cy="230117"/>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68580" tIns="34290" rIns="68580" bIns="3429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defTabSz="685800" fontAlgn="auto">
              <a:spcBef>
                <a:spcPct val="0"/>
              </a:spcBef>
              <a:spcAft>
                <a:spcPts val="0"/>
              </a:spcAft>
              <a:buNone/>
              <a:defRPr/>
            </a:pPr>
            <a:r>
              <a:rPr lang="en-GB" altLang="en-US" sz="750" dirty="0">
                <a:solidFill>
                  <a:prstClr val="black"/>
                </a:solidFill>
              </a:rPr>
              <a:t>Johnson, Whittington, Scholes, Angwin, </a:t>
            </a:r>
            <a:r>
              <a:rPr lang="en-GB" altLang="en-US" sz="750" dirty="0" err="1">
                <a:solidFill>
                  <a:prstClr val="black"/>
                </a:solidFill>
              </a:rPr>
              <a:t>Regner</a:t>
            </a:r>
            <a:r>
              <a:rPr lang="en-GB" altLang="en-US" sz="750" dirty="0">
                <a:solidFill>
                  <a:prstClr val="black"/>
                </a:solidFill>
              </a:rPr>
              <a:t> (2017)</a:t>
            </a:r>
          </a:p>
        </p:txBody>
      </p:sp>
      <p:sp>
        <p:nvSpPr>
          <p:cNvPr id="9" name="Content Placeholder 2">
            <a:extLst>
              <a:ext uri="{FF2B5EF4-FFF2-40B4-BE49-F238E27FC236}">
                <a16:creationId xmlns:a16="http://schemas.microsoft.com/office/drawing/2014/main" id="{40DA1DBE-4F96-498E-3BB2-0B57CAE847C4}"/>
              </a:ext>
            </a:extLst>
          </p:cNvPr>
          <p:cNvSpPr txBox="1">
            <a:spLocks/>
          </p:cNvSpPr>
          <p:nvPr/>
        </p:nvSpPr>
        <p:spPr>
          <a:xfrm>
            <a:off x="3934326" y="3666475"/>
            <a:ext cx="5053264" cy="2177096"/>
          </a:xfrm>
          <a:prstGeom prst="rect">
            <a:avLst/>
          </a:prstGeom>
        </p:spPr>
        <p:txBody>
          <a:bodyPr vert="horz" lIns="68580" tIns="34290" rIns="68580" bIns="3429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defTabSz="342900" fontAlgn="auto">
              <a:spcAft>
                <a:spcPts val="450"/>
              </a:spcAft>
              <a:buClr>
                <a:srgbClr val="1CADE4"/>
              </a:buClr>
              <a:buNone/>
              <a:defRPr/>
            </a:pPr>
            <a:r>
              <a:rPr lang="en-GB" sz="1350" b="1" dirty="0">
                <a:solidFill>
                  <a:srgbClr val="0070C0"/>
                </a:solidFill>
                <a:latin typeface="Franklin Gothic Book" panose="020B0502020104020203"/>
              </a:rPr>
              <a:t>Fundamental questions for Strategic Position:</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What are the macro-environmental opportunities and threats?</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How can the organisation manage industry forces?</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How are stakeholders aligned to the organisational purpose?</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What resources and capabilities support the strategy?</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How does culture fit the strategy?</a:t>
            </a:r>
          </a:p>
        </p:txBody>
      </p:sp>
    </p:spTree>
    <p:extLst>
      <p:ext uri="{BB962C8B-B14F-4D97-AF65-F5344CB8AC3E}">
        <p14:creationId xmlns:p14="http://schemas.microsoft.com/office/powerpoint/2010/main" val="845241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FA23A-210E-834E-B831-C9028052930B}"/>
              </a:ext>
            </a:extLst>
          </p:cNvPr>
          <p:cNvSpPr>
            <a:spLocks noGrp="1"/>
          </p:cNvSpPr>
          <p:nvPr>
            <p:ph type="title"/>
          </p:nvPr>
        </p:nvSpPr>
        <p:spPr>
          <a:xfrm>
            <a:off x="435894" y="1383867"/>
            <a:ext cx="8272212" cy="452684"/>
          </a:xfrm>
        </p:spPr>
        <p:txBody>
          <a:bodyPr/>
          <a:lstStyle/>
          <a:p>
            <a:r>
              <a:rPr lang="en-GB" dirty="0"/>
              <a:t>Strategic choices</a:t>
            </a:r>
          </a:p>
        </p:txBody>
      </p:sp>
      <p:sp>
        <p:nvSpPr>
          <p:cNvPr id="3" name="Content Placeholder 2">
            <a:extLst>
              <a:ext uri="{FF2B5EF4-FFF2-40B4-BE49-F238E27FC236}">
                <a16:creationId xmlns:a16="http://schemas.microsoft.com/office/drawing/2014/main" id="{1E3F33F4-6303-5CAC-5AC4-9099A6CF33F2}"/>
              </a:ext>
            </a:extLst>
          </p:cNvPr>
          <p:cNvSpPr>
            <a:spLocks noGrp="1"/>
          </p:cNvSpPr>
          <p:nvPr>
            <p:ph idx="1"/>
          </p:nvPr>
        </p:nvSpPr>
        <p:spPr>
          <a:xfrm>
            <a:off x="3934327" y="1498502"/>
            <a:ext cx="4821905" cy="2222264"/>
          </a:xfrm>
        </p:spPr>
        <p:txBody>
          <a:bodyPr>
            <a:noAutofit/>
          </a:bodyPr>
          <a:lstStyle/>
          <a:p>
            <a:pPr marL="0" indent="0">
              <a:buNone/>
            </a:pPr>
            <a:r>
              <a:rPr lang="en-GB" sz="1350" b="1" dirty="0">
                <a:solidFill>
                  <a:srgbClr val="0070C0"/>
                </a:solidFill>
              </a:rPr>
              <a:t>Strategic choices involve the options for strategy in terms of:</a:t>
            </a:r>
          </a:p>
          <a:p>
            <a:r>
              <a:rPr lang="en-GB" sz="1350" dirty="0">
                <a:solidFill>
                  <a:schemeClr val="tx1"/>
                </a:solidFill>
              </a:rPr>
              <a:t>the directions in which strategy might move and</a:t>
            </a:r>
          </a:p>
          <a:p>
            <a:r>
              <a:rPr lang="en-GB" sz="1350" dirty="0">
                <a:solidFill>
                  <a:schemeClr val="tx1"/>
                </a:solidFill>
              </a:rPr>
              <a:t>the methods by which strategy might be pursued</a:t>
            </a:r>
            <a:endParaRPr lang="en-GB" sz="1200" dirty="0">
              <a:solidFill>
                <a:schemeClr val="tx1"/>
              </a:solidFill>
            </a:endParaRPr>
          </a:p>
        </p:txBody>
      </p:sp>
      <p:sp>
        <p:nvSpPr>
          <p:cNvPr id="4" name="Footer Placeholder 3">
            <a:extLst>
              <a:ext uri="{FF2B5EF4-FFF2-40B4-BE49-F238E27FC236}">
                <a16:creationId xmlns:a16="http://schemas.microsoft.com/office/drawing/2014/main" id="{1913886B-9502-B364-A763-02F9DD95234C}"/>
              </a:ext>
            </a:extLst>
          </p:cNvPr>
          <p:cNvSpPr>
            <a:spLocks noGrp="1"/>
          </p:cNvSpPr>
          <p:nvPr>
            <p:ph type="ftr" sz="quarter" idx="11"/>
          </p:nvPr>
        </p:nvSpPr>
        <p:spPr/>
        <p:txBody>
          <a:bodyPr/>
          <a:lstStyle/>
          <a:p>
            <a:pPr defTabSz="685800" eaLnBrk="1" fontAlgn="auto" hangingPunct="1">
              <a:spcBef>
                <a:spcPts val="0"/>
              </a:spcBef>
              <a:spcAft>
                <a:spcPts val="0"/>
              </a:spcAft>
              <a:defRPr/>
            </a:pPr>
            <a:endParaRPr lang="en-US" dirty="0">
              <a:solidFill>
                <a:prstClr val="black">
                  <a:lumMod val="75000"/>
                  <a:lumOff val="25000"/>
                </a:prstClr>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1DDFCDD5-61D5-D353-0D6E-25C0835F0DBC}"/>
              </a:ext>
            </a:extLst>
          </p:cNvPr>
          <p:cNvSpPr>
            <a:spLocks noGrp="1"/>
          </p:cNvSpPr>
          <p:nvPr>
            <p:ph type="sldNum" sz="quarter" idx="12"/>
          </p:nvPr>
        </p:nvSpPr>
        <p:spPr/>
        <p:txBody>
          <a:bodyPr/>
          <a:lstStyle/>
          <a:p>
            <a:pPr defTabSz="685800" eaLnBrk="1" fontAlgn="auto" hangingPunct="1">
              <a:spcBef>
                <a:spcPts val="0"/>
              </a:spcBef>
              <a:spcAft>
                <a:spcPts val="0"/>
              </a:spcAft>
              <a:defRPr/>
            </a:pPr>
            <a:fld id="{3A98EE3D-8CD1-4C3F-BD1C-C98C9596463C}" type="slidenum">
              <a:rPr lang="en-US">
                <a:solidFill>
                  <a:prstClr val="black">
                    <a:lumMod val="75000"/>
                    <a:lumOff val="25000"/>
                  </a:prstClr>
                </a:solidFill>
                <a:latin typeface="Franklin Gothic Book" panose="020B0502020104020203"/>
                <a:cs typeface="+mn-cs"/>
              </a:rPr>
              <a:pPr defTabSz="685800" eaLnBrk="1" fontAlgn="auto" hangingPunct="1">
                <a:spcBef>
                  <a:spcPts val="0"/>
                </a:spcBef>
                <a:spcAft>
                  <a:spcPts val="0"/>
                </a:spcAft>
                <a:defRPr/>
              </a:pPr>
              <a:t>18</a:t>
            </a:fld>
            <a:endParaRPr lang="en-US" dirty="0">
              <a:solidFill>
                <a:prstClr val="black">
                  <a:lumMod val="75000"/>
                  <a:lumOff val="25000"/>
                </a:prstClr>
              </a:solidFill>
              <a:latin typeface="Franklin Gothic Book" panose="020B0502020104020203"/>
              <a:cs typeface="+mn-cs"/>
            </a:endParaRPr>
          </a:p>
        </p:txBody>
      </p:sp>
      <p:sp>
        <p:nvSpPr>
          <p:cNvPr id="8" name="Footer Placeholder 1">
            <a:extLst>
              <a:ext uri="{FF2B5EF4-FFF2-40B4-BE49-F238E27FC236}">
                <a16:creationId xmlns:a16="http://schemas.microsoft.com/office/drawing/2014/main" id="{D1CB8E26-B7FE-EAF4-7B27-12438BC6DC86}"/>
              </a:ext>
            </a:extLst>
          </p:cNvPr>
          <p:cNvSpPr txBox="1">
            <a:spLocks/>
          </p:cNvSpPr>
          <p:nvPr/>
        </p:nvSpPr>
        <p:spPr>
          <a:xfrm>
            <a:off x="-461775" y="5594754"/>
            <a:ext cx="4638675" cy="230117"/>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68580" tIns="34290" rIns="68580" bIns="3429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defTabSz="685800" fontAlgn="auto">
              <a:spcBef>
                <a:spcPct val="0"/>
              </a:spcBef>
              <a:spcAft>
                <a:spcPts val="0"/>
              </a:spcAft>
              <a:buNone/>
              <a:defRPr/>
            </a:pPr>
            <a:r>
              <a:rPr lang="en-GB" altLang="en-US" sz="750" dirty="0">
                <a:solidFill>
                  <a:prstClr val="black"/>
                </a:solidFill>
              </a:rPr>
              <a:t>Johnson, Whittington, Scholes, Angwin, </a:t>
            </a:r>
            <a:r>
              <a:rPr lang="en-GB" altLang="en-US" sz="750" dirty="0" err="1">
                <a:solidFill>
                  <a:prstClr val="black"/>
                </a:solidFill>
              </a:rPr>
              <a:t>Regner</a:t>
            </a:r>
            <a:r>
              <a:rPr lang="en-GB" altLang="en-US" sz="750" dirty="0">
                <a:solidFill>
                  <a:prstClr val="black"/>
                </a:solidFill>
              </a:rPr>
              <a:t> (2017)</a:t>
            </a:r>
          </a:p>
        </p:txBody>
      </p:sp>
      <p:sp>
        <p:nvSpPr>
          <p:cNvPr id="9" name="Content Placeholder 2">
            <a:extLst>
              <a:ext uri="{FF2B5EF4-FFF2-40B4-BE49-F238E27FC236}">
                <a16:creationId xmlns:a16="http://schemas.microsoft.com/office/drawing/2014/main" id="{40DA1DBE-4F96-498E-3BB2-0B57CAE847C4}"/>
              </a:ext>
            </a:extLst>
          </p:cNvPr>
          <p:cNvSpPr txBox="1">
            <a:spLocks/>
          </p:cNvSpPr>
          <p:nvPr/>
        </p:nvSpPr>
        <p:spPr>
          <a:xfrm>
            <a:off x="3934326" y="3666475"/>
            <a:ext cx="5053264" cy="2177096"/>
          </a:xfrm>
          <a:prstGeom prst="rect">
            <a:avLst/>
          </a:prstGeom>
        </p:spPr>
        <p:txBody>
          <a:bodyPr vert="horz" lIns="68580" tIns="34290" rIns="68580" bIns="3429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defTabSz="342900" fontAlgn="auto">
              <a:spcAft>
                <a:spcPts val="450"/>
              </a:spcAft>
              <a:buClr>
                <a:srgbClr val="1CADE4"/>
              </a:buClr>
              <a:buNone/>
              <a:defRPr/>
            </a:pPr>
            <a:r>
              <a:rPr lang="en-GB" sz="1350" b="1" dirty="0">
                <a:solidFill>
                  <a:srgbClr val="0070C0"/>
                </a:solidFill>
                <a:latin typeface="Franklin Gothic Book" panose="020B0502020104020203"/>
              </a:rPr>
              <a:t>Fundamental questions for Strategic Choices:</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How should individual business units compete?</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Which businesses to include in the portfolio?</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Where should the organisation compete internationally?</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Is the organisation innovating appropriately?</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Should the organisation buy other companies, form alliances or go it alone?</a:t>
            </a:r>
          </a:p>
        </p:txBody>
      </p:sp>
      <p:pic>
        <p:nvPicPr>
          <p:cNvPr id="7" name="Picture 9">
            <a:extLst>
              <a:ext uri="{FF2B5EF4-FFF2-40B4-BE49-F238E27FC236}">
                <a16:creationId xmlns:a16="http://schemas.microsoft.com/office/drawing/2014/main" id="{4B5113A4-CE4D-7B83-2CF7-6513AE4DD0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6410" y="2070545"/>
            <a:ext cx="3400050" cy="3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89354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FA23A-210E-834E-B831-C9028052930B}"/>
              </a:ext>
            </a:extLst>
          </p:cNvPr>
          <p:cNvSpPr>
            <a:spLocks noGrp="1"/>
          </p:cNvSpPr>
          <p:nvPr>
            <p:ph type="title"/>
          </p:nvPr>
        </p:nvSpPr>
        <p:spPr>
          <a:xfrm>
            <a:off x="435894" y="1383867"/>
            <a:ext cx="8272212" cy="452684"/>
          </a:xfrm>
        </p:spPr>
        <p:txBody>
          <a:bodyPr/>
          <a:lstStyle/>
          <a:p>
            <a:r>
              <a:rPr lang="en-GB" dirty="0"/>
              <a:t>Strategic in action</a:t>
            </a:r>
          </a:p>
        </p:txBody>
      </p:sp>
      <p:sp>
        <p:nvSpPr>
          <p:cNvPr id="3" name="Content Placeholder 2">
            <a:extLst>
              <a:ext uri="{FF2B5EF4-FFF2-40B4-BE49-F238E27FC236}">
                <a16:creationId xmlns:a16="http://schemas.microsoft.com/office/drawing/2014/main" id="{1E3F33F4-6303-5CAC-5AC4-9099A6CF33F2}"/>
              </a:ext>
            </a:extLst>
          </p:cNvPr>
          <p:cNvSpPr>
            <a:spLocks noGrp="1"/>
          </p:cNvSpPr>
          <p:nvPr>
            <p:ph idx="1"/>
          </p:nvPr>
        </p:nvSpPr>
        <p:spPr>
          <a:xfrm>
            <a:off x="3934327" y="1498502"/>
            <a:ext cx="4821905" cy="2222264"/>
          </a:xfrm>
        </p:spPr>
        <p:txBody>
          <a:bodyPr>
            <a:noAutofit/>
          </a:bodyPr>
          <a:lstStyle/>
          <a:p>
            <a:pPr marL="0" indent="0">
              <a:buNone/>
            </a:pPr>
            <a:r>
              <a:rPr lang="en-GB" sz="1350" b="1" dirty="0">
                <a:solidFill>
                  <a:srgbClr val="0070C0"/>
                </a:solidFill>
              </a:rPr>
              <a:t>Strategy in action is about:</a:t>
            </a:r>
          </a:p>
          <a:p>
            <a:r>
              <a:rPr lang="en-GB" sz="1350" dirty="0">
                <a:solidFill>
                  <a:schemeClr val="tx1"/>
                </a:solidFill>
              </a:rPr>
              <a:t>how strategies are formed and</a:t>
            </a:r>
          </a:p>
          <a:p>
            <a:r>
              <a:rPr lang="en-GB" sz="1350" dirty="0">
                <a:solidFill>
                  <a:schemeClr val="tx1"/>
                </a:solidFill>
              </a:rPr>
              <a:t>how they are implemented	</a:t>
            </a:r>
          </a:p>
          <a:p>
            <a:pPr marL="0" indent="0">
              <a:buNone/>
            </a:pPr>
            <a:r>
              <a:rPr lang="en-GB" sz="1350" dirty="0">
                <a:solidFill>
                  <a:schemeClr val="tx1"/>
                </a:solidFill>
              </a:rPr>
              <a:t>The emphasis is on the practicalities of managing.</a:t>
            </a:r>
          </a:p>
        </p:txBody>
      </p:sp>
      <p:sp>
        <p:nvSpPr>
          <p:cNvPr id="4" name="Footer Placeholder 3">
            <a:extLst>
              <a:ext uri="{FF2B5EF4-FFF2-40B4-BE49-F238E27FC236}">
                <a16:creationId xmlns:a16="http://schemas.microsoft.com/office/drawing/2014/main" id="{1913886B-9502-B364-A763-02F9DD95234C}"/>
              </a:ext>
            </a:extLst>
          </p:cNvPr>
          <p:cNvSpPr>
            <a:spLocks noGrp="1"/>
          </p:cNvSpPr>
          <p:nvPr>
            <p:ph type="ftr" sz="quarter" idx="11"/>
          </p:nvPr>
        </p:nvSpPr>
        <p:spPr/>
        <p:txBody>
          <a:bodyPr/>
          <a:lstStyle/>
          <a:p>
            <a:pPr defTabSz="685800" eaLnBrk="1" fontAlgn="auto" hangingPunct="1">
              <a:spcBef>
                <a:spcPts val="0"/>
              </a:spcBef>
              <a:spcAft>
                <a:spcPts val="0"/>
              </a:spcAft>
              <a:defRPr/>
            </a:pPr>
            <a:endParaRPr lang="en-US" dirty="0">
              <a:solidFill>
                <a:prstClr val="black">
                  <a:lumMod val="75000"/>
                  <a:lumOff val="25000"/>
                </a:prstClr>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1DDFCDD5-61D5-D353-0D6E-25C0835F0DBC}"/>
              </a:ext>
            </a:extLst>
          </p:cNvPr>
          <p:cNvSpPr>
            <a:spLocks noGrp="1"/>
          </p:cNvSpPr>
          <p:nvPr>
            <p:ph type="sldNum" sz="quarter" idx="12"/>
          </p:nvPr>
        </p:nvSpPr>
        <p:spPr/>
        <p:txBody>
          <a:bodyPr/>
          <a:lstStyle/>
          <a:p>
            <a:pPr defTabSz="685800" eaLnBrk="1" fontAlgn="auto" hangingPunct="1">
              <a:spcBef>
                <a:spcPts val="0"/>
              </a:spcBef>
              <a:spcAft>
                <a:spcPts val="0"/>
              </a:spcAft>
              <a:defRPr/>
            </a:pPr>
            <a:fld id="{3A98EE3D-8CD1-4C3F-BD1C-C98C9596463C}" type="slidenum">
              <a:rPr lang="en-US">
                <a:solidFill>
                  <a:prstClr val="black">
                    <a:lumMod val="75000"/>
                    <a:lumOff val="25000"/>
                  </a:prstClr>
                </a:solidFill>
                <a:latin typeface="Franklin Gothic Book" panose="020B0502020104020203"/>
                <a:cs typeface="+mn-cs"/>
              </a:rPr>
              <a:pPr defTabSz="685800" eaLnBrk="1" fontAlgn="auto" hangingPunct="1">
                <a:spcBef>
                  <a:spcPts val="0"/>
                </a:spcBef>
                <a:spcAft>
                  <a:spcPts val="0"/>
                </a:spcAft>
                <a:defRPr/>
              </a:pPr>
              <a:t>19</a:t>
            </a:fld>
            <a:endParaRPr lang="en-US" dirty="0">
              <a:solidFill>
                <a:prstClr val="black">
                  <a:lumMod val="75000"/>
                  <a:lumOff val="25000"/>
                </a:prstClr>
              </a:solidFill>
              <a:latin typeface="Franklin Gothic Book" panose="020B0502020104020203"/>
              <a:cs typeface="+mn-cs"/>
            </a:endParaRPr>
          </a:p>
        </p:txBody>
      </p:sp>
      <p:sp>
        <p:nvSpPr>
          <p:cNvPr id="8" name="Footer Placeholder 1">
            <a:extLst>
              <a:ext uri="{FF2B5EF4-FFF2-40B4-BE49-F238E27FC236}">
                <a16:creationId xmlns:a16="http://schemas.microsoft.com/office/drawing/2014/main" id="{D1CB8E26-B7FE-EAF4-7B27-12438BC6DC86}"/>
              </a:ext>
            </a:extLst>
          </p:cNvPr>
          <p:cNvSpPr txBox="1">
            <a:spLocks/>
          </p:cNvSpPr>
          <p:nvPr/>
        </p:nvSpPr>
        <p:spPr>
          <a:xfrm>
            <a:off x="-461775" y="5594754"/>
            <a:ext cx="4638675" cy="230117"/>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68580" tIns="34290" rIns="68580" bIns="3429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defTabSz="685800" fontAlgn="auto">
              <a:spcBef>
                <a:spcPct val="0"/>
              </a:spcBef>
              <a:spcAft>
                <a:spcPts val="0"/>
              </a:spcAft>
              <a:buNone/>
              <a:defRPr/>
            </a:pPr>
            <a:r>
              <a:rPr lang="en-GB" altLang="en-US" sz="750" dirty="0">
                <a:solidFill>
                  <a:prstClr val="black"/>
                </a:solidFill>
              </a:rPr>
              <a:t>Johnson, Whittington, Scholes, Angwin, </a:t>
            </a:r>
            <a:r>
              <a:rPr lang="en-GB" altLang="en-US" sz="750" dirty="0" err="1">
                <a:solidFill>
                  <a:prstClr val="black"/>
                </a:solidFill>
              </a:rPr>
              <a:t>Regner</a:t>
            </a:r>
            <a:r>
              <a:rPr lang="en-GB" altLang="en-US" sz="750" dirty="0">
                <a:solidFill>
                  <a:prstClr val="black"/>
                </a:solidFill>
              </a:rPr>
              <a:t> (2017)</a:t>
            </a:r>
          </a:p>
        </p:txBody>
      </p:sp>
      <p:sp>
        <p:nvSpPr>
          <p:cNvPr id="9" name="Content Placeholder 2">
            <a:extLst>
              <a:ext uri="{FF2B5EF4-FFF2-40B4-BE49-F238E27FC236}">
                <a16:creationId xmlns:a16="http://schemas.microsoft.com/office/drawing/2014/main" id="{40DA1DBE-4F96-498E-3BB2-0B57CAE847C4}"/>
              </a:ext>
            </a:extLst>
          </p:cNvPr>
          <p:cNvSpPr txBox="1">
            <a:spLocks/>
          </p:cNvSpPr>
          <p:nvPr/>
        </p:nvSpPr>
        <p:spPr>
          <a:xfrm>
            <a:off x="3934326" y="3666475"/>
            <a:ext cx="5053264" cy="2177096"/>
          </a:xfrm>
          <a:prstGeom prst="rect">
            <a:avLst/>
          </a:prstGeom>
        </p:spPr>
        <p:txBody>
          <a:bodyPr vert="horz" lIns="68580" tIns="34290" rIns="68580" bIns="3429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defTabSz="342900" fontAlgn="auto">
              <a:spcAft>
                <a:spcPts val="450"/>
              </a:spcAft>
              <a:buClr>
                <a:srgbClr val="1CADE4"/>
              </a:buClr>
              <a:buNone/>
              <a:defRPr/>
            </a:pPr>
            <a:r>
              <a:rPr lang="en-GB" sz="1350" b="1" dirty="0">
                <a:solidFill>
                  <a:srgbClr val="0070C0"/>
                </a:solidFill>
                <a:latin typeface="Franklin Gothic Book" panose="020B0502020104020203"/>
              </a:rPr>
              <a:t>Fundamental questions for Strategy in Action:</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Which strategies are suitable, acceptable and feasible?</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What kind of strategy-making process is needed?</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What are the required organisation structures and systems?</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How should the organisation manage necessary changes?</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Who should do what in the strategy process? Which people and what activities?</a:t>
            </a:r>
          </a:p>
        </p:txBody>
      </p:sp>
      <p:pic>
        <p:nvPicPr>
          <p:cNvPr id="7" name="Picture 9">
            <a:extLst>
              <a:ext uri="{FF2B5EF4-FFF2-40B4-BE49-F238E27FC236}">
                <a16:creationId xmlns:a16="http://schemas.microsoft.com/office/drawing/2014/main" id="{A96B622F-7887-2940-3723-4547B4935A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407" y="2076113"/>
            <a:ext cx="3249932" cy="32508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07464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9FF0B-372E-AC37-0741-E9380D7DBC7E}"/>
              </a:ext>
            </a:extLst>
          </p:cNvPr>
          <p:cNvSpPr>
            <a:spLocks noGrp="1"/>
          </p:cNvSpPr>
          <p:nvPr>
            <p:ph type="title"/>
          </p:nvPr>
        </p:nvSpPr>
        <p:spPr>
          <a:xfrm>
            <a:off x="435894" y="1383867"/>
            <a:ext cx="8514262" cy="891540"/>
          </a:xfrm>
        </p:spPr>
        <p:txBody>
          <a:bodyPr/>
          <a:lstStyle/>
          <a:p>
            <a:r>
              <a:rPr lang="en-GB" dirty="0"/>
              <a:t>The strategy check list – fundamental questions in strategy</a:t>
            </a:r>
          </a:p>
        </p:txBody>
      </p:sp>
      <p:sp>
        <p:nvSpPr>
          <p:cNvPr id="4" name="Footer Placeholder 3">
            <a:extLst>
              <a:ext uri="{FF2B5EF4-FFF2-40B4-BE49-F238E27FC236}">
                <a16:creationId xmlns:a16="http://schemas.microsoft.com/office/drawing/2014/main" id="{BA970425-FF7F-6167-F90F-53800D492A50}"/>
              </a:ext>
            </a:extLst>
          </p:cNvPr>
          <p:cNvSpPr>
            <a:spLocks noGrp="1"/>
          </p:cNvSpPr>
          <p:nvPr>
            <p:ph type="ftr" sz="quarter" idx="11"/>
          </p:nvPr>
        </p:nvSpPr>
        <p:spPr/>
        <p:txBody>
          <a:bodyPr/>
          <a:lstStyle/>
          <a:p>
            <a:pPr defTabSz="685800" eaLnBrk="1" fontAlgn="auto" hangingPunct="1">
              <a:spcBef>
                <a:spcPts val="0"/>
              </a:spcBef>
              <a:spcAft>
                <a:spcPts val="0"/>
              </a:spcAft>
              <a:defRPr/>
            </a:pPr>
            <a:endParaRPr lang="en-US" dirty="0">
              <a:solidFill>
                <a:prstClr val="black">
                  <a:lumMod val="75000"/>
                  <a:lumOff val="25000"/>
                </a:prstClr>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7E56ECED-45A5-0695-ECD9-7213A19ED020}"/>
              </a:ext>
            </a:extLst>
          </p:cNvPr>
          <p:cNvSpPr>
            <a:spLocks noGrp="1"/>
          </p:cNvSpPr>
          <p:nvPr>
            <p:ph type="sldNum" sz="quarter" idx="12"/>
          </p:nvPr>
        </p:nvSpPr>
        <p:spPr/>
        <p:txBody>
          <a:bodyPr/>
          <a:lstStyle/>
          <a:p>
            <a:pPr defTabSz="685800" eaLnBrk="1" fontAlgn="auto" hangingPunct="1">
              <a:spcBef>
                <a:spcPts val="0"/>
              </a:spcBef>
              <a:spcAft>
                <a:spcPts val="0"/>
              </a:spcAft>
              <a:defRPr/>
            </a:pPr>
            <a:fld id="{3A98EE3D-8CD1-4C3F-BD1C-C98C9596463C}" type="slidenum">
              <a:rPr lang="en-US">
                <a:solidFill>
                  <a:prstClr val="black">
                    <a:lumMod val="75000"/>
                    <a:lumOff val="25000"/>
                  </a:prstClr>
                </a:solidFill>
                <a:latin typeface="Franklin Gothic Book" panose="020B0502020104020203"/>
                <a:cs typeface="+mn-cs"/>
              </a:rPr>
              <a:pPr defTabSz="685800" eaLnBrk="1" fontAlgn="auto" hangingPunct="1">
                <a:spcBef>
                  <a:spcPts val="0"/>
                </a:spcBef>
                <a:spcAft>
                  <a:spcPts val="0"/>
                </a:spcAft>
                <a:defRPr/>
              </a:pPr>
              <a:t>20</a:t>
            </a:fld>
            <a:endParaRPr lang="en-US" dirty="0">
              <a:solidFill>
                <a:prstClr val="black">
                  <a:lumMod val="75000"/>
                  <a:lumOff val="25000"/>
                </a:prstClr>
              </a:solidFill>
              <a:latin typeface="Franklin Gothic Book" panose="020B0502020104020203"/>
              <a:cs typeface="+mn-cs"/>
            </a:endParaRPr>
          </a:p>
        </p:txBody>
      </p:sp>
      <p:sp>
        <p:nvSpPr>
          <p:cNvPr id="7" name="Footer Placeholder 1">
            <a:extLst>
              <a:ext uri="{FF2B5EF4-FFF2-40B4-BE49-F238E27FC236}">
                <a16:creationId xmlns:a16="http://schemas.microsoft.com/office/drawing/2014/main" id="{32C2EA60-1744-6216-A204-FC47520A47CA}"/>
              </a:ext>
            </a:extLst>
          </p:cNvPr>
          <p:cNvSpPr txBox="1">
            <a:spLocks/>
          </p:cNvSpPr>
          <p:nvPr/>
        </p:nvSpPr>
        <p:spPr>
          <a:xfrm>
            <a:off x="2094935" y="5359075"/>
            <a:ext cx="4638675" cy="230117"/>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68580" tIns="34290" rIns="68580" bIns="3429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defTabSz="685800" fontAlgn="auto">
              <a:spcBef>
                <a:spcPct val="0"/>
              </a:spcBef>
              <a:spcAft>
                <a:spcPts val="0"/>
              </a:spcAft>
              <a:buNone/>
              <a:defRPr/>
            </a:pPr>
            <a:r>
              <a:rPr lang="en-GB" altLang="en-US" sz="750" dirty="0">
                <a:solidFill>
                  <a:prstClr val="black"/>
                </a:solidFill>
              </a:rPr>
              <a:t>Johnson, Whittington, Scholes, Angwin, </a:t>
            </a:r>
            <a:r>
              <a:rPr lang="en-GB" altLang="en-US" sz="750" dirty="0" err="1">
                <a:solidFill>
                  <a:prstClr val="black"/>
                </a:solidFill>
              </a:rPr>
              <a:t>Regner</a:t>
            </a:r>
            <a:r>
              <a:rPr lang="en-GB" altLang="en-US" sz="750" dirty="0">
                <a:solidFill>
                  <a:prstClr val="black"/>
                </a:solidFill>
              </a:rPr>
              <a:t> (2017)</a:t>
            </a:r>
          </a:p>
        </p:txBody>
      </p:sp>
      <p:pic>
        <p:nvPicPr>
          <p:cNvPr id="9" name="Picture 8">
            <a:extLst>
              <a:ext uri="{FF2B5EF4-FFF2-40B4-BE49-F238E27FC236}">
                <a16:creationId xmlns:a16="http://schemas.microsoft.com/office/drawing/2014/main" id="{985D9E96-F14E-1D0A-881F-BF656E0A73AE}"/>
              </a:ext>
            </a:extLst>
          </p:cNvPr>
          <p:cNvPicPr>
            <a:picLocks noChangeAspect="1"/>
          </p:cNvPicPr>
          <p:nvPr/>
        </p:nvPicPr>
        <p:blipFill>
          <a:blip r:embed="rId2"/>
          <a:stretch>
            <a:fillRect/>
          </a:stretch>
        </p:blipFill>
        <p:spPr>
          <a:xfrm>
            <a:off x="213895" y="2535656"/>
            <a:ext cx="8811710" cy="2488012"/>
          </a:xfrm>
          <a:prstGeom prst="rect">
            <a:avLst/>
          </a:prstGeom>
        </p:spPr>
      </p:pic>
    </p:spTree>
    <p:extLst>
      <p:ext uri="{BB962C8B-B14F-4D97-AF65-F5344CB8AC3E}">
        <p14:creationId xmlns:p14="http://schemas.microsoft.com/office/powerpoint/2010/main" val="42374331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Franklin Gothic Book" panose="020B0502020104020203"/>
            </a:endParaRPr>
          </a:p>
        </p:txBody>
      </p:sp>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435895" y="1987811"/>
            <a:ext cx="3840191" cy="2927499"/>
          </a:xfrm>
        </p:spPr>
        <p:txBody>
          <a:bodyPr anchor="t">
            <a:normAutofit/>
          </a:bodyPr>
          <a:lstStyle/>
          <a:p>
            <a:r>
              <a:rPr lang="en-GB" sz="3000">
                <a:solidFill>
                  <a:schemeClr val="tx1">
                    <a:lumMod val="85000"/>
                    <a:lumOff val="15000"/>
                  </a:schemeClr>
                </a:solidFill>
              </a:rPr>
              <a:t>Strategic management</a:t>
            </a:r>
          </a:p>
        </p:txBody>
      </p:sp>
      <p:sp>
        <p:nvSpPr>
          <p:cNvPr id="21" name="Rectangle 20">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197482"/>
            <a:ext cx="8474200" cy="384531"/>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23" name="Rectangle 22">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3183255" y="3354533"/>
            <a:ext cx="2777490" cy="44045"/>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3" name="Content Placeholder 2">
            <a:extLst>
              <a:ext uri="{FF2B5EF4-FFF2-40B4-BE49-F238E27FC236}">
                <a16:creationId xmlns:a16="http://schemas.microsoft.com/office/drawing/2014/main" id="{6B9275BA-4406-0183-EE83-3F4EA966A3AA}"/>
              </a:ext>
            </a:extLst>
          </p:cNvPr>
          <p:cNvSpPr>
            <a:spLocks noGrp="1"/>
          </p:cNvSpPr>
          <p:nvPr>
            <p:ph idx="1"/>
          </p:nvPr>
        </p:nvSpPr>
        <p:spPr>
          <a:xfrm>
            <a:off x="4831308" y="1987812"/>
            <a:ext cx="3614318" cy="2927498"/>
          </a:xfrm>
          <a:ln w="57150">
            <a:noFill/>
          </a:ln>
        </p:spPr>
        <p:txBody>
          <a:bodyPr anchor="t">
            <a:normAutofit/>
          </a:bodyPr>
          <a:lstStyle/>
          <a:p>
            <a:pPr eaLnBrk="1" hangingPunct="1">
              <a:defRPr/>
            </a:pPr>
            <a:r>
              <a:rPr lang="en-US" sz="1500" dirty="0"/>
              <a:t>Set of decisions and actions that result in the formulation and implementation of plans designed to achieve an </a:t>
            </a:r>
            <a:r>
              <a:rPr lang="en-US" sz="1500" dirty="0" err="1"/>
              <a:t>organisation’s</a:t>
            </a:r>
            <a:r>
              <a:rPr lang="en-US" sz="1500" dirty="0"/>
              <a:t> objectives</a:t>
            </a:r>
          </a:p>
          <a:p>
            <a:pPr eaLnBrk="1" hangingPunct="1">
              <a:defRPr/>
            </a:pPr>
            <a:r>
              <a:rPr lang="en-US" sz="1500" dirty="0"/>
              <a:t>Study of why and how some </a:t>
            </a:r>
            <a:r>
              <a:rPr lang="en-US" sz="1500" dirty="0" err="1"/>
              <a:t>organisations</a:t>
            </a:r>
            <a:r>
              <a:rPr lang="en-US" sz="1500" dirty="0"/>
              <a:t> outperform others</a:t>
            </a:r>
          </a:p>
        </p:txBody>
      </p:sp>
      <p:sp>
        <p:nvSpPr>
          <p:cNvPr id="25" name="Rectangle 24">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5265764"/>
            <a:ext cx="8474200" cy="384531"/>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4" name="Footer Placeholder 3">
            <a:extLst>
              <a:ext uri="{FF2B5EF4-FFF2-40B4-BE49-F238E27FC236}">
                <a16:creationId xmlns:a16="http://schemas.microsoft.com/office/drawing/2014/main" id="{959F5A63-D0B0-080E-09BE-F61B1FFAB13D}"/>
              </a:ext>
            </a:extLst>
          </p:cNvPr>
          <p:cNvSpPr>
            <a:spLocks noGrp="1"/>
          </p:cNvSpPr>
          <p:nvPr>
            <p:ph type="ftr" sz="quarter" idx="11"/>
          </p:nvPr>
        </p:nvSpPr>
        <p:spPr>
          <a:xfrm>
            <a:off x="435894" y="5321108"/>
            <a:ext cx="5187908" cy="273844"/>
          </a:xfrm>
        </p:spPr>
        <p:txBody>
          <a:bodyPr>
            <a:normAutofit/>
          </a:bodyPr>
          <a:lstStyle/>
          <a:p>
            <a:pPr defTabSz="685800" eaLnBrk="1" fontAlgn="auto" hangingPunct="1">
              <a:spcBef>
                <a:spcPts val="0"/>
              </a:spcBef>
              <a:spcAft>
                <a:spcPts val="0"/>
              </a:spcAft>
              <a:defRPr/>
            </a:pPr>
            <a:endParaRPr lang="en-US">
              <a:solidFill>
                <a:srgbClr val="FFFFFF"/>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7918725" y="5321108"/>
            <a:ext cx="789383" cy="273844"/>
          </a:xfrm>
        </p:spPr>
        <p:txBody>
          <a:bodyPr>
            <a:normAutofit/>
          </a:bodyPr>
          <a:lstStyle/>
          <a:p>
            <a:pPr defTabSz="685800" eaLnBrk="1" fontAlgn="auto" hangingPunct="1">
              <a:spcBef>
                <a:spcPts val="0"/>
              </a:spcBef>
              <a:spcAft>
                <a:spcPts val="450"/>
              </a:spcAft>
              <a:defRPr/>
            </a:pPr>
            <a:fld id="{3A98EE3D-8CD1-4C3F-BD1C-C98C9596463C}" type="slidenum">
              <a:rPr lang="en-US">
                <a:solidFill>
                  <a:srgbClr val="FFFFFF"/>
                </a:solidFill>
                <a:latin typeface="Franklin Gothic Book" panose="020B0502020104020203"/>
                <a:cs typeface="+mn-cs"/>
              </a:rPr>
              <a:pPr defTabSz="685800" eaLnBrk="1" fontAlgn="auto" hangingPunct="1">
                <a:spcBef>
                  <a:spcPts val="0"/>
                </a:spcBef>
                <a:spcAft>
                  <a:spcPts val="450"/>
                </a:spcAft>
                <a:defRPr/>
              </a:pPr>
              <a:t>21</a:t>
            </a:fld>
            <a:endParaRPr lang="en-US">
              <a:solidFill>
                <a:srgbClr val="FFFFFF"/>
              </a:solidFill>
              <a:latin typeface="Franklin Gothic Book" panose="020B0502020104020203"/>
              <a:cs typeface="+mn-cs"/>
            </a:endParaRPr>
          </a:p>
        </p:txBody>
      </p:sp>
    </p:spTree>
    <p:extLst>
      <p:ext uri="{BB962C8B-B14F-4D97-AF65-F5344CB8AC3E}">
        <p14:creationId xmlns:p14="http://schemas.microsoft.com/office/powerpoint/2010/main" val="2948689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6" name="Rectangle 85">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200150"/>
            <a:ext cx="2777490" cy="7124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88" name="Rectangle 87">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1610" y="1197482"/>
            <a:ext cx="2777490" cy="73916"/>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90" name="Rectangle 89">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81373" y="1200150"/>
            <a:ext cx="2777490" cy="6858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92" name="Rectangle 91">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3171573"/>
            <a:ext cx="8474199" cy="250361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useBgFill="1">
        <p:nvSpPr>
          <p:cNvPr id="94" name="Rectangle 93">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Franklin Gothic Book" panose="020B0502020104020203"/>
            </a:endParaRPr>
          </a:p>
        </p:txBody>
      </p:sp>
      <p:grpSp>
        <p:nvGrpSpPr>
          <p:cNvPr id="96" name="Group 95">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8551" y="1200150"/>
            <a:ext cx="2777490" cy="4451350"/>
            <a:chOff x="438068" y="457200"/>
            <a:chExt cx="3703320" cy="5935133"/>
          </a:xfrm>
        </p:grpSpPr>
        <p:sp>
          <p:nvSpPr>
            <p:cNvPr id="97" name="Rectangle 96">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98" name="Rectangle 97">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grpSp>
      <p:sp>
        <p:nvSpPr>
          <p:cNvPr id="2" name="Title 1">
            <a:extLst>
              <a:ext uri="{FF2B5EF4-FFF2-40B4-BE49-F238E27FC236}">
                <a16:creationId xmlns:a16="http://schemas.microsoft.com/office/drawing/2014/main" id="{B525FA1A-8CC5-CCB4-8A74-0EA0B4186E53}"/>
              </a:ext>
            </a:extLst>
          </p:cNvPr>
          <p:cNvSpPr>
            <a:spLocks noGrp="1"/>
          </p:cNvSpPr>
          <p:nvPr>
            <p:ph type="title"/>
          </p:nvPr>
        </p:nvSpPr>
        <p:spPr>
          <a:xfrm>
            <a:off x="438151" y="2000251"/>
            <a:ext cx="2559050" cy="2608788"/>
          </a:xfrm>
        </p:spPr>
        <p:txBody>
          <a:bodyPr vert="horz" lIns="68580" tIns="34290" rIns="68580" bIns="34290" rtlCol="0" anchor="b">
            <a:normAutofit/>
          </a:bodyPr>
          <a:lstStyle/>
          <a:p>
            <a:r>
              <a:rPr lang="en-US" sz="2700" dirty="0">
                <a:solidFill>
                  <a:srgbClr val="FFFFFF"/>
                </a:solidFill>
              </a:rPr>
              <a:t>strategic management is a process</a:t>
            </a:r>
          </a:p>
        </p:txBody>
      </p:sp>
      <p:sp>
        <p:nvSpPr>
          <p:cNvPr id="5" name="Slide Number Placeholder 4">
            <a:extLst>
              <a:ext uri="{FF2B5EF4-FFF2-40B4-BE49-F238E27FC236}">
                <a16:creationId xmlns:a16="http://schemas.microsoft.com/office/drawing/2014/main" id="{38F140AF-A3AB-CA9B-13E9-9F234CD984C9}"/>
              </a:ext>
            </a:extLst>
          </p:cNvPr>
          <p:cNvSpPr>
            <a:spLocks noGrp="1"/>
          </p:cNvSpPr>
          <p:nvPr>
            <p:ph type="sldNum" sz="quarter" idx="12"/>
          </p:nvPr>
        </p:nvSpPr>
        <p:spPr>
          <a:xfrm>
            <a:off x="2590800" y="1431803"/>
            <a:ext cx="407005" cy="273844"/>
          </a:xfrm>
        </p:spPr>
        <p:txBody>
          <a:bodyPr vert="horz" lIns="68580" tIns="34290" rIns="68580" bIns="34290" rtlCol="0" anchor="ctr">
            <a:normAutofit/>
          </a:bodyPr>
          <a:lstStyle/>
          <a:p>
            <a:pPr defTabSz="342900" eaLnBrk="1" fontAlgn="auto" hangingPunct="1">
              <a:spcBef>
                <a:spcPts val="0"/>
              </a:spcBef>
              <a:spcAft>
                <a:spcPts val="450"/>
              </a:spcAft>
              <a:defRPr/>
            </a:pPr>
            <a:fld id="{3A98EE3D-8CD1-4C3F-BD1C-C98C9596463C}" type="slidenum">
              <a:rPr lang="en-US">
                <a:solidFill>
                  <a:srgbClr val="FFFFFF"/>
                </a:solidFill>
                <a:latin typeface="Franklin Gothic Book" panose="020B0502020104020203"/>
                <a:cs typeface="+mn-cs"/>
              </a:rPr>
              <a:pPr defTabSz="342900" eaLnBrk="1" fontAlgn="auto" hangingPunct="1">
                <a:spcBef>
                  <a:spcPts val="0"/>
                </a:spcBef>
                <a:spcAft>
                  <a:spcPts val="450"/>
                </a:spcAft>
                <a:defRPr/>
              </a:pPr>
              <a:t>22</a:t>
            </a:fld>
            <a:endParaRPr lang="en-US">
              <a:solidFill>
                <a:srgbClr val="FFFFFF"/>
              </a:solidFill>
              <a:latin typeface="Franklin Gothic Book" panose="020B0502020104020203"/>
              <a:cs typeface="+mn-cs"/>
            </a:endParaRPr>
          </a:p>
        </p:txBody>
      </p:sp>
      <p:sp>
        <p:nvSpPr>
          <p:cNvPr id="4" name="Footer Placeholder 3">
            <a:extLst>
              <a:ext uri="{FF2B5EF4-FFF2-40B4-BE49-F238E27FC236}">
                <a16:creationId xmlns:a16="http://schemas.microsoft.com/office/drawing/2014/main" id="{05242FFC-F9C3-0401-3D37-ABE3487D9864}"/>
              </a:ext>
            </a:extLst>
          </p:cNvPr>
          <p:cNvSpPr>
            <a:spLocks noGrp="1"/>
          </p:cNvSpPr>
          <p:nvPr>
            <p:ph type="ftr" sz="quarter" idx="11"/>
          </p:nvPr>
        </p:nvSpPr>
        <p:spPr>
          <a:xfrm>
            <a:off x="435894" y="5270309"/>
            <a:ext cx="2574006" cy="273844"/>
          </a:xfrm>
        </p:spPr>
        <p:txBody>
          <a:bodyPr vert="horz" lIns="68580" tIns="34290" rIns="68580" bIns="34290" rtlCol="0" anchor="ctr">
            <a:normAutofit/>
          </a:bodyPr>
          <a:lstStyle/>
          <a:p>
            <a:pPr defTabSz="342900" eaLnBrk="1" fontAlgn="auto" hangingPunct="1">
              <a:spcBef>
                <a:spcPts val="0"/>
              </a:spcBef>
              <a:spcAft>
                <a:spcPts val="0"/>
              </a:spcAft>
              <a:defRPr/>
            </a:pPr>
            <a:endParaRPr lang="en-US">
              <a:solidFill>
                <a:srgbClr val="FFFFFF"/>
              </a:solidFill>
              <a:latin typeface="Franklin Gothic Book" panose="020B0502020104020203"/>
              <a:cs typeface="+mn-cs"/>
            </a:endParaRPr>
          </a:p>
        </p:txBody>
      </p:sp>
      <p:pic>
        <p:nvPicPr>
          <p:cNvPr id="68" name="Content Placeholder 67">
            <a:extLst>
              <a:ext uri="{FF2B5EF4-FFF2-40B4-BE49-F238E27FC236}">
                <a16:creationId xmlns:a16="http://schemas.microsoft.com/office/drawing/2014/main" id="{420DDB6E-F19A-8391-F6B7-B3B3EDE821B9}"/>
              </a:ext>
            </a:extLst>
          </p:cNvPr>
          <p:cNvPicPr>
            <a:picLocks noGrp="1" noChangeAspect="1"/>
          </p:cNvPicPr>
          <p:nvPr>
            <p:ph idx="1"/>
          </p:nvPr>
        </p:nvPicPr>
        <p:blipFill>
          <a:blip r:embed="rId3"/>
          <a:stretch>
            <a:fillRect/>
          </a:stretch>
        </p:blipFill>
        <p:spPr>
          <a:xfrm>
            <a:off x="3555507" y="1678246"/>
            <a:ext cx="4545954" cy="2625289"/>
          </a:xfrm>
          <a:prstGeom prst="rect">
            <a:avLst/>
          </a:prstGeom>
        </p:spPr>
      </p:pic>
      <p:sp>
        <p:nvSpPr>
          <p:cNvPr id="3" name="Content Placeholder 2">
            <a:extLst>
              <a:ext uri="{FF2B5EF4-FFF2-40B4-BE49-F238E27FC236}">
                <a16:creationId xmlns:a16="http://schemas.microsoft.com/office/drawing/2014/main" id="{6B9275BA-4406-0183-EE83-3F4EA966A3AA}"/>
              </a:ext>
            </a:extLst>
          </p:cNvPr>
          <p:cNvSpPr txBox="1">
            <a:spLocks/>
          </p:cNvSpPr>
          <p:nvPr/>
        </p:nvSpPr>
        <p:spPr>
          <a:xfrm>
            <a:off x="3578626" y="4609039"/>
            <a:ext cx="4920449" cy="1124802"/>
          </a:xfrm>
          <a:prstGeom prst="rect">
            <a:avLst/>
          </a:prstGeom>
        </p:spPr>
        <p:txBody>
          <a:bodyPr vert="horz" lIns="68580" tIns="34290" rIns="68580" bIns="3429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229500" indent="-229500" defTabSz="342900" fontAlgn="auto">
              <a:spcAft>
                <a:spcPts val="450"/>
              </a:spcAft>
              <a:buClr>
                <a:srgbClr val="1CADE4"/>
              </a:buClr>
              <a:defRPr/>
            </a:pPr>
            <a:r>
              <a:rPr lang="en-US" altLang="en-US" sz="1200" dirty="0">
                <a:solidFill>
                  <a:prstClr val="black">
                    <a:lumMod val="75000"/>
                    <a:lumOff val="25000"/>
                  </a:prstClr>
                </a:solidFill>
                <a:latin typeface="Franklin Gothic Book" panose="020B0502020104020203"/>
              </a:rPr>
              <a:t>Directs the </a:t>
            </a:r>
            <a:r>
              <a:rPr lang="en-US" altLang="en-US" sz="1200" dirty="0" err="1">
                <a:solidFill>
                  <a:prstClr val="black">
                    <a:lumMod val="75000"/>
                    <a:lumOff val="25000"/>
                  </a:prstClr>
                </a:solidFill>
                <a:latin typeface="Franklin Gothic Book" panose="020B0502020104020203"/>
              </a:rPr>
              <a:t>organisation</a:t>
            </a:r>
            <a:r>
              <a:rPr lang="en-US" altLang="en-US" sz="1200" dirty="0">
                <a:solidFill>
                  <a:prstClr val="black">
                    <a:lumMod val="75000"/>
                    <a:lumOff val="25000"/>
                  </a:prstClr>
                </a:solidFill>
                <a:latin typeface="Franklin Gothic Book" panose="020B0502020104020203"/>
              </a:rPr>
              <a:t> toward overall goals and objectives</a:t>
            </a:r>
          </a:p>
          <a:p>
            <a:pPr marL="229500" indent="-229500" defTabSz="342900" fontAlgn="auto">
              <a:spcAft>
                <a:spcPts val="450"/>
              </a:spcAft>
              <a:buClr>
                <a:srgbClr val="1CADE4"/>
              </a:buClr>
              <a:defRPr/>
            </a:pPr>
            <a:r>
              <a:rPr lang="en-US" altLang="en-US" sz="1200" dirty="0">
                <a:solidFill>
                  <a:prstClr val="black">
                    <a:lumMod val="75000"/>
                    <a:lumOff val="25000"/>
                  </a:prstClr>
                </a:solidFill>
                <a:latin typeface="Franklin Gothic Book" panose="020B0502020104020203"/>
              </a:rPr>
              <a:t>Includes multiple stakeholders in decision making</a:t>
            </a:r>
          </a:p>
          <a:p>
            <a:pPr marL="229500" indent="-229500" defTabSz="342900" fontAlgn="auto">
              <a:spcAft>
                <a:spcPts val="450"/>
              </a:spcAft>
              <a:buClr>
                <a:srgbClr val="1CADE4"/>
              </a:buClr>
              <a:defRPr/>
            </a:pPr>
            <a:r>
              <a:rPr lang="en-US" altLang="en-US" sz="1200" dirty="0">
                <a:solidFill>
                  <a:prstClr val="black">
                    <a:lumMod val="75000"/>
                    <a:lumOff val="25000"/>
                  </a:prstClr>
                </a:solidFill>
                <a:latin typeface="Franklin Gothic Book" panose="020B0502020104020203"/>
              </a:rPr>
              <a:t>Needs to incorporate short-term and long-term perspectives</a:t>
            </a:r>
          </a:p>
          <a:p>
            <a:pPr marL="229500" indent="-229500" defTabSz="342900" fontAlgn="auto">
              <a:spcAft>
                <a:spcPts val="450"/>
              </a:spcAft>
              <a:buClr>
                <a:srgbClr val="1CADE4"/>
              </a:buClr>
              <a:defRPr/>
            </a:pPr>
            <a:r>
              <a:rPr lang="en-US" altLang="en-US" sz="1200" dirty="0" err="1">
                <a:solidFill>
                  <a:prstClr val="black">
                    <a:lumMod val="75000"/>
                    <a:lumOff val="25000"/>
                  </a:prstClr>
                </a:solidFill>
                <a:latin typeface="Franklin Gothic Book" panose="020B0502020104020203"/>
              </a:rPr>
              <a:t>Recognises</a:t>
            </a:r>
            <a:r>
              <a:rPr lang="en-US" altLang="en-US" sz="1200" dirty="0">
                <a:solidFill>
                  <a:prstClr val="black">
                    <a:lumMod val="75000"/>
                    <a:lumOff val="25000"/>
                  </a:prstClr>
                </a:solidFill>
                <a:latin typeface="Franklin Gothic Book" panose="020B0502020104020203"/>
              </a:rPr>
              <a:t> trade-offs between efficiency and effectiveness</a:t>
            </a:r>
          </a:p>
        </p:txBody>
      </p:sp>
      <p:sp>
        <p:nvSpPr>
          <p:cNvPr id="6" name="TextBox 5">
            <a:extLst>
              <a:ext uri="{FF2B5EF4-FFF2-40B4-BE49-F238E27FC236}">
                <a16:creationId xmlns:a16="http://schemas.microsoft.com/office/drawing/2014/main" id="{0E7D38FB-A3AC-115C-EAB1-180F885E3A36}"/>
              </a:ext>
            </a:extLst>
          </p:cNvPr>
          <p:cNvSpPr txBox="1"/>
          <p:nvPr/>
        </p:nvSpPr>
        <p:spPr>
          <a:xfrm>
            <a:off x="3482266" y="1216798"/>
            <a:ext cx="2010792" cy="415498"/>
          </a:xfrm>
          <a:prstGeom prst="rect">
            <a:avLst/>
          </a:prstGeom>
          <a:noFill/>
        </p:spPr>
        <p:txBody>
          <a:bodyPr wrap="square" rtlCol="0">
            <a:spAutoFit/>
          </a:bodyPr>
          <a:lstStyle/>
          <a:p>
            <a:pPr defTabSz="685800" eaLnBrk="1" fontAlgn="auto" hangingPunct="1">
              <a:spcBef>
                <a:spcPts val="0"/>
              </a:spcBef>
              <a:spcAft>
                <a:spcPts val="0"/>
              </a:spcAft>
              <a:defRPr/>
            </a:pPr>
            <a:r>
              <a:rPr lang="en-GB" sz="2100" b="1" dirty="0">
                <a:solidFill>
                  <a:srgbClr val="0070C0"/>
                </a:solidFill>
                <a:latin typeface="Franklin Gothic Book" panose="020B0502020104020203"/>
                <a:cs typeface="+mn-cs"/>
              </a:rPr>
              <a:t>KEY TASKS</a:t>
            </a:r>
          </a:p>
        </p:txBody>
      </p:sp>
    </p:spTree>
    <p:extLst>
      <p:ext uri="{BB962C8B-B14F-4D97-AF65-F5344CB8AC3E}">
        <p14:creationId xmlns:p14="http://schemas.microsoft.com/office/powerpoint/2010/main" val="639963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435894" y="1383867"/>
            <a:ext cx="8272212" cy="891540"/>
          </a:xfrm>
        </p:spPr>
        <p:txBody>
          <a:bodyPr>
            <a:normAutofit/>
          </a:bodyPr>
          <a:lstStyle/>
          <a:p>
            <a:r>
              <a:rPr lang="en-GB" dirty="0"/>
              <a:t>Benefits of Strategic management</a:t>
            </a:r>
          </a:p>
        </p:txBody>
      </p:sp>
      <p:sp>
        <p:nvSpPr>
          <p:cNvPr id="3" name="Content Placeholder 2">
            <a:extLst>
              <a:ext uri="{FF2B5EF4-FFF2-40B4-BE49-F238E27FC236}">
                <a16:creationId xmlns:a16="http://schemas.microsoft.com/office/drawing/2014/main" id="{6B9275BA-4406-0183-EE83-3F4EA966A3AA}"/>
              </a:ext>
            </a:extLst>
          </p:cNvPr>
          <p:cNvSpPr>
            <a:spLocks noGrp="1"/>
          </p:cNvSpPr>
          <p:nvPr>
            <p:ph idx="1"/>
          </p:nvPr>
        </p:nvSpPr>
        <p:spPr>
          <a:xfrm>
            <a:off x="435895" y="2612898"/>
            <a:ext cx="5268569" cy="2725865"/>
          </a:xfrm>
        </p:spPr>
        <p:txBody>
          <a:bodyPr>
            <a:normAutofit/>
          </a:bodyPr>
          <a:lstStyle/>
          <a:p>
            <a:pPr eaLnBrk="1" hangingPunct="1">
              <a:lnSpc>
                <a:spcPct val="100000"/>
              </a:lnSpc>
            </a:pPr>
            <a:r>
              <a:rPr lang="en-US" altLang="en-US" dirty="0"/>
              <a:t>Strategy formulation activities enhance the </a:t>
            </a:r>
            <a:r>
              <a:rPr lang="en-US" altLang="en-US" dirty="0" err="1"/>
              <a:t>organisation’s</a:t>
            </a:r>
            <a:r>
              <a:rPr lang="en-US" altLang="en-US" dirty="0"/>
              <a:t> ability to prevent problems.</a:t>
            </a:r>
          </a:p>
          <a:p>
            <a:pPr eaLnBrk="1" hangingPunct="1">
              <a:lnSpc>
                <a:spcPct val="100000"/>
              </a:lnSpc>
            </a:pPr>
            <a:r>
              <a:rPr lang="en-US" altLang="en-US" dirty="0"/>
              <a:t>Group-based strategic decisions are likely to be drawn from the best available alternatives.</a:t>
            </a:r>
          </a:p>
          <a:p>
            <a:pPr eaLnBrk="1" hangingPunct="1">
              <a:lnSpc>
                <a:spcPct val="100000"/>
              </a:lnSpc>
            </a:pPr>
            <a:r>
              <a:rPr lang="en-US" altLang="en-US" dirty="0"/>
              <a:t>The involvement of employees in strategy formulation improves their understanding of the productivity-reward relationship in every strategic plan and, thus, heightens their motivation.</a:t>
            </a:r>
          </a:p>
          <a:p>
            <a:pPr eaLnBrk="1" hangingPunct="1">
              <a:lnSpc>
                <a:spcPct val="100000"/>
              </a:lnSpc>
            </a:pPr>
            <a:r>
              <a:rPr lang="en-US" altLang="en-US" dirty="0"/>
              <a:t>Gaps and overlaps in activities among individuals and groups are reduced as participation in strategy formulation clarifies differences in roles.</a:t>
            </a:r>
          </a:p>
          <a:p>
            <a:pPr eaLnBrk="1" hangingPunct="1">
              <a:lnSpc>
                <a:spcPct val="100000"/>
              </a:lnSpc>
            </a:pPr>
            <a:r>
              <a:rPr lang="en-US" altLang="en-US" dirty="0"/>
              <a:t>Resistance to change is reduced.  </a:t>
            </a:r>
          </a:p>
        </p:txBody>
      </p:sp>
      <p:pic>
        <p:nvPicPr>
          <p:cNvPr id="7" name="Picture 6" descr="Small white light bulbs with one large yellow light bulb drawn on a black surface">
            <a:extLst>
              <a:ext uri="{FF2B5EF4-FFF2-40B4-BE49-F238E27FC236}">
                <a16:creationId xmlns:a16="http://schemas.microsoft.com/office/drawing/2014/main" id="{D6EF603A-219F-8F20-AC7A-BEEB75BE8660}"/>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r="-3" b="-2"/>
          <a:stretch/>
        </p:blipFill>
        <p:spPr>
          <a:xfrm>
            <a:off x="6038850" y="2612898"/>
            <a:ext cx="2762251" cy="2725865"/>
          </a:xfrm>
          <a:prstGeom prst="rect">
            <a:avLst/>
          </a:prstGeom>
        </p:spPr>
      </p:pic>
      <p:sp>
        <p:nvSpPr>
          <p:cNvPr id="4" name="Footer Placeholder 3">
            <a:extLst>
              <a:ext uri="{FF2B5EF4-FFF2-40B4-BE49-F238E27FC236}">
                <a16:creationId xmlns:a16="http://schemas.microsoft.com/office/drawing/2014/main" id="{959F5A63-D0B0-080E-09BE-F61B1FFAB13D}"/>
              </a:ext>
            </a:extLst>
          </p:cNvPr>
          <p:cNvSpPr>
            <a:spLocks noGrp="1"/>
          </p:cNvSpPr>
          <p:nvPr>
            <p:ph type="ftr" sz="quarter" idx="11"/>
          </p:nvPr>
        </p:nvSpPr>
        <p:spPr>
          <a:xfrm>
            <a:off x="435894" y="5675186"/>
            <a:ext cx="5187908" cy="273844"/>
          </a:xfrm>
        </p:spPr>
        <p:txBody>
          <a:bodyPr>
            <a:normAutofit/>
          </a:bodyPr>
          <a:lstStyle/>
          <a:p>
            <a:pPr defTabSz="685800" eaLnBrk="1" fontAlgn="auto" hangingPunct="1">
              <a:spcBef>
                <a:spcPts val="0"/>
              </a:spcBef>
              <a:spcAft>
                <a:spcPts val="0"/>
              </a:spcAft>
              <a:defRPr/>
            </a:pPr>
            <a:endParaRPr lang="en-US" dirty="0">
              <a:solidFill>
                <a:prstClr val="black">
                  <a:lumMod val="75000"/>
                  <a:lumOff val="25000"/>
                </a:prstClr>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7918725" y="5675186"/>
            <a:ext cx="789383" cy="273844"/>
          </a:xfrm>
        </p:spPr>
        <p:txBody>
          <a:bodyPr>
            <a:normAutofit/>
          </a:bodyPr>
          <a:lstStyle/>
          <a:p>
            <a:pPr defTabSz="685800" eaLnBrk="1" fontAlgn="auto" hangingPunct="1">
              <a:spcBef>
                <a:spcPts val="0"/>
              </a:spcBef>
              <a:spcAft>
                <a:spcPts val="450"/>
              </a:spcAft>
              <a:defRPr/>
            </a:pPr>
            <a:fld id="{3A98EE3D-8CD1-4C3F-BD1C-C98C9596463C}" type="slidenum">
              <a:rPr lang="en-US">
                <a:solidFill>
                  <a:prstClr val="black">
                    <a:lumMod val="75000"/>
                    <a:lumOff val="25000"/>
                  </a:prstClr>
                </a:solidFill>
                <a:latin typeface="Franklin Gothic Book" panose="020B0502020104020203"/>
                <a:cs typeface="+mn-cs"/>
              </a:rPr>
              <a:pPr defTabSz="685800" eaLnBrk="1" fontAlgn="auto" hangingPunct="1">
                <a:spcBef>
                  <a:spcPts val="0"/>
                </a:spcBef>
                <a:spcAft>
                  <a:spcPts val="450"/>
                </a:spcAft>
                <a:defRPr/>
              </a:pPr>
              <a:t>23</a:t>
            </a:fld>
            <a:endParaRPr lang="en-US">
              <a:solidFill>
                <a:prstClr val="black">
                  <a:lumMod val="75000"/>
                  <a:lumOff val="25000"/>
                </a:prstClr>
              </a:solidFill>
              <a:latin typeface="Franklin Gothic Book" panose="020B0502020104020203"/>
              <a:cs typeface="+mn-cs"/>
            </a:endParaRPr>
          </a:p>
        </p:txBody>
      </p:sp>
    </p:spTree>
    <p:extLst>
      <p:ext uri="{BB962C8B-B14F-4D97-AF65-F5344CB8AC3E}">
        <p14:creationId xmlns:p14="http://schemas.microsoft.com/office/powerpoint/2010/main" val="1553686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435894" y="1383867"/>
            <a:ext cx="8272212" cy="891540"/>
          </a:xfrm>
        </p:spPr>
        <p:txBody>
          <a:bodyPr>
            <a:normAutofit/>
          </a:bodyPr>
          <a:lstStyle/>
          <a:p>
            <a:r>
              <a:rPr lang="en-GB" dirty="0"/>
              <a:t>risks of Strategic management</a:t>
            </a:r>
          </a:p>
        </p:txBody>
      </p:sp>
      <p:sp>
        <p:nvSpPr>
          <p:cNvPr id="3" name="Content Placeholder 2">
            <a:extLst>
              <a:ext uri="{FF2B5EF4-FFF2-40B4-BE49-F238E27FC236}">
                <a16:creationId xmlns:a16="http://schemas.microsoft.com/office/drawing/2014/main" id="{6B9275BA-4406-0183-EE83-3F4EA966A3AA}"/>
              </a:ext>
            </a:extLst>
          </p:cNvPr>
          <p:cNvSpPr>
            <a:spLocks noGrp="1"/>
          </p:cNvSpPr>
          <p:nvPr>
            <p:ph idx="1"/>
          </p:nvPr>
        </p:nvSpPr>
        <p:spPr>
          <a:xfrm>
            <a:off x="435895" y="2612898"/>
            <a:ext cx="5268569" cy="2725865"/>
          </a:xfrm>
        </p:spPr>
        <p:txBody>
          <a:bodyPr>
            <a:normAutofit/>
          </a:bodyPr>
          <a:lstStyle/>
          <a:p>
            <a:pPr eaLnBrk="1" hangingPunct="1"/>
            <a:r>
              <a:rPr lang="en-US" altLang="en-US" dirty="0"/>
              <a:t>The time that managers spend on the strategic management process may have a negative impact on operational responsibilities.</a:t>
            </a:r>
          </a:p>
          <a:p>
            <a:pPr eaLnBrk="1" hangingPunct="1"/>
            <a:r>
              <a:rPr lang="en-US" altLang="en-US" dirty="0"/>
              <a:t>If the formulators of strategy are not intimately involved in its implementation, they may shirk their individual responsibility for the decision reached.</a:t>
            </a:r>
          </a:p>
          <a:p>
            <a:pPr eaLnBrk="1" hangingPunct="1"/>
            <a:r>
              <a:rPr lang="en-US" altLang="en-US" dirty="0"/>
              <a:t>Strategic managers must be trained to anticipate and respond to the disappointment of participating subordinates over unattained expectations.</a:t>
            </a:r>
          </a:p>
        </p:txBody>
      </p:sp>
      <p:pic>
        <p:nvPicPr>
          <p:cNvPr id="7" name="Picture 6" descr="Hand with red strings">
            <a:extLst>
              <a:ext uri="{FF2B5EF4-FFF2-40B4-BE49-F238E27FC236}">
                <a16:creationId xmlns:a16="http://schemas.microsoft.com/office/drawing/2014/main" id="{F6EF8324-D0D8-7719-B874-50998CF745B6}"/>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b="-2"/>
          <a:stretch/>
        </p:blipFill>
        <p:spPr>
          <a:xfrm>
            <a:off x="6038850" y="2612898"/>
            <a:ext cx="2762251" cy="2725865"/>
          </a:xfrm>
          <a:prstGeom prst="rect">
            <a:avLst/>
          </a:prstGeom>
        </p:spPr>
      </p:pic>
      <p:sp>
        <p:nvSpPr>
          <p:cNvPr id="4" name="Footer Placeholder 3">
            <a:extLst>
              <a:ext uri="{FF2B5EF4-FFF2-40B4-BE49-F238E27FC236}">
                <a16:creationId xmlns:a16="http://schemas.microsoft.com/office/drawing/2014/main" id="{959F5A63-D0B0-080E-09BE-F61B1FFAB13D}"/>
              </a:ext>
            </a:extLst>
          </p:cNvPr>
          <p:cNvSpPr>
            <a:spLocks noGrp="1"/>
          </p:cNvSpPr>
          <p:nvPr>
            <p:ph type="ftr" sz="quarter" idx="11"/>
          </p:nvPr>
        </p:nvSpPr>
        <p:spPr>
          <a:xfrm>
            <a:off x="435894" y="5675186"/>
            <a:ext cx="5187908" cy="273844"/>
          </a:xfrm>
        </p:spPr>
        <p:txBody>
          <a:bodyPr>
            <a:normAutofit/>
          </a:bodyPr>
          <a:lstStyle/>
          <a:p>
            <a:pPr defTabSz="685800" eaLnBrk="1" fontAlgn="auto" hangingPunct="1">
              <a:spcBef>
                <a:spcPts val="0"/>
              </a:spcBef>
              <a:spcAft>
                <a:spcPts val="0"/>
              </a:spcAft>
              <a:defRPr/>
            </a:pPr>
            <a:endParaRPr lang="en-US" dirty="0">
              <a:solidFill>
                <a:prstClr val="black">
                  <a:lumMod val="75000"/>
                  <a:lumOff val="25000"/>
                </a:prstClr>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7918725" y="5675186"/>
            <a:ext cx="789383" cy="273844"/>
          </a:xfrm>
        </p:spPr>
        <p:txBody>
          <a:bodyPr>
            <a:normAutofit/>
          </a:bodyPr>
          <a:lstStyle/>
          <a:p>
            <a:pPr defTabSz="685800" eaLnBrk="1" fontAlgn="auto" hangingPunct="1">
              <a:spcBef>
                <a:spcPts val="0"/>
              </a:spcBef>
              <a:spcAft>
                <a:spcPts val="450"/>
              </a:spcAft>
              <a:defRPr/>
            </a:pPr>
            <a:fld id="{3A98EE3D-8CD1-4C3F-BD1C-C98C9596463C}" type="slidenum">
              <a:rPr lang="en-US">
                <a:solidFill>
                  <a:prstClr val="black">
                    <a:lumMod val="75000"/>
                    <a:lumOff val="25000"/>
                  </a:prstClr>
                </a:solidFill>
                <a:latin typeface="Franklin Gothic Book" panose="020B0502020104020203"/>
                <a:cs typeface="+mn-cs"/>
              </a:rPr>
              <a:pPr defTabSz="685800" eaLnBrk="1" fontAlgn="auto" hangingPunct="1">
                <a:spcBef>
                  <a:spcPts val="0"/>
                </a:spcBef>
                <a:spcAft>
                  <a:spcPts val="450"/>
                </a:spcAft>
                <a:defRPr/>
              </a:pPr>
              <a:t>24</a:t>
            </a:fld>
            <a:endParaRPr lang="en-US">
              <a:solidFill>
                <a:prstClr val="black">
                  <a:lumMod val="75000"/>
                  <a:lumOff val="25000"/>
                </a:prstClr>
              </a:solidFill>
              <a:latin typeface="Franklin Gothic Book" panose="020B0502020104020203"/>
              <a:cs typeface="+mn-cs"/>
            </a:endParaRPr>
          </a:p>
        </p:txBody>
      </p:sp>
    </p:spTree>
    <p:extLst>
      <p:ext uri="{BB962C8B-B14F-4D97-AF65-F5344CB8AC3E}">
        <p14:creationId xmlns:p14="http://schemas.microsoft.com/office/powerpoint/2010/main" val="1027681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p:txBody>
          <a:bodyPr/>
          <a:lstStyle/>
          <a:p>
            <a:r>
              <a:rPr lang="en-GB" dirty="0"/>
              <a:t>Formality in strategic management</a:t>
            </a:r>
          </a:p>
        </p:txBody>
      </p:sp>
      <p:sp>
        <p:nvSpPr>
          <p:cNvPr id="3" name="Content Placeholder 2">
            <a:extLst>
              <a:ext uri="{FF2B5EF4-FFF2-40B4-BE49-F238E27FC236}">
                <a16:creationId xmlns:a16="http://schemas.microsoft.com/office/drawing/2014/main" id="{6B9275BA-4406-0183-EE83-3F4EA966A3AA}"/>
              </a:ext>
            </a:extLst>
          </p:cNvPr>
          <p:cNvSpPr>
            <a:spLocks noGrp="1"/>
          </p:cNvSpPr>
          <p:nvPr>
            <p:ph idx="1"/>
          </p:nvPr>
        </p:nvSpPr>
        <p:spPr>
          <a:xfrm>
            <a:off x="435895" y="2612898"/>
            <a:ext cx="8272211" cy="1246231"/>
          </a:xfrm>
        </p:spPr>
        <p:txBody>
          <a:bodyPr>
            <a:normAutofit fontScale="92500" lnSpcReduction="20000"/>
          </a:bodyPr>
          <a:lstStyle/>
          <a:p>
            <a:pPr eaLnBrk="1" hangingPunct="1"/>
            <a:r>
              <a:rPr lang="en-US" altLang="en-US" sz="1350" dirty="0"/>
              <a:t>Formality:</a:t>
            </a:r>
          </a:p>
          <a:p>
            <a:pPr lvl="1"/>
            <a:r>
              <a:rPr lang="en-US" altLang="en-US" sz="1350" dirty="0"/>
              <a:t>The degree to which participation, responsibility, authority, and discretion in decision-making are specified in strategic management.</a:t>
            </a:r>
          </a:p>
          <a:p>
            <a:pPr lvl="1"/>
            <a:endParaRPr lang="en-US" altLang="en-US" sz="1350" dirty="0"/>
          </a:p>
          <a:p>
            <a:r>
              <a:rPr lang="en-US" altLang="en-US" sz="1350" dirty="0"/>
              <a:t>There are three key formality modes:</a:t>
            </a:r>
          </a:p>
        </p:txBody>
      </p:sp>
      <p:sp>
        <p:nvSpPr>
          <p:cNvPr id="4" name="Footer Placeholder 3">
            <a:extLst>
              <a:ext uri="{FF2B5EF4-FFF2-40B4-BE49-F238E27FC236}">
                <a16:creationId xmlns:a16="http://schemas.microsoft.com/office/drawing/2014/main" id="{959F5A63-D0B0-080E-09BE-F61B1FFAB13D}"/>
              </a:ext>
            </a:extLst>
          </p:cNvPr>
          <p:cNvSpPr>
            <a:spLocks noGrp="1"/>
          </p:cNvSpPr>
          <p:nvPr>
            <p:ph type="ftr" sz="quarter" idx="11"/>
          </p:nvPr>
        </p:nvSpPr>
        <p:spPr/>
        <p:txBody>
          <a:bodyPr/>
          <a:lstStyle/>
          <a:p>
            <a:pPr defTabSz="685800" eaLnBrk="1" fontAlgn="auto" hangingPunct="1">
              <a:spcBef>
                <a:spcPts val="0"/>
              </a:spcBef>
              <a:spcAft>
                <a:spcPts val="0"/>
              </a:spcAft>
              <a:defRPr/>
            </a:pPr>
            <a:endParaRPr lang="en-US" dirty="0">
              <a:solidFill>
                <a:prstClr val="black">
                  <a:lumMod val="75000"/>
                  <a:lumOff val="25000"/>
                </a:prstClr>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p:txBody>
          <a:bodyPr/>
          <a:lstStyle/>
          <a:p>
            <a:pPr defTabSz="685800" eaLnBrk="1" fontAlgn="auto" hangingPunct="1">
              <a:spcBef>
                <a:spcPts val="0"/>
              </a:spcBef>
              <a:spcAft>
                <a:spcPts val="0"/>
              </a:spcAft>
              <a:defRPr/>
            </a:pPr>
            <a:fld id="{3A98EE3D-8CD1-4C3F-BD1C-C98C9596463C}" type="slidenum">
              <a:rPr lang="en-US">
                <a:solidFill>
                  <a:prstClr val="black">
                    <a:lumMod val="75000"/>
                    <a:lumOff val="25000"/>
                  </a:prstClr>
                </a:solidFill>
                <a:latin typeface="Franklin Gothic Book" panose="020B0502020104020203"/>
                <a:cs typeface="+mn-cs"/>
              </a:rPr>
              <a:pPr defTabSz="685800" eaLnBrk="1" fontAlgn="auto" hangingPunct="1">
                <a:spcBef>
                  <a:spcPts val="0"/>
                </a:spcBef>
                <a:spcAft>
                  <a:spcPts val="0"/>
                </a:spcAft>
                <a:defRPr/>
              </a:pPr>
              <a:t>25</a:t>
            </a:fld>
            <a:endParaRPr lang="en-US" dirty="0">
              <a:solidFill>
                <a:prstClr val="black">
                  <a:lumMod val="75000"/>
                  <a:lumOff val="25000"/>
                </a:prstClr>
              </a:solidFill>
              <a:latin typeface="Franklin Gothic Book" panose="020B0502020104020203"/>
              <a:cs typeface="+mn-cs"/>
            </a:endParaRPr>
          </a:p>
        </p:txBody>
      </p:sp>
      <p:sp>
        <p:nvSpPr>
          <p:cNvPr id="6" name="Content Placeholder 2">
            <a:extLst>
              <a:ext uri="{FF2B5EF4-FFF2-40B4-BE49-F238E27FC236}">
                <a16:creationId xmlns:a16="http://schemas.microsoft.com/office/drawing/2014/main" id="{67EB32AD-8009-11C8-E515-4ADF32B0E5DF}"/>
              </a:ext>
            </a:extLst>
          </p:cNvPr>
          <p:cNvSpPr txBox="1">
            <a:spLocks/>
          </p:cNvSpPr>
          <p:nvPr/>
        </p:nvSpPr>
        <p:spPr>
          <a:xfrm>
            <a:off x="752120" y="4196620"/>
            <a:ext cx="2277728" cy="1331495"/>
          </a:xfrm>
          <a:prstGeom prst="rect">
            <a:avLst/>
          </a:prstGeom>
        </p:spPr>
        <p:txBody>
          <a:bodyPr vert="horz" lIns="68580" tIns="34290" rIns="68580" bIns="34290" rtlCol="0" anchor="ctr">
            <a:normAutofit fontScale="92500" lnSpcReduction="10000"/>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defTabSz="342900" fontAlgn="auto">
              <a:spcAft>
                <a:spcPts val="450"/>
              </a:spcAft>
              <a:buClr>
                <a:srgbClr val="1CADE4"/>
              </a:buClr>
              <a:buNone/>
              <a:defRPr/>
            </a:pPr>
            <a:r>
              <a:rPr lang="en-US" altLang="en-US" sz="1275" b="1" dirty="0">
                <a:solidFill>
                  <a:prstClr val="black">
                    <a:lumMod val="75000"/>
                    <a:lumOff val="25000"/>
                  </a:prstClr>
                </a:solidFill>
                <a:latin typeface="Franklin Gothic Book" panose="020B0502020104020203"/>
              </a:rPr>
              <a:t>Entrepreneurial Mode:</a:t>
            </a:r>
          </a:p>
          <a:p>
            <a:pPr marL="229500" indent="-229500" defTabSz="342900" fontAlgn="auto">
              <a:spcAft>
                <a:spcPts val="450"/>
              </a:spcAft>
              <a:buClr>
                <a:srgbClr val="1CADE4"/>
              </a:buClr>
              <a:defRPr/>
            </a:pPr>
            <a:r>
              <a:rPr lang="en-US" altLang="en-US" sz="1275" dirty="0">
                <a:solidFill>
                  <a:prstClr val="black">
                    <a:lumMod val="75000"/>
                    <a:lumOff val="25000"/>
                  </a:prstClr>
                </a:solidFill>
                <a:latin typeface="Franklin Gothic Book" panose="020B0502020104020203"/>
              </a:rPr>
              <a:t>The informal, intuitive, and limited approach to strategic management associated with owner-managers of smaller </a:t>
            </a:r>
            <a:r>
              <a:rPr lang="en-US" altLang="en-US" sz="1275" dirty="0" err="1">
                <a:solidFill>
                  <a:prstClr val="black">
                    <a:lumMod val="75000"/>
                    <a:lumOff val="25000"/>
                  </a:prstClr>
                </a:solidFill>
                <a:latin typeface="Franklin Gothic Book" panose="020B0502020104020203"/>
              </a:rPr>
              <a:t>organisations</a:t>
            </a:r>
            <a:r>
              <a:rPr lang="en-US" altLang="en-US" sz="1275" dirty="0">
                <a:solidFill>
                  <a:prstClr val="black">
                    <a:lumMod val="75000"/>
                    <a:lumOff val="25000"/>
                  </a:prstClr>
                </a:solidFill>
                <a:latin typeface="Franklin Gothic Book" panose="020B0502020104020203"/>
              </a:rPr>
              <a:t>.</a:t>
            </a:r>
          </a:p>
        </p:txBody>
      </p:sp>
      <p:sp>
        <p:nvSpPr>
          <p:cNvPr id="7" name="Content Placeholder 2">
            <a:extLst>
              <a:ext uri="{FF2B5EF4-FFF2-40B4-BE49-F238E27FC236}">
                <a16:creationId xmlns:a16="http://schemas.microsoft.com/office/drawing/2014/main" id="{78D8E6E7-CC02-C088-01DE-CDC41BE9FBFF}"/>
              </a:ext>
            </a:extLst>
          </p:cNvPr>
          <p:cNvSpPr txBox="1">
            <a:spLocks/>
          </p:cNvSpPr>
          <p:nvPr/>
        </p:nvSpPr>
        <p:spPr>
          <a:xfrm>
            <a:off x="3489304" y="4196620"/>
            <a:ext cx="2277728" cy="1331495"/>
          </a:xfrm>
          <a:prstGeom prst="rect">
            <a:avLst/>
          </a:prstGeom>
        </p:spPr>
        <p:txBody>
          <a:bodyPr vert="horz" lIns="68580" tIns="34290" rIns="68580" bIns="34290" rtlCol="0" anchor="ctr">
            <a:normAutofit fontScale="92500" lnSpcReduction="10000"/>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defTabSz="342900" fontAlgn="auto">
              <a:spcAft>
                <a:spcPts val="450"/>
              </a:spcAft>
              <a:buClr>
                <a:srgbClr val="1CADE4"/>
              </a:buClr>
              <a:buNone/>
              <a:defRPr/>
            </a:pPr>
            <a:r>
              <a:rPr lang="en-US" altLang="en-US" sz="1275" b="1" dirty="0">
                <a:solidFill>
                  <a:prstClr val="black">
                    <a:lumMod val="75000"/>
                    <a:lumOff val="25000"/>
                  </a:prstClr>
                </a:solidFill>
                <a:latin typeface="Franklin Gothic Book" panose="020B0502020104020203"/>
              </a:rPr>
              <a:t>Planning Mode:</a:t>
            </a:r>
          </a:p>
          <a:p>
            <a:pPr marL="229500" indent="-229500" defTabSz="342900" fontAlgn="auto">
              <a:spcAft>
                <a:spcPts val="450"/>
              </a:spcAft>
              <a:buClr>
                <a:srgbClr val="1CADE4"/>
              </a:buClr>
              <a:defRPr/>
            </a:pPr>
            <a:r>
              <a:rPr lang="en-US" altLang="en-US" sz="1275" dirty="0">
                <a:solidFill>
                  <a:prstClr val="black">
                    <a:lumMod val="75000"/>
                    <a:lumOff val="25000"/>
                  </a:prstClr>
                </a:solidFill>
                <a:latin typeface="Franklin Gothic Book" panose="020B0502020104020203"/>
              </a:rPr>
              <a:t>The strategic formality associated with large firms that operate under a comprehensive, formal planning system.</a:t>
            </a:r>
          </a:p>
        </p:txBody>
      </p:sp>
      <p:sp>
        <p:nvSpPr>
          <p:cNvPr id="8" name="Content Placeholder 2">
            <a:extLst>
              <a:ext uri="{FF2B5EF4-FFF2-40B4-BE49-F238E27FC236}">
                <a16:creationId xmlns:a16="http://schemas.microsoft.com/office/drawing/2014/main" id="{B47853CF-1FB8-4708-400E-55E6161ED948}"/>
              </a:ext>
            </a:extLst>
          </p:cNvPr>
          <p:cNvSpPr txBox="1">
            <a:spLocks/>
          </p:cNvSpPr>
          <p:nvPr/>
        </p:nvSpPr>
        <p:spPr>
          <a:xfrm>
            <a:off x="5951460" y="4196620"/>
            <a:ext cx="2760954" cy="1331495"/>
          </a:xfrm>
          <a:prstGeom prst="rect">
            <a:avLst/>
          </a:prstGeom>
        </p:spPr>
        <p:txBody>
          <a:bodyPr vert="horz" lIns="68580" tIns="34290" rIns="68580" bIns="3429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defTabSz="342900" fontAlgn="auto">
              <a:spcAft>
                <a:spcPts val="450"/>
              </a:spcAft>
              <a:buClr>
                <a:srgbClr val="1CADE4"/>
              </a:buClr>
              <a:buNone/>
              <a:defRPr/>
            </a:pPr>
            <a:r>
              <a:rPr lang="en-US" altLang="en-US" sz="1275" b="1" dirty="0">
                <a:solidFill>
                  <a:prstClr val="black">
                    <a:lumMod val="75000"/>
                    <a:lumOff val="25000"/>
                  </a:prstClr>
                </a:solidFill>
                <a:latin typeface="Franklin Gothic Book" panose="020B0502020104020203"/>
              </a:rPr>
              <a:t>Adaptive Mode:</a:t>
            </a:r>
          </a:p>
          <a:p>
            <a:pPr marL="229500" indent="-229500" defTabSz="342900" fontAlgn="auto">
              <a:spcAft>
                <a:spcPts val="450"/>
              </a:spcAft>
              <a:buClr>
                <a:srgbClr val="1CADE4"/>
              </a:buClr>
              <a:defRPr/>
            </a:pPr>
            <a:r>
              <a:rPr lang="en-GB" altLang="en-US" sz="1275" dirty="0">
                <a:solidFill>
                  <a:prstClr val="black">
                    <a:lumMod val="75000"/>
                    <a:lumOff val="25000"/>
                  </a:prstClr>
                </a:solidFill>
                <a:latin typeface="Franklin Gothic Book" panose="020B0502020104020203"/>
              </a:rPr>
              <a:t>The strategic formality associated with medium-sized firms that emphasise the incremental modification of existing competitive approaches.</a:t>
            </a:r>
          </a:p>
        </p:txBody>
      </p:sp>
    </p:spTree>
    <p:extLst>
      <p:ext uri="{BB962C8B-B14F-4D97-AF65-F5344CB8AC3E}">
        <p14:creationId xmlns:p14="http://schemas.microsoft.com/office/powerpoint/2010/main" val="2151901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P spid="8" grpId="0"/>
    </p:bld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A688E439-FA39-D6CC-171C-B13B295EC7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C8624F-A0ED-215C-EF23-5C46FB8A903D}"/>
              </a:ext>
            </a:extLst>
          </p:cNvPr>
          <p:cNvSpPr>
            <a:spLocks noGrp="1"/>
          </p:cNvSpPr>
          <p:nvPr>
            <p:ph type="title"/>
          </p:nvPr>
        </p:nvSpPr>
        <p:spPr>
          <a:xfrm>
            <a:off x="435894" y="1383867"/>
            <a:ext cx="8494415" cy="891540"/>
          </a:xfrm>
        </p:spPr>
        <p:txBody>
          <a:bodyPr vert="horz" lIns="68580" tIns="34290" rIns="68580" bIns="34290" rtlCol="0" anchor="b">
            <a:normAutofit/>
          </a:bodyPr>
          <a:lstStyle/>
          <a:p>
            <a:r>
              <a:rPr lang="en-US" dirty="0"/>
              <a:t>Strategic alignment requires focusing on various elements</a:t>
            </a:r>
          </a:p>
        </p:txBody>
      </p:sp>
      <p:pic>
        <p:nvPicPr>
          <p:cNvPr id="7" name="Picture 6" descr="A diagram of a mission&#10;&#10;Description automatically generated">
            <a:extLst>
              <a:ext uri="{FF2B5EF4-FFF2-40B4-BE49-F238E27FC236}">
                <a16:creationId xmlns:a16="http://schemas.microsoft.com/office/drawing/2014/main" id="{82291DEC-B390-74E4-AE20-76F4987530D7}"/>
              </a:ext>
            </a:extLst>
          </p:cNvPr>
          <p:cNvPicPr>
            <a:picLocks noChangeAspect="1"/>
          </p:cNvPicPr>
          <p:nvPr/>
        </p:nvPicPr>
        <p:blipFill>
          <a:blip r:embed="rId2"/>
          <a:stretch>
            <a:fillRect/>
          </a:stretch>
        </p:blipFill>
        <p:spPr>
          <a:xfrm>
            <a:off x="707965" y="2640561"/>
            <a:ext cx="3561556" cy="2732082"/>
          </a:xfrm>
          <a:prstGeom prst="rect">
            <a:avLst/>
          </a:prstGeom>
        </p:spPr>
      </p:pic>
      <p:sp>
        <p:nvSpPr>
          <p:cNvPr id="4" name="Footer Placeholder 3">
            <a:extLst>
              <a:ext uri="{FF2B5EF4-FFF2-40B4-BE49-F238E27FC236}">
                <a16:creationId xmlns:a16="http://schemas.microsoft.com/office/drawing/2014/main" id="{590C63FE-7709-C1C0-D40B-A81BDE2B8348}"/>
              </a:ext>
            </a:extLst>
          </p:cNvPr>
          <p:cNvSpPr>
            <a:spLocks noGrp="1"/>
          </p:cNvSpPr>
          <p:nvPr>
            <p:ph type="ftr" sz="quarter" idx="11"/>
          </p:nvPr>
        </p:nvSpPr>
        <p:spPr>
          <a:xfrm>
            <a:off x="435894" y="5657850"/>
            <a:ext cx="5187908" cy="273844"/>
          </a:xfrm>
        </p:spPr>
        <p:txBody>
          <a:bodyPr vert="horz" lIns="68580" tIns="34290" rIns="68580" bIns="34290" rtlCol="0" anchor="ctr">
            <a:normAutofit/>
          </a:bodyPr>
          <a:lstStyle/>
          <a:p>
            <a:pPr defTabSz="342900" eaLnBrk="1" fontAlgn="auto" hangingPunct="1">
              <a:spcBef>
                <a:spcPts val="0"/>
              </a:spcBef>
              <a:spcAft>
                <a:spcPts val="450"/>
              </a:spcAft>
              <a:defRPr/>
            </a:pPr>
            <a:r>
              <a:rPr lang="en-US" dirty="0">
                <a:solidFill>
                  <a:srgbClr val="0CC0C3"/>
                </a:solidFill>
                <a:latin typeface="Franklin Gothic Book" panose="020B0502020104020203"/>
                <a:cs typeface="+mn-cs"/>
              </a:rPr>
              <a:t>Source: Michael d. Watkins, Harvard business review</a:t>
            </a:r>
          </a:p>
        </p:txBody>
      </p:sp>
      <p:sp>
        <p:nvSpPr>
          <p:cNvPr id="5" name="Slide Number Placeholder 4">
            <a:extLst>
              <a:ext uri="{FF2B5EF4-FFF2-40B4-BE49-F238E27FC236}">
                <a16:creationId xmlns:a16="http://schemas.microsoft.com/office/drawing/2014/main" id="{A21DD79A-37C3-22E0-F9CD-4969CB7E41E8}"/>
              </a:ext>
            </a:extLst>
          </p:cNvPr>
          <p:cNvSpPr>
            <a:spLocks noGrp="1"/>
          </p:cNvSpPr>
          <p:nvPr>
            <p:ph type="sldNum" sz="quarter" idx="12"/>
          </p:nvPr>
        </p:nvSpPr>
        <p:spPr>
          <a:xfrm>
            <a:off x="7918725" y="5657850"/>
            <a:ext cx="789381" cy="273844"/>
          </a:xfrm>
        </p:spPr>
        <p:txBody>
          <a:bodyPr vert="horz" lIns="68580" tIns="34290" rIns="68580" bIns="34290" rtlCol="0" anchor="ctr">
            <a:normAutofit/>
          </a:bodyPr>
          <a:lstStyle/>
          <a:p>
            <a:pPr defTabSz="342900" eaLnBrk="1" fontAlgn="auto" hangingPunct="1">
              <a:spcBef>
                <a:spcPts val="0"/>
              </a:spcBef>
              <a:spcAft>
                <a:spcPts val="450"/>
              </a:spcAft>
              <a:defRPr/>
            </a:pPr>
            <a:fld id="{3A98EE3D-8CD1-4C3F-BD1C-C98C9596463C}" type="slidenum">
              <a:rPr lang="en-US">
                <a:solidFill>
                  <a:srgbClr val="0CC0C3"/>
                </a:solidFill>
                <a:latin typeface="Franklin Gothic Book" panose="020B0502020104020203"/>
                <a:cs typeface="+mn-cs"/>
              </a:rPr>
              <a:pPr defTabSz="342900" eaLnBrk="1" fontAlgn="auto" hangingPunct="1">
                <a:spcBef>
                  <a:spcPts val="0"/>
                </a:spcBef>
                <a:spcAft>
                  <a:spcPts val="450"/>
                </a:spcAft>
                <a:defRPr/>
              </a:pPr>
              <a:t>26</a:t>
            </a:fld>
            <a:endParaRPr lang="en-US">
              <a:solidFill>
                <a:srgbClr val="0CC0C3"/>
              </a:solidFill>
              <a:latin typeface="Franklin Gothic Book" panose="020B0502020104020203"/>
              <a:cs typeface="+mn-cs"/>
            </a:endParaRPr>
          </a:p>
        </p:txBody>
      </p:sp>
      <p:graphicFrame>
        <p:nvGraphicFramePr>
          <p:cNvPr id="13" name="TextBox 10">
            <a:extLst>
              <a:ext uri="{FF2B5EF4-FFF2-40B4-BE49-F238E27FC236}">
                <a16:creationId xmlns:a16="http://schemas.microsoft.com/office/drawing/2014/main" id="{3119665E-818F-B0CC-8806-FE9544B31C32}"/>
              </a:ext>
            </a:extLst>
          </p:cNvPr>
          <p:cNvGraphicFramePr/>
          <p:nvPr/>
        </p:nvGraphicFramePr>
        <p:xfrm>
          <a:off x="4751854" y="2492623"/>
          <a:ext cx="3956251" cy="30342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4961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AsOne/>
      </p:bldGraphic>
    </p:bld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200150"/>
            <a:ext cx="2777490" cy="7124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16" name="Rectangle 1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1610" y="1197482"/>
            <a:ext cx="2777490" cy="73916"/>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18" name="Rectangle 1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81373" y="1200150"/>
            <a:ext cx="2777490" cy="6858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useBgFill="1">
        <p:nvSpPr>
          <p:cNvPr id="20" name="Rectangle 19">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Franklin Gothic Book" panose="020B0502020104020203"/>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435895" y="1383867"/>
            <a:ext cx="4731752" cy="760350"/>
          </a:xfrm>
        </p:spPr>
        <p:txBody>
          <a:bodyPr vert="horz" lIns="68580" tIns="34290" rIns="68580" bIns="34290" rtlCol="0" anchor="b">
            <a:normAutofit/>
          </a:bodyPr>
          <a:lstStyle/>
          <a:p>
            <a:r>
              <a:rPr lang="en-US" b="0" kern="1200" cap="all" dirty="0">
                <a:solidFill>
                  <a:schemeClr val="tx2"/>
                </a:solidFill>
                <a:latin typeface="+mj-lt"/>
                <a:ea typeface="+mj-ea"/>
                <a:cs typeface="+mj-cs"/>
              </a:rPr>
              <a:t>Strategy statements</a:t>
            </a:r>
          </a:p>
        </p:txBody>
      </p:sp>
      <p:sp>
        <p:nvSpPr>
          <p:cNvPr id="22" name="Rectangle 21">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200150"/>
            <a:ext cx="5006340" cy="7124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435896" y="2279650"/>
            <a:ext cx="4731752" cy="2971700"/>
          </a:xfrm>
          <a:prstGeom prst="rect">
            <a:avLst/>
          </a:prstGeom>
        </p:spPr>
        <p:txBody>
          <a:bodyPr vert="horz" lIns="68580" tIns="34290" rIns="68580" bIns="34290" rtlCol="0" anchor="ctr">
            <a:normAutofit fontScale="92500" lnSpcReduction="20000"/>
          </a:bodyPr>
          <a:lstStyle/>
          <a:p>
            <a:pPr defTabSz="342900" eaLnBrk="1" fontAlgn="auto" hangingPunct="1">
              <a:spcBef>
                <a:spcPct val="20000"/>
              </a:spcBef>
              <a:spcAft>
                <a:spcPts val="450"/>
              </a:spcAft>
              <a:buClr>
                <a:srgbClr val="1CADE4"/>
              </a:buClr>
              <a:buSzPct val="92000"/>
              <a:buFont typeface="Wingdings 2" panose="05020102010507070707" pitchFamily="18" charset="2"/>
              <a:buChar char=""/>
              <a:defRPr/>
            </a:pPr>
            <a:r>
              <a:rPr lang="en-US" sz="1350" b="1" dirty="0">
                <a:solidFill>
                  <a:srgbClr val="335B74"/>
                </a:solidFill>
                <a:latin typeface="Franklin Gothic Book" panose="020B0502020104020203"/>
                <a:cs typeface="+mn-cs"/>
              </a:rPr>
              <a:t>Strategy statements should have three main themes: </a:t>
            </a:r>
          </a:p>
          <a:p>
            <a:pPr defTabSz="342900" eaLnBrk="1" fontAlgn="auto" hangingPunct="1">
              <a:spcBef>
                <a:spcPct val="20000"/>
              </a:spcBef>
              <a:spcAft>
                <a:spcPts val="450"/>
              </a:spcAft>
              <a:buClr>
                <a:srgbClr val="1CADE4"/>
              </a:buClr>
              <a:buSzPct val="92000"/>
              <a:buFont typeface="Wingdings 2" panose="05020102010507070707" pitchFamily="18" charset="2"/>
              <a:buChar char=""/>
              <a:defRPr/>
            </a:pPr>
            <a:endParaRPr lang="en-US" sz="1350" b="1" dirty="0">
              <a:solidFill>
                <a:srgbClr val="335B74"/>
              </a:solidFill>
              <a:latin typeface="Franklin Gothic Book" panose="020B0502020104020203"/>
              <a:cs typeface="+mn-cs"/>
            </a:endParaRPr>
          </a:p>
          <a:p>
            <a:pPr marL="214313" indent="-214313" defTabSz="342900" eaLnBrk="1" fontAlgn="auto" hangingPunct="1">
              <a:spcBef>
                <a:spcPct val="20000"/>
              </a:spcBef>
              <a:spcAft>
                <a:spcPts val="450"/>
              </a:spcAft>
              <a:buClr>
                <a:srgbClr val="1CADE4"/>
              </a:buClr>
              <a:buSzPct val="92000"/>
              <a:buFont typeface="Wingdings 2" panose="05020102010507070707" pitchFamily="18" charset="2"/>
              <a:buChar char=""/>
              <a:defRPr/>
            </a:pPr>
            <a:r>
              <a:rPr lang="en-US" sz="1350" b="1" dirty="0">
                <a:solidFill>
                  <a:srgbClr val="0070C0"/>
                </a:solidFill>
                <a:latin typeface="Franklin Gothic Book" panose="020B0502020104020203"/>
                <a:cs typeface="+mn-cs"/>
              </a:rPr>
              <a:t>Fundamental goals </a:t>
            </a:r>
            <a:r>
              <a:rPr lang="en-US" sz="1350" b="1" dirty="0">
                <a:solidFill>
                  <a:srgbClr val="335B74"/>
                </a:solidFill>
                <a:latin typeface="Franklin Gothic Book" panose="020B0502020104020203"/>
                <a:cs typeface="+mn-cs"/>
              </a:rPr>
              <a:t>that the </a:t>
            </a:r>
            <a:r>
              <a:rPr lang="en-US" sz="1350" b="1" dirty="0" err="1">
                <a:solidFill>
                  <a:srgbClr val="335B74"/>
                </a:solidFill>
                <a:latin typeface="Franklin Gothic Book" panose="020B0502020104020203"/>
                <a:cs typeface="+mn-cs"/>
              </a:rPr>
              <a:t>organisation</a:t>
            </a:r>
            <a:r>
              <a:rPr lang="en-US" sz="1350" b="1" dirty="0">
                <a:solidFill>
                  <a:srgbClr val="335B74"/>
                </a:solidFill>
                <a:latin typeface="Franklin Gothic Book" panose="020B0502020104020203"/>
                <a:cs typeface="+mn-cs"/>
              </a:rPr>
              <a:t> seeks, which reflect the stated:</a:t>
            </a:r>
          </a:p>
          <a:p>
            <a:pPr marL="557213" lvl="1" indent="-214313" defTabSz="342900" eaLnBrk="1" fontAlgn="auto" hangingPunct="1">
              <a:spcBef>
                <a:spcPct val="20000"/>
              </a:spcBef>
              <a:spcAft>
                <a:spcPts val="450"/>
              </a:spcAft>
              <a:buClr>
                <a:srgbClr val="1CADE4"/>
              </a:buClr>
              <a:buSzPct val="92000"/>
              <a:buFont typeface="Wingdings 2" panose="05020102010507070707" pitchFamily="18" charset="2"/>
              <a:buChar char=""/>
              <a:defRPr/>
            </a:pPr>
            <a:r>
              <a:rPr lang="en-US" sz="1350" b="1" dirty="0">
                <a:solidFill>
                  <a:srgbClr val="335B74"/>
                </a:solidFill>
                <a:latin typeface="Franklin Gothic Book" panose="020B0502020104020203"/>
                <a:cs typeface="+mn-cs"/>
              </a:rPr>
              <a:t>Mission</a:t>
            </a:r>
          </a:p>
          <a:p>
            <a:pPr marL="557213" lvl="1" indent="-214313" defTabSz="342900" eaLnBrk="1" fontAlgn="auto" hangingPunct="1">
              <a:spcBef>
                <a:spcPct val="20000"/>
              </a:spcBef>
              <a:spcAft>
                <a:spcPts val="450"/>
              </a:spcAft>
              <a:buClr>
                <a:srgbClr val="1CADE4"/>
              </a:buClr>
              <a:buSzPct val="92000"/>
              <a:buFont typeface="Wingdings 2" panose="05020102010507070707" pitchFamily="18" charset="2"/>
              <a:buChar char=""/>
              <a:defRPr/>
            </a:pPr>
            <a:r>
              <a:rPr lang="en-US" sz="1350" b="1" dirty="0">
                <a:solidFill>
                  <a:srgbClr val="335B74"/>
                </a:solidFill>
                <a:latin typeface="Franklin Gothic Book" panose="020B0502020104020203"/>
                <a:cs typeface="+mn-cs"/>
              </a:rPr>
              <a:t>Vision</a:t>
            </a:r>
          </a:p>
          <a:p>
            <a:pPr marL="557213" lvl="1" indent="-214313" defTabSz="342900" eaLnBrk="1" fontAlgn="auto" hangingPunct="1">
              <a:spcBef>
                <a:spcPct val="20000"/>
              </a:spcBef>
              <a:spcAft>
                <a:spcPts val="450"/>
              </a:spcAft>
              <a:buClr>
                <a:srgbClr val="1CADE4"/>
              </a:buClr>
              <a:buSzPct val="92000"/>
              <a:buFont typeface="Wingdings 2" panose="05020102010507070707" pitchFamily="18" charset="2"/>
              <a:buChar char=""/>
              <a:defRPr/>
            </a:pPr>
            <a:r>
              <a:rPr lang="en-US" sz="1350" b="1" dirty="0">
                <a:solidFill>
                  <a:srgbClr val="335B74"/>
                </a:solidFill>
                <a:latin typeface="Franklin Gothic Book" panose="020B0502020104020203"/>
                <a:cs typeface="+mn-cs"/>
              </a:rPr>
              <a:t>Core Values</a:t>
            </a:r>
          </a:p>
          <a:p>
            <a:pPr marL="557213" lvl="1" indent="-214313" defTabSz="342900" eaLnBrk="1" fontAlgn="auto" hangingPunct="1">
              <a:spcBef>
                <a:spcPct val="20000"/>
              </a:spcBef>
              <a:spcAft>
                <a:spcPts val="450"/>
              </a:spcAft>
              <a:buClr>
                <a:srgbClr val="1CADE4"/>
              </a:buClr>
              <a:buSzPct val="92000"/>
              <a:buFont typeface="Wingdings 2" panose="05020102010507070707" pitchFamily="18" charset="2"/>
              <a:buChar char=""/>
              <a:defRPr/>
            </a:pPr>
            <a:r>
              <a:rPr lang="en-US" sz="1350" b="1" dirty="0">
                <a:solidFill>
                  <a:srgbClr val="335B74"/>
                </a:solidFill>
                <a:latin typeface="Franklin Gothic Book" panose="020B0502020104020203"/>
                <a:cs typeface="+mn-cs"/>
              </a:rPr>
              <a:t>Objectives</a:t>
            </a:r>
          </a:p>
          <a:p>
            <a:pPr marL="214313" indent="-214313" defTabSz="342900" eaLnBrk="1" fontAlgn="auto" hangingPunct="1">
              <a:spcBef>
                <a:spcPct val="20000"/>
              </a:spcBef>
              <a:spcAft>
                <a:spcPts val="450"/>
              </a:spcAft>
              <a:buClr>
                <a:srgbClr val="1CADE4"/>
              </a:buClr>
              <a:buSzPct val="92000"/>
              <a:buFont typeface="Wingdings 2" panose="05020102010507070707" pitchFamily="18" charset="2"/>
              <a:buChar char=""/>
              <a:defRPr/>
            </a:pPr>
            <a:endParaRPr lang="en-US" sz="1350" b="1" dirty="0">
              <a:solidFill>
                <a:srgbClr val="335B74"/>
              </a:solidFill>
              <a:latin typeface="Franklin Gothic Book" panose="020B0502020104020203"/>
              <a:cs typeface="+mn-cs"/>
            </a:endParaRPr>
          </a:p>
          <a:p>
            <a:pPr marL="214313" indent="-214313" defTabSz="342900" eaLnBrk="1" fontAlgn="auto" hangingPunct="1">
              <a:spcBef>
                <a:spcPct val="20000"/>
              </a:spcBef>
              <a:spcAft>
                <a:spcPts val="450"/>
              </a:spcAft>
              <a:buClr>
                <a:srgbClr val="1CADE4"/>
              </a:buClr>
              <a:buSzPct val="92000"/>
              <a:buFont typeface="Wingdings 2" panose="05020102010507070707" pitchFamily="18" charset="2"/>
              <a:buChar char=""/>
              <a:defRPr/>
            </a:pPr>
            <a:r>
              <a:rPr lang="en-US" sz="1350" b="1" dirty="0">
                <a:solidFill>
                  <a:srgbClr val="335B74"/>
                </a:solidFill>
                <a:latin typeface="Franklin Gothic Book" panose="020B0502020104020203"/>
                <a:cs typeface="+mn-cs"/>
              </a:rPr>
              <a:t>The </a:t>
            </a:r>
            <a:r>
              <a:rPr lang="en-US" sz="1350" b="1" dirty="0">
                <a:solidFill>
                  <a:srgbClr val="0070C0"/>
                </a:solidFill>
                <a:latin typeface="Franklin Gothic Book" panose="020B0502020104020203"/>
                <a:cs typeface="+mn-cs"/>
              </a:rPr>
              <a:t>scope</a:t>
            </a:r>
            <a:r>
              <a:rPr lang="en-US" sz="1350" b="1" dirty="0">
                <a:solidFill>
                  <a:srgbClr val="335B74"/>
                </a:solidFill>
                <a:latin typeface="Franklin Gothic Book" panose="020B0502020104020203"/>
                <a:cs typeface="+mn-cs"/>
              </a:rPr>
              <a:t> of the </a:t>
            </a:r>
            <a:r>
              <a:rPr lang="en-US" sz="1350" b="1" dirty="0" err="1">
                <a:solidFill>
                  <a:srgbClr val="335B74"/>
                </a:solidFill>
                <a:latin typeface="Franklin Gothic Book" panose="020B0502020104020203"/>
                <a:cs typeface="+mn-cs"/>
              </a:rPr>
              <a:t>organisation’s</a:t>
            </a:r>
            <a:r>
              <a:rPr lang="en-US" sz="1350" b="1" dirty="0">
                <a:solidFill>
                  <a:srgbClr val="335B74"/>
                </a:solidFill>
                <a:latin typeface="Franklin Gothic Book" panose="020B0502020104020203"/>
                <a:cs typeface="+mn-cs"/>
              </a:rPr>
              <a:t> activities.</a:t>
            </a:r>
          </a:p>
          <a:p>
            <a:pPr marL="214313" indent="-214313" defTabSz="342900" eaLnBrk="1" fontAlgn="auto" hangingPunct="1">
              <a:spcBef>
                <a:spcPct val="20000"/>
              </a:spcBef>
              <a:spcAft>
                <a:spcPts val="450"/>
              </a:spcAft>
              <a:buClr>
                <a:srgbClr val="1CADE4"/>
              </a:buClr>
              <a:buSzPct val="92000"/>
              <a:buFont typeface="Wingdings 2" panose="05020102010507070707" pitchFamily="18" charset="2"/>
              <a:buChar char=""/>
              <a:defRPr/>
            </a:pPr>
            <a:endParaRPr lang="en-US" sz="1350" b="1" dirty="0">
              <a:solidFill>
                <a:srgbClr val="335B74"/>
              </a:solidFill>
              <a:latin typeface="Franklin Gothic Book" panose="020B0502020104020203"/>
              <a:cs typeface="+mn-cs"/>
            </a:endParaRPr>
          </a:p>
          <a:p>
            <a:pPr marL="214313" indent="-214313" defTabSz="342900" eaLnBrk="1" fontAlgn="auto" hangingPunct="1">
              <a:spcBef>
                <a:spcPct val="20000"/>
              </a:spcBef>
              <a:spcAft>
                <a:spcPts val="450"/>
              </a:spcAft>
              <a:buClr>
                <a:srgbClr val="1CADE4"/>
              </a:buClr>
              <a:buSzPct val="92000"/>
              <a:buFont typeface="Wingdings 2" panose="05020102010507070707" pitchFamily="18" charset="2"/>
              <a:buChar char=""/>
              <a:defRPr/>
            </a:pPr>
            <a:r>
              <a:rPr lang="en-US" sz="1350" b="1" dirty="0">
                <a:solidFill>
                  <a:srgbClr val="335B74"/>
                </a:solidFill>
                <a:latin typeface="Franklin Gothic Book" panose="020B0502020104020203"/>
                <a:cs typeface="+mn-cs"/>
              </a:rPr>
              <a:t>The </a:t>
            </a:r>
            <a:r>
              <a:rPr lang="en-US" sz="1350" b="1" dirty="0">
                <a:solidFill>
                  <a:srgbClr val="0070C0"/>
                </a:solidFill>
                <a:latin typeface="Franklin Gothic Book" panose="020B0502020104020203"/>
                <a:cs typeface="+mn-cs"/>
              </a:rPr>
              <a:t>particular advantages or capabilities </a:t>
            </a:r>
            <a:r>
              <a:rPr lang="en-US" sz="1350" b="1" dirty="0">
                <a:solidFill>
                  <a:srgbClr val="335B74"/>
                </a:solidFill>
                <a:latin typeface="Franklin Gothic Book" panose="020B0502020104020203"/>
                <a:cs typeface="+mn-cs"/>
              </a:rPr>
              <a:t>it has to deliver all of these.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435895" y="5321109"/>
            <a:ext cx="3208058" cy="273844"/>
          </a:xfrm>
        </p:spPr>
        <p:txBody>
          <a:bodyPr vert="horz" lIns="68580" tIns="34290" rIns="68580" bIns="34290" rtlCol="0" anchor="ctr">
            <a:normAutofit/>
          </a:bodyPr>
          <a:lstStyle/>
          <a:p>
            <a:pPr defTabSz="342900" eaLnBrk="1" fontAlgn="auto" hangingPunct="1">
              <a:spcBef>
                <a:spcPts val="0"/>
              </a:spcBef>
              <a:spcAft>
                <a:spcPts val="0"/>
              </a:spcAft>
              <a:defRPr/>
            </a:pPr>
            <a:endParaRPr lang="en-US">
              <a:solidFill>
                <a:srgbClr val="BC904A"/>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4932585" y="5324353"/>
            <a:ext cx="408656" cy="273844"/>
          </a:xfrm>
        </p:spPr>
        <p:txBody>
          <a:bodyPr vert="horz" lIns="68580" tIns="34290" rIns="68580" bIns="34290" rtlCol="0" anchor="ctr">
            <a:normAutofit/>
          </a:bodyPr>
          <a:lstStyle/>
          <a:p>
            <a:pPr defTabSz="342900" eaLnBrk="1" fontAlgn="auto" hangingPunct="1">
              <a:spcBef>
                <a:spcPts val="0"/>
              </a:spcBef>
              <a:spcAft>
                <a:spcPts val="450"/>
              </a:spcAft>
              <a:defRPr/>
            </a:pPr>
            <a:fld id="{3A98EE3D-8CD1-4C3F-BD1C-C98C9596463C}" type="slidenum">
              <a:rPr lang="en-US">
                <a:solidFill>
                  <a:srgbClr val="BC904A"/>
                </a:solidFill>
                <a:latin typeface="Franklin Gothic Book" panose="020B0502020104020203"/>
                <a:cs typeface="+mn-cs"/>
              </a:rPr>
              <a:pPr defTabSz="342900" eaLnBrk="1" fontAlgn="auto" hangingPunct="1">
                <a:spcBef>
                  <a:spcPts val="0"/>
                </a:spcBef>
                <a:spcAft>
                  <a:spcPts val="450"/>
                </a:spcAft>
                <a:defRPr/>
              </a:pPr>
              <a:t>27</a:t>
            </a:fld>
            <a:endParaRPr lang="en-US">
              <a:solidFill>
                <a:srgbClr val="BC904A"/>
              </a:solidFill>
              <a:latin typeface="Franklin Gothic Book" panose="020B0502020104020203"/>
              <a:cs typeface="+mn-cs"/>
            </a:endParaRPr>
          </a:p>
        </p:txBody>
      </p:sp>
      <p:pic>
        <p:nvPicPr>
          <p:cNvPr id="9" name="Picture 8" descr="Message in a bottle floating in water">
            <a:extLst>
              <a:ext uri="{FF2B5EF4-FFF2-40B4-BE49-F238E27FC236}">
                <a16:creationId xmlns:a16="http://schemas.microsoft.com/office/drawing/2014/main" id="{40E5C5B1-109A-9D2E-7C15-8EAA4745348B}"/>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b="-1"/>
          <a:stretch/>
        </p:blipFill>
        <p:spPr>
          <a:xfrm>
            <a:off x="5640963" y="857257"/>
            <a:ext cx="3503038" cy="5143493"/>
          </a:xfrm>
          <a:prstGeom prst="rect">
            <a:avLst/>
          </a:prstGeom>
        </p:spPr>
      </p:pic>
    </p:spTree>
    <p:extLst>
      <p:ext uri="{BB962C8B-B14F-4D97-AF65-F5344CB8AC3E}">
        <p14:creationId xmlns:p14="http://schemas.microsoft.com/office/powerpoint/2010/main" val="31346442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Franklin Gothic Book" panose="020B0502020104020203"/>
            </a:endParaRPr>
          </a:p>
        </p:txBody>
      </p:sp>
      <p:sp>
        <p:nvSpPr>
          <p:cNvPr id="2" name="Title 1">
            <a:extLst>
              <a:ext uri="{FF2B5EF4-FFF2-40B4-BE49-F238E27FC236}">
                <a16:creationId xmlns:a16="http://schemas.microsoft.com/office/drawing/2014/main" id="{F8A26C51-3452-29CE-EA84-4C6E35EE9B1A}"/>
              </a:ext>
            </a:extLst>
          </p:cNvPr>
          <p:cNvSpPr>
            <a:spLocks noGrp="1"/>
          </p:cNvSpPr>
          <p:nvPr>
            <p:ph type="title"/>
          </p:nvPr>
        </p:nvSpPr>
        <p:spPr>
          <a:xfrm>
            <a:off x="435895" y="1383867"/>
            <a:ext cx="4731752" cy="760350"/>
          </a:xfrm>
        </p:spPr>
        <p:txBody>
          <a:bodyPr>
            <a:normAutofit/>
          </a:bodyPr>
          <a:lstStyle/>
          <a:p>
            <a:r>
              <a:rPr lang="en-GB">
                <a:solidFill>
                  <a:schemeClr val="tx2"/>
                </a:solidFill>
              </a:rPr>
              <a:t>Company mission</a:t>
            </a:r>
          </a:p>
        </p:txBody>
      </p:sp>
      <p:sp>
        <p:nvSpPr>
          <p:cNvPr id="14" name="Rectangle 1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200150"/>
            <a:ext cx="5006340" cy="7124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3" name="Content Placeholder 2">
            <a:extLst>
              <a:ext uri="{FF2B5EF4-FFF2-40B4-BE49-F238E27FC236}">
                <a16:creationId xmlns:a16="http://schemas.microsoft.com/office/drawing/2014/main" id="{4B77B9CD-23BB-27DF-506D-F7FC0BBEFA52}"/>
              </a:ext>
            </a:extLst>
          </p:cNvPr>
          <p:cNvSpPr>
            <a:spLocks noGrp="1"/>
          </p:cNvSpPr>
          <p:nvPr>
            <p:ph idx="1"/>
          </p:nvPr>
        </p:nvSpPr>
        <p:spPr>
          <a:xfrm>
            <a:off x="435896" y="2279650"/>
            <a:ext cx="4731752" cy="2971700"/>
          </a:xfrm>
        </p:spPr>
        <p:txBody>
          <a:bodyPr>
            <a:normAutofit/>
          </a:bodyPr>
          <a:lstStyle/>
          <a:p>
            <a:pPr eaLnBrk="1" hangingPunct="1">
              <a:buFontTx/>
              <a:buNone/>
            </a:pPr>
            <a:r>
              <a:rPr lang="en-US" altLang="en-US" dirty="0">
                <a:solidFill>
                  <a:schemeClr val="tx2"/>
                </a:solidFill>
              </a:rPr>
              <a:t>What is a Company Mission?</a:t>
            </a:r>
          </a:p>
          <a:p>
            <a:r>
              <a:rPr lang="en-US" altLang="en-US" dirty="0">
                <a:solidFill>
                  <a:schemeClr val="tx2"/>
                </a:solidFill>
              </a:rPr>
              <a:t>This is the fundamental purpose that sets a firm apart from other firms of its type and identifies the scope of its operations in product and market terms.  </a:t>
            </a:r>
          </a:p>
          <a:p>
            <a:r>
              <a:rPr lang="en-US" altLang="en-US" dirty="0">
                <a:solidFill>
                  <a:schemeClr val="tx2"/>
                </a:solidFill>
              </a:rPr>
              <a:t>It sets out why the organization exists and what it should be doing.</a:t>
            </a:r>
          </a:p>
          <a:p>
            <a:r>
              <a:rPr lang="en-US" altLang="en-US" dirty="0">
                <a:solidFill>
                  <a:schemeClr val="tx2"/>
                </a:solidFill>
              </a:rPr>
              <a:t>It broadly outlines the organization’s future course and serves to communicate “who we are, what we do, and where we’re headed”</a:t>
            </a:r>
          </a:p>
          <a:p>
            <a:endParaRPr lang="en-GB" dirty="0">
              <a:solidFill>
                <a:schemeClr val="tx2"/>
              </a:solidFill>
            </a:endParaRPr>
          </a:p>
        </p:txBody>
      </p:sp>
      <p:sp>
        <p:nvSpPr>
          <p:cNvPr id="4" name="Footer Placeholder 3">
            <a:extLst>
              <a:ext uri="{FF2B5EF4-FFF2-40B4-BE49-F238E27FC236}">
                <a16:creationId xmlns:a16="http://schemas.microsoft.com/office/drawing/2014/main" id="{883FBBCA-7648-8AAC-16DC-D640D6418E6C}"/>
              </a:ext>
            </a:extLst>
          </p:cNvPr>
          <p:cNvSpPr>
            <a:spLocks noGrp="1"/>
          </p:cNvSpPr>
          <p:nvPr>
            <p:ph type="ftr" sz="quarter" idx="11"/>
          </p:nvPr>
        </p:nvSpPr>
        <p:spPr>
          <a:xfrm>
            <a:off x="435895" y="5321109"/>
            <a:ext cx="3208058" cy="273844"/>
          </a:xfrm>
        </p:spPr>
        <p:txBody>
          <a:bodyPr>
            <a:normAutofit/>
          </a:bodyPr>
          <a:lstStyle/>
          <a:p>
            <a:pPr defTabSz="685800" eaLnBrk="1" fontAlgn="auto" hangingPunct="1">
              <a:spcBef>
                <a:spcPts val="0"/>
              </a:spcBef>
              <a:spcAft>
                <a:spcPts val="0"/>
              </a:spcAft>
              <a:defRPr/>
            </a:pPr>
            <a:endParaRPr lang="en-US">
              <a:solidFill>
                <a:srgbClr val="F93200"/>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8C2B8F84-C112-ED37-9C83-1EF486FCAB57}"/>
              </a:ext>
            </a:extLst>
          </p:cNvPr>
          <p:cNvSpPr>
            <a:spLocks noGrp="1"/>
          </p:cNvSpPr>
          <p:nvPr>
            <p:ph type="sldNum" sz="quarter" idx="12"/>
          </p:nvPr>
        </p:nvSpPr>
        <p:spPr>
          <a:xfrm>
            <a:off x="4932585" y="5324353"/>
            <a:ext cx="408656" cy="273844"/>
          </a:xfrm>
        </p:spPr>
        <p:txBody>
          <a:bodyPr>
            <a:normAutofit/>
          </a:bodyPr>
          <a:lstStyle/>
          <a:p>
            <a:pPr defTabSz="685800" eaLnBrk="1" fontAlgn="auto" hangingPunct="1">
              <a:spcBef>
                <a:spcPts val="0"/>
              </a:spcBef>
              <a:spcAft>
                <a:spcPts val="450"/>
              </a:spcAft>
              <a:defRPr/>
            </a:pPr>
            <a:fld id="{3A98EE3D-8CD1-4C3F-BD1C-C98C9596463C}" type="slidenum">
              <a:rPr lang="en-US">
                <a:solidFill>
                  <a:srgbClr val="F93200"/>
                </a:solidFill>
                <a:latin typeface="Franklin Gothic Book" panose="020B0502020104020203"/>
                <a:cs typeface="+mn-cs"/>
              </a:rPr>
              <a:pPr defTabSz="685800" eaLnBrk="1" fontAlgn="auto" hangingPunct="1">
                <a:spcBef>
                  <a:spcPts val="0"/>
                </a:spcBef>
                <a:spcAft>
                  <a:spcPts val="450"/>
                </a:spcAft>
                <a:defRPr/>
              </a:pPr>
              <a:t>28</a:t>
            </a:fld>
            <a:endParaRPr lang="en-US">
              <a:solidFill>
                <a:srgbClr val="F93200"/>
              </a:solidFill>
              <a:latin typeface="Franklin Gothic Book" panose="020B0502020104020203"/>
              <a:cs typeface="+mn-cs"/>
            </a:endParaRPr>
          </a:p>
        </p:txBody>
      </p:sp>
      <p:pic>
        <p:nvPicPr>
          <p:cNvPr id="8" name="Picture 7" descr="Person with idea concept">
            <a:extLst>
              <a:ext uri="{FF2B5EF4-FFF2-40B4-BE49-F238E27FC236}">
                <a16:creationId xmlns:a16="http://schemas.microsoft.com/office/drawing/2014/main" id="{A53FB055-0DD1-89C4-F816-1D1A0C4EB6A2}"/>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b="-1"/>
          <a:stretch/>
        </p:blipFill>
        <p:spPr>
          <a:xfrm>
            <a:off x="5577898" y="917801"/>
            <a:ext cx="3503043" cy="5143500"/>
          </a:xfrm>
          <a:prstGeom prst="rect">
            <a:avLst/>
          </a:prstGeom>
        </p:spPr>
      </p:pic>
    </p:spTree>
    <p:extLst>
      <p:ext uri="{BB962C8B-B14F-4D97-AF65-F5344CB8AC3E}">
        <p14:creationId xmlns:p14="http://schemas.microsoft.com/office/powerpoint/2010/main" val="3982632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Franklin Gothic Book" panose="020B0502020104020203"/>
            </a:endParaRPr>
          </a:p>
        </p:txBody>
      </p:sp>
      <p:sp>
        <p:nvSpPr>
          <p:cNvPr id="2" name="Title 1">
            <a:extLst>
              <a:ext uri="{FF2B5EF4-FFF2-40B4-BE49-F238E27FC236}">
                <a16:creationId xmlns:a16="http://schemas.microsoft.com/office/drawing/2014/main" id="{F8A26C51-3452-29CE-EA84-4C6E35EE9B1A}"/>
              </a:ext>
            </a:extLst>
          </p:cNvPr>
          <p:cNvSpPr>
            <a:spLocks noGrp="1"/>
          </p:cNvSpPr>
          <p:nvPr>
            <p:ph type="title"/>
          </p:nvPr>
        </p:nvSpPr>
        <p:spPr>
          <a:xfrm>
            <a:off x="435895" y="1383867"/>
            <a:ext cx="4731752" cy="760350"/>
          </a:xfrm>
        </p:spPr>
        <p:txBody>
          <a:bodyPr>
            <a:normAutofit/>
          </a:bodyPr>
          <a:lstStyle/>
          <a:p>
            <a:r>
              <a:rPr lang="en-GB">
                <a:solidFill>
                  <a:schemeClr val="tx2"/>
                </a:solidFill>
              </a:rPr>
              <a:t>Company’s core values</a:t>
            </a:r>
          </a:p>
        </p:txBody>
      </p:sp>
      <p:sp>
        <p:nvSpPr>
          <p:cNvPr id="22" name="Rectangle 21">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200150"/>
            <a:ext cx="5006340" cy="7124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3" name="Content Placeholder 2">
            <a:extLst>
              <a:ext uri="{FF2B5EF4-FFF2-40B4-BE49-F238E27FC236}">
                <a16:creationId xmlns:a16="http://schemas.microsoft.com/office/drawing/2014/main" id="{4B77B9CD-23BB-27DF-506D-F7FC0BBEFA52}"/>
              </a:ext>
            </a:extLst>
          </p:cNvPr>
          <p:cNvSpPr>
            <a:spLocks noGrp="1"/>
          </p:cNvSpPr>
          <p:nvPr>
            <p:ph idx="1"/>
          </p:nvPr>
        </p:nvSpPr>
        <p:spPr>
          <a:xfrm>
            <a:off x="435896" y="2279650"/>
            <a:ext cx="4731752" cy="2971700"/>
          </a:xfrm>
        </p:spPr>
        <p:txBody>
          <a:bodyPr>
            <a:normAutofit/>
          </a:bodyPr>
          <a:lstStyle/>
          <a:p>
            <a:pPr eaLnBrk="1" hangingPunct="1">
              <a:lnSpc>
                <a:spcPct val="90000"/>
              </a:lnSpc>
            </a:pPr>
            <a:r>
              <a:rPr lang="en-US" altLang="en-US" sz="1350" dirty="0"/>
              <a:t>Companies often develop a statement of values to guide a company’s pursuit of its vision.</a:t>
            </a:r>
          </a:p>
          <a:p>
            <a:pPr eaLnBrk="1" hangingPunct="1">
              <a:lnSpc>
                <a:spcPct val="90000"/>
              </a:lnSpc>
            </a:pPr>
            <a:r>
              <a:rPr lang="en-US" altLang="en-US" sz="1350" dirty="0"/>
              <a:t>Core Values provide guidance for how the company’s business is to be conducted.</a:t>
            </a:r>
          </a:p>
          <a:p>
            <a:pPr eaLnBrk="1" hangingPunct="1">
              <a:lnSpc>
                <a:spcPct val="90000"/>
              </a:lnSpc>
            </a:pPr>
            <a:r>
              <a:rPr lang="en-US" altLang="en-US" sz="1350" dirty="0"/>
              <a:t>Values statements remain a bunch of nice words until the beliefs, traits, and behaviors are actually incorporated.</a:t>
            </a:r>
          </a:p>
          <a:p>
            <a:pPr eaLnBrk="1" hangingPunct="1">
              <a:lnSpc>
                <a:spcPct val="90000"/>
              </a:lnSpc>
            </a:pPr>
            <a:r>
              <a:rPr lang="en-US" altLang="en-US" sz="1350" dirty="0"/>
              <a:t>They need to be incorporated into the company’s operations and work practices and are used as the benchmark for job appraisal, promotions, and rewards.</a:t>
            </a:r>
          </a:p>
        </p:txBody>
      </p:sp>
      <p:sp>
        <p:nvSpPr>
          <p:cNvPr id="4" name="Footer Placeholder 3">
            <a:extLst>
              <a:ext uri="{FF2B5EF4-FFF2-40B4-BE49-F238E27FC236}">
                <a16:creationId xmlns:a16="http://schemas.microsoft.com/office/drawing/2014/main" id="{883FBBCA-7648-8AAC-16DC-D640D6418E6C}"/>
              </a:ext>
            </a:extLst>
          </p:cNvPr>
          <p:cNvSpPr>
            <a:spLocks noGrp="1"/>
          </p:cNvSpPr>
          <p:nvPr>
            <p:ph type="ftr" sz="quarter" idx="11"/>
          </p:nvPr>
        </p:nvSpPr>
        <p:spPr>
          <a:xfrm>
            <a:off x="435895" y="5321109"/>
            <a:ext cx="3208058" cy="273844"/>
          </a:xfrm>
        </p:spPr>
        <p:txBody>
          <a:bodyPr>
            <a:normAutofit/>
          </a:bodyPr>
          <a:lstStyle/>
          <a:p>
            <a:pPr defTabSz="685800" eaLnBrk="1" fontAlgn="auto" hangingPunct="1">
              <a:spcBef>
                <a:spcPts val="0"/>
              </a:spcBef>
              <a:spcAft>
                <a:spcPts val="0"/>
              </a:spcAft>
              <a:defRPr/>
            </a:pPr>
            <a:endParaRPr lang="en-US">
              <a:solidFill>
                <a:srgbClr val="B89761"/>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8C2B8F84-C112-ED37-9C83-1EF486FCAB57}"/>
              </a:ext>
            </a:extLst>
          </p:cNvPr>
          <p:cNvSpPr>
            <a:spLocks noGrp="1"/>
          </p:cNvSpPr>
          <p:nvPr>
            <p:ph type="sldNum" sz="quarter" idx="12"/>
          </p:nvPr>
        </p:nvSpPr>
        <p:spPr>
          <a:xfrm>
            <a:off x="4932585" y="5324353"/>
            <a:ext cx="408656" cy="273844"/>
          </a:xfrm>
        </p:spPr>
        <p:txBody>
          <a:bodyPr>
            <a:normAutofit/>
          </a:bodyPr>
          <a:lstStyle/>
          <a:p>
            <a:pPr defTabSz="685800" eaLnBrk="1" fontAlgn="auto" hangingPunct="1">
              <a:spcBef>
                <a:spcPts val="0"/>
              </a:spcBef>
              <a:spcAft>
                <a:spcPts val="450"/>
              </a:spcAft>
              <a:defRPr/>
            </a:pPr>
            <a:fld id="{3A98EE3D-8CD1-4C3F-BD1C-C98C9596463C}" type="slidenum">
              <a:rPr lang="en-US">
                <a:solidFill>
                  <a:srgbClr val="B89761"/>
                </a:solidFill>
                <a:latin typeface="Franklin Gothic Book" panose="020B0502020104020203"/>
                <a:cs typeface="+mn-cs"/>
              </a:rPr>
              <a:pPr defTabSz="685800" eaLnBrk="1" fontAlgn="auto" hangingPunct="1">
                <a:spcBef>
                  <a:spcPts val="0"/>
                </a:spcBef>
                <a:spcAft>
                  <a:spcPts val="450"/>
                </a:spcAft>
                <a:defRPr/>
              </a:pPr>
              <a:t>29</a:t>
            </a:fld>
            <a:endParaRPr lang="en-US">
              <a:solidFill>
                <a:srgbClr val="B89761"/>
              </a:solidFill>
              <a:latin typeface="Franklin Gothic Book" panose="020B0502020104020203"/>
              <a:cs typeface="+mn-cs"/>
            </a:endParaRPr>
          </a:p>
        </p:txBody>
      </p:sp>
      <p:pic>
        <p:nvPicPr>
          <p:cNvPr id="8" name="Picture 7" descr="Firemen in a huddle">
            <a:extLst>
              <a:ext uri="{FF2B5EF4-FFF2-40B4-BE49-F238E27FC236}">
                <a16:creationId xmlns:a16="http://schemas.microsoft.com/office/drawing/2014/main" id="{5DDD611E-1E85-6CA6-A529-93C79FFFF1ED}"/>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b="-1"/>
          <a:stretch/>
        </p:blipFill>
        <p:spPr>
          <a:xfrm>
            <a:off x="5640963" y="857257"/>
            <a:ext cx="3503038" cy="5143493"/>
          </a:xfrm>
          <a:prstGeom prst="rect">
            <a:avLst/>
          </a:prstGeom>
        </p:spPr>
      </p:pic>
    </p:spTree>
    <p:extLst>
      <p:ext uri="{BB962C8B-B14F-4D97-AF65-F5344CB8AC3E}">
        <p14:creationId xmlns:p14="http://schemas.microsoft.com/office/powerpoint/2010/main" val="3368212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46" name="Rectangle 1045">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200150"/>
            <a:ext cx="2777490" cy="7124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1048" name="Rectangle 1047">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1610" y="1197482"/>
            <a:ext cx="2777490" cy="73916"/>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1050" name="Rectangle 1049">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81373" y="1200150"/>
            <a:ext cx="2777490" cy="6858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1052" name="Rectangle 1051">
            <a:extLst>
              <a:ext uri="{FF2B5EF4-FFF2-40B4-BE49-F238E27FC236}">
                <a16:creationId xmlns:a16="http://schemas.microsoft.com/office/drawing/2014/main" id="{8C266B9D-DC87-430A-8D3A-2E83639A1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Franklin Gothic Book" panose="020B0502020104020203"/>
            </a:endParaRPr>
          </a:p>
        </p:txBody>
      </p:sp>
      <p:sp>
        <p:nvSpPr>
          <p:cNvPr id="1054" name="Rectangle 1053">
            <a:extLst>
              <a:ext uri="{FF2B5EF4-FFF2-40B4-BE49-F238E27FC236}">
                <a16:creationId xmlns:a16="http://schemas.microsoft.com/office/drawing/2014/main" id="{254B162D-1BD7-41E0-844F-F94AE2CE2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200150"/>
            <a:ext cx="2777490" cy="7124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1056" name="Rectangle 1055">
            <a:extLst>
              <a:ext uri="{FF2B5EF4-FFF2-40B4-BE49-F238E27FC236}">
                <a16:creationId xmlns:a16="http://schemas.microsoft.com/office/drawing/2014/main" id="{1264404B-1C0F-4383-8FC3-A3E3264AA4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81373" y="1200150"/>
            <a:ext cx="2777490" cy="6858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1058" name="Rectangle 1057">
            <a:extLst>
              <a:ext uri="{FF2B5EF4-FFF2-40B4-BE49-F238E27FC236}">
                <a16:creationId xmlns:a16="http://schemas.microsoft.com/office/drawing/2014/main" id="{619F5C88-C232-4D01-8DB1-8A0C673DDB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1610" y="1197482"/>
            <a:ext cx="2777490" cy="73916"/>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pic>
        <p:nvPicPr>
          <p:cNvPr id="1026" name="Picture 2" descr="Coca-Cola Logo">
            <a:extLst>
              <a:ext uri="{FF2B5EF4-FFF2-40B4-BE49-F238E27FC236}">
                <a16:creationId xmlns:a16="http://schemas.microsoft.com/office/drawing/2014/main" id="{11F37FF2-D53F-C06B-5E1E-503EAAD676CC}"/>
              </a:ext>
            </a:extLst>
          </p:cNvPr>
          <p:cNvPicPr>
            <a:picLocks noChangeAspect="1" noChangeArrowheads="1"/>
          </p:cNvPicPr>
          <p:nvPr/>
        </p:nvPicPr>
        <p:blipFill>
          <a:blip r:embed="rId2" cstate="email">
            <a:extLst>
              <a:ext uri="{28A0092B-C50C-407E-A947-70E740481C1C}">
                <a14:useLocalDpi xmlns:a14="http://schemas.microsoft.com/office/drawing/2010/main"/>
              </a:ext>
            </a:extLst>
          </a:blip>
          <a:stretch/>
        </p:blipFill>
        <p:spPr bwMode="auto">
          <a:xfrm>
            <a:off x="1102573" y="1307043"/>
            <a:ext cx="6933761" cy="3900241"/>
          </a:xfrm>
          <a:prstGeom prst="rect">
            <a:avLst/>
          </a:prstGeom>
          <a:noFill/>
          <a:extLst>
            <a:ext uri="{909E8E84-426E-40DD-AFC4-6F175D3DCCD1}">
              <a14:hiddenFill xmlns:a14="http://schemas.microsoft.com/office/drawing/2010/main">
                <a:solidFill>
                  <a:srgbClr val="FFFFFF"/>
                </a:solidFill>
              </a14:hiddenFill>
            </a:ext>
          </a:extLst>
        </p:spPr>
      </p:pic>
      <p:sp>
        <p:nvSpPr>
          <p:cNvPr id="1060" name="Rectangle 1059">
            <a:extLst>
              <a:ext uri="{FF2B5EF4-FFF2-40B4-BE49-F238E27FC236}">
                <a16:creationId xmlns:a16="http://schemas.microsoft.com/office/drawing/2014/main" id="{1EEE7F17-8E08-4C69-8E22-661908E6DF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0" y="5262506"/>
            <a:ext cx="8472550" cy="38766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3" name="Footer Placeholder 2">
            <a:extLst>
              <a:ext uri="{FF2B5EF4-FFF2-40B4-BE49-F238E27FC236}">
                <a16:creationId xmlns:a16="http://schemas.microsoft.com/office/drawing/2014/main" id="{A8175F08-8F10-F019-1167-73E13167EC13}"/>
              </a:ext>
            </a:extLst>
          </p:cNvPr>
          <p:cNvSpPr>
            <a:spLocks noGrp="1"/>
          </p:cNvSpPr>
          <p:nvPr>
            <p:ph type="ftr" sz="quarter" idx="11"/>
          </p:nvPr>
        </p:nvSpPr>
        <p:spPr>
          <a:xfrm>
            <a:off x="435894" y="5675186"/>
            <a:ext cx="5187908" cy="273844"/>
          </a:xfrm>
        </p:spPr>
        <p:txBody>
          <a:bodyPr vert="horz" lIns="68580" tIns="34290" rIns="68580" bIns="34290" rtlCol="0" anchor="ctr">
            <a:normAutofit/>
          </a:bodyPr>
          <a:lstStyle/>
          <a:p>
            <a:pPr defTabSz="342900" eaLnBrk="1" fontAlgn="auto" hangingPunct="1">
              <a:spcBef>
                <a:spcPts val="0"/>
              </a:spcBef>
              <a:spcAft>
                <a:spcPts val="0"/>
              </a:spcAft>
              <a:defRPr/>
            </a:pPr>
            <a:endParaRPr lang="en-US">
              <a:solidFill>
                <a:prstClr val="black">
                  <a:lumMod val="75000"/>
                  <a:lumOff val="25000"/>
                </a:prstClr>
              </a:solidFill>
              <a:latin typeface="Franklin Gothic Book" panose="020B0502020104020203"/>
              <a:cs typeface="+mn-cs"/>
            </a:endParaRPr>
          </a:p>
        </p:txBody>
      </p:sp>
      <p:sp>
        <p:nvSpPr>
          <p:cNvPr id="4" name="Slide Number Placeholder 3">
            <a:extLst>
              <a:ext uri="{FF2B5EF4-FFF2-40B4-BE49-F238E27FC236}">
                <a16:creationId xmlns:a16="http://schemas.microsoft.com/office/drawing/2014/main" id="{A7BF745E-4ED0-93B0-3A1B-230A95324612}"/>
              </a:ext>
            </a:extLst>
          </p:cNvPr>
          <p:cNvSpPr>
            <a:spLocks noGrp="1"/>
          </p:cNvSpPr>
          <p:nvPr>
            <p:ph type="sldNum" sz="quarter" idx="12"/>
          </p:nvPr>
        </p:nvSpPr>
        <p:spPr>
          <a:xfrm>
            <a:off x="7918725" y="5675186"/>
            <a:ext cx="789383" cy="273844"/>
          </a:xfrm>
        </p:spPr>
        <p:txBody>
          <a:bodyPr vert="horz" lIns="68580" tIns="34290" rIns="68580" bIns="34290" rtlCol="0" anchor="ctr">
            <a:normAutofit/>
          </a:bodyPr>
          <a:lstStyle/>
          <a:p>
            <a:pPr defTabSz="342900" eaLnBrk="1" fontAlgn="auto" hangingPunct="1">
              <a:spcBef>
                <a:spcPts val="0"/>
              </a:spcBef>
              <a:spcAft>
                <a:spcPts val="450"/>
              </a:spcAft>
              <a:defRPr/>
            </a:pPr>
            <a:fld id="{3A98EE3D-8CD1-4C3F-BD1C-C98C9596463C}" type="slidenum">
              <a:rPr lang="en-US">
                <a:solidFill>
                  <a:prstClr val="black">
                    <a:lumMod val="75000"/>
                    <a:lumOff val="25000"/>
                  </a:prstClr>
                </a:solidFill>
                <a:latin typeface="Franklin Gothic Book" panose="020B0502020104020203"/>
                <a:cs typeface="+mn-cs"/>
              </a:rPr>
              <a:pPr defTabSz="342900" eaLnBrk="1" fontAlgn="auto" hangingPunct="1">
                <a:spcBef>
                  <a:spcPts val="0"/>
                </a:spcBef>
                <a:spcAft>
                  <a:spcPts val="450"/>
                </a:spcAft>
                <a:defRPr/>
              </a:pPr>
              <a:t>30</a:t>
            </a:fld>
            <a:endParaRPr lang="en-US">
              <a:solidFill>
                <a:prstClr val="black">
                  <a:lumMod val="75000"/>
                  <a:lumOff val="25000"/>
                </a:prstClr>
              </a:solidFill>
              <a:latin typeface="Franklin Gothic Book" panose="020B0502020104020203"/>
              <a:cs typeface="+mn-cs"/>
            </a:endParaRPr>
          </a:p>
        </p:txBody>
      </p:sp>
    </p:spTree>
    <p:extLst>
      <p:ext uri="{BB962C8B-B14F-4D97-AF65-F5344CB8AC3E}">
        <p14:creationId xmlns:p14="http://schemas.microsoft.com/office/powerpoint/2010/main" val="36829179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200150"/>
            <a:ext cx="2777490" cy="7124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14" name="Rectangle 13">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1610" y="1197482"/>
            <a:ext cx="2777490" cy="73916"/>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16" name="Rectangle 15">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81373" y="1200150"/>
            <a:ext cx="2777490" cy="6858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pic>
        <p:nvPicPr>
          <p:cNvPr id="7" name="Content Placeholder 6" descr="A screenshot of a website&#10;&#10;Description automatically generated">
            <a:extLst>
              <a:ext uri="{FF2B5EF4-FFF2-40B4-BE49-F238E27FC236}">
                <a16:creationId xmlns:a16="http://schemas.microsoft.com/office/drawing/2014/main" id="{2AD522C7-D9CE-97BA-6F29-E382C8E3C7FF}"/>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rcRect r="888" b="-1"/>
          <a:stretch/>
        </p:blipFill>
        <p:spPr>
          <a:xfrm>
            <a:off x="15" y="857257"/>
            <a:ext cx="9143985" cy="5143493"/>
          </a:xfrm>
          <a:prstGeom prst="rect">
            <a:avLst/>
          </a:prstGeom>
        </p:spPr>
      </p:pic>
      <p:sp>
        <p:nvSpPr>
          <p:cNvPr id="4" name="Footer Placeholder 3">
            <a:extLst>
              <a:ext uri="{FF2B5EF4-FFF2-40B4-BE49-F238E27FC236}">
                <a16:creationId xmlns:a16="http://schemas.microsoft.com/office/drawing/2014/main" id="{603576C6-79D3-8ECC-3185-A0CB662F2554}"/>
              </a:ext>
            </a:extLst>
          </p:cNvPr>
          <p:cNvSpPr>
            <a:spLocks noGrp="1"/>
          </p:cNvSpPr>
          <p:nvPr>
            <p:ph type="ftr" sz="quarter" idx="11"/>
          </p:nvPr>
        </p:nvSpPr>
        <p:spPr>
          <a:xfrm>
            <a:off x="435894" y="5675186"/>
            <a:ext cx="5187908" cy="273844"/>
          </a:xfrm>
        </p:spPr>
        <p:txBody>
          <a:bodyPr vert="horz" lIns="68580" tIns="34290" rIns="68580" bIns="34290" rtlCol="0" anchor="ctr">
            <a:normAutofit/>
          </a:bodyPr>
          <a:lstStyle/>
          <a:p>
            <a:pPr defTabSz="342900" eaLnBrk="1" fontAlgn="auto" hangingPunct="1">
              <a:spcBef>
                <a:spcPts val="0"/>
              </a:spcBef>
              <a:spcAft>
                <a:spcPts val="0"/>
              </a:spcAft>
              <a:defRPr/>
            </a:pPr>
            <a:endParaRPr lang="en-US">
              <a:solidFill>
                <a:srgbClr val="FFFFFF"/>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32DB081B-DB55-7C94-6672-97CFCA2D4ABA}"/>
              </a:ext>
            </a:extLst>
          </p:cNvPr>
          <p:cNvSpPr>
            <a:spLocks noGrp="1"/>
          </p:cNvSpPr>
          <p:nvPr>
            <p:ph type="sldNum" sz="quarter" idx="12"/>
          </p:nvPr>
        </p:nvSpPr>
        <p:spPr>
          <a:xfrm>
            <a:off x="7918725" y="5675186"/>
            <a:ext cx="789383" cy="273844"/>
          </a:xfrm>
        </p:spPr>
        <p:txBody>
          <a:bodyPr vert="horz" lIns="68580" tIns="34290" rIns="68580" bIns="34290" rtlCol="0" anchor="ctr">
            <a:normAutofit/>
          </a:bodyPr>
          <a:lstStyle/>
          <a:p>
            <a:pPr defTabSz="342900" eaLnBrk="1" fontAlgn="auto" hangingPunct="1">
              <a:spcBef>
                <a:spcPts val="0"/>
              </a:spcBef>
              <a:spcAft>
                <a:spcPts val="450"/>
              </a:spcAft>
              <a:defRPr/>
            </a:pPr>
            <a:fld id="{3A98EE3D-8CD1-4C3F-BD1C-C98C9596463C}" type="slidenum">
              <a:rPr lang="en-US">
                <a:solidFill>
                  <a:srgbClr val="FFFFFF"/>
                </a:solidFill>
                <a:latin typeface="Franklin Gothic Book" panose="020B0502020104020203"/>
                <a:cs typeface="+mn-cs"/>
              </a:rPr>
              <a:pPr defTabSz="342900" eaLnBrk="1" fontAlgn="auto" hangingPunct="1">
                <a:spcBef>
                  <a:spcPts val="0"/>
                </a:spcBef>
                <a:spcAft>
                  <a:spcPts val="450"/>
                </a:spcAft>
                <a:defRPr/>
              </a:pPr>
              <a:t>31</a:t>
            </a:fld>
            <a:endParaRPr lang="en-US">
              <a:solidFill>
                <a:srgbClr val="FFFFFF"/>
              </a:solidFill>
              <a:latin typeface="Franklin Gothic Book" panose="020B0502020104020203"/>
              <a:cs typeface="+mn-cs"/>
            </a:endParaRPr>
          </a:p>
        </p:txBody>
      </p:sp>
    </p:spTree>
    <p:extLst>
      <p:ext uri="{BB962C8B-B14F-4D97-AF65-F5344CB8AC3E}">
        <p14:creationId xmlns:p14="http://schemas.microsoft.com/office/powerpoint/2010/main" val="27354287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200150"/>
            <a:ext cx="2777490" cy="7124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21" name="Rectangle 2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1610" y="1197482"/>
            <a:ext cx="2777490" cy="73916"/>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23" name="Rectangle 2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81373" y="1200150"/>
            <a:ext cx="2777490" cy="6858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25" name="Rectangle 2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3171573"/>
            <a:ext cx="8474199" cy="250361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useBgFill="1">
        <p:nvSpPr>
          <p:cNvPr id="27" name="Rectangle 2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Franklin Gothic Book" panose="020B0502020104020203"/>
            </a:endParaRPr>
          </a:p>
        </p:txBody>
      </p:sp>
      <p:grpSp>
        <p:nvGrpSpPr>
          <p:cNvPr id="29" name="Group 28">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8551" y="1200150"/>
            <a:ext cx="2777490" cy="4451350"/>
            <a:chOff x="438068" y="457200"/>
            <a:chExt cx="3703320" cy="5935133"/>
          </a:xfrm>
        </p:grpSpPr>
        <p:sp>
          <p:nvSpPr>
            <p:cNvPr id="30" name="Rectangle 2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31" name="Rectangle 3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grpSp>
      <p:sp>
        <p:nvSpPr>
          <p:cNvPr id="2" name="Title 1">
            <a:extLst>
              <a:ext uri="{FF2B5EF4-FFF2-40B4-BE49-F238E27FC236}">
                <a16:creationId xmlns:a16="http://schemas.microsoft.com/office/drawing/2014/main" id="{DD188B8F-88EE-8083-79F8-67E5CF532B20}"/>
              </a:ext>
            </a:extLst>
          </p:cNvPr>
          <p:cNvSpPr>
            <a:spLocks noGrp="1"/>
          </p:cNvSpPr>
          <p:nvPr>
            <p:ph type="title"/>
          </p:nvPr>
        </p:nvSpPr>
        <p:spPr>
          <a:xfrm>
            <a:off x="438151" y="2000251"/>
            <a:ext cx="2559050" cy="2608788"/>
          </a:xfrm>
        </p:spPr>
        <p:txBody>
          <a:bodyPr vert="horz" lIns="68580" tIns="34290" rIns="68580" bIns="34290" rtlCol="0" anchor="b">
            <a:normAutofit/>
          </a:bodyPr>
          <a:lstStyle/>
          <a:p>
            <a:r>
              <a:rPr lang="en-US" sz="2700">
                <a:solidFill>
                  <a:srgbClr val="FFFFFF"/>
                </a:solidFill>
              </a:rPr>
              <a:t>Strategic Decision making</a:t>
            </a:r>
          </a:p>
        </p:txBody>
      </p:sp>
      <p:sp>
        <p:nvSpPr>
          <p:cNvPr id="5" name="Slide Number Placeholder 4">
            <a:extLst>
              <a:ext uri="{FF2B5EF4-FFF2-40B4-BE49-F238E27FC236}">
                <a16:creationId xmlns:a16="http://schemas.microsoft.com/office/drawing/2014/main" id="{C3240882-2D4D-D20A-6658-131A4DC8E53B}"/>
              </a:ext>
            </a:extLst>
          </p:cNvPr>
          <p:cNvSpPr>
            <a:spLocks noGrp="1"/>
          </p:cNvSpPr>
          <p:nvPr>
            <p:ph type="sldNum" sz="quarter" idx="12"/>
          </p:nvPr>
        </p:nvSpPr>
        <p:spPr>
          <a:xfrm>
            <a:off x="2590800" y="1431803"/>
            <a:ext cx="407005" cy="273844"/>
          </a:xfrm>
        </p:spPr>
        <p:txBody>
          <a:bodyPr vert="horz" lIns="68580" tIns="34290" rIns="68580" bIns="34290" rtlCol="0" anchor="ctr">
            <a:normAutofit/>
          </a:bodyPr>
          <a:lstStyle/>
          <a:p>
            <a:pPr defTabSz="342900" eaLnBrk="1" fontAlgn="auto" hangingPunct="1">
              <a:spcBef>
                <a:spcPts val="0"/>
              </a:spcBef>
              <a:spcAft>
                <a:spcPts val="450"/>
              </a:spcAft>
              <a:defRPr/>
            </a:pPr>
            <a:fld id="{3A98EE3D-8CD1-4C3F-BD1C-C98C9596463C}" type="slidenum">
              <a:rPr lang="en-US">
                <a:solidFill>
                  <a:srgbClr val="FFFFFF"/>
                </a:solidFill>
                <a:latin typeface="Franklin Gothic Book" panose="020B0502020104020203"/>
                <a:cs typeface="+mn-cs"/>
              </a:rPr>
              <a:pPr defTabSz="342900" eaLnBrk="1" fontAlgn="auto" hangingPunct="1">
                <a:spcBef>
                  <a:spcPts val="0"/>
                </a:spcBef>
                <a:spcAft>
                  <a:spcPts val="450"/>
                </a:spcAft>
                <a:defRPr/>
              </a:pPr>
              <a:t>32</a:t>
            </a:fld>
            <a:endParaRPr lang="en-US">
              <a:solidFill>
                <a:srgbClr val="FFFFFF"/>
              </a:solidFill>
              <a:latin typeface="Franklin Gothic Book" panose="020B0502020104020203"/>
              <a:cs typeface="+mn-cs"/>
            </a:endParaRPr>
          </a:p>
        </p:txBody>
      </p:sp>
      <p:sp>
        <p:nvSpPr>
          <p:cNvPr id="4" name="Footer Placeholder 3">
            <a:extLst>
              <a:ext uri="{FF2B5EF4-FFF2-40B4-BE49-F238E27FC236}">
                <a16:creationId xmlns:a16="http://schemas.microsoft.com/office/drawing/2014/main" id="{3F7B55C6-E55B-2415-753F-763ACC81BB49}"/>
              </a:ext>
            </a:extLst>
          </p:cNvPr>
          <p:cNvSpPr>
            <a:spLocks noGrp="1"/>
          </p:cNvSpPr>
          <p:nvPr>
            <p:ph type="ftr" sz="quarter" idx="11"/>
          </p:nvPr>
        </p:nvSpPr>
        <p:spPr>
          <a:xfrm>
            <a:off x="435894" y="5270309"/>
            <a:ext cx="2574006" cy="273844"/>
          </a:xfrm>
        </p:spPr>
        <p:txBody>
          <a:bodyPr vert="horz" lIns="68580" tIns="34290" rIns="68580" bIns="34290" rtlCol="0" anchor="ctr">
            <a:normAutofit lnSpcReduction="10000"/>
          </a:bodyPr>
          <a:lstStyle/>
          <a:p>
            <a:pPr defTabSz="342900" eaLnBrk="1" fontAlgn="auto" hangingPunct="1">
              <a:lnSpc>
                <a:spcPct val="90000"/>
              </a:lnSpc>
              <a:spcBef>
                <a:spcPts val="0"/>
              </a:spcBef>
              <a:spcAft>
                <a:spcPts val="450"/>
              </a:spcAft>
              <a:defRPr/>
            </a:pPr>
            <a:r>
              <a:rPr lang="en-US" sz="525">
                <a:solidFill>
                  <a:srgbClr val="FFFFFF"/>
                </a:solidFill>
                <a:latin typeface="Franklin Gothic Book" panose="020B0502020104020203"/>
                <a:cs typeface="+mn-cs"/>
              </a:rPr>
              <a:t>Source: From G. Johnson, K. Scholes and R. Whittington. Exploring Corporate Strategy, 8th edn, Pearson Education 2008.</a:t>
            </a:r>
          </a:p>
          <a:p>
            <a:pPr defTabSz="342900" eaLnBrk="1" fontAlgn="auto" hangingPunct="1">
              <a:lnSpc>
                <a:spcPct val="90000"/>
              </a:lnSpc>
              <a:spcBef>
                <a:spcPts val="0"/>
              </a:spcBef>
              <a:spcAft>
                <a:spcPts val="450"/>
              </a:spcAft>
              <a:defRPr/>
            </a:pPr>
            <a:endParaRPr lang="en-US" sz="525">
              <a:solidFill>
                <a:srgbClr val="FFFFFF"/>
              </a:solidFill>
              <a:latin typeface="Franklin Gothic Book" panose="020B0502020104020203"/>
              <a:cs typeface="+mn-cs"/>
            </a:endParaRPr>
          </a:p>
        </p:txBody>
      </p:sp>
      <p:pic>
        <p:nvPicPr>
          <p:cNvPr id="6" name="Picture 15" descr="A green and blue text on a white background&#10;&#10;Description automatically generated">
            <a:extLst>
              <a:ext uri="{FF2B5EF4-FFF2-40B4-BE49-F238E27FC236}">
                <a16:creationId xmlns:a16="http://schemas.microsoft.com/office/drawing/2014/main" id="{E2F4C391-792D-FBDE-83CB-159954B0CF7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573790" y="1429240"/>
            <a:ext cx="5073648" cy="398173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7">
            <a:extLst>
              <a:ext uri="{FF2B5EF4-FFF2-40B4-BE49-F238E27FC236}">
                <a16:creationId xmlns:a16="http://schemas.microsoft.com/office/drawing/2014/main" id="{D3893EBD-B350-3A99-9382-B9EC295DC6C6}"/>
              </a:ext>
            </a:extLst>
          </p:cNvPr>
          <p:cNvSpPr>
            <a:spLocks noChangeArrowheads="1"/>
          </p:cNvSpPr>
          <p:nvPr/>
        </p:nvSpPr>
        <p:spPr bwMode="auto">
          <a:xfrm>
            <a:off x="457430" y="2612898"/>
            <a:ext cx="2676496" cy="2725865"/>
          </a:xfrm>
          <a:prstGeom prst="rect">
            <a:avLst/>
          </a:prstGeom>
        </p:spPr>
        <p:txBody>
          <a:bodyPr vert="horz" lIns="68580" tIns="34290" rIns="68580" bIns="34290" rtlCol="0" anchor="ctr">
            <a:normAutofit/>
          </a:bodyPr>
          <a:lstStyle/>
          <a:p>
            <a:pPr defTabSz="342900" eaLnBrk="1" fontAlgn="auto" hangingPunct="1">
              <a:spcBef>
                <a:spcPct val="20000"/>
              </a:spcBef>
              <a:spcAft>
                <a:spcPts val="450"/>
              </a:spcAft>
              <a:buClr>
                <a:srgbClr val="1CADE4"/>
              </a:buClr>
              <a:buSzPct val="92000"/>
              <a:buFont typeface="Wingdings 2" panose="05020102010507070707" pitchFamily="18" charset="2"/>
              <a:buChar char=""/>
              <a:defRPr/>
            </a:pPr>
            <a:endParaRPr lang="en-US" altLang="en-US" sz="1350" dirty="0">
              <a:solidFill>
                <a:prstClr val="black">
                  <a:lumMod val="75000"/>
                  <a:lumOff val="25000"/>
                </a:prstClr>
              </a:solidFill>
              <a:latin typeface="Franklin Gothic Book" panose="020B0502020104020203"/>
              <a:cs typeface="+mn-cs"/>
            </a:endParaRPr>
          </a:p>
        </p:txBody>
      </p:sp>
    </p:spTree>
    <p:extLst>
      <p:ext uri="{BB962C8B-B14F-4D97-AF65-F5344CB8AC3E}">
        <p14:creationId xmlns:p14="http://schemas.microsoft.com/office/powerpoint/2010/main" val="11609168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304800" y="5715000"/>
            <a:ext cx="8542338" cy="1000125"/>
          </a:xfrm>
          <a:noFill/>
        </p:spPr>
        <p:txBody>
          <a:bodyPr lIns="90488" tIns="44450" rIns="90488" bIns="44450"/>
          <a:lstStyle/>
          <a:p>
            <a:pPr eaLnBrk="1" hangingPunct="1"/>
            <a:r>
              <a:rPr lang="en-US" altLang="en-US" sz="2800" b="1" dirty="0"/>
              <a:t>Factors  Shaping  the Choice  of  Company  Strategy</a:t>
            </a:r>
          </a:p>
        </p:txBody>
      </p:sp>
      <p:sp>
        <p:nvSpPr>
          <p:cNvPr id="6147" name="AutoShape 3"/>
          <p:cNvSpPr>
            <a:spLocks noChangeArrowheads="1"/>
          </p:cNvSpPr>
          <p:nvPr/>
        </p:nvSpPr>
        <p:spPr bwMode="auto">
          <a:xfrm rot="5400000">
            <a:off x="1562894" y="384969"/>
            <a:ext cx="2127250" cy="1579562"/>
          </a:xfrm>
          <a:prstGeom prst="homePlate">
            <a:avLst>
              <a:gd name="adj" fmla="val 33668"/>
            </a:avLst>
          </a:prstGeom>
          <a:solidFill>
            <a:srgbClr val="800000"/>
          </a:solidFill>
          <a:ln w="19050">
            <a:solidFill>
              <a:schemeClr val="accent2"/>
            </a:solidFill>
            <a:miter lim="800000"/>
            <a:headEnd/>
            <a:tailEnd/>
          </a:ln>
        </p:spPr>
        <p:txBody>
          <a:bodyPr rot="10800000" vert="eaVert"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877888" rtl="0" eaLnBrk="1" fontAlgn="base" latinLnBrk="0" hangingPunct="1">
              <a:lnSpc>
                <a:spcPct val="100000"/>
              </a:lnSpc>
              <a:spcBef>
                <a:spcPct val="0"/>
              </a:spcBef>
              <a:spcAft>
                <a:spcPct val="0"/>
              </a:spcAft>
              <a:buClrTx/>
              <a:buSzTx/>
              <a:buFontTx/>
              <a:buNone/>
              <a:tabLst/>
              <a:defRPr/>
            </a:pPr>
            <a:endParaRPr kumimoji="0" lang="en-US" altLang="en-US" sz="1500" b="0" i="0" u="none" strike="noStrike" kern="1200" cap="none" spc="0" normalizeH="0" baseline="0" noProof="0">
              <a:ln>
                <a:noFill/>
              </a:ln>
              <a:solidFill>
                <a:srgbClr val="6699FF"/>
              </a:solidFill>
              <a:effectLst/>
              <a:uLnTx/>
              <a:uFillTx/>
              <a:latin typeface="Arial" panose="020B0604020202020204" pitchFamily="34" charset="0"/>
              <a:ea typeface="+mn-ea"/>
              <a:cs typeface="+mn-cs"/>
            </a:endParaRPr>
          </a:p>
        </p:txBody>
      </p:sp>
      <p:sp>
        <p:nvSpPr>
          <p:cNvPr id="6148" name="AutoShape 4"/>
          <p:cNvSpPr>
            <a:spLocks noChangeArrowheads="1"/>
          </p:cNvSpPr>
          <p:nvPr/>
        </p:nvSpPr>
        <p:spPr bwMode="auto">
          <a:xfrm rot="5400000">
            <a:off x="-118268" y="384968"/>
            <a:ext cx="2127250" cy="1579563"/>
          </a:xfrm>
          <a:prstGeom prst="homePlate">
            <a:avLst>
              <a:gd name="adj" fmla="val 33668"/>
            </a:avLst>
          </a:prstGeom>
          <a:solidFill>
            <a:srgbClr val="000040"/>
          </a:solidFill>
          <a:ln w="19050">
            <a:solidFill>
              <a:schemeClr val="accent2"/>
            </a:solidFill>
            <a:miter lim="800000"/>
            <a:headEnd/>
            <a:tailEnd/>
          </a:ln>
        </p:spPr>
        <p:txBody>
          <a:bodyPr rot="10800000" vert="eaVert"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877888" rtl="0" eaLnBrk="1" fontAlgn="base" latinLnBrk="0" hangingPunct="1">
              <a:lnSpc>
                <a:spcPct val="100000"/>
              </a:lnSpc>
              <a:spcBef>
                <a:spcPct val="0"/>
              </a:spcBef>
              <a:spcAft>
                <a:spcPct val="0"/>
              </a:spcAft>
              <a:buClrTx/>
              <a:buSzTx/>
              <a:buFontTx/>
              <a:buNone/>
              <a:tabLst/>
              <a:defRPr/>
            </a:pPr>
            <a:endParaRPr kumimoji="0" lang="en-US" altLang="en-US" sz="1500" b="0" i="0" u="none" strike="noStrike" kern="1200" cap="none" spc="0" normalizeH="0" baseline="0" noProof="0">
              <a:ln>
                <a:noFill/>
              </a:ln>
              <a:solidFill>
                <a:srgbClr val="6699FF"/>
              </a:solidFill>
              <a:effectLst/>
              <a:uLnTx/>
              <a:uFillTx/>
              <a:latin typeface="Arial" panose="020B0604020202020204" pitchFamily="34" charset="0"/>
              <a:ea typeface="+mn-ea"/>
              <a:cs typeface="+mn-cs"/>
            </a:endParaRPr>
          </a:p>
        </p:txBody>
      </p:sp>
      <p:sp>
        <p:nvSpPr>
          <p:cNvPr id="6149" name="AutoShape 5"/>
          <p:cNvSpPr>
            <a:spLocks noChangeArrowheads="1"/>
          </p:cNvSpPr>
          <p:nvPr/>
        </p:nvSpPr>
        <p:spPr bwMode="auto">
          <a:xfrm rot="5400000">
            <a:off x="3232150" y="384175"/>
            <a:ext cx="2125663" cy="1579563"/>
          </a:xfrm>
          <a:prstGeom prst="homePlate">
            <a:avLst>
              <a:gd name="adj" fmla="val 33643"/>
            </a:avLst>
          </a:prstGeom>
          <a:solidFill>
            <a:srgbClr val="FF9900">
              <a:alpha val="98038"/>
            </a:srgbClr>
          </a:solidFill>
          <a:ln w="19050">
            <a:solidFill>
              <a:schemeClr val="accent2"/>
            </a:solidFill>
            <a:miter lim="800000"/>
            <a:headEnd/>
            <a:tailEnd/>
          </a:ln>
        </p:spPr>
        <p:txBody>
          <a:bodyPr rot="10800000" vert="eaVert"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877888" rtl="0" eaLnBrk="1" fontAlgn="base" latinLnBrk="0" hangingPunct="1">
              <a:lnSpc>
                <a:spcPct val="100000"/>
              </a:lnSpc>
              <a:spcBef>
                <a:spcPct val="0"/>
              </a:spcBef>
              <a:spcAft>
                <a:spcPct val="0"/>
              </a:spcAft>
              <a:buClrTx/>
              <a:buSzTx/>
              <a:buFontTx/>
              <a:buNone/>
              <a:tabLst/>
              <a:defRPr/>
            </a:pPr>
            <a:endParaRPr kumimoji="0" lang="en-US" altLang="en-US" sz="1500" b="0" i="0" u="none" strike="noStrike" kern="1200" cap="none" spc="0" normalizeH="0" baseline="0" noProof="0">
              <a:ln>
                <a:noFill/>
              </a:ln>
              <a:solidFill>
                <a:srgbClr val="6699FF"/>
              </a:solidFill>
              <a:effectLst/>
              <a:uLnTx/>
              <a:uFillTx/>
              <a:latin typeface="Arial" panose="020B0604020202020204" pitchFamily="34" charset="0"/>
              <a:ea typeface="+mn-ea"/>
              <a:cs typeface="+mn-cs"/>
            </a:endParaRPr>
          </a:p>
        </p:txBody>
      </p:sp>
      <p:sp>
        <p:nvSpPr>
          <p:cNvPr id="6150" name="AutoShape 6"/>
          <p:cNvSpPr>
            <a:spLocks noChangeArrowheads="1"/>
          </p:cNvSpPr>
          <p:nvPr/>
        </p:nvSpPr>
        <p:spPr bwMode="auto">
          <a:xfrm>
            <a:off x="157163" y="1995488"/>
            <a:ext cx="4640262" cy="1423987"/>
          </a:xfrm>
          <a:prstGeom prst="rightArrow">
            <a:avLst>
              <a:gd name="adj1" fmla="val 50000"/>
              <a:gd name="adj2" fmla="val 81466"/>
            </a:avLst>
          </a:prstGeom>
          <a:solidFill>
            <a:srgbClr val="004400"/>
          </a:solidFill>
          <a:ln w="19050">
            <a:solidFill>
              <a:schemeClr val="accent2"/>
            </a:solidFill>
            <a:miter lim="800000"/>
            <a:headEnd/>
            <a:tailEnd/>
          </a:ln>
        </p:spPr>
        <p:txBody>
          <a:bodyPr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877888" rtl="0" eaLnBrk="1" fontAlgn="base" latinLnBrk="0" hangingPunct="1">
              <a:lnSpc>
                <a:spcPct val="100000"/>
              </a:lnSpc>
              <a:spcBef>
                <a:spcPct val="0"/>
              </a:spcBef>
              <a:spcAft>
                <a:spcPct val="0"/>
              </a:spcAft>
              <a:buClrTx/>
              <a:buSzTx/>
              <a:buFontTx/>
              <a:buNone/>
              <a:tabLst/>
              <a:defRPr/>
            </a:pPr>
            <a:r>
              <a:rPr kumimoji="0" lang="en-US" altLang="en-US" sz="2200" b="0" i="0" u="none" strike="noStrike" kern="1200" cap="none" spc="0" normalizeH="0" baseline="0" noProof="0">
                <a:ln>
                  <a:noFill/>
                </a:ln>
                <a:solidFill>
                  <a:srgbClr val="FFFFFF"/>
                </a:solidFill>
                <a:effectLst/>
                <a:uLnTx/>
                <a:uFillTx/>
                <a:latin typeface="Arial" panose="020B0604020202020204" pitchFamily="34" charset="0"/>
                <a:ea typeface="+mn-ea"/>
                <a:cs typeface="+mn-cs"/>
              </a:rPr>
              <a:t>Company’s Strategic Situation</a:t>
            </a:r>
          </a:p>
        </p:txBody>
      </p:sp>
      <p:sp>
        <p:nvSpPr>
          <p:cNvPr id="6151" name="Rectangle 7"/>
          <p:cNvSpPr>
            <a:spLocks noChangeArrowheads="1"/>
          </p:cNvSpPr>
          <p:nvPr/>
        </p:nvSpPr>
        <p:spPr bwMode="auto">
          <a:xfrm flipH="1">
            <a:off x="7983538" y="1847850"/>
            <a:ext cx="1044575" cy="1719263"/>
          </a:xfrm>
          <a:prstGeom prst="rect">
            <a:avLst/>
          </a:prstGeom>
          <a:solidFill>
            <a:srgbClr val="FF9900"/>
          </a:solidFill>
          <a:ln w="19050">
            <a:solidFill>
              <a:schemeClr val="accent2"/>
            </a:solidFill>
            <a:miter lim="800000"/>
            <a:headEnd/>
            <a:tailEnd/>
          </a:ln>
        </p:spPr>
        <p:txBody>
          <a:bodyPr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877888" rtl="0" eaLnBrk="1" fontAlgn="base" latinLnBrk="0" hangingPunct="1">
              <a:lnSpc>
                <a:spcPct val="110000"/>
              </a:lnSpc>
              <a:spcBef>
                <a:spcPct val="0"/>
              </a:spcBef>
              <a:spcAft>
                <a:spcPct val="0"/>
              </a:spcAft>
              <a:buClrTx/>
              <a:buSzTx/>
              <a:buFontTx/>
              <a:buNone/>
              <a:tabLst/>
              <a:defRPr/>
            </a:pPr>
            <a:r>
              <a:rPr kumimoji="0" lang="en-US" alt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mn-cs"/>
              </a:rPr>
              <a:t>Craft</a:t>
            </a:r>
          </a:p>
          <a:p>
            <a:pPr marL="0" marR="0" lvl="0" indent="0" algn="ctr" defTabSz="877888" rtl="0" eaLnBrk="1" fontAlgn="base" latinLnBrk="0" hangingPunct="1">
              <a:lnSpc>
                <a:spcPct val="110000"/>
              </a:lnSpc>
              <a:spcBef>
                <a:spcPct val="0"/>
              </a:spcBef>
              <a:spcAft>
                <a:spcPct val="0"/>
              </a:spcAft>
              <a:buClrTx/>
              <a:buSzTx/>
              <a:buFontTx/>
              <a:buNone/>
              <a:tabLst/>
              <a:defRPr/>
            </a:pPr>
            <a:r>
              <a:rPr kumimoji="0" lang="en-US" alt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mn-cs"/>
              </a:rPr>
              <a:t>the</a:t>
            </a:r>
          </a:p>
          <a:p>
            <a:pPr marL="0" marR="0" lvl="0" indent="0" algn="ctr" defTabSz="877888" rtl="0" eaLnBrk="1" fontAlgn="base" latinLnBrk="0" hangingPunct="1">
              <a:lnSpc>
                <a:spcPct val="110000"/>
              </a:lnSpc>
              <a:spcBef>
                <a:spcPct val="0"/>
              </a:spcBef>
              <a:spcAft>
                <a:spcPct val="0"/>
              </a:spcAft>
              <a:buClrTx/>
              <a:buSzTx/>
              <a:buFontTx/>
              <a:buNone/>
              <a:tabLst/>
              <a:defRPr/>
            </a:pPr>
            <a:r>
              <a:rPr kumimoji="0" lang="en-US" alt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mn-cs"/>
              </a:rPr>
              <a:t>strategy</a:t>
            </a:r>
          </a:p>
        </p:txBody>
      </p:sp>
      <p:sp>
        <p:nvSpPr>
          <p:cNvPr id="6152" name="Rectangle 8"/>
          <p:cNvSpPr>
            <a:spLocks noChangeArrowheads="1"/>
          </p:cNvSpPr>
          <p:nvPr/>
        </p:nvSpPr>
        <p:spPr bwMode="auto">
          <a:xfrm>
            <a:off x="5267325" y="185738"/>
            <a:ext cx="34798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8900" tIns="42862" rIns="88900" bIns="42862">
            <a:spAutoFit/>
          </a:bodyP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877888" rtl="0" eaLnBrk="1" fontAlgn="base" latinLnBrk="0" hangingPunct="1">
              <a:lnSpc>
                <a:spcPct val="100000"/>
              </a:lnSpc>
              <a:spcBef>
                <a:spcPct val="0"/>
              </a:spcBef>
              <a:spcAft>
                <a:spcPct val="0"/>
              </a:spcAft>
              <a:buClrTx/>
              <a:buSzTx/>
              <a:buFontTx/>
              <a:buNone/>
              <a:tabLst/>
              <a:defRPr/>
            </a:pPr>
            <a:r>
              <a:rPr kumimoji="0" lang="en-US" altLang="en-US" sz="2800" b="1" i="0" u="none" strike="noStrike" kern="1200" cap="none" spc="0" normalizeH="0" baseline="0" noProof="0">
                <a:ln>
                  <a:noFill/>
                </a:ln>
                <a:solidFill>
                  <a:srgbClr val="FFFFFF"/>
                </a:solidFill>
                <a:effectLst/>
                <a:uLnTx/>
                <a:uFillTx/>
                <a:latin typeface="Arial" panose="020B0604020202020204" pitchFamily="34" charset="0"/>
                <a:ea typeface="+mn-ea"/>
                <a:cs typeface="+mn-cs"/>
                <a:sym typeface="Wingdings" panose="05000000000000000000" pitchFamily="2" charset="2"/>
              </a:rPr>
              <a:t> </a:t>
            </a:r>
            <a:r>
              <a:rPr kumimoji="0" lang="en-US" altLang="en-US" sz="2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External Factors</a:t>
            </a:r>
          </a:p>
        </p:txBody>
      </p:sp>
      <p:sp>
        <p:nvSpPr>
          <p:cNvPr id="32" name="Rectangle 9"/>
          <p:cNvSpPr>
            <a:spLocks noChangeArrowheads="1"/>
          </p:cNvSpPr>
          <p:nvPr/>
        </p:nvSpPr>
        <p:spPr bwMode="auto">
          <a:xfrm>
            <a:off x="5218113" y="4503738"/>
            <a:ext cx="3449637" cy="512762"/>
          </a:xfrm>
          <a:prstGeom prst="rect">
            <a:avLst/>
          </a:prstGeom>
          <a:noFill/>
          <a:ln>
            <a:noFill/>
          </a:ln>
        </p:spPr>
        <p:txBody>
          <a:bodyPr lIns="88900" tIns="42862" rIns="88900" bIns="42862">
            <a:spAutoFit/>
          </a:bodyPr>
          <a:lstStyle/>
          <a:p>
            <a:pPr marL="0" marR="0" lvl="0" indent="0" algn="l" defTabSz="877888"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404040"/>
                </a:solidFill>
                <a:effectLst/>
                <a:uLnTx/>
                <a:uFillTx/>
                <a:latin typeface="Arial" charset="0"/>
                <a:ea typeface="+mn-ea"/>
                <a:cs typeface="+mn-cs"/>
                <a:sym typeface="Wingdings" pitchFamily="2" charset="2"/>
              </a:rPr>
              <a:t> </a:t>
            </a:r>
            <a:r>
              <a:rPr kumimoji="0" lang="en-US" sz="2800" b="1" i="0" u="none" strike="noStrike" kern="1200" cap="none" spc="0" normalizeH="0" baseline="0" noProof="0" dirty="0">
                <a:ln>
                  <a:noFill/>
                </a:ln>
                <a:solidFill>
                  <a:srgbClr val="404040"/>
                </a:solidFill>
                <a:effectLst/>
                <a:uLnTx/>
                <a:uFillTx/>
                <a:latin typeface="Arial" charset="0"/>
                <a:ea typeface="+mn-ea"/>
                <a:cs typeface="+mn-cs"/>
              </a:rPr>
              <a:t>Internal Factors</a:t>
            </a:r>
          </a:p>
        </p:txBody>
      </p:sp>
      <p:sp>
        <p:nvSpPr>
          <p:cNvPr id="6154" name="Rectangle 10"/>
          <p:cNvSpPr>
            <a:spLocks noChangeArrowheads="1"/>
          </p:cNvSpPr>
          <p:nvPr/>
        </p:nvSpPr>
        <p:spPr bwMode="auto">
          <a:xfrm>
            <a:off x="161925" y="234950"/>
            <a:ext cx="1568450" cy="153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5000"/>
              </a:lnSpc>
              <a:spcBef>
                <a:spcPct val="15000"/>
              </a:spcBef>
              <a:spcAft>
                <a:spcPct val="20000"/>
              </a:spcAft>
              <a:buClrTx/>
              <a:buSzTx/>
              <a:buFontTx/>
              <a:buNone/>
              <a:tabLst/>
              <a:defRPr/>
            </a:pPr>
            <a:r>
              <a:rPr kumimoji="0" lang="en-US" alt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mn-cs"/>
              </a:rPr>
              <a:t>Social, political, regulatory and community factors</a:t>
            </a:r>
          </a:p>
        </p:txBody>
      </p:sp>
      <p:sp>
        <p:nvSpPr>
          <p:cNvPr id="6155" name="Rectangle 11"/>
          <p:cNvSpPr>
            <a:spLocks noChangeArrowheads="1"/>
          </p:cNvSpPr>
          <p:nvPr/>
        </p:nvSpPr>
        <p:spPr bwMode="auto">
          <a:xfrm>
            <a:off x="1843088" y="234950"/>
            <a:ext cx="1568450" cy="153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5000"/>
              </a:lnSpc>
              <a:spcBef>
                <a:spcPct val="15000"/>
              </a:spcBef>
              <a:spcAft>
                <a:spcPct val="20000"/>
              </a:spcAft>
              <a:buClrTx/>
              <a:buSzTx/>
              <a:buFontTx/>
              <a:buNone/>
              <a:tabLst/>
              <a:defRPr/>
            </a:pPr>
            <a:r>
              <a:rPr kumimoji="0" lang="en-US" alt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mn-cs"/>
              </a:rPr>
              <a:t>Competitive conditions and industry attractiveness</a:t>
            </a:r>
          </a:p>
        </p:txBody>
      </p:sp>
      <p:sp>
        <p:nvSpPr>
          <p:cNvPr id="6156" name="Rectangle 12"/>
          <p:cNvSpPr>
            <a:spLocks noChangeArrowheads="1"/>
          </p:cNvSpPr>
          <p:nvPr/>
        </p:nvSpPr>
        <p:spPr bwMode="auto">
          <a:xfrm>
            <a:off x="3509963" y="234950"/>
            <a:ext cx="1568450" cy="153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5000"/>
              </a:lnSpc>
              <a:spcBef>
                <a:spcPct val="15000"/>
              </a:spcBef>
              <a:spcAft>
                <a:spcPct val="20000"/>
              </a:spcAft>
              <a:buClrTx/>
              <a:buSzTx/>
              <a:buFontTx/>
              <a:buNone/>
              <a:tabLst/>
              <a:defRPr/>
            </a:pPr>
            <a:r>
              <a:rPr kumimoji="0" lang="en-US" alt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mn-cs"/>
              </a:rPr>
              <a:t>Company opportunities and threats to company’s well-being</a:t>
            </a:r>
          </a:p>
        </p:txBody>
      </p:sp>
      <p:sp>
        <p:nvSpPr>
          <p:cNvPr id="6157" name="AutoShape 13"/>
          <p:cNvSpPr>
            <a:spLocks noChangeArrowheads="1"/>
          </p:cNvSpPr>
          <p:nvPr/>
        </p:nvSpPr>
        <p:spPr bwMode="auto">
          <a:xfrm rot="-5400000">
            <a:off x="1562894" y="3450432"/>
            <a:ext cx="2127250" cy="1579562"/>
          </a:xfrm>
          <a:prstGeom prst="homePlate">
            <a:avLst>
              <a:gd name="adj" fmla="val 33668"/>
            </a:avLst>
          </a:prstGeom>
          <a:solidFill>
            <a:srgbClr val="800000"/>
          </a:solidFill>
          <a:ln w="19050">
            <a:solidFill>
              <a:schemeClr val="accent2"/>
            </a:solidFill>
            <a:miter lim="800000"/>
            <a:headEnd/>
            <a:tailEnd/>
          </a:ln>
        </p:spPr>
        <p:txBody>
          <a:bodyPr vert="eaVert"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877888" rtl="0" eaLnBrk="1" fontAlgn="base" latinLnBrk="0" hangingPunct="1">
              <a:lnSpc>
                <a:spcPct val="100000"/>
              </a:lnSpc>
              <a:spcBef>
                <a:spcPct val="0"/>
              </a:spcBef>
              <a:spcAft>
                <a:spcPct val="0"/>
              </a:spcAft>
              <a:buClrTx/>
              <a:buSzTx/>
              <a:buFontTx/>
              <a:buNone/>
              <a:tabLst/>
              <a:defRPr/>
            </a:pPr>
            <a:endParaRPr kumimoji="0" lang="en-US" altLang="en-US" sz="1500" b="0" i="0" u="none" strike="noStrike" kern="1200" cap="none" spc="0" normalizeH="0" baseline="0" noProof="0">
              <a:ln>
                <a:noFill/>
              </a:ln>
              <a:solidFill>
                <a:srgbClr val="6699FF"/>
              </a:solidFill>
              <a:effectLst/>
              <a:uLnTx/>
              <a:uFillTx/>
              <a:latin typeface="Arial" panose="020B0604020202020204" pitchFamily="34" charset="0"/>
              <a:ea typeface="+mn-ea"/>
              <a:cs typeface="+mn-cs"/>
            </a:endParaRPr>
          </a:p>
        </p:txBody>
      </p:sp>
      <p:sp>
        <p:nvSpPr>
          <p:cNvPr id="6158" name="AutoShape 14"/>
          <p:cNvSpPr>
            <a:spLocks noChangeArrowheads="1"/>
          </p:cNvSpPr>
          <p:nvPr/>
        </p:nvSpPr>
        <p:spPr bwMode="auto">
          <a:xfrm rot="-5400000">
            <a:off x="3231357" y="3450431"/>
            <a:ext cx="2127250" cy="1579563"/>
          </a:xfrm>
          <a:prstGeom prst="homePlate">
            <a:avLst>
              <a:gd name="adj" fmla="val 33668"/>
            </a:avLst>
          </a:prstGeom>
          <a:solidFill>
            <a:srgbClr val="FF9900"/>
          </a:solidFill>
          <a:ln w="19050">
            <a:solidFill>
              <a:schemeClr val="accent2"/>
            </a:solidFill>
            <a:miter lim="800000"/>
            <a:headEnd/>
            <a:tailEnd/>
          </a:ln>
        </p:spPr>
        <p:txBody>
          <a:bodyPr vert="eaVert"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877888" rtl="0" eaLnBrk="1" fontAlgn="base" latinLnBrk="0" hangingPunct="1">
              <a:lnSpc>
                <a:spcPct val="100000"/>
              </a:lnSpc>
              <a:spcBef>
                <a:spcPct val="0"/>
              </a:spcBef>
              <a:spcAft>
                <a:spcPct val="0"/>
              </a:spcAft>
              <a:buClrTx/>
              <a:buSzTx/>
              <a:buFontTx/>
              <a:buNone/>
              <a:tabLst/>
              <a:defRPr/>
            </a:pPr>
            <a:endParaRPr kumimoji="0" lang="en-US" altLang="en-US" sz="1500" b="0" i="0" u="none" strike="noStrike" kern="1200" cap="none" spc="0" normalizeH="0" baseline="0" noProof="0">
              <a:ln>
                <a:noFill/>
              </a:ln>
              <a:solidFill>
                <a:srgbClr val="6699FF"/>
              </a:solidFill>
              <a:effectLst/>
              <a:uLnTx/>
              <a:uFillTx/>
              <a:latin typeface="Arial" panose="020B0604020202020204" pitchFamily="34" charset="0"/>
              <a:ea typeface="+mn-ea"/>
              <a:cs typeface="+mn-cs"/>
            </a:endParaRPr>
          </a:p>
        </p:txBody>
      </p:sp>
      <p:sp>
        <p:nvSpPr>
          <p:cNvPr id="6159" name="AutoShape 15"/>
          <p:cNvSpPr>
            <a:spLocks noChangeArrowheads="1"/>
          </p:cNvSpPr>
          <p:nvPr/>
        </p:nvSpPr>
        <p:spPr bwMode="auto">
          <a:xfrm rot="-5400000">
            <a:off x="-117474" y="3449637"/>
            <a:ext cx="2125662" cy="1579563"/>
          </a:xfrm>
          <a:prstGeom prst="homePlate">
            <a:avLst>
              <a:gd name="adj" fmla="val 33643"/>
            </a:avLst>
          </a:prstGeom>
          <a:solidFill>
            <a:srgbClr val="000040"/>
          </a:solidFill>
          <a:ln w="19050">
            <a:solidFill>
              <a:schemeClr val="accent2"/>
            </a:solidFill>
            <a:miter lim="800000"/>
            <a:headEnd/>
            <a:tailEnd/>
          </a:ln>
        </p:spPr>
        <p:txBody>
          <a:bodyPr vert="eaVert"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877888" rtl="0" eaLnBrk="1" fontAlgn="base" latinLnBrk="0" hangingPunct="1">
              <a:lnSpc>
                <a:spcPct val="100000"/>
              </a:lnSpc>
              <a:spcBef>
                <a:spcPct val="0"/>
              </a:spcBef>
              <a:spcAft>
                <a:spcPct val="0"/>
              </a:spcAft>
              <a:buClrTx/>
              <a:buSzTx/>
              <a:buFontTx/>
              <a:buNone/>
              <a:tabLst/>
              <a:defRPr/>
            </a:pPr>
            <a:endParaRPr kumimoji="0" lang="en-US" altLang="en-US" sz="1500" b="0" i="0" u="none" strike="noStrike" kern="1200" cap="none" spc="0" normalizeH="0" baseline="0" noProof="0">
              <a:ln>
                <a:noFill/>
              </a:ln>
              <a:solidFill>
                <a:srgbClr val="6699FF"/>
              </a:solidFill>
              <a:effectLst/>
              <a:uLnTx/>
              <a:uFillTx/>
              <a:latin typeface="Arial" panose="020B0604020202020204" pitchFamily="34" charset="0"/>
              <a:ea typeface="+mn-ea"/>
              <a:cs typeface="+mn-cs"/>
            </a:endParaRPr>
          </a:p>
        </p:txBody>
      </p:sp>
      <p:sp>
        <p:nvSpPr>
          <p:cNvPr id="6160" name="Rectangle 16"/>
          <p:cNvSpPr>
            <a:spLocks noChangeArrowheads="1"/>
          </p:cNvSpPr>
          <p:nvPr/>
        </p:nvSpPr>
        <p:spPr bwMode="auto">
          <a:xfrm>
            <a:off x="161925" y="3683000"/>
            <a:ext cx="1568450" cy="147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5000"/>
              </a:lnSpc>
              <a:spcBef>
                <a:spcPct val="15000"/>
              </a:spcBef>
              <a:spcAft>
                <a:spcPct val="20000"/>
              </a:spcAft>
              <a:buClrTx/>
              <a:buSzTx/>
              <a:buFontTx/>
              <a:buNone/>
              <a:tabLst/>
              <a:defRPr/>
            </a:pPr>
            <a:r>
              <a:rPr kumimoji="0" lang="en-US" alt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mn-cs"/>
              </a:rPr>
              <a:t>Resource strengths, capabilities, and weaknesses</a:t>
            </a:r>
          </a:p>
        </p:txBody>
      </p:sp>
      <p:sp>
        <p:nvSpPr>
          <p:cNvPr id="6161" name="Rectangle 17"/>
          <p:cNvSpPr>
            <a:spLocks noChangeArrowheads="1"/>
          </p:cNvSpPr>
          <p:nvPr/>
        </p:nvSpPr>
        <p:spPr bwMode="auto">
          <a:xfrm>
            <a:off x="1843088" y="3702050"/>
            <a:ext cx="1568450" cy="147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5000"/>
              </a:lnSpc>
              <a:spcBef>
                <a:spcPct val="15000"/>
              </a:spcBef>
              <a:spcAft>
                <a:spcPct val="20000"/>
              </a:spcAft>
              <a:buClrTx/>
              <a:buSzTx/>
              <a:buFontTx/>
              <a:buNone/>
              <a:tabLst/>
              <a:defRPr/>
            </a:pPr>
            <a:r>
              <a:rPr kumimoji="0" lang="en-US" alt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mn-cs"/>
              </a:rPr>
              <a:t>Influences of key executives</a:t>
            </a:r>
          </a:p>
        </p:txBody>
      </p:sp>
      <p:sp>
        <p:nvSpPr>
          <p:cNvPr id="6162" name="Rectangle 18"/>
          <p:cNvSpPr>
            <a:spLocks noChangeArrowheads="1"/>
          </p:cNvSpPr>
          <p:nvPr/>
        </p:nvSpPr>
        <p:spPr bwMode="auto">
          <a:xfrm>
            <a:off x="3509963" y="3721100"/>
            <a:ext cx="1568450" cy="147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5000"/>
              </a:lnSpc>
              <a:spcBef>
                <a:spcPct val="15000"/>
              </a:spcBef>
              <a:spcAft>
                <a:spcPct val="20000"/>
              </a:spcAft>
              <a:buClrTx/>
              <a:buSzTx/>
              <a:buFontTx/>
              <a:buNone/>
              <a:tabLst/>
              <a:defRPr/>
            </a:pPr>
            <a:r>
              <a:rPr kumimoji="0" lang="en-US" alt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mn-cs"/>
              </a:rPr>
              <a:t>Shared values and company culture</a:t>
            </a:r>
          </a:p>
        </p:txBody>
      </p:sp>
      <p:sp>
        <p:nvSpPr>
          <p:cNvPr id="6163" name="AutoShape 19"/>
          <p:cNvSpPr>
            <a:spLocks noChangeArrowheads="1"/>
          </p:cNvSpPr>
          <p:nvPr/>
        </p:nvSpPr>
        <p:spPr bwMode="auto">
          <a:xfrm rot="10800000" flipH="1">
            <a:off x="6467475" y="1863725"/>
            <a:ext cx="1462088" cy="1685925"/>
          </a:xfrm>
          <a:prstGeom prst="homePlate">
            <a:avLst>
              <a:gd name="adj" fmla="val 25000"/>
            </a:avLst>
          </a:prstGeom>
          <a:solidFill>
            <a:srgbClr val="800000"/>
          </a:solidFill>
          <a:ln w="19050">
            <a:solidFill>
              <a:schemeClr val="accent2"/>
            </a:solidFill>
            <a:miter lim="800000"/>
            <a:headEnd/>
            <a:tailEnd/>
          </a:ln>
        </p:spPr>
        <p:txBody>
          <a:bodyPr rot="10800000"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877888" rtl="0" eaLnBrk="1" fontAlgn="base" latinLnBrk="0" hangingPunct="1">
              <a:lnSpc>
                <a:spcPct val="110000"/>
              </a:lnSpc>
              <a:spcBef>
                <a:spcPct val="0"/>
              </a:spcBef>
              <a:spcAft>
                <a:spcPct val="0"/>
              </a:spcAft>
              <a:buClrTx/>
              <a:buSzTx/>
              <a:buFontTx/>
              <a:buNone/>
              <a:tabLst/>
              <a:defRPr/>
            </a:pPr>
            <a:endParaRPr kumimoji="0" lang="en-US" altLang="en-US" sz="1600" b="0" i="0" u="none" strike="noStrike" kern="1200" cap="none" spc="0" normalizeH="0" baseline="0" noProof="0">
              <a:ln>
                <a:noFill/>
              </a:ln>
              <a:solidFill>
                <a:srgbClr val="6699FF"/>
              </a:solidFill>
              <a:effectLst/>
              <a:uLnTx/>
              <a:uFillTx/>
              <a:latin typeface="Arial" panose="020B0604020202020204" pitchFamily="34" charset="0"/>
              <a:ea typeface="+mn-ea"/>
              <a:cs typeface="+mn-cs"/>
            </a:endParaRPr>
          </a:p>
        </p:txBody>
      </p:sp>
      <p:sp>
        <p:nvSpPr>
          <p:cNvPr id="6164" name="Rectangle 20"/>
          <p:cNvSpPr>
            <a:spLocks noChangeArrowheads="1"/>
          </p:cNvSpPr>
          <p:nvPr/>
        </p:nvSpPr>
        <p:spPr bwMode="auto">
          <a:xfrm>
            <a:off x="6438900" y="1906588"/>
            <a:ext cx="135255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10000"/>
              </a:lnSpc>
              <a:spcBef>
                <a:spcPct val="15000"/>
              </a:spcBef>
              <a:spcAft>
                <a:spcPct val="20000"/>
              </a:spcAft>
              <a:buClrTx/>
              <a:buSzTx/>
              <a:buFontTx/>
              <a:buNone/>
              <a:tabLst/>
              <a:defRPr/>
            </a:pPr>
            <a:r>
              <a:rPr kumimoji="0" lang="en-US" alt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mn-cs"/>
              </a:rPr>
              <a:t>Identify  and evaluate alternatives</a:t>
            </a:r>
          </a:p>
        </p:txBody>
      </p:sp>
      <p:sp>
        <p:nvSpPr>
          <p:cNvPr id="6165" name="AutoShape 21"/>
          <p:cNvSpPr>
            <a:spLocks noChangeArrowheads="1"/>
          </p:cNvSpPr>
          <p:nvPr/>
        </p:nvSpPr>
        <p:spPr bwMode="auto">
          <a:xfrm rot="10800000" flipH="1">
            <a:off x="4924425" y="1863725"/>
            <a:ext cx="1462088" cy="1685925"/>
          </a:xfrm>
          <a:prstGeom prst="homePlate">
            <a:avLst>
              <a:gd name="adj" fmla="val 25000"/>
            </a:avLst>
          </a:prstGeom>
          <a:solidFill>
            <a:srgbClr val="000040"/>
          </a:solidFill>
          <a:ln w="19050">
            <a:solidFill>
              <a:schemeClr val="accent2"/>
            </a:solidFill>
            <a:miter lim="800000"/>
            <a:headEnd/>
            <a:tailEnd/>
          </a:ln>
        </p:spPr>
        <p:txBody>
          <a:bodyPr rot="10800000"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877888" rtl="0" eaLnBrk="1" fontAlgn="base" latinLnBrk="0" hangingPunct="1">
              <a:lnSpc>
                <a:spcPct val="105000"/>
              </a:lnSpc>
              <a:spcBef>
                <a:spcPct val="0"/>
              </a:spcBef>
              <a:spcAft>
                <a:spcPct val="0"/>
              </a:spcAft>
              <a:buClrTx/>
              <a:buSzTx/>
              <a:buFontTx/>
              <a:buNone/>
              <a:tabLst/>
              <a:defRPr/>
            </a:pPr>
            <a:endParaRPr kumimoji="0" lang="en-US" altLang="en-US" sz="1600" b="0" i="0" u="none" strike="noStrike" kern="1200" cap="none" spc="0" normalizeH="0" baseline="0" noProof="0">
              <a:ln>
                <a:noFill/>
              </a:ln>
              <a:solidFill>
                <a:srgbClr val="6699FF"/>
              </a:solidFill>
              <a:effectLst/>
              <a:uLnTx/>
              <a:uFillTx/>
              <a:latin typeface="Arial" panose="020B0604020202020204" pitchFamily="34" charset="0"/>
              <a:ea typeface="+mn-ea"/>
              <a:cs typeface="+mn-cs"/>
            </a:endParaRPr>
          </a:p>
        </p:txBody>
      </p:sp>
      <p:sp>
        <p:nvSpPr>
          <p:cNvPr id="6166" name="Rectangle 22"/>
          <p:cNvSpPr>
            <a:spLocks noChangeArrowheads="1"/>
          </p:cNvSpPr>
          <p:nvPr/>
        </p:nvSpPr>
        <p:spPr bwMode="auto">
          <a:xfrm>
            <a:off x="4895850" y="1906588"/>
            <a:ext cx="123825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5000"/>
              </a:lnSpc>
              <a:spcBef>
                <a:spcPct val="0"/>
              </a:spcBef>
              <a:spcAft>
                <a:spcPct val="0"/>
              </a:spcAft>
              <a:buClrTx/>
              <a:buSzTx/>
              <a:buFontTx/>
              <a:buNone/>
              <a:tabLst/>
              <a:defRPr/>
            </a:pPr>
            <a:r>
              <a:rPr kumimoji="0" lang="en-US" alt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mn-cs"/>
              </a:rPr>
              <a:t>Determine relevance of internal and external factors</a:t>
            </a:r>
          </a:p>
        </p:txBody>
      </p:sp>
    </p:spTree>
  </p:cSld>
  <p:clrMapOvr>
    <a:masterClrMapping/>
  </p:clrMapOvr>
  <p:transition>
    <p:pull dir="rd"/>
  </p:transition>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eaLnBrk="1" hangingPunct="1"/>
            <a:endParaRPr lang="en-US" altLang="en-US"/>
          </a:p>
        </p:txBody>
      </p:sp>
      <p:sp>
        <p:nvSpPr>
          <p:cNvPr id="8195" name="Content Placeholder 2"/>
          <p:cNvSpPr>
            <a:spLocks noGrp="1"/>
          </p:cNvSpPr>
          <p:nvPr>
            <p:ph idx="1"/>
          </p:nvPr>
        </p:nvSpPr>
        <p:spPr/>
        <p:txBody>
          <a:bodyPr/>
          <a:lstStyle/>
          <a:p>
            <a:pPr eaLnBrk="1" hangingPunct="1"/>
            <a:endParaRPr lang="en-US" altLang="en-US"/>
          </a:p>
        </p:txBody>
      </p:sp>
      <p:sp useBgFill="1">
        <p:nvSpPr>
          <p:cNvPr id="8196" name="Rectangle 4"/>
          <p:cNvSpPr txBox="1">
            <a:spLocks noChangeArrowheads="1"/>
          </p:cNvSpPr>
          <p:nvPr/>
        </p:nvSpPr>
        <p:spPr bwMode="auto">
          <a:xfrm>
            <a:off x="457200" y="274638"/>
            <a:ext cx="8229600" cy="944562"/>
          </a:xfrm>
          <a:prstGeom prst="rect">
            <a:avLst/>
          </a:prstGeom>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3600" b="1" i="0" u="none" strike="noStrike" kern="1200" cap="none" spc="0" normalizeH="0" baseline="0" noProof="0" dirty="0">
                <a:ln>
                  <a:noFill/>
                </a:ln>
                <a:solidFill>
                  <a:srgbClr val="003399"/>
                </a:solidFill>
                <a:effectLst/>
                <a:uLnTx/>
                <a:uFillTx/>
                <a:latin typeface="Arial" panose="020B0604020202020204" pitchFamily="34" charset="0"/>
                <a:ea typeface="+mn-ea"/>
                <a:cs typeface="+mn-cs"/>
              </a:rPr>
              <a:t>Why  Do  Strategies  Evolve?</a:t>
            </a:r>
          </a:p>
        </p:txBody>
      </p:sp>
      <p:sp useBgFill="1">
        <p:nvSpPr>
          <p:cNvPr id="8197" name="Rectangle 7"/>
          <p:cNvSpPr txBox="1">
            <a:spLocks noChangeArrowheads="1"/>
          </p:cNvSpPr>
          <p:nvPr/>
        </p:nvSpPr>
        <p:spPr bwMode="auto">
          <a:xfrm>
            <a:off x="228600" y="1371600"/>
            <a:ext cx="8686800" cy="5257800"/>
          </a:xfrm>
          <a:prstGeom prst="rect">
            <a:avLst/>
          </a:prstGeom>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altLang="en-US" sz="2800" b="0" i="0" u="none" strike="noStrike" kern="1200" cap="none" spc="0" normalizeH="0" baseline="0" noProof="0">
                <a:ln>
                  <a:noFill/>
                </a:ln>
                <a:solidFill>
                  <a:srgbClr val="4D4D4D"/>
                </a:solidFill>
                <a:effectLst/>
                <a:uLnTx/>
                <a:uFillTx/>
                <a:latin typeface="Arial" panose="020B0604020202020204" pitchFamily="34" charset="0"/>
                <a:ea typeface="+mn-ea"/>
                <a:cs typeface="+mn-cs"/>
              </a:rPr>
              <a:t>A company’s </a:t>
            </a:r>
            <a:r>
              <a:rPr kumimoji="0" lang="en-US" altLang="en-US" sz="2800" b="1" i="1" u="none" strike="noStrike" kern="1200" cap="none" spc="0" normalizeH="0" baseline="0" noProof="0">
                <a:ln>
                  <a:noFill/>
                </a:ln>
                <a:solidFill>
                  <a:srgbClr val="4D4D4D"/>
                </a:solidFill>
                <a:effectLst/>
                <a:uLnTx/>
                <a:uFillTx/>
                <a:latin typeface="Arial" panose="020B0604020202020204" pitchFamily="34" charset="0"/>
                <a:ea typeface="+mn-ea"/>
                <a:cs typeface="+mn-cs"/>
              </a:rPr>
              <a:t>strategy</a:t>
            </a:r>
            <a:r>
              <a:rPr kumimoji="0" lang="en-US" altLang="en-US" sz="2800" b="0" i="0" u="none" strike="noStrike" kern="1200" cap="none" spc="0" normalizeH="0" baseline="0" noProof="0">
                <a:ln>
                  <a:noFill/>
                </a:ln>
                <a:solidFill>
                  <a:srgbClr val="4D4D4D"/>
                </a:solidFill>
                <a:effectLst/>
                <a:uLnTx/>
                <a:uFillTx/>
                <a:latin typeface="Arial" panose="020B0604020202020204" pitchFamily="34" charset="0"/>
                <a:ea typeface="+mn-ea"/>
                <a:cs typeface="+mn-cs"/>
              </a:rPr>
              <a:t> is a </a:t>
            </a:r>
            <a:r>
              <a:rPr kumimoji="0" lang="en-US" altLang="en-US" sz="2800" b="1" i="1" u="none" strike="noStrike" kern="1200" cap="none" spc="0" normalizeH="0" baseline="0" noProof="0">
                <a:ln>
                  <a:noFill/>
                </a:ln>
                <a:solidFill>
                  <a:srgbClr val="CC0000"/>
                </a:solidFill>
                <a:effectLst/>
                <a:uLnTx/>
                <a:uFillTx/>
                <a:latin typeface="Arial" panose="020B0604020202020204" pitchFamily="34" charset="0"/>
                <a:ea typeface="+mn-ea"/>
                <a:cs typeface="+mn-cs"/>
              </a:rPr>
              <a:t>work in progress</a:t>
            </a: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altLang="en-US" sz="2800" b="0" i="0" u="none" strike="noStrike" kern="1200" cap="none" spc="0" normalizeH="0" baseline="0" noProof="0">
                <a:ln>
                  <a:noFill/>
                </a:ln>
                <a:solidFill>
                  <a:srgbClr val="4D4D4D"/>
                </a:solidFill>
                <a:effectLst/>
                <a:uLnTx/>
                <a:uFillTx/>
                <a:latin typeface="Arial" panose="020B0604020202020204" pitchFamily="34" charset="0"/>
                <a:ea typeface="+mn-ea"/>
                <a:cs typeface="+mn-cs"/>
              </a:rPr>
              <a:t>Changes may be necessary to react to</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en-US" sz="2400" b="1" i="0" u="none" strike="noStrike" kern="1200" cap="none" spc="0" normalizeH="0" baseline="0" noProof="0">
                <a:ln>
                  <a:noFill/>
                </a:ln>
                <a:solidFill>
                  <a:srgbClr val="4D4D4D"/>
                </a:solidFill>
                <a:effectLst/>
                <a:uLnTx/>
                <a:uFillTx/>
                <a:latin typeface="Arial" panose="020B0604020202020204" pitchFamily="34" charset="0"/>
                <a:ea typeface="+mn-ea"/>
                <a:cs typeface="+mn-cs"/>
              </a:rPr>
              <a:t>Shifting market conditions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en-US" sz="2400" b="1" i="0" u="none" strike="noStrike" kern="1200" cap="none" spc="0" normalizeH="0" baseline="0" noProof="0">
                <a:ln>
                  <a:noFill/>
                </a:ln>
                <a:solidFill>
                  <a:srgbClr val="4D4D4D"/>
                </a:solidFill>
                <a:effectLst/>
                <a:uLnTx/>
                <a:uFillTx/>
                <a:latin typeface="Arial" panose="020B0604020202020204" pitchFamily="34" charset="0"/>
                <a:ea typeface="+mn-ea"/>
                <a:cs typeface="+mn-cs"/>
              </a:rPr>
              <a:t>Technological breakthroughs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en-US" sz="2400" b="1" i="0" u="none" strike="noStrike" kern="1200" cap="none" spc="0" normalizeH="0" baseline="0" noProof="0">
                <a:ln>
                  <a:noFill/>
                </a:ln>
                <a:solidFill>
                  <a:srgbClr val="4D4D4D"/>
                </a:solidFill>
                <a:effectLst/>
                <a:uLnTx/>
                <a:uFillTx/>
                <a:latin typeface="Arial" panose="020B0604020202020204" pitchFamily="34" charset="0"/>
                <a:ea typeface="+mn-ea"/>
                <a:cs typeface="+mn-cs"/>
              </a:rPr>
              <a:t>Fresh moves of competitors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en-US" sz="2400" b="1" i="0" u="none" strike="noStrike" kern="1200" cap="none" spc="0" normalizeH="0" baseline="0" noProof="0">
                <a:ln>
                  <a:noFill/>
                </a:ln>
                <a:solidFill>
                  <a:srgbClr val="4D4D4D"/>
                </a:solidFill>
                <a:effectLst/>
                <a:uLnTx/>
                <a:uFillTx/>
                <a:latin typeface="Arial" panose="020B0604020202020204" pitchFamily="34" charset="0"/>
                <a:ea typeface="+mn-ea"/>
                <a:cs typeface="+mn-cs"/>
              </a:rPr>
              <a:t>Evolving customer preferences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en-US" sz="2400" b="1" i="0" u="none" strike="noStrike" kern="1200" cap="none" spc="0" normalizeH="0" baseline="0" noProof="0">
                <a:ln>
                  <a:noFill/>
                </a:ln>
                <a:solidFill>
                  <a:srgbClr val="4D4D4D"/>
                </a:solidFill>
                <a:effectLst/>
                <a:uLnTx/>
                <a:uFillTx/>
                <a:latin typeface="Arial" panose="020B0604020202020204" pitchFamily="34" charset="0"/>
                <a:ea typeface="+mn-ea"/>
                <a:cs typeface="+mn-cs"/>
              </a:rPr>
              <a:t>Emerging market opportunities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en-US" sz="2400" b="1" i="0" u="none" strike="noStrike" kern="1200" cap="none" spc="0" normalizeH="0" baseline="0" noProof="0">
                <a:ln>
                  <a:noFill/>
                </a:ln>
                <a:solidFill>
                  <a:srgbClr val="4D4D4D"/>
                </a:solidFill>
                <a:effectLst/>
                <a:uLnTx/>
                <a:uFillTx/>
                <a:latin typeface="Arial" panose="020B0604020202020204" pitchFamily="34" charset="0"/>
                <a:ea typeface="+mn-ea"/>
                <a:cs typeface="+mn-cs"/>
              </a:rPr>
              <a:t>New ideas to improve strategy</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en-US" sz="2400" b="1" i="0" u="none" strike="noStrike" kern="1200" cap="none" spc="0" normalizeH="0" baseline="0" noProof="0">
                <a:ln>
                  <a:noFill/>
                </a:ln>
                <a:solidFill>
                  <a:srgbClr val="4D4D4D"/>
                </a:solidFill>
                <a:effectLst/>
                <a:uLnTx/>
                <a:uFillTx/>
                <a:latin typeface="Arial" panose="020B0604020202020204" pitchFamily="34" charset="0"/>
                <a:ea typeface="+mn-ea"/>
                <a:cs typeface="+mn-cs"/>
              </a:rPr>
              <a:t>Crisis situations</a:t>
            </a:r>
          </a:p>
        </p:txBody>
      </p:sp>
      <p:pic>
        <p:nvPicPr>
          <p:cNvPr id="8198" name="Picture 8"/>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4200" y="4648200"/>
            <a:ext cx="1828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cSld>
  <p:clrMapOvr>
    <a:masterClrMapping/>
  </p:clrMapOvr>
  <p:transition>
    <p:pull dir="lu"/>
  </p:transition>
</p:sld>
</file>

<file path=ppt/slides/slide3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89F21-C450-D969-6EA7-8AC307F34911}"/>
              </a:ext>
            </a:extLst>
          </p:cNvPr>
          <p:cNvSpPr>
            <a:spLocks noGrp="1"/>
          </p:cNvSpPr>
          <p:nvPr>
            <p:ph type="title"/>
          </p:nvPr>
        </p:nvSpPr>
        <p:spPr>
          <a:xfrm>
            <a:off x="1169959" y="1484784"/>
            <a:ext cx="6553200" cy="508000"/>
          </a:xfrm>
        </p:spPr>
        <p:txBody>
          <a:bodyPr/>
          <a:lstStyle/>
          <a:p>
            <a:r>
              <a:rPr lang="en-GB" dirty="0"/>
              <a:t>Critical Tasks of Strategic Management</a:t>
            </a:r>
          </a:p>
        </p:txBody>
      </p:sp>
      <p:sp>
        <p:nvSpPr>
          <p:cNvPr id="3" name="Content Placeholder 2">
            <a:extLst>
              <a:ext uri="{FF2B5EF4-FFF2-40B4-BE49-F238E27FC236}">
                <a16:creationId xmlns:a16="http://schemas.microsoft.com/office/drawing/2014/main" id="{187C5DD6-36EB-83AC-03BB-F192AAE8075F}"/>
              </a:ext>
            </a:extLst>
          </p:cNvPr>
          <p:cNvSpPr>
            <a:spLocks noGrp="1"/>
          </p:cNvSpPr>
          <p:nvPr>
            <p:ph idx="1"/>
          </p:nvPr>
        </p:nvSpPr>
        <p:spPr>
          <a:solidFill>
            <a:schemeClr val="bg1"/>
          </a:solidFill>
        </p:spPr>
        <p:txBody>
          <a:bodyPr/>
          <a:lstStyle/>
          <a:p>
            <a:r>
              <a:rPr lang="en-GB" dirty="0"/>
              <a:t>Formulate the company’s mission</a:t>
            </a:r>
          </a:p>
          <a:p>
            <a:r>
              <a:rPr lang="en-GB" dirty="0"/>
              <a:t>Conduct internal analysis</a:t>
            </a:r>
          </a:p>
          <a:p>
            <a:r>
              <a:rPr lang="en-GB" dirty="0"/>
              <a:t>Assess the company’s external environment</a:t>
            </a:r>
          </a:p>
          <a:p>
            <a:r>
              <a:rPr lang="en-GB" dirty="0" err="1"/>
              <a:t>Analyze</a:t>
            </a:r>
            <a:r>
              <a:rPr lang="en-GB" dirty="0"/>
              <a:t> company’s options</a:t>
            </a:r>
          </a:p>
          <a:p>
            <a:r>
              <a:rPr lang="en-GB" dirty="0"/>
              <a:t>Identify most desirable option/s</a:t>
            </a:r>
          </a:p>
          <a:p>
            <a:r>
              <a:rPr lang="en-GB" dirty="0"/>
              <a:t>Select long-term objectives and grand strategies</a:t>
            </a:r>
          </a:p>
          <a:p>
            <a:r>
              <a:rPr lang="en-GB" dirty="0"/>
              <a:t>Develop annual objectives and short-term strategies</a:t>
            </a:r>
          </a:p>
          <a:p>
            <a:r>
              <a:rPr lang="en-GB" dirty="0"/>
              <a:t>Implement the strategic choices</a:t>
            </a:r>
          </a:p>
          <a:p>
            <a:r>
              <a:rPr lang="en-GB" dirty="0"/>
              <a:t>Evaluate success of the strategic process</a:t>
            </a:r>
          </a:p>
          <a:p>
            <a:endParaRPr lang="en-GB" dirty="0"/>
          </a:p>
        </p:txBody>
      </p:sp>
    </p:spTree>
    <p:extLst>
      <p:ext uri="{BB962C8B-B14F-4D97-AF65-F5344CB8AC3E}">
        <p14:creationId xmlns:p14="http://schemas.microsoft.com/office/powerpoint/2010/main" val="31282464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84663-66D2-5E33-1D86-C7CF5DB7364C}"/>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6CC5CF29-210E-1B76-1D74-7D4B5A26D7C6}"/>
              </a:ext>
            </a:extLst>
          </p:cNvPr>
          <p:cNvSpPr>
            <a:spLocks noGrp="1"/>
          </p:cNvSpPr>
          <p:nvPr>
            <p:ph idx="1"/>
          </p:nvPr>
        </p:nvSpPr>
        <p:spPr/>
        <p:txBody>
          <a:bodyPr/>
          <a:lstStyle/>
          <a:p>
            <a:pPr marL="0" indent="0">
              <a:buNone/>
            </a:pPr>
            <a:r>
              <a:rPr lang="en-GB" dirty="0"/>
              <a:t>Whittington, R., </a:t>
            </a:r>
            <a:r>
              <a:rPr lang="en-GB" dirty="0" err="1"/>
              <a:t>Regnér</a:t>
            </a:r>
            <a:r>
              <a:rPr lang="en-GB" dirty="0"/>
              <a:t>, P., Angwin, D., Johnson, G., &amp; Scholes, K. (2023). </a:t>
            </a:r>
            <a:r>
              <a:rPr lang="en-GB" i="1" dirty="0"/>
              <a:t>Exploring strategy: Text and cases</a:t>
            </a:r>
            <a:r>
              <a:rPr lang="en-GB" dirty="0"/>
              <a:t> (13th ed.). Pearson.</a:t>
            </a:r>
          </a:p>
        </p:txBody>
      </p:sp>
    </p:spTree>
    <p:extLst>
      <p:ext uri="{BB962C8B-B14F-4D97-AF65-F5344CB8AC3E}">
        <p14:creationId xmlns:p14="http://schemas.microsoft.com/office/powerpoint/2010/main" val="381963646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NEXTUNIQUEID" val="10008"/>
  <p:tag name="MMPROD_UIDATA" val="&lt;database version=&quot;6.0&quot;&gt;&lt;object type=&quot;1&quot; unique_id=&quot;10001&quot;&gt;&lt;object type=&quot;8&quot; unique_id=&quot;10002&quot;&gt;&lt;/object&gt;&lt;object type=&quot;2&quot; unique_id=&quot;10003&quot;&gt;&lt;object type=&quot;3&quot; unique_id=&quot;10005&quot;&gt;&lt;property id=&quot;20148&quot; value=&quot;5&quot;/&gt;&lt;property id=&quot;20300&quot; value=&quot;Slide 2 - &amp;quot;Learning outcomes&amp;quot;&quot;/&gt;&lt;property id=&quot;20307&quot; value=&quot;260&quot;/&gt;&lt;/object&gt;&lt;object type=&quot;3&quot; unique_id=&quot;10006&quot;&gt;&lt;property id=&quot;20148&quot; value=&quot;5&quot;/&gt;&lt;property id=&quot;20300&quot; value=&quot;Slide 3 - &amp;quot;Definitions of strategy&amp;quot;&quot;/&gt;&lt;property id=&quot;20307&quot; value=&quot;261&quot;/&gt;&lt;/object&gt;&lt;object type=&quot;3&quot; unique_id=&quot;10008&quot;&gt;&lt;property id=&quot;20148&quot; value=&quot;5&quot;/&gt;&lt;property id=&quot;20300&quot; value=&quot;Slide 4&quot;/&gt;&lt;property id=&quot;20307&quot; value=&quot;303&quot;/&gt;&lt;/object&gt;&lt;object type=&quot;3&quot; unique_id=&quot;10009&quot;&gt;&lt;property id=&quot;20148&quot; value=&quot;5&quot;/&gt;&lt;property id=&quot;20300&quot; value=&quot;Slide 5 - &amp;quot;Three horizons for strategy (1 of 2)&amp;quot;&quot;/&gt;&lt;property id=&quot;20307&quot; value=&quot;263&quot;/&gt;&lt;/object&gt;&lt;object type=&quot;3&quot; unique_id=&quot;10010&quot;&gt;&lt;property id=&quot;20148&quot; value=&quot;5&quot;/&gt;&lt;property id=&quot;20300&quot; value=&quot;Slide 6 - &amp;quot;Three horizons for strategy (2 of 2)&amp;quot;&quot;/&gt;&lt;property id=&quot;20307&quot; value=&quot;264&quot;/&gt;&lt;/object&gt;&lt;object type=&quot;3&quot; unique_id=&quot;10011&quot;&gt;&lt;property id=&quot;20148&quot; value=&quot;5&quot;/&gt;&lt;property id=&quot;20300&quot; value=&quot;Slide 7 - &amp;quot;Stakeholders&amp;quot;&quot;/&gt;&lt;property id=&quot;20307&quot; value=&quot;265&quot;/&gt;&lt;/object&gt;&lt;object type=&quot;3&quot; unique_id=&quot;10012&quot;&gt;&lt;property id=&quot;20148&quot; value=&quot;5&quot;/&gt;&lt;property id=&quot;20300&quot; value=&quot;Slide 13 - &amp;quot;Levels of strategy (1 of 2)&amp;quot;&quot;/&gt;&lt;property id=&quot;20307&quot; value=&quot;267&quot;/&gt;&lt;/object&gt;&lt;object type=&quot;3&quot; unique_id=&quot;10013&quot;&gt;&lt;property id=&quot;20148&quot; value=&quot;5&quot;/&gt;&lt;property id=&quot;20300&quot; value=&quot;Slide 14 - &amp;quot;Levels of strategy (2 of 2)&amp;quot;&quot;/&gt;&lt;property id=&quot;20307&quot; value=&quot;301&quot;/&gt;&lt;/object&gt;&lt;object type=&quot;3&quot; unique_id=&quot;10020&quot;&gt;&lt;property id=&quot;20148&quot; value=&quot;5&quot;/&gt;&lt;property id=&quot;20300&quot; value=&quot;Slide 17 - &amp;quot;Strategic position (1 of 3)&amp;quot;&quot;/&gt;&lt;property id=&quot;20307&quot; value=&quot;272&quot;/&gt;&lt;/object&gt;&lt;object type=&quot;3&quot; unique_id=&quot;10021&quot;&gt;&lt;property id=&quot;20148&quot; value=&quot;5&quot;/&gt;&lt;property id=&quot;20300&quot; value=&quot;Slide 18 - &amp;quot;Strategic position (2 of 3)&amp;quot;&quot;/&gt;&lt;property id=&quot;20307&quot; value=&quot;275&quot;/&gt;&lt;/object&gt;&lt;object type=&quot;3&quot; unique_id=&quot;10022&quot;&gt;&lt;property id=&quot;20148&quot; value=&quot;5&quot;/&gt;&lt;property id=&quot;20300&quot; value=&quot;Slide 19 - &amp;quot;Strategic position (3 of 3)&amp;quot;&quot;/&gt;&lt;property id=&quot;20307&quot; value=&quot;274&quot;/&gt;&lt;/object&gt;&lt;object type=&quot;3&quot; unique_id=&quot;10023&quot;&gt;&lt;property id=&quot;20148&quot; value=&quot;5&quot;/&gt;&lt;property id=&quot;20300&quot; value=&quot;Slide 20 - &amp;quot;Strategic choices (1 of 3)&amp;quot;&quot;/&gt;&lt;property id=&quot;20307&quot; value=&quot;276&quot;/&gt;&lt;/object&gt;&lt;object type=&quot;3&quot; unique_id=&quot;10024&quot;&gt;&lt;property id=&quot;20148&quot; value=&quot;5&quot;/&gt;&lt;property id=&quot;20300&quot; value=&quot;Slide 21 - &amp;quot;Strategic choices (2 of 3)&amp;quot;&quot;/&gt;&lt;property id=&quot;20307&quot; value=&quot;278&quot;/&gt;&lt;/object&gt;&lt;object type=&quot;3&quot; unique_id=&quot;10025&quot;&gt;&lt;property id=&quot;20148&quot; value=&quot;5&quot;/&gt;&lt;property id=&quot;20300&quot; value=&quot;Slide 22 - &amp;quot;Strategic choices (3 of 3)&amp;quot;&quot;/&gt;&lt;property id=&quot;20307&quot; value=&quot;279&quot;/&gt;&lt;/object&gt;&lt;object type=&quot;3&quot; unique_id=&quot;10026&quot;&gt;&lt;property id=&quot;20148&quot; value=&quot;5&quot;/&gt;&lt;property id=&quot;20300&quot; value=&quot;Slide 23 - &amp;quot;Strategy in action (1 of 3)&amp;quot;&quot;/&gt;&lt;property id=&quot;20307&quot; value=&quot;280&quot;/&gt;&lt;/object&gt;&lt;object type=&quot;3&quot; unique_id=&quot;10027&quot;&gt;&lt;property id=&quot;20148&quot; value=&quot;5&quot;/&gt;&lt;property id=&quot;20300&quot; value=&quot;Slide 24 - &amp;quot;Strategy in action (2 of 3)&amp;quot;&quot;/&gt;&lt;property id=&quot;20307&quot; value=&quot;282&quot;/&gt;&lt;/object&gt;&lt;object type=&quot;3&quot; unique_id=&quot;10028&quot;&gt;&lt;property id=&quot;20148&quot; value=&quot;5&quot;/&gt;&lt;property id=&quot;20300&quot; value=&quot;Slide 25 - &amp;quot;Strategy in action (3 of 3)&amp;quot;&quot;/&gt;&lt;property id=&quot;20307&quot; value=&quot;284&quot;/&gt;&lt;/object&gt;&lt;object type=&quot;3&quot; unique_id=&quot;10029&quot;&gt;&lt;property id=&quot;20148&quot; value=&quot;5&quot;/&gt;&lt;property id=&quot;20300&quot; value=&quot;Slide 31 - &amp;quot;Exploring strategy in different contexts&amp;quot;&quot;/&gt;&lt;property id=&quot;20307&quot; value=&quot;285&quot;/&gt;&lt;/object&gt;&lt;object type=&quot;3&quot; unique_id=&quot;10037&quot;&gt;&lt;property id=&quot;20148&quot; value=&quot;5&quot;/&gt;&lt;property id=&quot;20300&quot; value=&quot;Slide 32 - &amp;quot;Summary (1 of 3)&amp;quot;&quot;/&gt;&lt;property id=&quot;20307&quot; value=&quot;297&quot;/&gt;&lt;/object&gt;&lt;object type=&quot;3&quot; unique_id=&quot;10038&quot;&gt;&lt;property id=&quot;20148&quot; value=&quot;5&quot;/&gt;&lt;property id=&quot;20300&quot; value=&quot;Slide 33 - &amp;quot;Summary (2 of 3)&amp;quot;&quot;/&gt;&lt;property id=&quot;20307&quot; value=&quot;298&quot;/&gt;&lt;/object&gt;&lt;object type=&quot;3&quot; unique_id=&quot;10039&quot;&gt;&lt;property id=&quot;20148&quot; value=&quot;5&quot;/&gt;&lt;property id=&quot;20300&quot; value=&quot;Slide 15 - &amp;quot;The exploring strategy framework&amp;quot;&quot;/&gt;&lt;property id=&quot;20307&quot; value=&quot;309&quot;/&gt;&lt;/object&gt;&lt;object type=&quot;3&quot; unique_id=&quot;10040&quot;&gt;&lt;property id=&quot;20148&quot; value=&quot;5&quot;/&gt;&lt;property id=&quot;20300&quot; value=&quot;Slide 26 - &amp;quot;The strategy checklist&amp;quot;&quot;/&gt;&lt;property id=&quot;20307&quot; value=&quot;318&quot;/&gt;&lt;/object&gt;&lt;object type=&quot;3&quot; unique_id=&quot;10041&quot;&gt;&lt;property id=&quot;20148&quot; value=&quot;5&quot;/&gt;&lt;property id=&quot;20300&quot; value=&quot;Slide 27 - &amp;quot;Working with strategy (1 of 2)&amp;quot;&quot;/&gt;&lt;property id=&quot;20307&quot; value=&quot;313&quot;/&gt;&lt;/object&gt;&lt;object type=&quot;3&quot; unique_id=&quot;10042&quot;&gt;&lt;property id=&quot;20148&quot; value=&quot;5&quot;/&gt;&lt;property id=&quot;20300&quot; value=&quot;Slide 28 - &amp;quot;Working with strategy (2 of 2)&amp;quot;&quot;/&gt;&lt;property id=&quot;20307&quot; value=&quot;314&quot;/&gt;&lt;/object&gt;&lt;object type=&quot;3&quot; unique_id=&quot;10043&quot;&gt;&lt;property id=&quot;20148&quot; value=&quot;5&quot;/&gt;&lt;property id=&quot;20300&quot; value=&quot;Slide 29 - &amp;quot;Strategy’s three branches (1 of 2)&amp;quot;&quot;/&gt;&lt;property id=&quot;20307&quot; value=&quot;315&quot;/&gt;&lt;/object&gt;&lt;object type=&quot;3&quot; unique_id=&quot;10044&quot;&gt;&lt;property id=&quot;20148&quot; value=&quot;5&quot;/&gt;&lt;property id=&quot;20300&quot; value=&quot;Slide 30 - &amp;quot;Strategy’s three branches (2 of 2)&amp;quot;&quot;/&gt;&lt;property id=&quot;20307&quot; value=&quot;317&quot;/&gt;&lt;/object&gt;&lt;object type=&quot;3&quot; unique_id=&quot;10086&quot;&gt;&lt;property id=&quot;20148&quot; value=&quot;5&quot;/&gt;&lt;property id=&quot;20300&quot; value=&quot;Slide 1 - &amp;quot;Exploring Strategy&amp;#x0D;&amp;#x0A;11th edition&amp;#x0D;&amp;#x0A;Text and Cases&amp;quot;&quot;/&gt;&lt;property id=&quot;20307&quot; value=&quot;332&quot;/&gt;&lt;/object&gt;&lt;object type=&quot;3&quot; unique_id=&quot;10087&quot;&gt;&lt;property id=&quot;20148&quot; value=&quot;5&quot;/&gt;&lt;property id=&quot;20300&quot; value=&quot;Slide 8 - &amp;quot;Mission statements&amp;quot;&quot;/&gt;&lt;property id=&quot;20307&quot; value=&quot;326&quot;/&gt;&lt;/object&gt;&lt;object type=&quot;3&quot; unique_id=&quot;10088&quot;&gt;&lt;property id=&quot;20148&quot; value=&quot;5&quot;/&gt;&lt;property id=&quot;20300&quot; value=&quot;Slide 9 - &amp;quot;Vision statements&amp;quot;&quot;/&gt;&lt;property id=&quot;20307&quot; value=&quot;327&quot;/&gt;&lt;/object&gt;&lt;object type=&quot;3&quot; unique_id=&quot;10089&quot;&gt;&lt;property id=&quot;20148&quot; value=&quot;5&quot;/&gt;&lt;property id=&quot;20300&quot; value=&quot;Slide 10 - &amp;quot;Statement of values&amp;quot;&quot;/&gt;&lt;property id=&quot;20307&quot; value=&quot;328&quot;/&gt;&lt;/object&gt;&lt;object type=&quot;3&quot; unique_id=&quot;10090&quot;&gt;&lt;property id=&quot;20148&quot; value=&quot;5&quot;/&gt;&lt;property id=&quot;20300&quot; value=&quot;Slide 11 - &amp;quot;Statement of objectives&amp;quot;&quot;/&gt;&lt;property id=&quot;20307&quot; value=&quot;329&quot;/&gt;&lt;/object&gt;&lt;object type=&quot;3&quot; unique_id=&quot;10091&quot;&gt;&lt;property id=&quot;20148&quot; value=&quot;5&quot;/&gt;&lt;property id=&quot;20300&quot; value=&quot;Slide 12 - &amp;quot;Strategy statements&amp;quot;&quot;/&gt;&lt;property id=&quot;20307&quot; value=&quot;330&quot;/&gt;&lt;/object&gt;&lt;object type=&quot;3&quot; unique_id=&quot;10092&quot;&gt;&lt;property id=&quot;20148&quot; value=&quot;5&quot;/&gt;&lt;property id=&quot;20300&quot; value=&quot;Slide 16 - &amp;quot;The exploring strategy framework&amp;quot;&quot;/&gt;&lt;property id=&quot;20307&quot; value=&quot;331&quot;/&gt;&lt;/object&gt;&lt;object type=&quot;3&quot; unique_id=&quot;10093&quot;&gt;&lt;property id=&quot;20148&quot; value=&quot;5&quot;/&gt;&lt;property id=&quot;20300&quot; value=&quot;Slide 34 - &amp;quot;Summary (3 of 3)&amp;quot;&quot;/&gt;&lt;property id=&quot;20307&quot; value=&quot;325&quot;/&gt;&lt;/object&gt;&lt;/object&gt;&lt;/object&gt;&lt;/database&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Default Design">
  <a:themeElements>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4.xml><?xml version="1.0" encoding="utf-8"?>
<a:theme xmlns:a="http://schemas.openxmlformats.org/drawingml/2006/main" name="template">
  <a:themeElements>
    <a:clrScheme name="template 3">
      <a:dk1>
        <a:srgbClr val="4D4D4D"/>
      </a:dk1>
      <a:lt1>
        <a:srgbClr val="FFFFFF"/>
      </a:lt1>
      <a:dk2>
        <a:srgbClr val="4D4D4D"/>
      </a:dk2>
      <a:lt2>
        <a:srgbClr val="003399"/>
      </a:lt2>
      <a:accent1>
        <a:srgbClr val="33CCFF"/>
      </a:accent1>
      <a:accent2>
        <a:srgbClr val="6699FF"/>
      </a:accent2>
      <a:accent3>
        <a:srgbClr val="FFFFFF"/>
      </a:accent3>
      <a:accent4>
        <a:srgbClr val="404040"/>
      </a:accent4>
      <a:accent5>
        <a:srgbClr val="ADE2FF"/>
      </a:accent5>
      <a:accent6>
        <a:srgbClr val="5C8AE7"/>
      </a:accent6>
      <a:hlink>
        <a:srgbClr val="0066CC"/>
      </a:hlink>
      <a:folHlink>
        <a:srgbClr val="DDDDDD"/>
      </a:folHlink>
    </a:clrScheme>
    <a:fontScheme name="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template 1">
        <a:dk1>
          <a:srgbClr val="4D4D4D"/>
        </a:dk1>
        <a:lt1>
          <a:srgbClr val="FFFFFF"/>
        </a:lt1>
        <a:dk2>
          <a:srgbClr val="4D4D4D"/>
        </a:dk2>
        <a:lt2>
          <a:srgbClr val="0099FF"/>
        </a:lt2>
        <a:accent1>
          <a:srgbClr val="003399"/>
        </a:accent1>
        <a:accent2>
          <a:srgbClr val="CCECFF"/>
        </a:accent2>
        <a:accent3>
          <a:srgbClr val="FFFFFF"/>
        </a:accent3>
        <a:accent4>
          <a:srgbClr val="404040"/>
        </a:accent4>
        <a:accent5>
          <a:srgbClr val="AAADCA"/>
        </a:accent5>
        <a:accent6>
          <a:srgbClr val="B9D6E7"/>
        </a:accent6>
        <a:hlink>
          <a:srgbClr val="6699FF"/>
        </a:hlink>
        <a:folHlink>
          <a:srgbClr val="EAEAEA"/>
        </a:folHlink>
      </a:clrScheme>
      <a:clrMap bg1="lt1" tx1="dk1" bg2="lt2" tx2="dk2" accent1="accent1" accent2="accent2" accent3="accent3" accent4="accent4" accent5="accent5" accent6="accent6" hlink="hlink" folHlink="folHlink"/>
    </a:extraClrScheme>
    <a:extraClrScheme>
      <a:clrScheme name="template 2">
        <a:dk1>
          <a:srgbClr val="4D4D4D"/>
        </a:dk1>
        <a:lt1>
          <a:srgbClr val="FFFFFF"/>
        </a:lt1>
        <a:dk2>
          <a:srgbClr val="4D4D4D"/>
        </a:dk2>
        <a:lt2>
          <a:srgbClr val="003399"/>
        </a:lt2>
        <a:accent1>
          <a:srgbClr val="33CCFF"/>
        </a:accent1>
        <a:accent2>
          <a:srgbClr val="6699FF"/>
        </a:accent2>
        <a:accent3>
          <a:srgbClr val="FFFFFF"/>
        </a:accent3>
        <a:accent4>
          <a:srgbClr val="404040"/>
        </a:accent4>
        <a:accent5>
          <a:srgbClr val="ADE2FF"/>
        </a:accent5>
        <a:accent6>
          <a:srgbClr val="5C8AE7"/>
        </a:accent6>
        <a:hlink>
          <a:srgbClr val="0099FF"/>
        </a:hlink>
        <a:folHlink>
          <a:srgbClr val="DDDDDD"/>
        </a:folHlink>
      </a:clrScheme>
      <a:clrMap bg1="lt1" tx1="dk1" bg2="lt2" tx2="dk2" accent1="accent1" accent2="accent2" accent3="accent3" accent4="accent4" accent5="accent5" accent6="accent6" hlink="hlink" folHlink="folHlink"/>
    </a:extraClrScheme>
    <a:extraClrScheme>
      <a:clrScheme name="template 3">
        <a:dk1>
          <a:srgbClr val="4D4D4D"/>
        </a:dk1>
        <a:lt1>
          <a:srgbClr val="FFFFFF"/>
        </a:lt1>
        <a:dk2>
          <a:srgbClr val="4D4D4D"/>
        </a:dk2>
        <a:lt2>
          <a:srgbClr val="003399"/>
        </a:lt2>
        <a:accent1>
          <a:srgbClr val="33CCFF"/>
        </a:accent1>
        <a:accent2>
          <a:srgbClr val="6699FF"/>
        </a:accent2>
        <a:accent3>
          <a:srgbClr val="FFFFFF"/>
        </a:accent3>
        <a:accent4>
          <a:srgbClr val="404040"/>
        </a:accent4>
        <a:accent5>
          <a:srgbClr val="ADE2FF"/>
        </a:accent5>
        <a:accent6>
          <a:srgbClr val="5C8AE7"/>
        </a:accent6>
        <a:hlink>
          <a:srgbClr val="0066CC"/>
        </a:hlink>
        <a:folHlink>
          <a:srgbClr val="DDDDDD"/>
        </a:folHlink>
      </a:clrScheme>
      <a:clrMap bg1="lt1" tx1="dk1" bg2="lt2" tx2="dk2" accent1="accent1" accent2="accent2" accent3="accent3" accent4="accent4" accent5="accent5" accent6="accent6" hlink="hlink" folHlink="folHlink"/>
    </a:extraClrScheme>
    <a:extraClrScheme>
      <a:clrScheme name="template 4">
        <a:dk1>
          <a:srgbClr val="333333"/>
        </a:dk1>
        <a:lt1>
          <a:srgbClr val="FFFFFF"/>
        </a:lt1>
        <a:dk2>
          <a:srgbClr val="808080"/>
        </a:dk2>
        <a:lt2>
          <a:srgbClr val="003366"/>
        </a:lt2>
        <a:accent1>
          <a:srgbClr val="6699FF"/>
        </a:accent1>
        <a:accent2>
          <a:srgbClr val="990000"/>
        </a:accent2>
        <a:accent3>
          <a:srgbClr val="FFFFFF"/>
        </a:accent3>
        <a:accent4>
          <a:srgbClr val="2A2A2A"/>
        </a:accent4>
        <a:accent5>
          <a:srgbClr val="B8CAFF"/>
        </a:accent5>
        <a:accent6>
          <a:srgbClr val="8A0000"/>
        </a:accent6>
        <a:hlink>
          <a:srgbClr val="0066CC"/>
        </a:hlink>
        <a:folHlink>
          <a:srgbClr val="DDDDDD"/>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15350</TotalTime>
  <Words>11580</Words>
  <Application>Microsoft Office PowerPoint</Application>
  <PresentationFormat>On-screen Show (4:3)</PresentationFormat>
  <Paragraphs>609</Paragraphs>
  <Slides>36</Slides>
  <Notes>24</Notes>
  <HiddenSlides>0</HiddenSlides>
  <MMClips>0</MMClips>
  <ScaleCrop>false</ScaleCrop>
  <HeadingPairs>
    <vt:vector size="6" baseType="variant">
      <vt:variant>
        <vt:lpstr>Fonts Used</vt:lpstr>
      </vt:variant>
      <vt:variant>
        <vt:i4>10</vt:i4>
      </vt:variant>
      <vt:variant>
        <vt:lpstr>Theme</vt:lpstr>
      </vt:variant>
      <vt:variant>
        <vt:i4>4</vt:i4>
      </vt:variant>
      <vt:variant>
        <vt:lpstr>Slide Titles</vt:lpstr>
      </vt:variant>
      <vt:variant>
        <vt:i4>36</vt:i4>
      </vt:variant>
    </vt:vector>
  </HeadingPairs>
  <TitlesOfParts>
    <vt:vector size="50" baseType="lpstr">
      <vt:lpstr>MS PGothic</vt:lpstr>
      <vt:lpstr>Arial</vt:lpstr>
      <vt:lpstr>Calibri</vt:lpstr>
      <vt:lpstr>Franklin Gothic Book</vt:lpstr>
      <vt:lpstr>Franklin Gothic Demi</vt:lpstr>
      <vt:lpstr>Google Sans</vt:lpstr>
      <vt:lpstr>inherit</vt:lpstr>
      <vt:lpstr>ReithSans</vt:lpstr>
      <vt:lpstr>ReithSerif</vt:lpstr>
      <vt:lpstr>Wingdings 2</vt:lpstr>
      <vt:lpstr>Office Theme</vt:lpstr>
      <vt:lpstr>2_Default Design</vt:lpstr>
      <vt:lpstr>DividendVTI</vt:lpstr>
      <vt:lpstr>template</vt:lpstr>
      <vt:lpstr>PowerPoint Presentation</vt:lpstr>
      <vt:lpstr>Learning outcomes</vt:lpstr>
      <vt:lpstr>What is strategy?</vt:lpstr>
      <vt:lpstr>Michael porter on strategy</vt:lpstr>
      <vt:lpstr>Strategies evolve</vt:lpstr>
      <vt:lpstr>Figure 1.2 Definitions of strategy</vt:lpstr>
      <vt:lpstr>Figure 1.3 Three horizons for strategy</vt:lpstr>
      <vt:lpstr>Three horizons for strategy</vt:lpstr>
      <vt:lpstr>Strategy – in a changing environment</vt:lpstr>
      <vt:lpstr>PowerPoint Presentation</vt:lpstr>
      <vt:lpstr>The organisation’s stakeholders</vt:lpstr>
      <vt:lpstr>Figure 1.4 Strategic hierarchy</vt:lpstr>
      <vt:lpstr>Figure 1.5 Levels of strategy</vt:lpstr>
      <vt:lpstr>strategic levels across the organisation</vt:lpstr>
      <vt:lpstr>strategic levels – example of tesla</vt:lpstr>
      <vt:lpstr>Figure 1.6 The Exploring Strategy Framework</vt:lpstr>
      <vt:lpstr>Strategic position</vt:lpstr>
      <vt:lpstr>Strategic choices</vt:lpstr>
      <vt:lpstr>Strategic in action</vt:lpstr>
      <vt:lpstr>The strategy check list – fundamental questions in strategy</vt:lpstr>
      <vt:lpstr>Strategic management</vt:lpstr>
      <vt:lpstr>strategic management is a process</vt:lpstr>
      <vt:lpstr>Benefits of Strategic management</vt:lpstr>
      <vt:lpstr>risks of Strategic management</vt:lpstr>
      <vt:lpstr>Formality in strategic management</vt:lpstr>
      <vt:lpstr>Strategic alignment requires focusing on various elements</vt:lpstr>
      <vt:lpstr>Strategy statements</vt:lpstr>
      <vt:lpstr>Company mission</vt:lpstr>
      <vt:lpstr>Company’s core values</vt:lpstr>
      <vt:lpstr>PowerPoint Presentation</vt:lpstr>
      <vt:lpstr>PowerPoint Presentation</vt:lpstr>
      <vt:lpstr>Strategic Decision making</vt:lpstr>
      <vt:lpstr>Factors  Shaping  the Choice  of  Company  Strategy</vt:lpstr>
      <vt:lpstr>PowerPoint Presentation</vt:lpstr>
      <vt:lpstr>Critical Tasks of Strategic Management</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Introducing Strategy</dc:title>
  <dc:creator>steve</dc:creator>
  <cp:lastModifiedBy>Anthony Burns</cp:lastModifiedBy>
  <cp:revision>553</cp:revision>
  <dcterms:created xsi:type="dcterms:W3CDTF">2010-08-16T10:49:47Z</dcterms:created>
  <dcterms:modified xsi:type="dcterms:W3CDTF">2026-09-24T16:12:57Z</dcterms:modified>
</cp:coreProperties>
</file>