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73" r:id="rId2"/>
  </p:sldMasterIdLst>
  <p:notesMasterIdLst>
    <p:notesMasterId r:id="rId50"/>
  </p:notesMasterIdLst>
  <p:handoutMasterIdLst>
    <p:handoutMasterId r:id="rId51"/>
  </p:handoutMasterIdLst>
  <p:sldIdLst>
    <p:sldId id="290" r:id="rId3"/>
    <p:sldId id="291" r:id="rId4"/>
    <p:sldId id="293" r:id="rId5"/>
    <p:sldId id="294" r:id="rId6"/>
    <p:sldId id="327" r:id="rId7"/>
    <p:sldId id="310" r:id="rId8"/>
    <p:sldId id="336" r:id="rId9"/>
    <p:sldId id="337" r:id="rId10"/>
    <p:sldId id="311" r:id="rId11"/>
    <p:sldId id="312" r:id="rId12"/>
    <p:sldId id="328" r:id="rId13"/>
    <p:sldId id="296" r:id="rId14"/>
    <p:sldId id="309" r:id="rId15"/>
    <p:sldId id="326" r:id="rId16"/>
    <p:sldId id="329" r:id="rId17"/>
    <p:sldId id="308" r:id="rId18"/>
    <p:sldId id="325" r:id="rId19"/>
    <p:sldId id="295" r:id="rId20"/>
    <p:sldId id="305" r:id="rId21"/>
    <p:sldId id="304" r:id="rId22"/>
    <p:sldId id="306" r:id="rId23"/>
    <p:sldId id="307" r:id="rId24"/>
    <p:sldId id="322" r:id="rId25"/>
    <p:sldId id="323" r:id="rId26"/>
    <p:sldId id="330" r:id="rId27"/>
    <p:sldId id="314" r:id="rId28"/>
    <p:sldId id="313" r:id="rId29"/>
    <p:sldId id="315" r:id="rId30"/>
    <p:sldId id="316" r:id="rId31"/>
    <p:sldId id="317" r:id="rId32"/>
    <p:sldId id="297" r:id="rId33"/>
    <p:sldId id="331" r:id="rId34"/>
    <p:sldId id="299" r:id="rId35"/>
    <p:sldId id="300" r:id="rId36"/>
    <p:sldId id="301" r:id="rId37"/>
    <p:sldId id="332" r:id="rId38"/>
    <p:sldId id="319" r:id="rId39"/>
    <p:sldId id="320" r:id="rId40"/>
    <p:sldId id="318" r:id="rId41"/>
    <p:sldId id="302" r:id="rId42"/>
    <p:sldId id="303" r:id="rId43"/>
    <p:sldId id="298" r:id="rId44"/>
    <p:sldId id="324" r:id="rId45"/>
    <p:sldId id="321" r:id="rId46"/>
    <p:sldId id="333" r:id="rId47"/>
    <p:sldId id="335" r:id="rId48"/>
    <p:sldId id="334"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handouts3" clrMode="bw" frameSlides="1"/>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9DCAF9ED-07DC-4A11-8D7F-57B35C25682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00" autoAdjust="0"/>
    <p:restoredTop sz="94660"/>
  </p:normalViewPr>
  <p:slideViewPr>
    <p:cSldViewPr snapToGrid="0">
      <p:cViewPr varScale="1">
        <p:scale>
          <a:sx n="91" d="100"/>
          <a:sy n="91" d="100"/>
        </p:scale>
        <p:origin x="90" y="108"/>
      </p:cViewPr>
      <p:guideLst>
        <p:guide pos="3840"/>
        <p:guide orient="horz" pos="2160"/>
      </p:guideLst>
    </p:cSldViewPr>
  </p:slideViewPr>
  <p:notesTextViewPr>
    <p:cViewPr>
      <p:scale>
        <a:sx n="1" d="1"/>
        <a:sy n="1" d="1"/>
      </p:scale>
      <p:origin x="0" y="0"/>
    </p:cViewPr>
  </p:notesTextViewPr>
  <p:notesViewPr>
    <p:cSldViewPr snapToGrid="0">
      <p:cViewPr varScale="1">
        <p:scale>
          <a:sx n="82" d="100"/>
          <a:sy n="82" d="100"/>
        </p:scale>
        <p:origin x="2994" y="7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handoutMaster" Target="handoutMasters/handoutMaster1.xml"/><Relationship Id="rId3"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5DD71D7-55AC-46BD-81B3-09AB2F9EFBD8}" type="datetimeFigureOut">
              <a:rPr lang="en-US" smtClean="0"/>
              <a:t>3/15/2016</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840BD58-3BFF-4EAF-BB8B-AC67FE801E47}" type="slidenum">
              <a:rPr lang="en-US" smtClean="0"/>
              <a:t>‹#›</a:t>
            </a:fld>
            <a:endParaRPr lang="en-US"/>
          </a:p>
        </p:txBody>
      </p:sp>
    </p:spTree>
    <p:extLst>
      <p:ext uri="{BB962C8B-B14F-4D97-AF65-F5344CB8AC3E}">
        <p14:creationId xmlns:p14="http://schemas.microsoft.com/office/powerpoint/2010/main" val="401059436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89424F-BB59-4F4E-9822-4CA3E770FFD2}" type="datetimeFigureOut">
              <a:rPr lang="en-US" smtClean="0"/>
              <a:t>3/15/2016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322CDD-9D6C-4F63-9EC2-648226624108}" type="slidenum">
              <a:rPr lang="en-US" smtClean="0"/>
              <a:t>‹#›</a:t>
            </a:fld>
            <a:endParaRPr lang="en-US"/>
          </a:p>
        </p:txBody>
      </p:sp>
    </p:spTree>
    <p:extLst>
      <p:ext uri="{BB962C8B-B14F-4D97-AF65-F5344CB8AC3E}">
        <p14:creationId xmlns:p14="http://schemas.microsoft.com/office/powerpoint/2010/main" val="8510265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3/15/2016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
        <p:nvSpPr>
          <p:cNvPr id="7" name="Rectangle 6"/>
          <p:cNvSpPr/>
          <p:nvPr userDrawn="1"/>
        </p:nvSpPr>
        <p:spPr>
          <a:xfrm>
            <a:off x="0" y="5888736"/>
            <a:ext cx="12192000" cy="109728"/>
          </a:xfrm>
          <a:prstGeom prst="rect">
            <a:avLst/>
          </a:prstGeom>
          <a:ln>
            <a:noFill/>
          </a:ln>
          <a:effectLst>
            <a:outerShdw blurRad="25400" dist="25400" dir="5400000" algn="t" rotWithShape="0">
              <a:schemeClr val="bg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userDrawn="1"/>
        </p:nvSpPr>
        <p:spPr>
          <a:xfrm>
            <a:off x="0" y="5888736"/>
            <a:ext cx="12192000" cy="109728"/>
          </a:xfrm>
          <a:prstGeom prst="rect">
            <a:avLst/>
          </a:prstGeom>
          <a:ln>
            <a:noFill/>
          </a:ln>
          <a:effectLst>
            <a:innerShdw blurRad="25400" dist="12700" dir="16200000">
              <a:schemeClr val="accent1">
                <a:lumMod val="50000"/>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39064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619599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3/15/2016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pic>
        <p:nvPicPr>
          <p:cNvPr id="7" name="Picture 6"/>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bwMode="hidden">
          <a:xfrm>
            <a:off x="7753739" y="283"/>
            <a:ext cx="4435717" cy="6856286"/>
          </a:xfrm>
          <a:prstGeom prst="rect">
            <a:avLst/>
          </a:prstGeom>
        </p:spPr>
      </p:pic>
      <p:sp>
        <p:nvSpPr>
          <p:cNvPr id="8" name="Rectangle 7"/>
          <p:cNvSpPr/>
          <p:nvPr userDrawn="1"/>
        </p:nvSpPr>
        <p:spPr>
          <a:xfrm>
            <a:off x="7707084" y="0"/>
            <a:ext cx="54864" cy="6858000"/>
          </a:xfrm>
          <a:prstGeom prst="rect">
            <a:avLst/>
          </a:prstGeom>
          <a:ln>
            <a:noFill/>
          </a:ln>
          <a:effectLst>
            <a:outerShdw blurRad="25400" dist="25400" algn="t" rotWithShape="0">
              <a:schemeClr val="bg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userDrawn="1"/>
        </p:nvSpPr>
        <p:spPr>
          <a:xfrm>
            <a:off x="7707084" y="0"/>
            <a:ext cx="54864" cy="6858000"/>
          </a:xfrm>
          <a:prstGeom prst="rect">
            <a:avLst/>
          </a:prstGeom>
          <a:ln>
            <a:noFill/>
          </a:ln>
          <a:effectLst>
            <a:innerShdw blurRad="25400" dist="127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062532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430546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6638587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595006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902815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pic>
        <p:nvPicPr>
          <p:cNvPr id="8" name="Picture 7"/>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bwMode="hidden">
          <a:xfrm>
            <a:off x="7753739" y="283"/>
            <a:ext cx="4435717" cy="6856286"/>
          </a:xfrm>
          <a:prstGeom prst="rect">
            <a:avLst/>
          </a:prstGeom>
        </p:spPr>
      </p:pic>
      <p:sp>
        <p:nvSpPr>
          <p:cNvPr id="9" name="Rectangle 8"/>
          <p:cNvSpPr/>
          <p:nvPr userDrawn="1"/>
        </p:nvSpPr>
        <p:spPr>
          <a:xfrm>
            <a:off x="7707084" y="0"/>
            <a:ext cx="54864" cy="6858000"/>
          </a:xfrm>
          <a:prstGeom prst="rect">
            <a:avLst/>
          </a:prstGeom>
          <a:ln>
            <a:noFill/>
          </a:ln>
          <a:effectLst>
            <a:outerShdw blurRad="25400" dist="25400" algn="t" rotWithShape="0">
              <a:schemeClr val="bg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userDrawn="1"/>
        </p:nvSpPr>
        <p:spPr>
          <a:xfrm>
            <a:off x="7707084" y="0"/>
            <a:ext cx="54864" cy="6858000"/>
          </a:xfrm>
          <a:prstGeom prst="rect">
            <a:avLst/>
          </a:prstGeom>
          <a:ln>
            <a:noFill/>
          </a:ln>
          <a:effectLst>
            <a:innerShdw blurRad="25400" dist="127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73257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043794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823522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330190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31375A4-56A4-47D6-9801-1991572033F7}" type="slidenum">
              <a:rPr lang="en-US" smtClean="0"/>
              <a:pPr/>
              <a:t>‹#›</a:t>
            </a:fld>
            <a:endParaRPr lang="en-US"/>
          </a:p>
        </p:txBody>
      </p:sp>
      <p:sp>
        <p:nvSpPr>
          <p:cNvPr id="7" name="Rectangle 6"/>
          <p:cNvSpPr/>
          <p:nvPr userDrawn="1"/>
        </p:nvSpPr>
        <p:spPr>
          <a:xfrm>
            <a:off x="0" y="6257036"/>
            <a:ext cx="12192000" cy="54864"/>
          </a:xfrm>
          <a:prstGeom prst="rect">
            <a:avLst/>
          </a:prstGeom>
          <a:ln>
            <a:noFill/>
          </a:ln>
          <a:effectLst>
            <a:outerShdw blurRad="25400" dist="25400" dir="5400000" algn="t" rotWithShape="0">
              <a:schemeClr val="bg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userDrawn="1"/>
        </p:nvSpPr>
        <p:spPr>
          <a:xfrm>
            <a:off x="0" y="6257036"/>
            <a:ext cx="12192000" cy="54864"/>
          </a:xfrm>
          <a:prstGeom prst="rect">
            <a:avLst/>
          </a:prstGeom>
          <a:ln>
            <a:noFill/>
          </a:ln>
          <a:effectLst>
            <a:innerShdw blurRad="25400" dist="12700" dir="16200000">
              <a:schemeClr val="accent1">
                <a:lumMod val="50000"/>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62852868"/>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8" r:id="rId5"/>
    <p:sldLayoutId id="2147483779" r:id="rId6"/>
    <p:sldLayoutId id="2147483780" r:id="rId7"/>
    <p:sldLayoutId id="2147483781" r:id="rId8"/>
    <p:sldLayoutId id="2147483782" r:id="rId9"/>
    <p:sldLayoutId id="2147483783" r:id="rId10"/>
    <p:sldLayoutId id="2147483784"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2.xml"/><Relationship Id="rId4" Type="http://schemas.openxmlformats.org/officeDocument/2006/relationships/image" Target="../media/image47.jpeg"/></Relationships>
</file>

<file path=ppt/slides/_rels/slide41.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Myth and Art</a:t>
            </a:r>
            <a:endParaRPr lang="en-GB" dirty="0"/>
          </a:p>
        </p:txBody>
      </p:sp>
      <p:sp>
        <p:nvSpPr>
          <p:cNvPr id="3" name="Subtitle 2"/>
          <p:cNvSpPr>
            <a:spLocks noGrp="1"/>
          </p:cNvSpPr>
          <p:nvPr>
            <p:ph type="subTitle" idx="1"/>
          </p:nvPr>
        </p:nvSpPr>
        <p:spPr/>
        <p:txBody>
          <a:bodyPr>
            <a:normAutofit/>
          </a:bodyPr>
          <a:lstStyle/>
          <a:p>
            <a:r>
              <a:rPr lang="en-GB" sz="4800" dirty="0" smtClean="0"/>
              <a:t>Thebes</a:t>
            </a:r>
          </a:p>
        </p:txBody>
      </p:sp>
    </p:spTree>
    <p:extLst>
      <p:ext uri="{BB962C8B-B14F-4D97-AF65-F5344CB8AC3E}">
        <p14:creationId xmlns:p14="http://schemas.microsoft.com/office/powerpoint/2010/main" val="40512320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Thebes</a:t>
            </a:r>
            <a:endParaRPr lang="en-GB" u="sng" dirty="0"/>
          </a:p>
        </p:txBody>
      </p:sp>
      <p:sp>
        <p:nvSpPr>
          <p:cNvPr id="3" name="Content Placeholder 2"/>
          <p:cNvSpPr>
            <a:spLocks noGrp="1"/>
          </p:cNvSpPr>
          <p:nvPr>
            <p:ph idx="1"/>
          </p:nvPr>
        </p:nvSpPr>
        <p:spPr>
          <a:xfrm>
            <a:off x="838200" y="1825625"/>
            <a:ext cx="4660900" cy="4351338"/>
          </a:xfrm>
        </p:spPr>
        <p:txBody>
          <a:bodyPr/>
          <a:lstStyle/>
          <a:p>
            <a:r>
              <a:rPr lang="en-GB" dirty="0" smtClean="0"/>
              <a:t>City associated with several mythical narratives</a:t>
            </a:r>
          </a:p>
          <a:p>
            <a:r>
              <a:rPr lang="en-GB" dirty="0" smtClean="0"/>
              <a:t>Famously the focus of several of the plays of Sophocles and Euripides:</a:t>
            </a:r>
          </a:p>
          <a:p>
            <a:pPr lvl="1"/>
            <a:r>
              <a:rPr lang="en-GB" i="1" dirty="0" smtClean="0"/>
              <a:t>Oedipus </a:t>
            </a:r>
            <a:r>
              <a:rPr lang="en-GB" i="1" dirty="0" err="1" smtClean="0"/>
              <a:t>Tyrannus</a:t>
            </a:r>
            <a:endParaRPr lang="en-GB" i="1" dirty="0" smtClean="0"/>
          </a:p>
          <a:p>
            <a:pPr lvl="1"/>
            <a:r>
              <a:rPr lang="en-GB" i="1" dirty="0" smtClean="0"/>
              <a:t>Oedipus at </a:t>
            </a:r>
            <a:r>
              <a:rPr lang="en-GB" i="1" dirty="0" err="1" smtClean="0"/>
              <a:t>Colonus</a:t>
            </a:r>
            <a:endParaRPr lang="en-GB" i="1" dirty="0" smtClean="0"/>
          </a:p>
          <a:p>
            <a:pPr lvl="1"/>
            <a:r>
              <a:rPr lang="en-GB" i="1" dirty="0" smtClean="0"/>
              <a:t>Antigone</a:t>
            </a:r>
          </a:p>
          <a:p>
            <a:pPr lvl="1"/>
            <a:r>
              <a:rPr lang="en-GB" dirty="0" smtClean="0"/>
              <a:t>The </a:t>
            </a:r>
            <a:r>
              <a:rPr lang="en-GB" i="1" dirty="0" err="1" smtClean="0"/>
              <a:t>Bacchae</a:t>
            </a:r>
            <a:endParaRPr lang="en-GB" i="1" dirty="0" smtClean="0"/>
          </a:p>
          <a:p>
            <a:pPr lvl="1"/>
            <a:r>
              <a:rPr lang="en-GB" i="1" dirty="0" smtClean="0"/>
              <a:t>Seven Against Thebes</a:t>
            </a:r>
            <a:endParaRPr lang="en-GB" dirty="0"/>
          </a:p>
        </p:txBody>
      </p:sp>
      <p:pic>
        <p:nvPicPr>
          <p:cNvPr id="26626" name="Picture 2" descr="http://45.media.tumblr.com/20231966b0ad3ad53fee38274b55c0cd/tumblr_mkdz0d2T5d1r8xssuo1_400.gif"/>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5599097" y="365125"/>
            <a:ext cx="6281753" cy="5539529"/>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25965256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5" name="Picture 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982480" y="0"/>
            <a:ext cx="6441763" cy="6858000"/>
          </a:xfrm>
          <a:prstGeom prst="rect">
            <a:avLst/>
          </a:prstGeom>
        </p:spPr>
      </p:pic>
    </p:spTree>
    <p:extLst>
      <p:ext uri="{BB962C8B-B14F-4D97-AF65-F5344CB8AC3E}">
        <p14:creationId xmlns:p14="http://schemas.microsoft.com/office/powerpoint/2010/main" val="17603640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Cadmus</a:t>
            </a:r>
            <a:endParaRPr lang="en-GB" u="sng" dirty="0"/>
          </a:p>
        </p:txBody>
      </p:sp>
      <p:sp>
        <p:nvSpPr>
          <p:cNvPr id="3" name="Content Placeholder 2"/>
          <p:cNvSpPr>
            <a:spLocks noGrp="1"/>
          </p:cNvSpPr>
          <p:nvPr>
            <p:ph idx="1"/>
          </p:nvPr>
        </p:nvSpPr>
        <p:spPr>
          <a:xfrm>
            <a:off x="838200" y="1825625"/>
            <a:ext cx="5711825" cy="4351338"/>
          </a:xfrm>
        </p:spPr>
        <p:txBody>
          <a:bodyPr>
            <a:normAutofit fontScale="92500" lnSpcReduction="10000"/>
          </a:bodyPr>
          <a:lstStyle/>
          <a:p>
            <a:r>
              <a:rPr lang="en-GB" dirty="0" smtClean="0"/>
              <a:t>Supposedly Phoenician</a:t>
            </a:r>
          </a:p>
          <a:p>
            <a:r>
              <a:rPr lang="en-GB" dirty="0" smtClean="0"/>
              <a:t>His sister (Europa) was abducted by Zeus,</a:t>
            </a:r>
            <a:r>
              <a:rPr lang="en-GB" dirty="0"/>
              <a:t> </a:t>
            </a:r>
            <a:r>
              <a:rPr lang="en-GB" dirty="0" smtClean="0"/>
              <a:t>his father sent him to search for her</a:t>
            </a:r>
          </a:p>
          <a:p>
            <a:r>
              <a:rPr lang="en-GB" dirty="0" smtClean="0"/>
              <a:t>Received an oracle from Delphi to follow a cow until it lay down, and then found a city there.</a:t>
            </a:r>
          </a:p>
          <a:p>
            <a:r>
              <a:rPr lang="en-GB" dirty="0" smtClean="0"/>
              <a:t>Had to fight a dragon at this site.</a:t>
            </a:r>
            <a:endParaRPr lang="en-GB" dirty="0"/>
          </a:p>
          <a:p>
            <a:r>
              <a:rPr lang="en-GB" dirty="0" smtClean="0"/>
              <a:t>He planted the dragons teeth, which produced warriors that became founding members of the city.</a:t>
            </a:r>
          </a:p>
        </p:txBody>
      </p:sp>
      <p:pic>
        <p:nvPicPr>
          <p:cNvPr id="5" name="Picture 4"/>
          <p:cNvPicPr>
            <a:picLocks noChangeAspect="1"/>
          </p:cNvPicPr>
          <p:nvPr/>
        </p:nvPicPr>
        <p:blipFill>
          <a:blip r:embed="rId2"/>
          <a:stretch>
            <a:fillRect/>
          </a:stretch>
        </p:blipFill>
        <p:spPr>
          <a:xfrm>
            <a:off x="6550025" y="231775"/>
            <a:ext cx="5314950" cy="3981450"/>
          </a:xfrm>
          <a:prstGeom prst="rect">
            <a:avLst/>
          </a:prstGeom>
        </p:spPr>
      </p:pic>
    </p:spTree>
    <p:extLst>
      <p:ext uri="{BB962C8B-B14F-4D97-AF65-F5344CB8AC3E}">
        <p14:creationId xmlns:p14="http://schemas.microsoft.com/office/powerpoint/2010/main" val="2402918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193800"/>
            <a:ext cx="10515600" cy="4983163"/>
          </a:xfrm>
        </p:spPr>
        <p:txBody>
          <a:bodyPr>
            <a:normAutofit/>
          </a:bodyPr>
          <a:lstStyle/>
          <a:p>
            <a:pPr marL="0" indent="0">
              <a:buNone/>
            </a:pPr>
            <a:r>
              <a:rPr lang="en-GB" dirty="0" smtClean="0"/>
              <a:t>Wishing to sacrifice the cow to </a:t>
            </a:r>
            <a:r>
              <a:rPr lang="en-GB" dirty="0" err="1" smtClean="0"/>
              <a:t>Athene</a:t>
            </a:r>
            <a:r>
              <a:rPr lang="en-GB" dirty="0" smtClean="0"/>
              <a:t>, he sent some of his companions to draw water from the spring of Ares; but the spring was guarded by a dragon, which was said to by some to be the offspring of Ares, and it killed most of those who were sent for the water. Angered by this, </a:t>
            </a:r>
            <a:r>
              <a:rPr lang="en-GB" dirty="0" err="1" smtClean="0"/>
              <a:t>Cadmos</a:t>
            </a:r>
            <a:r>
              <a:rPr lang="en-GB" dirty="0" smtClean="0"/>
              <a:t> killed the dragon, and then, following the advice of </a:t>
            </a:r>
            <a:r>
              <a:rPr lang="en-GB" dirty="0" err="1" smtClean="0"/>
              <a:t>Athene</a:t>
            </a:r>
            <a:r>
              <a:rPr lang="en-GB" dirty="0" smtClean="0"/>
              <a:t>, sowed its teeth. No sooner were they sown than fully armed men sprang up from the earth, who were called the </a:t>
            </a:r>
            <a:r>
              <a:rPr lang="en-GB" dirty="0" err="1" smtClean="0"/>
              <a:t>Spartoi</a:t>
            </a:r>
            <a:r>
              <a:rPr lang="en-GB" dirty="0" smtClean="0"/>
              <a:t>. They killed one another … Five of them survived, namely, </a:t>
            </a:r>
            <a:r>
              <a:rPr lang="en-GB" dirty="0" err="1" smtClean="0"/>
              <a:t>Echion</a:t>
            </a:r>
            <a:r>
              <a:rPr lang="en-GB" dirty="0" smtClean="0"/>
              <a:t>, </a:t>
            </a:r>
            <a:r>
              <a:rPr lang="en-GB" dirty="0" err="1" smtClean="0"/>
              <a:t>Oudaios</a:t>
            </a:r>
            <a:r>
              <a:rPr lang="en-GB" dirty="0" smtClean="0"/>
              <a:t>, </a:t>
            </a:r>
            <a:r>
              <a:rPr lang="en-GB" dirty="0" err="1" smtClean="0"/>
              <a:t>Chthonios</a:t>
            </a:r>
            <a:r>
              <a:rPr lang="en-GB" dirty="0" smtClean="0"/>
              <a:t>, </a:t>
            </a:r>
            <a:r>
              <a:rPr lang="en-GB" dirty="0" err="1" smtClean="0"/>
              <a:t>Hyperenor</a:t>
            </a:r>
            <a:r>
              <a:rPr lang="en-GB" dirty="0" smtClean="0"/>
              <a:t>, and </a:t>
            </a:r>
            <a:r>
              <a:rPr lang="en-GB" dirty="0" err="1" smtClean="0"/>
              <a:t>Peloros</a:t>
            </a:r>
            <a:r>
              <a:rPr lang="en-GB" dirty="0" smtClean="0"/>
              <a:t>.</a:t>
            </a:r>
          </a:p>
          <a:p>
            <a:pPr marL="0" indent="0" algn="r">
              <a:buNone/>
            </a:pPr>
            <a:r>
              <a:rPr lang="en-GB" dirty="0" err="1" smtClean="0"/>
              <a:t>Apollodorus</a:t>
            </a:r>
            <a:r>
              <a:rPr lang="en-GB" dirty="0" smtClean="0"/>
              <a:t> </a:t>
            </a:r>
            <a:r>
              <a:rPr lang="en-GB" i="1" dirty="0" smtClean="0"/>
              <a:t>Bibliotheca </a:t>
            </a:r>
            <a:r>
              <a:rPr lang="en-GB" dirty="0" smtClean="0"/>
              <a:t>3.4.1</a:t>
            </a:r>
            <a:endParaRPr lang="en-GB" dirty="0"/>
          </a:p>
        </p:txBody>
      </p:sp>
    </p:spTree>
    <p:extLst>
      <p:ext uri="{BB962C8B-B14F-4D97-AF65-F5344CB8AC3E}">
        <p14:creationId xmlns:p14="http://schemas.microsoft.com/office/powerpoint/2010/main" val="32408945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6</a:t>
            </a:r>
            <a:r>
              <a:rPr lang="en-GB" baseline="30000" dirty="0" smtClean="0"/>
              <a:t>th</a:t>
            </a:r>
            <a:r>
              <a:rPr lang="en-GB" dirty="0" smtClean="0"/>
              <a:t> century BCE</a:t>
            </a:r>
          </a:p>
          <a:p>
            <a:r>
              <a:rPr lang="en-GB" dirty="0" err="1" smtClean="0"/>
              <a:t>Laconian</a:t>
            </a:r>
            <a:endParaRPr lang="en-GB" dirty="0" smtClean="0"/>
          </a:p>
          <a:p>
            <a:r>
              <a:rPr lang="en-GB" dirty="0" smtClean="0"/>
              <a:t>Louvre</a:t>
            </a:r>
          </a:p>
        </p:txBody>
      </p:sp>
      <p:pic>
        <p:nvPicPr>
          <p:cNvPr id="5" name="Picture 4"/>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5219700" y="0"/>
            <a:ext cx="6972300" cy="6873051"/>
          </a:xfrm>
          <a:prstGeom prst="rect">
            <a:avLst/>
          </a:prstGeom>
        </p:spPr>
      </p:pic>
    </p:spTree>
    <p:extLst>
      <p:ext uri="{BB962C8B-B14F-4D97-AF65-F5344CB8AC3E}">
        <p14:creationId xmlns:p14="http://schemas.microsoft.com/office/powerpoint/2010/main" val="27170813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490-460 BCE</a:t>
            </a:r>
          </a:p>
          <a:p>
            <a:r>
              <a:rPr lang="en-US" dirty="0" smtClean="0"/>
              <a:t>Attic</a:t>
            </a:r>
          </a:p>
          <a:p>
            <a:r>
              <a:rPr lang="en-US" dirty="0" smtClean="0"/>
              <a:t>British </a:t>
            </a:r>
            <a:r>
              <a:rPr lang="en-US" dirty="0" err="1" smtClean="0"/>
              <a:t>Musuem</a:t>
            </a:r>
            <a:endParaRPr lang="en-US" dirty="0"/>
          </a:p>
        </p:txBody>
      </p:sp>
      <p:pic>
        <p:nvPicPr>
          <p:cNvPr id="4" name="Picture 3"/>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453466" y="0"/>
            <a:ext cx="7196667" cy="6858000"/>
          </a:xfrm>
          <a:prstGeom prst="rect">
            <a:avLst/>
          </a:prstGeom>
        </p:spPr>
      </p:pic>
    </p:spTree>
    <p:extLst>
      <p:ext uri="{BB962C8B-B14F-4D97-AF65-F5344CB8AC3E}">
        <p14:creationId xmlns:p14="http://schemas.microsoft.com/office/powerpoint/2010/main" val="13069180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490-460 BCE</a:t>
            </a:r>
          </a:p>
          <a:p>
            <a:r>
              <a:rPr lang="en-US" dirty="0" smtClean="0"/>
              <a:t>Attic</a:t>
            </a:r>
          </a:p>
          <a:p>
            <a:r>
              <a:rPr lang="en-US" dirty="0" smtClean="0"/>
              <a:t>British Museum</a:t>
            </a:r>
            <a:endParaRPr lang="en-US" dirty="0"/>
          </a:p>
        </p:txBody>
      </p:sp>
      <p:pic>
        <p:nvPicPr>
          <p:cNvPr id="5" name="Picture 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074833" y="0"/>
            <a:ext cx="4945673" cy="6858000"/>
          </a:xfrm>
          <a:prstGeom prst="rect">
            <a:avLst/>
          </a:prstGeom>
        </p:spPr>
      </p:pic>
    </p:spTree>
    <p:extLst>
      <p:ext uri="{BB962C8B-B14F-4D97-AF65-F5344CB8AC3E}">
        <p14:creationId xmlns:p14="http://schemas.microsoft.com/office/powerpoint/2010/main" val="38183299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8150" y="409174"/>
            <a:ext cx="10515600" cy="4351338"/>
          </a:xfrm>
        </p:spPr>
        <p:txBody>
          <a:bodyPr/>
          <a:lstStyle/>
          <a:p>
            <a:r>
              <a:rPr lang="en-GB" dirty="0" smtClean="0"/>
              <a:t>c. 560-550 BCE</a:t>
            </a:r>
          </a:p>
          <a:p>
            <a:r>
              <a:rPr lang="en-GB" dirty="0" smtClean="0"/>
              <a:t>Louvre</a:t>
            </a:r>
            <a:endParaRPr lang="en-GB" dirty="0"/>
          </a:p>
        </p:txBody>
      </p:sp>
      <p:pic>
        <p:nvPicPr>
          <p:cNvPr id="5" name="Picture 4"/>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7200900" y="0"/>
            <a:ext cx="4991100" cy="6886118"/>
          </a:xfrm>
          <a:prstGeom prst="rect">
            <a:avLst/>
          </a:prstGeom>
        </p:spPr>
      </p:pic>
      <p:pic>
        <p:nvPicPr>
          <p:cNvPr id="6" name="Picture 5"/>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0" y="2584843"/>
            <a:ext cx="7200900" cy="4273157"/>
          </a:xfrm>
          <a:prstGeom prst="rect">
            <a:avLst/>
          </a:prstGeom>
        </p:spPr>
      </p:pic>
    </p:spTree>
    <p:extLst>
      <p:ext uri="{BB962C8B-B14F-4D97-AF65-F5344CB8AC3E}">
        <p14:creationId xmlns:p14="http://schemas.microsoft.com/office/powerpoint/2010/main" val="14025045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1950" y="244475"/>
            <a:ext cx="10515600" cy="4351338"/>
          </a:xfrm>
        </p:spPr>
        <p:txBody>
          <a:bodyPr/>
          <a:lstStyle/>
          <a:p>
            <a:r>
              <a:rPr lang="en-GB" dirty="0" smtClean="0"/>
              <a:t>c. 340-330 BCE</a:t>
            </a:r>
          </a:p>
          <a:p>
            <a:r>
              <a:rPr lang="en-GB" dirty="0" smtClean="0"/>
              <a:t>Louvre</a:t>
            </a:r>
          </a:p>
          <a:p>
            <a:endParaRPr lang="en-GB" dirty="0" smtClean="0"/>
          </a:p>
        </p:txBody>
      </p:sp>
      <p:pic>
        <p:nvPicPr>
          <p:cNvPr id="5" name="Picture 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947457" y="2895600"/>
            <a:ext cx="3096768" cy="3962400"/>
          </a:xfrm>
          <a:prstGeom prst="rect">
            <a:avLst/>
          </a:prstGeom>
        </p:spPr>
      </p:pic>
      <p:pic>
        <p:nvPicPr>
          <p:cNvPr id="6" name="Picture 5"/>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5044225" y="0"/>
            <a:ext cx="7147775" cy="6858000"/>
          </a:xfrm>
          <a:prstGeom prst="rect">
            <a:avLst/>
          </a:prstGeom>
        </p:spPr>
      </p:pic>
    </p:spTree>
    <p:extLst>
      <p:ext uri="{BB962C8B-B14F-4D97-AF65-F5344CB8AC3E}">
        <p14:creationId xmlns:p14="http://schemas.microsoft.com/office/powerpoint/2010/main" val="2395323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948267"/>
            <a:ext cx="10515600" cy="5228696"/>
          </a:xfrm>
        </p:spPr>
        <p:txBody>
          <a:bodyPr/>
          <a:lstStyle/>
          <a:p>
            <a:pPr marL="0" indent="0">
              <a:buNone/>
            </a:pPr>
            <a:r>
              <a:rPr lang="en-US" dirty="0" smtClean="0"/>
              <a:t>Dionysus:</a:t>
            </a:r>
          </a:p>
          <a:p>
            <a:pPr marL="0" indent="0">
              <a:buNone/>
            </a:pPr>
            <a:r>
              <a:rPr lang="en-US" dirty="0" smtClean="0"/>
              <a:t>… changing </a:t>
            </a:r>
            <a:r>
              <a:rPr lang="en-US" dirty="0"/>
              <a:t>your form, you will become a dragon, and your wife, </a:t>
            </a:r>
            <a:r>
              <a:rPr lang="en-US" dirty="0" err="1"/>
              <a:t>Harmonia</a:t>
            </a:r>
            <a:r>
              <a:rPr lang="en-US" dirty="0"/>
              <a:t>, Ares' daughter, whom you though mortal held in marriage, will be turned into a beast, and will receive in exchange the form of a serpent. And as the oracle of Zeus says, you will drive along with your wife a chariot of heifers, ruling over barbarians</a:t>
            </a:r>
            <a:r>
              <a:rPr lang="en-US" dirty="0" smtClean="0"/>
              <a:t>. </a:t>
            </a:r>
            <a:r>
              <a:rPr lang="en-US" dirty="0"/>
              <a:t>You will sack many cities with a force of countless numbers. And when they plunder the oracle of Apollo, they will have a miserable return, but Ares will protect you and </a:t>
            </a:r>
            <a:r>
              <a:rPr lang="en-US" dirty="0" err="1"/>
              <a:t>Harmonia</a:t>
            </a:r>
            <a:r>
              <a:rPr lang="en-US" dirty="0"/>
              <a:t> and will settle your life in the land of the blessed</a:t>
            </a:r>
            <a:r>
              <a:rPr lang="en-US" dirty="0" smtClean="0"/>
              <a:t>.</a:t>
            </a:r>
          </a:p>
          <a:p>
            <a:pPr marL="0" indent="0" algn="r">
              <a:buNone/>
            </a:pPr>
            <a:r>
              <a:rPr lang="en-US" dirty="0" smtClean="0"/>
              <a:t>Euripides </a:t>
            </a:r>
            <a:r>
              <a:rPr lang="en-US" i="1" dirty="0" err="1" smtClean="0"/>
              <a:t>Bacchae</a:t>
            </a:r>
            <a:r>
              <a:rPr lang="en-US" i="1" dirty="0" smtClean="0"/>
              <a:t> </a:t>
            </a:r>
            <a:r>
              <a:rPr lang="en-US" dirty="0" smtClean="0"/>
              <a:t>1330-39</a:t>
            </a:r>
            <a:endParaRPr lang="en-US" dirty="0"/>
          </a:p>
        </p:txBody>
      </p:sp>
    </p:spTree>
    <p:extLst>
      <p:ext uri="{BB962C8B-B14F-4D97-AF65-F5344CB8AC3E}">
        <p14:creationId xmlns:p14="http://schemas.microsoft.com/office/powerpoint/2010/main" val="300169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Dionysus</a:t>
            </a:r>
            <a:endParaRPr lang="en-GB" u="sng" dirty="0"/>
          </a:p>
        </p:txBody>
      </p:sp>
      <p:sp>
        <p:nvSpPr>
          <p:cNvPr id="3" name="Content Placeholder 2"/>
          <p:cNvSpPr>
            <a:spLocks noGrp="1"/>
          </p:cNvSpPr>
          <p:nvPr>
            <p:ph idx="1"/>
          </p:nvPr>
        </p:nvSpPr>
        <p:spPr/>
        <p:txBody>
          <a:bodyPr/>
          <a:lstStyle/>
          <a:p>
            <a:r>
              <a:rPr lang="en-GB" dirty="0" smtClean="0"/>
              <a:t>Child of </a:t>
            </a:r>
            <a:r>
              <a:rPr lang="en-GB" dirty="0" err="1" smtClean="0"/>
              <a:t>Semele</a:t>
            </a:r>
            <a:r>
              <a:rPr lang="en-GB" dirty="0" smtClean="0"/>
              <a:t> (Cadmus’ daughter) and Zeus</a:t>
            </a:r>
          </a:p>
          <a:p>
            <a:r>
              <a:rPr lang="en-GB" dirty="0" smtClean="0"/>
              <a:t>Hera tricked </a:t>
            </a:r>
            <a:r>
              <a:rPr lang="en-GB" dirty="0" err="1" smtClean="0"/>
              <a:t>Semele</a:t>
            </a:r>
            <a:r>
              <a:rPr lang="en-GB" dirty="0" smtClean="0"/>
              <a:t> in to asking Zeus to show her what he looked like in full divinity/as he had appeared when he was courting Hera</a:t>
            </a:r>
          </a:p>
          <a:p>
            <a:r>
              <a:rPr lang="en-GB" dirty="0" smtClean="0"/>
              <a:t>The lighting from this killed </a:t>
            </a:r>
            <a:r>
              <a:rPr lang="en-GB" dirty="0" err="1" smtClean="0"/>
              <a:t>Semele</a:t>
            </a:r>
            <a:r>
              <a:rPr lang="en-GB" dirty="0" smtClean="0"/>
              <a:t>, who was pregnant with </a:t>
            </a:r>
            <a:r>
              <a:rPr lang="en-GB" dirty="0" err="1" smtClean="0"/>
              <a:t>Dionsysus</a:t>
            </a:r>
            <a:r>
              <a:rPr lang="en-GB" dirty="0" smtClean="0"/>
              <a:t> at the time</a:t>
            </a:r>
          </a:p>
          <a:p>
            <a:r>
              <a:rPr lang="en-GB" dirty="0" smtClean="0"/>
              <a:t>The infant was rescued and place in Zeus’ thigh</a:t>
            </a:r>
            <a:endParaRPr lang="en-GB" dirty="0"/>
          </a:p>
        </p:txBody>
      </p:sp>
    </p:spTree>
    <p:extLst>
      <p:ext uri="{BB962C8B-B14F-4D97-AF65-F5344CB8AC3E}">
        <p14:creationId xmlns:p14="http://schemas.microsoft.com/office/powerpoint/2010/main" val="29271075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570779" y="925514"/>
            <a:ext cx="3484563" cy="2960686"/>
          </a:xfrm>
        </p:spPr>
        <p:txBody>
          <a:bodyPr/>
          <a:lstStyle/>
          <a:p>
            <a:r>
              <a:rPr lang="en-GB" dirty="0" smtClean="0"/>
              <a:t>490-480 BCE</a:t>
            </a:r>
          </a:p>
          <a:p>
            <a:r>
              <a:rPr lang="en-GB" dirty="0" smtClean="0"/>
              <a:t>Attic</a:t>
            </a:r>
          </a:p>
          <a:p>
            <a:r>
              <a:rPr lang="en-GB" dirty="0" smtClean="0"/>
              <a:t>Boston MFA</a:t>
            </a:r>
            <a:endParaRPr lang="en-GB" dirty="0"/>
          </a:p>
        </p:txBody>
      </p:sp>
      <p:pic>
        <p:nvPicPr>
          <p:cNvPr id="8194" name="Picture 2" descr="http://mfas3.s3.amazonaws.com/objects/SC40973.jpg"/>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t="-588"/>
          <a:stretch/>
        </p:blipFill>
        <p:spPr bwMode="auto">
          <a:xfrm>
            <a:off x="0" y="129382"/>
            <a:ext cx="8229600" cy="3257550"/>
          </a:xfrm>
          <a:prstGeom prst="rect">
            <a:avLst/>
          </a:prstGeom>
          <a:noFill/>
          <a:extLst>
            <a:ext uri="{909E8E84-426E-40dd-AFC4-6F175D3DCCD1}">
              <a14:hiddenFill xmlns="" xmlns:a14="http://schemas.microsoft.com/office/drawing/2010/main">
                <a:solidFill>
                  <a:srgbClr val="FFFFFF"/>
                </a:solidFill>
              </a14:hiddenFill>
            </a:ext>
          </a:extLst>
        </p:spPr>
      </p:pic>
      <p:pic>
        <p:nvPicPr>
          <p:cNvPr id="5" name="Picture 2" descr="http://mfas3.s3.amazonaws.com/objects/SC40973.jpg"/>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b="-587"/>
          <a:stretch/>
        </p:blipFill>
        <p:spPr bwMode="auto">
          <a:xfrm>
            <a:off x="0" y="3454400"/>
            <a:ext cx="9261475" cy="3257550"/>
          </a:xfrm>
          <a:prstGeom prst="rect">
            <a:avLst/>
          </a:prstGeom>
          <a:noFill/>
          <a:extLst>
            <a:ext uri="{909E8E84-426E-40dd-AFC4-6F175D3DCCD1}">
              <a14:hiddenFill xmlns="" xmlns:a14="http://schemas.microsoft.com/office/drawing/2010/main">
                <a:solidFill>
                  <a:srgbClr val="FFFFFF"/>
                </a:solidFill>
              </a14:hiddenFill>
            </a:ext>
          </a:extLst>
        </p:spPr>
      </p:pic>
      <p:pic>
        <p:nvPicPr>
          <p:cNvPr id="8196" name="Picture 4" descr="http://mfas3.s3.amazonaws.com/objects/SC238854.jpg"/>
          <p:cNvPicPr>
            <a:picLocks noChangeAspect="1" noChangeArrowheads="1"/>
          </p:cNvPicPr>
          <p:nvPr/>
        </p:nvPicPr>
        <p:blipFill rotWithShape="1">
          <a:blip r:embed="rId4" cstate="email">
            <a:extLst>
              <a:ext uri="{28A0092B-C50C-407E-A947-70E740481C1C}">
                <a14:useLocalDpi xmlns:a14="http://schemas.microsoft.com/office/drawing/2010/main"/>
              </a:ext>
            </a:extLst>
          </a:blip>
          <a:srcRect/>
          <a:stretch/>
        </p:blipFill>
        <p:spPr bwMode="auto">
          <a:xfrm>
            <a:off x="9602654" y="3454400"/>
            <a:ext cx="2589346" cy="2307353"/>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29112100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c. 460 BCE</a:t>
            </a:r>
          </a:p>
          <a:p>
            <a:r>
              <a:rPr lang="en-GB" dirty="0" smtClean="0"/>
              <a:t>Attic</a:t>
            </a:r>
          </a:p>
          <a:p>
            <a:r>
              <a:rPr lang="en-GB" dirty="0" err="1" smtClean="0"/>
              <a:t>Alkimachos</a:t>
            </a:r>
            <a:r>
              <a:rPr lang="en-GB" dirty="0" smtClean="0"/>
              <a:t> Painter</a:t>
            </a:r>
          </a:p>
          <a:p>
            <a:r>
              <a:rPr lang="en-GB" dirty="0" smtClean="0"/>
              <a:t>Boston MFA</a:t>
            </a:r>
          </a:p>
        </p:txBody>
      </p:sp>
      <p:pic>
        <p:nvPicPr>
          <p:cNvPr id="25602" name="Picture 2" descr="http://mfas3.s3.amazonaws.com/objects/SC225596.jp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4482098" y="2647182"/>
            <a:ext cx="3187063" cy="4210818"/>
          </a:xfrm>
          <a:prstGeom prst="rect">
            <a:avLst/>
          </a:prstGeom>
          <a:noFill/>
          <a:extLst>
            <a:ext uri="{909E8E84-426E-40dd-AFC4-6F175D3DCCD1}">
              <a14:hiddenFill xmlns="" xmlns:a14="http://schemas.microsoft.com/office/drawing/2010/main">
                <a:solidFill>
                  <a:srgbClr val="FFFFFF"/>
                </a:solidFill>
              </a14:hiddenFill>
            </a:ext>
          </a:extLst>
        </p:spPr>
      </p:pic>
      <p:pic>
        <p:nvPicPr>
          <p:cNvPr id="5" name="Picture 2" descr="http://mfas3.s3.amazonaws.com/objects/SC225596.jpg"/>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7669161" y="-15291"/>
            <a:ext cx="4522839" cy="6873291"/>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4070060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491067"/>
            <a:ext cx="10515600" cy="5685896"/>
          </a:xfrm>
        </p:spPr>
        <p:txBody>
          <a:bodyPr>
            <a:normAutofit fontScale="92500" lnSpcReduction="10000"/>
          </a:bodyPr>
          <a:lstStyle/>
          <a:p>
            <a:pPr marL="0" indent="0">
              <a:buNone/>
            </a:pPr>
            <a:r>
              <a:rPr lang="en-US" dirty="0" err="1" smtClean="0"/>
              <a:t>Semele</a:t>
            </a:r>
            <a:r>
              <a:rPr lang="en-US" dirty="0" smtClean="0"/>
              <a:t> died of fright, but Zeus snatched her aborted six-month child from the fire, and sewed it into his thigh … When the appropriate time arrived, Zeus brought Dionysus to birth by untying the stiches and handed him over to Hermes, who took him to </a:t>
            </a:r>
            <a:r>
              <a:rPr lang="en-US" dirty="0" err="1" smtClean="0"/>
              <a:t>Ino</a:t>
            </a:r>
            <a:r>
              <a:rPr lang="en-US" dirty="0" smtClean="0"/>
              <a:t> and </a:t>
            </a:r>
            <a:r>
              <a:rPr lang="en-US" dirty="0" err="1" smtClean="0"/>
              <a:t>Athamas</a:t>
            </a:r>
            <a:r>
              <a:rPr lang="en-US" dirty="0" smtClean="0"/>
              <a:t> and persuaded them to bring him up as a girl. </a:t>
            </a:r>
          </a:p>
          <a:p>
            <a:pPr marL="0" indent="0" algn="r">
              <a:buNone/>
            </a:pPr>
            <a:r>
              <a:rPr lang="en-US" dirty="0" err="1" smtClean="0"/>
              <a:t>Apollodorus</a:t>
            </a:r>
            <a:r>
              <a:rPr lang="en-US" dirty="0" smtClean="0"/>
              <a:t> </a:t>
            </a:r>
            <a:r>
              <a:rPr lang="en-US" i="1" dirty="0" smtClean="0"/>
              <a:t>Bibliotheca </a:t>
            </a:r>
            <a:r>
              <a:rPr lang="en-US" dirty="0" smtClean="0"/>
              <a:t>3.4.3</a:t>
            </a:r>
          </a:p>
          <a:p>
            <a:pPr marL="0" indent="0">
              <a:buNone/>
            </a:pPr>
            <a:r>
              <a:rPr lang="en-US" dirty="0"/>
              <a:t>And do you laugh at him, because he was sewn up in Zeus' thigh? I will teach you that this is well: when Zeus snatched him out of the lighting-flame, and led the child as a god to Olympus, </a:t>
            </a:r>
            <a:r>
              <a:rPr lang="en-US" dirty="0" smtClean="0"/>
              <a:t>Hera </a:t>
            </a:r>
            <a:r>
              <a:rPr lang="en-US" dirty="0"/>
              <a:t>wished to banish him from the sky, but Zeus, as a god, had a counter-contrivance. Having broken a part of the air which surrounds the earth, he gave this to Hera as a pledge </a:t>
            </a:r>
            <a:r>
              <a:rPr lang="en-US" dirty="0" smtClean="0"/>
              <a:t>Dionysus </a:t>
            </a:r>
            <a:r>
              <a:rPr lang="en-US" dirty="0"/>
              <a:t>from her hostility. But in time, </a:t>
            </a:r>
            <a:r>
              <a:rPr lang="en-US" dirty="0" smtClean="0"/>
              <a:t>mortals </a:t>
            </a:r>
            <a:r>
              <a:rPr lang="en-US" dirty="0"/>
              <a:t>say that he was nourished in the thigh of Zeus, changing the word, because a god he had served as a hostage for the goddess Hera, and composing the story. </a:t>
            </a:r>
            <a:endParaRPr lang="en-US" dirty="0" smtClean="0"/>
          </a:p>
          <a:p>
            <a:pPr marL="0" indent="0" algn="r">
              <a:buNone/>
            </a:pPr>
            <a:r>
              <a:rPr lang="en-US" dirty="0" err="1" smtClean="0"/>
              <a:t>Euripdies</a:t>
            </a:r>
            <a:r>
              <a:rPr lang="en-US" dirty="0" smtClean="0"/>
              <a:t> </a:t>
            </a:r>
            <a:r>
              <a:rPr lang="en-US" i="1" dirty="0" err="1" smtClean="0"/>
              <a:t>Bacchae</a:t>
            </a:r>
            <a:r>
              <a:rPr lang="en-US" dirty="0" smtClean="0"/>
              <a:t> 286-297</a:t>
            </a:r>
            <a:endParaRPr lang="en-US" dirty="0"/>
          </a:p>
        </p:txBody>
      </p:sp>
    </p:spTree>
    <p:extLst>
      <p:ext uri="{BB962C8B-B14F-4D97-AF65-F5344CB8AC3E}">
        <p14:creationId xmlns:p14="http://schemas.microsoft.com/office/powerpoint/2010/main" val="7155494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1800" y="301625"/>
            <a:ext cx="10515600" cy="4351338"/>
          </a:xfrm>
        </p:spPr>
        <p:txBody>
          <a:bodyPr/>
          <a:lstStyle/>
          <a:p>
            <a:r>
              <a:rPr lang="en-GB" dirty="0" smtClean="0"/>
              <a:t>c. 400 BCE</a:t>
            </a:r>
          </a:p>
          <a:p>
            <a:r>
              <a:rPr lang="en-GB" dirty="0" smtClean="0"/>
              <a:t>Etruscan</a:t>
            </a:r>
          </a:p>
          <a:p>
            <a:r>
              <a:rPr lang="en-GB" dirty="0" smtClean="0"/>
              <a:t>Bronze mirror</a:t>
            </a:r>
          </a:p>
          <a:p>
            <a:r>
              <a:rPr lang="en-GB" dirty="0" smtClean="0"/>
              <a:t>Boston MFA</a:t>
            </a:r>
            <a:endParaRPr lang="en-GB" dirty="0"/>
          </a:p>
        </p:txBody>
      </p:sp>
      <p:pic>
        <p:nvPicPr>
          <p:cNvPr id="7170" name="Picture 2" descr="http://mfas3.s3.amazonaws.com/objects/SC37361.jpg"/>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3156154" y="3722244"/>
            <a:ext cx="2068890" cy="3067665"/>
          </a:xfrm>
          <a:prstGeom prst="rect">
            <a:avLst/>
          </a:prstGeom>
          <a:noFill/>
          <a:extLst>
            <a:ext uri="{909E8E84-426E-40dd-AFC4-6F175D3DCCD1}">
              <a14:hiddenFill xmlns="" xmlns:a14="http://schemas.microsoft.com/office/drawing/2010/main">
                <a:solidFill>
                  <a:srgbClr val="FFFFFF"/>
                </a:solidFill>
              </a14:hiddenFill>
            </a:ext>
          </a:extLst>
        </p:spPr>
      </p:pic>
      <p:pic>
        <p:nvPicPr>
          <p:cNvPr id="5" name="Picture 2" descr="http://mfas3.s3.amazonaws.com/objects/SC37361.jpg"/>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5456903" y="9372"/>
            <a:ext cx="6735097" cy="6780537"/>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24959569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3</a:t>
            </a:r>
            <a:r>
              <a:rPr lang="en-GB" baseline="30000" dirty="0" smtClean="0"/>
              <a:t>rd</a:t>
            </a:r>
            <a:r>
              <a:rPr lang="en-GB" dirty="0" smtClean="0"/>
              <a:t>-1</a:t>
            </a:r>
            <a:r>
              <a:rPr lang="en-GB" baseline="30000" dirty="0" smtClean="0"/>
              <a:t>st</a:t>
            </a:r>
            <a:r>
              <a:rPr lang="en-GB" dirty="0" smtClean="0"/>
              <a:t> century BCE</a:t>
            </a:r>
          </a:p>
          <a:p>
            <a:r>
              <a:rPr lang="en-GB" dirty="0" smtClean="0"/>
              <a:t>Roman glass seal</a:t>
            </a:r>
          </a:p>
          <a:p>
            <a:r>
              <a:rPr lang="en-GB" dirty="0" smtClean="0"/>
              <a:t>British Museum</a:t>
            </a:r>
            <a:endParaRPr lang="en-GB" dirty="0"/>
          </a:p>
        </p:txBody>
      </p:sp>
      <p:pic>
        <p:nvPicPr>
          <p:cNvPr id="24578" name="Picture 2" descr="Sealstone of opaque dark green glass paste with dark blue and white bands, engraved with Semele wearing a himation, supporting the nude infant Dionysos in her arms."/>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6578600" y="0"/>
            <a:ext cx="4775200" cy="6848644"/>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364896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err="1" smtClean="0"/>
              <a:t>Pentheus</a:t>
            </a:r>
            <a:endParaRPr lang="en-GB" u="sng" dirty="0"/>
          </a:p>
        </p:txBody>
      </p:sp>
      <p:sp>
        <p:nvSpPr>
          <p:cNvPr id="3" name="Content Placeholder 2"/>
          <p:cNvSpPr>
            <a:spLocks noGrp="1"/>
          </p:cNvSpPr>
          <p:nvPr>
            <p:ph idx="1"/>
          </p:nvPr>
        </p:nvSpPr>
        <p:spPr/>
        <p:txBody>
          <a:bodyPr/>
          <a:lstStyle/>
          <a:p>
            <a:r>
              <a:rPr lang="en-GB" dirty="0" smtClean="0"/>
              <a:t>Grandson of Cadmus, cousin of Dionysus</a:t>
            </a:r>
          </a:p>
          <a:p>
            <a:r>
              <a:rPr lang="en-GB" dirty="0" smtClean="0"/>
              <a:t>Became king of Thebes</a:t>
            </a:r>
          </a:p>
          <a:p>
            <a:r>
              <a:rPr lang="en-GB" dirty="0" smtClean="0"/>
              <a:t>Rejected worship of Dionysus</a:t>
            </a:r>
          </a:p>
          <a:p>
            <a:pPr lvl="1"/>
            <a:r>
              <a:rPr lang="en-GB" dirty="0" smtClean="0"/>
              <a:t>There were rumours that </a:t>
            </a:r>
            <a:r>
              <a:rPr lang="en-GB" dirty="0" err="1" smtClean="0"/>
              <a:t>Semele</a:t>
            </a:r>
            <a:r>
              <a:rPr lang="en-GB" dirty="0" smtClean="0"/>
              <a:t> had lied about the father of her son to escape blame for extramarital sex</a:t>
            </a:r>
          </a:p>
          <a:p>
            <a:r>
              <a:rPr lang="en-GB" dirty="0" smtClean="0"/>
              <a:t>Dionysus sent the women of the city mad, and the went to live outside the city</a:t>
            </a:r>
          </a:p>
          <a:p>
            <a:r>
              <a:rPr lang="en-GB" dirty="0" smtClean="0"/>
              <a:t>He persuaded </a:t>
            </a:r>
            <a:r>
              <a:rPr lang="en-GB" dirty="0" err="1" smtClean="0"/>
              <a:t>Pentheus</a:t>
            </a:r>
            <a:r>
              <a:rPr lang="en-GB" dirty="0" smtClean="0"/>
              <a:t> to try and sneak out to watch them dressed as a woman, but they saw him and tore him into pieces</a:t>
            </a:r>
            <a:endParaRPr lang="en-GB" dirty="0"/>
          </a:p>
        </p:txBody>
      </p:sp>
    </p:spTree>
    <p:extLst>
      <p:ext uri="{BB962C8B-B14F-4D97-AF65-F5344CB8AC3E}">
        <p14:creationId xmlns:p14="http://schemas.microsoft.com/office/powerpoint/2010/main" val="34105562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098" name="Picture 2" descr="http://mfas3.s3.amazonaws.com/objects/SC51252.jp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1486175" y="0"/>
            <a:ext cx="9867625" cy="685800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4632223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520-510 BCE</a:t>
            </a:r>
          </a:p>
          <a:p>
            <a:r>
              <a:rPr lang="en-GB" dirty="0" smtClean="0"/>
              <a:t>A </a:t>
            </a:r>
            <a:r>
              <a:rPr lang="en-GB" dirty="0" err="1" smtClean="0"/>
              <a:t>psykter</a:t>
            </a:r>
            <a:r>
              <a:rPr lang="en-GB" dirty="0" smtClean="0"/>
              <a:t> (wine cooler)</a:t>
            </a:r>
          </a:p>
          <a:p>
            <a:r>
              <a:rPr lang="en-GB" dirty="0" smtClean="0"/>
              <a:t>Attic</a:t>
            </a:r>
          </a:p>
          <a:p>
            <a:endParaRPr lang="en-GB" dirty="0"/>
          </a:p>
        </p:txBody>
      </p:sp>
      <p:pic>
        <p:nvPicPr>
          <p:cNvPr id="2050" name="Picture 2" descr="http://mfas3.s3.amazonaws.com/objects/83-98.jpg"/>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r="-604"/>
          <a:stretch/>
        </p:blipFill>
        <p:spPr bwMode="auto">
          <a:xfrm>
            <a:off x="6385718" y="0"/>
            <a:ext cx="5554663" cy="674370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21583213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5" name="Picture 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36755" y="0"/>
            <a:ext cx="4728591" cy="6858000"/>
          </a:xfrm>
          <a:prstGeom prst="rect">
            <a:avLst/>
          </a:prstGeom>
        </p:spPr>
      </p:pic>
      <p:pic>
        <p:nvPicPr>
          <p:cNvPr id="7" name="Picture 6"/>
          <p:cNvPicPr>
            <a:picLocks noChangeAspect="1"/>
          </p:cNvPicPr>
          <p:nvPr/>
        </p:nvPicPr>
        <p:blipFill>
          <a:blip r:embed="rId3"/>
          <a:stretch>
            <a:fillRect/>
          </a:stretch>
        </p:blipFill>
        <p:spPr>
          <a:xfrm>
            <a:off x="5402199" y="913836"/>
            <a:ext cx="6453046" cy="5030327"/>
          </a:xfrm>
          <a:prstGeom prst="rect">
            <a:avLst/>
          </a:prstGeom>
        </p:spPr>
      </p:pic>
    </p:spTree>
    <p:extLst>
      <p:ext uri="{BB962C8B-B14F-4D97-AF65-F5344CB8AC3E}">
        <p14:creationId xmlns:p14="http://schemas.microsoft.com/office/powerpoint/2010/main" val="3602921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6422854"/>
            <a:ext cx="10515600" cy="442452"/>
          </a:xfrm>
        </p:spPr>
        <p:txBody>
          <a:bodyPr>
            <a:normAutofit lnSpcReduction="10000"/>
          </a:bodyPr>
          <a:lstStyle/>
          <a:p>
            <a:pPr marL="0" indent="0">
              <a:buNone/>
            </a:pPr>
            <a:r>
              <a:rPr lang="en-GB" dirty="0" smtClean="0"/>
              <a:t>c. 400 BCE, Sicily (Greek), Chequer Painter, Boston MFA</a:t>
            </a:r>
            <a:endParaRPr lang="en-GB" dirty="0"/>
          </a:p>
        </p:txBody>
      </p:sp>
      <p:pic>
        <p:nvPicPr>
          <p:cNvPr id="6146" name="Picture 2" descr="http://mfas3.s3.amazonaws.com/objects/E5573CR-d1.jpg"/>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1197077" y="0"/>
            <a:ext cx="9920749" cy="6278955"/>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25179838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c. 450-425</a:t>
            </a:r>
          </a:p>
          <a:p>
            <a:r>
              <a:rPr lang="en-GB" dirty="0" smtClean="0"/>
              <a:t>approx. 25cm diameter</a:t>
            </a:r>
          </a:p>
          <a:p>
            <a:r>
              <a:rPr lang="en-GB" dirty="0" smtClean="0"/>
              <a:t>Louvre</a:t>
            </a:r>
            <a:endParaRPr lang="en-GB" dirty="0"/>
          </a:p>
        </p:txBody>
      </p:sp>
      <p:pic>
        <p:nvPicPr>
          <p:cNvPr id="5" name="Picture 4"/>
          <p:cNvPicPr>
            <a:picLocks noChangeAspect="1"/>
          </p:cNvPicPr>
          <p:nvPr/>
        </p:nvPicPr>
        <p:blipFill>
          <a:blip r:embed="rId2"/>
          <a:stretch>
            <a:fillRect/>
          </a:stretch>
        </p:blipFill>
        <p:spPr>
          <a:xfrm>
            <a:off x="5276755" y="0"/>
            <a:ext cx="6915245" cy="6858000"/>
          </a:xfrm>
          <a:prstGeom prst="rect">
            <a:avLst/>
          </a:prstGeom>
        </p:spPr>
      </p:pic>
    </p:spTree>
    <p:extLst>
      <p:ext uri="{BB962C8B-B14F-4D97-AF65-F5344CB8AC3E}">
        <p14:creationId xmlns:p14="http://schemas.microsoft.com/office/powerpoint/2010/main" val="1218917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rot="10800000">
            <a:off x="6083533" y="14785"/>
            <a:ext cx="6108467" cy="6057900"/>
          </a:xfrm>
          <a:prstGeom prst="rect">
            <a:avLst/>
          </a:prstGeom>
        </p:spPr>
      </p:pic>
      <p:pic>
        <p:nvPicPr>
          <p:cNvPr id="5" name="Picture 4"/>
          <p:cNvPicPr>
            <a:picLocks noChangeAspect="1"/>
          </p:cNvPicPr>
          <p:nvPr/>
        </p:nvPicPr>
        <p:blipFill>
          <a:blip r:embed="rId2"/>
          <a:stretch>
            <a:fillRect/>
          </a:stretch>
        </p:blipFill>
        <p:spPr>
          <a:xfrm>
            <a:off x="0" y="0"/>
            <a:ext cx="6123375" cy="6072685"/>
          </a:xfrm>
          <a:prstGeom prst="rect">
            <a:avLst/>
          </a:prstGeom>
        </p:spPr>
      </p:pic>
    </p:spTree>
    <p:extLst>
      <p:ext uri="{BB962C8B-B14F-4D97-AF65-F5344CB8AC3E}">
        <p14:creationId xmlns:p14="http://schemas.microsoft.com/office/powerpoint/2010/main" val="26466187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1267" y="389467"/>
            <a:ext cx="10515600" cy="6688666"/>
          </a:xfrm>
        </p:spPr>
        <p:txBody>
          <a:bodyPr>
            <a:normAutofit lnSpcReduction="10000"/>
          </a:bodyPr>
          <a:lstStyle/>
          <a:p>
            <a:pPr marL="0" indent="0">
              <a:buNone/>
            </a:pPr>
            <a:r>
              <a:rPr lang="en-US" dirty="0"/>
              <a:t>His mother, as priestess, began the slaughter</a:t>
            </a:r>
            <a:r>
              <a:rPr lang="en-US" dirty="0" smtClean="0"/>
              <a:t>, </a:t>
            </a:r>
            <a:r>
              <a:rPr lang="en-US" dirty="0"/>
              <a:t>and fell upon him. He threw the headband from his head so that the wretched Agave might recognize and not kill him. Touching her cheek, he said: “It is I, mother, your son, </a:t>
            </a:r>
            <a:r>
              <a:rPr lang="en-US" dirty="0" err="1"/>
              <a:t>Pentheus</a:t>
            </a:r>
            <a:r>
              <a:rPr lang="en-US" dirty="0"/>
              <a:t>, whom you bore in the house of </a:t>
            </a:r>
            <a:r>
              <a:rPr lang="en-US" dirty="0" err="1"/>
              <a:t>Echion</a:t>
            </a:r>
            <a:r>
              <a:rPr lang="en-US" dirty="0" smtClean="0"/>
              <a:t>. </a:t>
            </a:r>
            <a:r>
              <a:rPr lang="en-US" dirty="0"/>
              <a:t>Pity me, mother, and do not kill me, your child, for my sins.</a:t>
            </a:r>
            <a:r>
              <a:rPr lang="en-US" dirty="0" smtClean="0"/>
              <a:t>” But </a:t>
            </a:r>
            <a:r>
              <a:rPr lang="en-US" dirty="0"/>
              <a:t>she, foaming at the mouth and twisting her eyes all about, not thinking as she ought, was possessed by Bacchus, and he did not persuade her</a:t>
            </a:r>
            <a:r>
              <a:rPr lang="en-US" dirty="0" smtClean="0"/>
              <a:t>. </a:t>
            </a:r>
            <a:r>
              <a:rPr lang="en-US" dirty="0"/>
              <a:t>Seizing his left arm at the elbow and propping her foot against the unfortunate man's side, she tore out his shoulder, not by her own strength, but the god gave facility to her hands. </a:t>
            </a:r>
            <a:r>
              <a:rPr lang="en-US" dirty="0" err="1"/>
              <a:t>Ino</a:t>
            </a:r>
            <a:r>
              <a:rPr lang="en-US" dirty="0"/>
              <a:t> began to work on the other side, </a:t>
            </a:r>
            <a:r>
              <a:rPr lang="en-US" dirty="0" smtClean="0"/>
              <a:t>tearing </a:t>
            </a:r>
            <a:r>
              <a:rPr lang="en-US" dirty="0"/>
              <a:t>his flesh, while </a:t>
            </a:r>
            <a:r>
              <a:rPr lang="en-US" dirty="0" err="1"/>
              <a:t>Autonoe</a:t>
            </a:r>
            <a:r>
              <a:rPr lang="en-US" dirty="0"/>
              <a:t> and the whole crowd of the </a:t>
            </a:r>
            <a:r>
              <a:rPr lang="en-US" dirty="0" err="1"/>
              <a:t>Bacchae</a:t>
            </a:r>
            <a:r>
              <a:rPr lang="en-US" dirty="0"/>
              <a:t> pressed on. All were making noise together, he groaning as much as he had life left in him, while they shouted in victory. One of them bore his arm, another a foot, boot and all. His ribs were stripped bare </a:t>
            </a:r>
            <a:r>
              <a:rPr lang="en-US" dirty="0" smtClean="0"/>
              <a:t>from </a:t>
            </a:r>
            <a:r>
              <a:rPr lang="en-US" dirty="0"/>
              <a:t>their </a:t>
            </a:r>
            <a:r>
              <a:rPr lang="en-US" dirty="0" err="1"/>
              <a:t>tearings</a:t>
            </a:r>
            <a:r>
              <a:rPr lang="en-US" dirty="0"/>
              <a:t>. The whole band, hands bloodied, were playing a game of catch with </a:t>
            </a:r>
            <a:r>
              <a:rPr lang="en-US" dirty="0" err="1"/>
              <a:t>Pentheus</a:t>
            </a:r>
            <a:r>
              <a:rPr lang="en-US" dirty="0"/>
              <a:t>' flesh</a:t>
            </a:r>
            <a:r>
              <a:rPr lang="en-US" dirty="0" smtClean="0"/>
              <a:t>.</a:t>
            </a:r>
          </a:p>
          <a:p>
            <a:pPr marL="0" indent="0" algn="r">
              <a:buNone/>
            </a:pPr>
            <a:r>
              <a:rPr lang="en-US" dirty="0" smtClean="0"/>
              <a:t>Euripides </a:t>
            </a:r>
            <a:r>
              <a:rPr lang="en-US" i="1" dirty="0" err="1" smtClean="0"/>
              <a:t>Bacchae</a:t>
            </a:r>
            <a:r>
              <a:rPr lang="en-US" i="1" dirty="0" smtClean="0"/>
              <a:t> </a:t>
            </a:r>
            <a:r>
              <a:rPr lang="en-US" dirty="0" smtClean="0"/>
              <a:t>1114-1137</a:t>
            </a:r>
            <a:endParaRPr lang="en-US" dirty="0"/>
          </a:p>
          <a:p>
            <a:pPr marL="0" indent="0">
              <a:buNone/>
            </a:pPr>
            <a:endParaRPr lang="en-US" dirty="0"/>
          </a:p>
        </p:txBody>
      </p:sp>
    </p:spTree>
    <p:extLst>
      <p:ext uri="{BB962C8B-B14F-4D97-AF65-F5344CB8AC3E}">
        <p14:creationId xmlns:p14="http://schemas.microsoft.com/office/powerpoint/2010/main" val="28508363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76143" y="159657"/>
            <a:ext cx="4488543" cy="1750106"/>
          </a:xfrm>
        </p:spPr>
        <p:txBody>
          <a:bodyPr/>
          <a:lstStyle/>
          <a:p>
            <a:r>
              <a:rPr lang="en-GB" dirty="0" smtClean="0"/>
              <a:t>c. 480 BCE</a:t>
            </a:r>
          </a:p>
          <a:p>
            <a:r>
              <a:rPr lang="en-GB" dirty="0" smtClean="0"/>
              <a:t>Artist: </a:t>
            </a:r>
            <a:r>
              <a:rPr lang="en-GB" dirty="0" err="1" smtClean="0"/>
              <a:t>Douris</a:t>
            </a:r>
            <a:endParaRPr lang="en-GB" dirty="0" smtClean="0"/>
          </a:p>
          <a:p>
            <a:r>
              <a:rPr lang="en-GB" dirty="0" err="1" smtClean="0"/>
              <a:t>Kimbell</a:t>
            </a:r>
            <a:r>
              <a:rPr lang="en-GB" dirty="0" smtClean="0"/>
              <a:t> Art Museum</a:t>
            </a:r>
            <a:endParaRPr lang="en-GB" dirty="0"/>
          </a:p>
        </p:txBody>
      </p:sp>
      <p:pic>
        <p:nvPicPr>
          <p:cNvPr id="6" name="Picture 5"/>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rot="10800000">
            <a:off x="-1" y="0"/>
            <a:ext cx="6476999" cy="4267318"/>
          </a:xfrm>
          <a:prstGeom prst="rect">
            <a:avLst/>
          </a:prstGeom>
        </p:spPr>
      </p:pic>
      <p:pic>
        <p:nvPicPr>
          <p:cNvPr id="8" name="Picture 7"/>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rot="10800000">
            <a:off x="5562600" y="2693039"/>
            <a:ext cx="6733106" cy="4366571"/>
          </a:xfrm>
          <a:prstGeom prst="rect">
            <a:avLst/>
          </a:prstGeom>
        </p:spPr>
      </p:pic>
    </p:spTree>
    <p:extLst>
      <p:ext uri="{BB962C8B-B14F-4D97-AF65-F5344CB8AC3E}">
        <p14:creationId xmlns:p14="http://schemas.microsoft.com/office/powerpoint/2010/main" val="2066276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5" name="Picture 4"/>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rot="10800000">
            <a:off x="878114" y="-17523"/>
            <a:ext cx="10435771" cy="6875523"/>
          </a:xfrm>
          <a:prstGeom prst="rect">
            <a:avLst/>
          </a:prstGeom>
        </p:spPr>
      </p:pic>
    </p:spTree>
    <p:extLst>
      <p:ext uri="{BB962C8B-B14F-4D97-AF65-F5344CB8AC3E}">
        <p14:creationId xmlns:p14="http://schemas.microsoft.com/office/powerpoint/2010/main" val="10064016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rot="10800000">
            <a:off x="419100" y="210436"/>
            <a:ext cx="6869358" cy="5966526"/>
          </a:xfrm>
          <a:prstGeom prst="rect">
            <a:avLst/>
          </a:prstGeom>
        </p:spPr>
      </p:pic>
      <p:pic>
        <p:nvPicPr>
          <p:cNvPr id="5" name="Picture 4"/>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rot="10800000">
            <a:off x="7707559" y="210437"/>
            <a:ext cx="4267202" cy="5966526"/>
          </a:xfrm>
          <a:prstGeom prst="rect">
            <a:avLst/>
          </a:prstGeom>
        </p:spPr>
      </p:pic>
    </p:spTree>
    <p:extLst>
      <p:ext uri="{BB962C8B-B14F-4D97-AF65-F5344CB8AC3E}">
        <p14:creationId xmlns:p14="http://schemas.microsoft.com/office/powerpoint/2010/main" val="2666208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rot="10800000">
            <a:off x="808597" y="0"/>
            <a:ext cx="10574806" cy="6858000"/>
          </a:xfrm>
          <a:prstGeom prst="rect">
            <a:avLst/>
          </a:prstGeom>
        </p:spPr>
      </p:pic>
    </p:spTree>
    <p:extLst>
      <p:ext uri="{BB962C8B-B14F-4D97-AF65-F5344CB8AC3E}">
        <p14:creationId xmlns:p14="http://schemas.microsoft.com/office/powerpoint/2010/main" val="2497910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rot="10800000">
            <a:off x="9228489" y="-19453"/>
            <a:ext cx="2963511" cy="5035096"/>
          </a:xfrm>
          <a:prstGeom prst="rect">
            <a:avLst/>
          </a:prstGeom>
        </p:spPr>
      </p:pic>
      <p:pic>
        <p:nvPicPr>
          <p:cNvPr id="5" name="Picture 4"/>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rot="10800000">
            <a:off x="5229903" y="1797320"/>
            <a:ext cx="5060678" cy="5060680"/>
          </a:xfrm>
          <a:prstGeom prst="rect">
            <a:avLst/>
          </a:prstGeom>
        </p:spPr>
      </p:pic>
      <p:pic>
        <p:nvPicPr>
          <p:cNvPr id="6" name="Picture 5"/>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rot="10800000">
            <a:off x="0" y="-19454"/>
            <a:ext cx="5749904" cy="3560939"/>
          </a:xfrm>
          <a:prstGeom prst="rect">
            <a:avLst/>
          </a:prstGeom>
        </p:spPr>
      </p:pic>
    </p:spTree>
    <p:extLst>
      <p:ext uri="{BB962C8B-B14F-4D97-AF65-F5344CB8AC3E}">
        <p14:creationId xmlns:p14="http://schemas.microsoft.com/office/powerpoint/2010/main" val="17373280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78859"/>
            <a:ext cx="10515600" cy="1006475"/>
          </a:xfrm>
        </p:spPr>
        <p:txBody>
          <a:bodyPr/>
          <a:lstStyle/>
          <a:p>
            <a:r>
              <a:rPr lang="en-GB" u="sng" dirty="0" smtClean="0"/>
              <a:t>Oedipus</a:t>
            </a:r>
            <a:endParaRPr lang="en-GB" u="sng" dirty="0"/>
          </a:p>
        </p:txBody>
      </p:sp>
      <p:sp>
        <p:nvSpPr>
          <p:cNvPr id="3" name="Content Placeholder 2"/>
          <p:cNvSpPr>
            <a:spLocks noGrp="1"/>
          </p:cNvSpPr>
          <p:nvPr>
            <p:ph idx="1"/>
          </p:nvPr>
        </p:nvSpPr>
        <p:spPr>
          <a:xfrm>
            <a:off x="838200" y="1083732"/>
            <a:ext cx="10515600" cy="5012267"/>
          </a:xfrm>
        </p:spPr>
        <p:txBody>
          <a:bodyPr>
            <a:normAutofit lnSpcReduction="10000"/>
          </a:bodyPr>
          <a:lstStyle/>
          <a:p>
            <a:r>
              <a:rPr lang="en-GB" dirty="0" smtClean="0"/>
              <a:t>Son of Laius and </a:t>
            </a:r>
            <a:r>
              <a:rPr lang="en-GB" dirty="0" err="1" smtClean="0"/>
              <a:t>Jocasta</a:t>
            </a:r>
            <a:r>
              <a:rPr lang="en-GB" dirty="0" smtClean="0"/>
              <a:t> (sometimes </a:t>
            </a:r>
            <a:r>
              <a:rPr lang="en-GB" dirty="0" err="1" smtClean="0"/>
              <a:t>Epicaste</a:t>
            </a:r>
            <a:r>
              <a:rPr lang="en-GB" dirty="0" smtClean="0"/>
              <a:t>)</a:t>
            </a:r>
          </a:p>
          <a:p>
            <a:r>
              <a:rPr lang="en-GB" dirty="0" smtClean="0"/>
              <a:t>Exposed by his parents after receiving an oracle that he would kill his father</a:t>
            </a:r>
          </a:p>
          <a:p>
            <a:r>
              <a:rPr lang="en-GB" dirty="0" smtClean="0"/>
              <a:t>He was found by a shepherd and taken in by the king and queen of Corinth</a:t>
            </a:r>
          </a:p>
          <a:p>
            <a:r>
              <a:rPr lang="en-GB" dirty="0" smtClean="0"/>
              <a:t>Oedipus received an oracle at Delphi </a:t>
            </a:r>
            <a:r>
              <a:rPr lang="en-GB" dirty="0" err="1" smtClean="0"/>
              <a:t>th</a:t>
            </a:r>
            <a:r>
              <a:rPr lang="en-US" dirty="0" smtClean="0"/>
              <a:t>at</a:t>
            </a:r>
            <a:r>
              <a:rPr lang="en-GB" dirty="0" smtClean="0"/>
              <a:t> he would kill his father and marry his mother, so he did not return to Corinth</a:t>
            </a:r>
          </a:p>
          <a:p>
            <a:r>
              <a:rPr lang="en-GB" dirty="0" smtClean="0"/>
              <a:t>While travelling he met Laius on the road, and killed him in an argument</a:t>
            </a:r>
          </a:p>
          <a:p>
            <a:r>
              <a:rPr lang="en-GB" dirty="0" smtClean="0"/>
              <a:t>He also encountered the Sphinx, and solved her riddle</a:t>
            </a:r>
          </a:p>
          <a:p>
            <a:r>
              <a:rPr lang="en-GB" dirty="0" smtClean="0"/>
              <a:t>The citizens of Thebes made him king and let him marry the queen out of gratitude</a:t>
            </a:r>
          </a:p>
          <a:p>
            <a:endParaRPr lang="en-GB" dirty="0"/>
          </a:p>
        </p:txBody>
      </p:sp>
    </p:spTree>
    <p:extLst>
      <p:ext uri="{BB962C8B-B14F-4D97-AF65-F5344CB8AC3E}">
        <p14:creationId xmlns:p14="http://schemas.microsoft.com/office/powerpoint/2010/main" val="38736228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896533"/>
            <a:ext cx="10515600" cy="4280430"/>
          </a:xfrm>
        </p:spPr>
        <p:txBody>
          <a:bodyPr/>
          <a:lstStyle/>
          <a:p>
            <a:pPr marL="0" indent="0">
              <a:buNone/>
            </a:pPr>
            <a:r>
              <a:rPr lang="en-US" dirty="0" smtClean="0"/>
              <a:t>The mother of the Sphinx was Echidna and her father Typhon, and she had the face of a woman, the chest, feet, and tail of a lion, and the wings of a bird. She had learned a riddle from the Muses, and seated on Mount </a:t>
            </a:r>
            <a:r>
              <a:rPr lang="en-US" dirty="0" err="1" smtClean="0"/>
              <a:t>Phicion</a:t>
            </a:r>
            <a:r>
              <a:rPr lang="en-US" dirty="0" smtClean="0"/>
              <a:t>, she posed it to the Thebans. The riddle ran as follows: what is it that has four feet, and then two feet, and then three feet?</a:t>
            </a:r>
            <a:endParaRPr lang="en-US" dirty="0"/>
          </a:p>
          <a:p>
            <a:pPr marL="0" indent="0" algn="r">
              <a:buNone/>
            </a:pPr>
            <a:r>
              <a:rPr lang="en-US" dirty="0" err="1" smtClean="0"/>
              <a:t>Apollodorus</a:t>
            </a:r>
            <a:r>
              <a:rPr lang="en-US" dirty="0" smtClean="0"/>
              <a:t> </a:t>
            </a:r>
            <a:r>
              <a:rPr lang="en-US" i="1" dirty="0" smtClean="0"/>
              <a:t>Bibliotheca</a:t>
            </a:r>
            <a:r>
              <a:rPr lang="en-US" dirty="0" smtClean="0"/>
              <a:t> 3.5.8</a:t>
            </a:r>
          </a:p>
        </p:txBody>
      </p:sp>
    </p:spTree>
    <p:extLst>
      <p:ext uri="{BB962C8B-B14F-4D97-AF65-F5344CB8AC3E}">
        <p14:creationId xmlns:p14="http://schemas.microsoft.com/office/powerpoint/2010/main" val="2191002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1825625"/>
            <a:ext cx="3947433" cy="4351338"/>
          </a:xfrm>
        </p:spPr>
        <p:txBody>
          <a:bodyPr/>
          <a:lstStyle/>
          <a:p>
            <a:r>
              <a:rPr lang="en-GB" dirty="0" smtClean="0"/>
              <a:t>c. 540-530 BCE</a:t>
            </a:r>
          </a:p>
          <a:p>
            <a:r>
              <a:rPr lang="en-GB" dirty="0" smtClean="0"/>
              <a:t>North Ionian</a:t>
            </a:r>
          </a:p>
          <a:p>
            <a:r>
              <a:rPr lang="en-GB" dirty="0" smtClean="0"/>
              <a:t>Reverse shows fragments of the same group</a:t>
            </a:r>
          </a:p>
          <a:p>
            <a:r>
              <a:rPr lang="en-GB" dirty="0" smtClean="0"/>
              <a:t>British Museum</a:t>
            </a:r>
            <a:endParaRPr lang="en-GB" dirty="0"/>
          </a:p>
        </p:txBody>
      </p:sp>
      <p:pic>
        <p:nvPicPr>
          <p:cNvPr id="2050" name="Picture 2" descr="Seven sherds of Clazomenian pottery amphora; reconstructed to form complete vase. Neck, palmette of type of Pl. GB 589, 2 (GR 1888.2-8.107) (except that the incised marking on the butt is U-shaped). Body, dots: A, a bearded male figure (Oedipus ?) to right, in long white chiton and himation, confronted by a Sphinx with long hair, beaded fillet, and wings back-to-back; B, two fragments of similar group. Purple for hair and beard of man, upper fillet of sphinx, stripe on forward part of wings, and on necking ring. Incision on white of chitons."/>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785633" y="544286"/>
            <a:ext cx="7143750" cy="541020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3032752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450-430 BCE</a:t>
            </a:r>
          </a:p>
          <a:p>
            <a:r>
              <a:rPr lang="en-GB" dirty="0" smtClean="0"/>
              <a:t>Attic</a:t>
            </a:r>
          </a:p>
          <a:p>
            <a:r>
              <a:rPr lang="en-GB" dirty="0" smtClean="0"/>
              <a:t>British Museum</a:t>
            </a:r>
            <a:endParaRPr lang="en-GB" dirty="0"/>
          </a:p>
        </p:txBody>
      </p:sp>
      <p:pic>
        <p:nvPicPr>
          <p:cNvPr id="3074" name="Picture 2" descr="Pottery: red-figured neck-amphora.  (a) Sphinx seated to right on pedestal in form of fluted shaft surmounted by a slab with edging of dots. She has hair looped up with stephane.  (b) Youth to left wearing mantle covering left arm, and fillet, extending right arm as if addressing the Sphinx in a.  Drawing of good period, but affected on the front; careless on the back of the vase. Purple fillet in b; brown inner markings. Eye in profile. Below each side, a strip of key pattern."/>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4294608" y="-24173"/>
            <a:ext cx="3950665" cy="6882173"/>
          </a:xfrm>
          <a:prstGeom prst="rect">
            <a:avLst/>
          </a:prstGeom>
          <a:noFill/>
          <a:extLst>
            <a:ext uri="{909E8E84-426E-40dd-AFC4-6F175D3DCCD1}">
              <a14:hiddenFill xmlns="" xmlns:a14="http://schemas.microsoft.com/office/drawing/2010/main">
                <a:solidFill>
                  <a:srgbClr val="FFFFFF"/>
                </a:solidFill>
              </a14:hiddenFill>
            </a:ext>
          </a:extLst>
        </p:spPr>
      </p:pic>
      <p:pic>
        <p:nvPicPr>
          <p:cNvPr id="3076" name="Picture 4" descr="Pottery: red-figured neck-amphora.  (a) Sphinx seated to right on pedestal in form of fluted shaft surmounted by a slab with edging of dots. She has hair looped up with stephane.  (b) Youth to left wearing mantle covering left arm, and fillet, extending right arm as if addressing the Sphinx in a.  Drawing of good period, but affected on the front; careless on the back of the vase. Purple fillet in b; brown inner markings. Eye in profile. Below each side, a strip of key pattern."/>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8245273" y="-1"/>
            <a:ext cx="3946727" cy="685800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7954883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2" descr="Pottery: red-figured neck-amphora.  (a) Sphinx seated to right on pedestal in form of fluted shaft surmounted by a slab with edging of dots. She has hair looped up with stephane.  (b) Youth to left wearing mantle covering left arm, and fillet, extending right arm as if addressing the Sphinx in a.  Drawing of good period, but affected on the front; careless on the back of the vase. Purple fillet in b; brown inner markings. Eye in profile. Below each side, a strip of key pattern."/>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1559039" y="-41279"/>
            <a:ext cx="4962638" cy="6899275"/>
          </a:xfrm>
          <a:prstGeom prst="rect">
            <a:avLst/>
          </a:prstGeom>
          <a:noFill/>
          <a:extLst>
            <a:ext uri="{909E8E84-426E-40dd-AFC4-6F175D3DCCD1}">
              <a14:hiddenFill xmlns="" xmlns:a14="http://schemas.microsoft.com/office/drawing/2010/main">
                <a:solidFill>
                  <a:srgbClr val="FFFFFF"/>
                </a:solidFill>
              </a14:hiddenFill>
            </a:ext>
          </a:extLst>
        </p:spPr>
      </p:pic>
      <p:pic>
        <p:nvPicPr>
          <p:cNvPr id="5" name="Picture 4" descr="Pottery: red-figured neck-amphora.  (a) Sphinx seated to right on pedestal in form of fluted shaft surmounted by a slab with edging of dots. She has hair looped up with stephane.  (b) Youth to left wearing mantle covering left arm, and fillet, extending right arm as if addressing the Sphinx in a.  Drawing of good period, but affected on the front; careless on the back of the vase. Purple fillet in b; brown inner markings. Eye in profile. Below each side, a strip of key pattern."/>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a:stretch/>
        </p:blipFill>
        <p:spPr bwMode="auto">
          <a:xfrm>
            <a:off x="6902676" y="-41278"/>
            <a:ext cx="3700338" cy="6899275"/>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27848048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indent="0">
              <a:buNone/>
            </a:pPr>
            <a:r>
              <a:rPr lang="en-US" dirty="0" smtClean="0"/>
              <a:t>You freed us from the Sphinx, you came to Thebes</a:t>
            </a:r>
          </a:p>
          <a:p>
            <a:pPr marL="0" indent="0">
              <a:buNone/>
            </a:pPr>
            <a:r>
              <a:rPr lang="en-US" dirty="0" smtClean="0"/>
              <a:t>and cut us loose from the bloody tribute we had paid</a:t>
            </a:r>
          </a:p>
          <a:p>
            <a:pPr marL="0" indent="0">
              <a:buNone/>
            </a:pPr>
            <a:r>
              <a:rPr lang="en-US" dirty="0" smtClean="0"/>
              <a:t>that harsh, brutal singer. We taught you nothing, </a:t>
            </a:r>
          </a:p>
          <a:p>
            <a:pPr marL="0" indent="0">
              <a:buNone/>
            </a:pPr>
            <a:r>
              <a:rPr lang="en-US" dirty="0" smtClean="0"/>
              <a:t>no skill, no extra knowledge, still you triumphed.</a:t>
            </a:r>
          </a:p>
          <a:p>
            <a:pPr marL="0" indent="0" algn="r">
              <a:buNone/>
            </a:pPr>
            <a:r>
              <a:rPr lang="en-US" dirty="0" smtClean="0"/>
              <a:t>Sophocles </a:t>
            </a:r>
            <a:r>
              <a:rPr lang="en-US" i="1" dirty="0" smtClean="0"/>
              <a:t>Oedipus </a:t>
            </a:r>
            <a:r>
              <a:rPr lang="en-US" i="1" dirty="0" err="1" smtClean="0"/>
              <a:t>Tyrannus</a:t>
            </a:r>
            <a:r>
              <a:rPr lang="en-US" dirty="0" smtClean="0"/>
              <a:t> 44-47</a:t>
            </a:r>
            <a:endParaRPr lang="en-US" dirty="0"/>
          </a:p>
        </p:txBody>
      </p:sp>
    </p:spTree>
    <p:extLst>
      <p:ext uri="{BB962C8B-B14F-4D97-AF65-F5344CB8AC3E}">
        <p14:creationId xmlns:p14="http://schemas.microsoft.com/office/powerpoint/2010/main" val="32921774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3233" y="397642"/>
            <a:ext cx="10515600" cy="4351338"/>
          </a:xfrm>
        </p:spPr>
        <p:txBody>
          <a:bodyPr/>
          <a:lstStyle/>
          <a:p>
            <a:r>
              <a:rPr lang="en-GB" dirty="0" smtClean="0"/>
              <a:t>450-440 BCE</a:t>
            </a:r>
          </a:p>
          <a:p>
            <a:r>
              <a:rPr lang="en-GB" dirty="0" smtClean="0"/>
              <a:t>Attic</a:t>
            </a:r>
            <a:endParaRPr lang="en-GB" dirty="0"/>
          </a:p>
          <a:p>
            <a:r>
              <a:rPr lang="en-GB" dirty="0" smtClean="0"/>
              <a:t>The Achilles Painter</a:t>
            </a:r>
          </a:p>
          <a:p>
            <a:r>
              <a:rPr lang="en-GB" smtClean="0"/>
              <a:t>Boston MFA</a:t>
            </a:r>
            <a:endParaRPr lang="en-GB" dirty="0"/>
          </a:p>
        </p:txBody>
      </p:sp>
      <p:pic>
        <p:nvPicPr>
          <p:cNvPr id="18434" name="Picture 2" descr="http://mfas3.s3.amazonaws.com/objects/SC217550.jpg"/>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2230779" y="2639961"/>
            <a:ext cx="2271948" cy="4218039"/>
          </a:xfrm>
          <a:prstGeom prst="rect">
            <a:avLst/>
          </a:prstGeom>
          <a:noFill/>
          <a:extLst>
            <a:ext uri="{909E8E84-426E-40dd-AFC4-6F175D3DCCD1}">
              <a14:hiddenFill xmlns="" xmlns:a14="http://schemas.microsoft.com/office/drawing/2010/main">
                <a:solidFill>
                  <a:srgbClr val="FFFFFF"/>
                </a:solidFill>
              </a14:hiddenFill>
            </a:ext>
          </a:extLst>
        </p:spPr>
      </p:pic>
      <p:pic>
        <p:nvPicPr>
          <p:cNvPr id="5" name="Picture 2" descr="http://mfas3.s3.amazonaws.com/objects/SC217550.jpg"/>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4502727" y="0"/>
            <a:ext cx="7689274" cy="685800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180607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19458" name="Picture 2" descr="http://mfas3.s3.amazonaws.com/objects/E664CR-d1.jpg"/>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6312310" y="0"/>
            <a:ext cx="3667874" cy="6858000"/>
          </a:xfrm>
          <a:prstGeom prst="rect">
            <a:avLst/>
          </a:prstGeom>
          <a:noFill/>
          <a:extLst>
            <a:ext uri="{909E8E84-426E-40dd-AFC4-6F175D3DCCD1}">
              <a14:hiddenFill xmlns="" xmlns:a14="http://schemas.microsoft.com/office/drawing/2010/main">
                <a:solidFill>
                  <a:srgbClr val="FFFFFF"/>
                </a:solidFill>
              </a14:hiddenFill>
            </a:ext>
          </a:extLst>
        </p:spPr>
      </p:pic>
      <p:pic>
        <p:nvPicPr>
          <p:cNvPr id="5" name="Picture 2" descr="http://mfas3.s3.amazonaws.com/objects/SC217550.jpg"/>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2112792" y="0"/>
            <a:ext cx="3757066" cy="697527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14062706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c. 480-470 BCE</a:t>
            </a:r>
          </a:p>
          <a:p>
            <a:r>
              <a:rPr lang="en-GB" dirty="0" smtClean="0"/>
              <a:t>Vatican Museum</a:t>
            </a:r>
            <a:endParaRPr lang="en-GB" dirty="0"/>
          </a:p>
        </p:txBody>
      </p:sp>
      <p:pic>
        <p:nvPicPr>
          <p:cNvPr id="15362" name="Picture 2" descr="http://mv.vatican.va/1_CommonFiles/media/photographs/MGE/061_MGE_16541_BS_go.jpg"/>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5084051" y="0"/>
            <a:ext cx="7107950" cy="685800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2091951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382901" y="1840139"/>
            <a:ext cx="10515600" cy="4351338"/>
          </a:xfrm>
        </p:spPr>
        <p:txBody>
          <a:bodyPr/>
          <a:lstStyle/>
          <a:p>
            <a:r>
              <a:rPr lang="en-GB" dirty="0" smtClean="0"/>
              <a:t>undated</a:t>
            </a:r>
          </a:p>
          <a:p>
            <a:r>
              <a:rPr lang="en-GB" dirty="0" smtClean="0"/>
              <a:t>modern decoration?</a:t>
            </a:r>
          </a:p>
          <a:p>
            <a:r>
              <a:rPr lang="en-GB" dirty="0" smtClean="0"/>
              <a:t>Boston MFA</a:t>
            </a:r>
            <a:endParaRPr lang="en-GB" dirty="0"/>
          </a:p>
        </p:txBody>
      </p:sp>
      <p:pic>
        <p:nvPicPr>
          <p:cNvPr id="4098" name="Picture 2" descr="http://mfas3.s3.amazonaws.com/objects/SC47765.jpg"/>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6952391" y="-29498"/>
            <a:ext cx="2652611" cy="6928157"/>
          </a:xfrm>
          <a:prstGeom prst="rect">
            <a:avLst/>
          </a:prstGeom>
          <a:noFill/>
          <a:extLst>
            <a:ext uri="{909E8E84-426E-40dd-AFC4-6F175D3DCCD1}">
              <a14:hiddenFill xmlns="" xmlns:a14="http://schemas.microsoft.com/office/drawing/2010/main">
                <a:solidFill>
                  <a:srgbClr val="FFFFFF"/>
                </a:solidFill>
              </a14:hiddenFill>
            </a:ext>
          </a:extLst>
        </p:spPr>
      </p:pic>
      <p:pic>
        <p:nvPicPr>
          <p:cNvPr id="1030" name="Picture 6" descr="http://mfas3.s3.amazonaws.com/objects/SC47764.jpg"/>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4342839" y="-29499"/>
            <a:ext cx="2633018" cy="6887499"/>
          </a:xfrm>
          <a:prstGeom prst="rect">
            <a:avLst/>
          </a:prstGeom>
          <a:noFill/>
          <a:extLst>
            <a:ext uri="{909E8E84-426E-40dd-AFC4-6F175D3DCCD1}">
              <a14:hiddenFill xmlns="" xmlns:a14="http://schemas.microsoft.com/office/drawing/2010/main">
                <a:solidFill>
                  <a:srgbClr val="FFFFFF"/>
                </a:solidFill>
              </a14:hiddenFill>
            </a:ext>
          </a:extLst>
        </p:spPr>
      </p:pic>
      <p:pic>
        <p:nvPicPr>
          <p:cNvPr id="1032" name="Picture 8" descr="http://mfas3.s3.amazonaws.com/objects/SC47766.jpg"/>
          <p:cNvPicPr>
            <a:picLocks noChangeAspect="1" noChangeArrowheads="1"/>
          </p:cNvPicPr>
          <p:nvPr/>
        </p:nvPicPr>
        <p:blipFill rotWithShape="1">
          <a:blip r:embed="rId4" cstate="email">
            <a:extLst>
              <a:ext uri="{28A0092B-C50C-407E-A947-70E740481C1C}">
                <a14:useLocalDpi xmlns:a14="http://schemas.microsoft.com/office/drawing/2010/main"/>
              </a:ext>
            </a:extLst>
          </a:blip>
          <a:srcRect/>
          <a:stretch/>
        </p:blipFill>
        <p:spPr bwMode="auto">
          <a:xfrm>
            <a:off x="9605002" y="0"/>
            <a:ext cx="2586998" cy="689866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15086867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2" descr="http://mfas3.s3.amazonaws.com/objects/SC47765.jpg"/>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6096000" y="723106"/>
            <a:ext cx="5008530" cy="5198723"/>
          </a:xfrm>
          <a:prstGeom prst="rect">
            <a:avLst/>
          </a:prstGeom>
          <a:noFill/>
          <a:extLst>
            <a:ext uri="{909E8E84-426E-40dd-AFC4-6F175D3DCCD1}">
              <a14:hiddenFill xmlns="" xmlns:a14="http://schemas.microsoft.com/office/drawing/2010/main">
                <a:solidFill>
                  <a:srgbClr val="FFFFFF"/>
                </a:solidFill>
              </a14:hiddenFill>
            </a:ext>
          </a:extLst>
        </p:spPr>
      </p:pic>
      <p:pic>
        <p:nvPicPr>
          <p:cNvPr id="5" name="Picture 6" descr="http://mfas3.s3.amazonaws.com/objects/SC47764.jpg"/>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1130300" y="723106"/>
            <a:ext cx="4359346" cy="5198723"/>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524784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Oedipus’ Children</a:t>
            </a:r>
            <a:endParaRPr lang="en-GB" u="sng" dirty="0"/>
          </a:p>
        </p:txBody>
      </p:sp>
      <p:sp>
        <p:nvSpPr>
          <p:cNvPr id="3" name="Content Placeholder 2"/>
          <p:cNvSpPr>
            <a:spLocks noGrp="1"/>
          </p:cNvSpPr>
          <p:nvPr>
            <p:ph idx="1"/>
          </p:nvPr>
        </p:nvSpPr>
        <p:spPr/>
        <p:txBody>
          <a:bodyPr/>
          <a:lstStyle/>
          <a:p>
            <a:r>
              <a:rPr lang="en-GB" dirty="0" smtClean="0"/>
              <a:t>Oedipus and </a:t>
            </a:r>
            <a:r>
              <a:rPr lang="en-GB" dirty="0" err="1" smtClean="0"/>
              <a:t>Jocasta</a:t>
            </a:r>
            <a:r>
              <a:rPr lang="en-GB" dirty="0" smtClean="0"/>
              <a:t> had four children:</a:t>
            </a:r>
          </a:p>
          <a:p>
            <a:pPr lvl="1"/>
            <a:r>
              <a:rPr lang="en-GB" dirty="0" err="1" smtClean="0"/>
              <a:t>Polynices</a:t>
            </a:r>
            <a:endParaRPr lang="en-GB" dirty="0" smtClean="0"/>
          </a:p>
          <a:p>
            <a:pPr lvl="1"/>
            <a:r>
              <a:rPr lang="en-GB" dirty="0" smtClean="0"/>
              <a:t>Eteocles</a:t>
            </a:r>
          </a:p>
          <a:p>
            <a:pPr lvl="1"/>
            <a:r>
              <a:rPr lang="en-GB" dirty="0" err="1" smtClean="0"/>
              <a:t>Ismene</a:t>
            </a:r>
            <a:endParaRPr lang="en-GB" dirty="0" smtClean="0"/>
          </a:p>
          <a:p>
            <a:pPr lvl="1"/>
            <a:r>
              <a:rPr lang="en-GB" dirty="0" smtClean="0"/>
              <a:t>Antigone</a:t>
            </a:r>
            <a:endParaRPr lang="en-GB" dirty="0"/>
          </a:p>
          <a:p>
            <a:r>
              <a:rPr lang="en-GB" dirty="0" err="1" smtClean="0"/>
              <a:t>Polynices</a:t>
            </a:r>
            <a:r>
              <a:rPr lang="en-GB" dirty="0" smtClean="0"/>
              <a:t> and Eteocles killed each other in a struggle for power</a:t>
            </a:r>
          </a:p>
          <a:p>
            <a:r>
              <a:rPr lang="en-GB" dirty="0" smtClean="0"/>
              <a:t>Antigone hanged herself when being imprisoned for trying to bury her brother</a:t>
            </a:r>
          </a:p>
          <a:p>
            <a:r>
              <a:rPr lang="en-GB" dirty="0" err="1" smtClean="0"/>
              <a:t>Ismene</a:t>
            </a:r>
            <a:r>
              <a:rPr lang="en-GB" dirty="0" smtClean="0"/>
              <a:t> survives in Sophocles’ plays, but not all versions</a:t>
            </a:r>
          </a:p>
          <a:p>
            <a:endParaRPr lang="en-GB" dirty="0" smtClean="0"/>
          </a:p>
        </p:txBody>
      </p:sp>
    </p:spTree>
    <p:extLst>
      <p:ext uri="{BB962C8B-B14F-4D97-AF65-F5344CB8AC3E}">
        <p14:creationId xmlns:p14="http://schemas.microsoft.com/office/powerpoint/2010/main" val="15276639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14300" y="1812925"/>
            <a:ext cx="3048000" cy="4351338"/>
          </a:xfrm>
        </p:spPr>
        <p:txBody>
          <a:bodyPr/>
          <a:lstStyle/>
          <a:p>
            <a:r>
              <a:rPr lang="en-GB" dirty="0" smtClean="0"/>
              <a:t>3</a:t>
            </a:r>
            <a:r>
              <a:rPr lang="en-GB" baseline="30000" dirty="0" smtClean="0"/>
              <a:t>rd</a:t>
            </a:r>
            <a:r>
              <a:rPr lang="en-GB" dirty="0" smtClean="0"/>
              <a:t> century BCE</a:t>
            </a:r>
          </a:p>
          <a:p>
            <a:r>
              <a:rPr lang="en-GB" dirty="0" smtClean="0"/>
              <a:t>Etruscan</a:t>
            </a:r>
          </a:p>
          <a:p>
            <a:r>
              <a:rPr lang="en-GB" dirty="0" smtClean="0"/>
              <a:t>Sarcophagus relief</a:t>
            </a:r>
          </a:p>
          <a:p>
            <a:r>
              <a:rPr lang="en-GB" dirty="0" err="1"/>
              <a:t>Museo</a:t>
            </a:r>
            <a:r>
              <a:rPr lang="en-GB" dirty="0"/>
              <a:t> </a:t>
            </a:r>
            <a:r>
              <a:rPr lang="en-GB" dirty="0" err="1"/>
              <a:t>Archeologico</a:t>
            </a:r>
            <a:r>
              <a:rPr lang="en-GB" dirty="0"/>
              <a:t>, Palermo</a:t>
            </a:r>
          </a:p>
          <a:p>
            <a:endParaRPr lang="en-GB" dirty="0"/>
          </a:p>
        </p:txBody>
      </p:sp>
      <p:pic>
        <p:nvPicPr>
          <p:cNvPr id="23554" name="Picture 2" descr="Etruscan Art. Duel between the Brothers Eteocles and Polynices. Detail of a Sarcophagus from Chiusi. Bas-relief, 3rd century BC. Museo Archeologico, Palermo, Italy : Fine art"/>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318050" y="0"/>
            <a:ext cx="8873950" cy="685800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2745585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314325"/>
            <a:ext cx="10515600" cy="4351338"/>
          </a:xfrm>
        </p:spPr>
        <p:txBody>
          <a:bodyPr/>
          <a:lstStyle/>
          <a:p>
            <a:r>
              <a:rPr lang="en-GB" dirty="0" smtClean="0"/>
              <a:t>c. 390-380 BCE</a:t>
            </a:r>
          </a:p>
          <a:p>
            <a:r>
              <a:rPr lang="en-GB" dirty="0" err="1" smtClean="0"/>
              <a:t>Lucanian</a:t>
            </a:r>
            <a:endParaRPr lang="en-GB" dirty="0" smtClean="0"/>
          </a:p>
          <a:p>
            <a:r>
              <a:rPr lang="en-GB" dirty="0" err="1" smtClean="0"/>
              <a:t>Dolon</a:t>
            </a:r>
            <a:r>
              <a:rPr lang="en-GB" dirty="0" smtClean="0"/>
              <a:t> Painter</a:t>
            </a:r>
          </a:p>
          <a:p>
            <a:r>
              <a:rPr lang="en-GB" dirty="0" smtClean="0"/>
              <a:t>British Museum</a:t>
            </a:r>
            <a:endParaRPr lang="en-GB" dirty="0"/>
          </a:p>
        </p:txBody>
      </p:sp>
      <p:pic>
        <p:nvPicPr>
          <p:cNvPr id="21508" name="Picture 4" descr="Red figured pottery nestoris with two rows of scenes on both sides depicting, A1: The coming of Paris to Helen: in the centre is Paris facing to the right with a spear in his left hand and his right hand extended to a female attendant of Helen 's who confronts him, on the right is Helen seated facing to the left on a four legged stool and a large bordered veil over her head, behind her is a female attendant holding a parasol over her, on the left is Aeneas ? on horseback facing to the right with a spear or staff in his left hand; A2: Helen brought to Priam: on the left is Priam seated on a four legged stool towards the right and with a sceptre in his right hand, facing him is Paris with a spear in his left and he extends his right hand to Priam as if introducing Helen who stands behind him, Helen extends her left hand, on the right is a youth facing to the left with a spear in his left hand; noted in the catalogue that others have interpreted this scene as representing Antigane brought before Creon; B1: Combat of four youthful warriors in two groups: on the left is one warrior kneeling and looking back towards the right at his adversary, the adversary advances to the left with a spear brandished in his right hand and a shield on his left arm, on the right is a warrior with a crested visored helmet in combat with a horseman charging to the left, the horseman is about to hurl a stone from his right hand; this design is restored; B2: Cosmos: on the left is a female figure moving to the left and playing a double flute, next is a youth moving to the right and looking back with a situla in his right hand and a taenia in his left, next a youth and a female figure with their arms around each other's necks running to the left, the youth is slightly in advance and has his right hand extended; marked above each design with a tongue pattern and egg moulding, between and below each design with maeander and squares, inside the lip with an ivy wreath and on the outside of the lip with a laurel wreath; injured and reconstructed."/>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0" y="3679516"/>
            <a:ext cx="2917825" cy="3178484"/>
          </a:xfrm>
          <a:prstGeom prst="rect">
            <a:avLst/>
          </a:prstGeom>
          <a:noFill/>
          <a:extLst>
            <a:ext uri="{909E8E84-426E-40dd-AFC4-6F175D3DCCD1}">
              <a14:hiddenFill xmlns="" xmlns:a14="http://schemas.microsoft.com/office/drawing/2010/main">
                <a:solidFill>
                  <a:srgbClr val="FFFFFF"/>
                </a:solidFill>
              </a14:hiddenFill>
            </a:ext>
          </a:extLst>
        </p:spPr>
      </p:pic>
      <p:pic>
        <p:nvPicPr>
          <p:cNvPr id="21510" name="Picture 6" descr="Red figured pottery nestoris with two rows of scenes on both sides depicting, A1: The coming of Paris to Helen: in the centre is Paris facing to the right with a spear in his left hand and his right hand extended to a female attendant of Helen 's who confronts him, on the right is Helen seated facing to the left on a four legged stool and a large bordered veil over her head, behind her is a female attendant holding a parasol over her, on the left is Aeneas ? on horseback facing to the right with a spear or staff in his left hand; A2: Helen brought to Priam: on the left is Priam seated on a four legged stool towards the right and with a sceptre in his right hand, facing him is Paris with a spear in his left and he extends his right hand to Priam as if introducing Helen who stands behind him, Helen extends her left hand, on the right is a youth facing to the left with a spear in his left hand; noted in the catalogue that others have interpreted this scene as representing Antigane brought before Creon; B1: Combat of four youthful warriors in two groups: on the left is one warrior kneeling and looking back towards the right at his adversary, the adversary advances to the left with a spear brandished in his right hand and a shield on his left arm, on the right is a warrior with a crested visored helmet in combat with a horseman charging to the left, the horseman is about to hurl a stone from his right hand; this design is restored; B2: Cosmos: on the left is a female figure moving to the left and playing a double flute, next is a youth moving to the right and looking back with a situla in his right hand and a taenia in his left, next a youth and a female figure with their arms around each other's necks running to the left, the youth is slightly in advance and has his right hand extended; marked above each design with a tongue pattern and egg moulding, between and below each design with maeander and squares, inside the lip with an ivy wreath and on the outside of the lip with a laurel wreath; injured and reconstructed."/>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890917" y="0"/>
            <a:ext cx="9301083" cy="685800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3083249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c. 560 BCE</a:t>
            </a:r>
          </a:p>
          <a:p>
            <a:r>
              <a:rPr lang="en-US" dirty="0" smtClean="0"/>
              <a:t>Corinthian</a:t>
            </a:r>
          </a:p>
          <a:p>
            <a:r>
              <a:rPr lang="en-US" dirty="0" smtClean="0"/>
              <a:t>Louvre</a:t>
            </a:r>
            <a:endParaRPr lang="en-US" dirty="0"/>
          </a:p>
        </p:txBody>
      </p:sp>
      <p:pic>
        <p:nvPicPr>
          <p:cNvPr id="5" name="Picture 4"/>
          <p:cNvPicPr>
            <a:picLocks noChangeAspect="1"/>
          </p:cNvPicPr>
          <p:nvPr/>
        </p:nvPicPr>
        <p:blipFill>
          <a:blip r:embed="rId2"/>
          <a:stretch>
            <a:fillRect/>
          </a:stretch>
        </p:blipFill>
        <p:spPr>
          <a:xfrm>
            <a:off x="4770967" y="245534"/>
            <a:ext cx="6781800" cy="6096000"/>
          </a:xfrm>
          <a:prstGeom prst="rect">
            <a:avLst/>
          </a:prstGeom>
        </p:spPr>
      </p:pic>
    </p:spTree>
    <p:extLst>
      <p:ext uri="{BB962C8B-B14F-4D97-AF65-F5344CB8AC3E}">
        <p14:creationId xmlns:p14="http://schemas.microsoft.com/office/powerpoint/2010/main" val="14170110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5" name="Picture 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982480" y="0"/>
            <a:ext cx="6441763" cy="6858000"/>
          </a:xfrm>
          <a:prstGeom prst="rect">
            <a:avLst/>
          </a:prstGeom>
        </p:spPr>
      </p:pic>
    </p:spTree>
    <p:extLst>
      <p:ext uri="{BB962C8B-B14F-4D97-AF65-F5344CB8AC3E}">
        <p14:creationId xmlns:p14="http://schemas.microsoft.com/office/powerpoint/2010/main" val="1010170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a:xfrm>
            <a:off x="838200" y="2387599"/>
            <a:ext cx="10515600" cy="3789363"/>
          </a:xfrm>
        </p:spPr>
        <p:txBody>
          <a:bodyPr/>
          <a:lstStyle/>
          <a:p>
            <a:r>
              <a:rPr lang="en-US" dirty="0" smtClean="0"/>
              <a:t>Sequential generations of violence/sacrilegious behavior</a:t>
            </a:r>
          </a:p>
          <a:p>
            <a:r>
              <a:rPr lang="en-US" dirty="0" smtClean="0"/>
              <a:t>Pollution/miasma being passed down through the family</a:t>
            </a:r>
          </a:p>
          <a:p>
            <a:r>
              <a:rPr lang="en-US" dirty="0" smtClean="0"/>
              <a:t>Similar effects on the family of Atreus</a:t>
            </a:r>
          </a:p>
        </p:txBody>
      </p:sp>
    </p:spTree>
    <p:extLst>
      <p:ext uri="{BB962C8B-B14F-4D97-AF65-F5344CB8AC3E}">
        <p14:creationId xmlns:p14="http://schemas.microsoft.com/office/powerpoint/2010/main" val="37811245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Office Theme">
  <a:themeElements>
    <a:clrScheme name="RedLineBusiness_16x9">
      <a:dk1>
        <a:srgbClr val="514A40"/>
      </a:dk1>
      <a:lt1>
        <a:sysClr val="window" lastClr="FFFFFF"/>
      </a:lt1>
      <a:dk2>
        <a:srgbClr val="000000"/>
      </a:dk2>
      <a:lt2>
        <a:srgbClr val="F9F7F3"/>
      </a:lt2>
      <a:accent1>
        <a:srgbClr val="A85229"/>
      </a:accent1>
      <a:accent2>
        <a:srgbClr val="98916E"/>
      </a:accent2>
      <a:accent3>
        <a:srgbClr val="C9A645"/>
      </a:accent3>
      <a:accent4>
        <a:srgbClr val="76A7B2"/>
      </a:accent4>
      <a:accent5>
        <a:srgbClr val="82A670"/>
      </a:accent5>
      <a:accent6>
        <a:srgbClr val="896170"/>
      </a:accent6>
      <a:hlink>
        <a:srgbClr val="A85229"/>
      </a:hlink>
      <a:folHlink>
        <a:srgbClr val="98916E"/>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RedLineBusiness_16x9">
      <a:dk1>
        <a:srgbClr val="514A40"/>
      </a:dk1>
      <a:lt1>
        <a:sysClr val="window" lastClr="FFFFFF"/>
      </a:lt1>
      <a:dk2>
        <a:srgbClr val="000000"/>
      </a:dk2>
      <a:lt2>
        <a:srgbClr val="F9F7F3"/>
      </a:lt2>
      <a:accent1>
        <a:srgbClr val="A85229"/>
      </a:accent1>
      <a:accent2>
        <a:srgbClr val="98916E"/>
      </a:accent2>
      <a:accent3>
        <a:srgbClr val="C9A645"/>
      </a:accent3>
      <a:accent4>
        <a:srgbClr val="76A7B2"/>
      </a:accent4>
      <a:accent5>
        <a:srgbClr val="82A670"/>
      </a:accent5>
      <a:accent6>
        <a:srgbClr val="896170"/>
      </a:accent6>
      <a:hlink>
        <a:srgbClr val="A85229"/>
      </a:hlink>
      <a:folHlink>
        <a:srgbClr val="98916E"/>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8F180B1C-2212-497F-A259-C959ADD048C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1404</Words>
  <Application>Microsoft Office PowerPoint</Application>
  <PresentationFormat>Widescreen</PresentationFormat>
  <Paragraphs>130</Paragraphs>
  <Slides>47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47</vt:i4>
      </vt:variant>
    </vt:vector>
  </HeadingPairs>
  <TitlesOfParts>
    <vt:vector size="50" baseType="lpstr">
      <vt:lpstr>Arial</vt:lpstr>
      <vt:lpstr>Cambria</vt:lpstr>
      <vt:lpstr>Office Theme</vt:lpstr>
      <vt:lpstr>Myth and Art</vt:lpstr>
      <vt:lpstr>Thebes</vt:lpstr>
      <vt:lpstr>PowerPoint Presentation</vt:lpstr>
      <vt:lpstr>Cadmus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Dionysus</vt:lpstr>
      <vt:lpstr>PowerPoint Presentation</vt:lpstr>
      <vt:lpstr>PowerPoint Presentation</vt:lpstr>
      <vt:lpstr>PowerPoint Presentation</vt:lpstr>
      <vt:lpstr>PowerPoint Presentation</vt:lpstr>
      <vt:lpstr>PowerPoint Presentation</vt:lpstr>
      <vt:lpstr>Pentheus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Oedipus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Oedipus’ Children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2016-01-11T10:14:50Z</dcterms:created>
  <dcterms:modified xsi:type="dcterms:W3CDTF">2016-03-15T11:09:26Z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TC030310239991</vt:lpwstr>
  </property>
</Properties>
</file>