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283B75A-4A1D-4B76-90D0-EC8C7AD4BA0F}">
          <p14:sldIdLst>
            <p14:sldId id="257"/>
          </p14:sldIdLst>
        </p14:section>
        <p14:section name="Untitled Section" id="{B0D6569F-E465-4FFB-BAC0-7DF19E1706D0}">
          <p14:sldIdLst>
            <p14:sldId id="258"/>
            <p14:sldId id="259"/>
            <p14:sldId id="260"/>
            <p14:sldId id="261"/>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03/07/2026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1056/NEJMcp1803175" TargetMode="External"/><Relationship Id="rId3" Type="http://schemas.openxmlformats.org/officeDocument/2006/relationships/hyperlink" Target="https://doi.org/10.1186/s40337-025-01384-x" TargetMode="External"/><Relationship Id="rId7" Type="http://schemas.openxmlformats.org/officeDocument/2006/relationships/hyperlink" Target="https://doi.org/10.1111/bioe.12593" TargetMode="External"/><Relationship Id="rId2" Type="http://schemas.openxmlformats.org/officeDocument/2006/relationships/hyperlink" Target="https://www.indianetzone.com/anorexia-nervosa" TargetMode="External"/><Relationship Id="rId1" Type="http://schemas.openxmlformats.org/officeDocument/2006/relationships/slideLayout" Target="../slideLayouts/slideLayout2.xml"/><Relationship Id="rId6" Type="http://schemas.openxmlformats.org/officeDocument/2006/relationships/hyperlink" Target="https://doi.org/10.1192/bjp.2019.113" TargetMode="External"/><Relationship Id="rId11" Type="http://schemas.openxmlformats.org/officeDocument/2006/relationships/hyperlink" Target="https://www.england.nhs.uk/long-read/commissioner-guidance-for-adult-mental-health-rehabilitation-inpatient-service/" TargetMode="External"/><Relationship Id="rId5" Type="http://schemas.openxmlformats.org/officeDocument/2006/relationships/hyperlink" Target="https://doi.org/10.1186/s40337-026-01528-7" TargetMode="External"/><Relationship Id="rId10" Type="http://schemas.openxmlformats.org/officeDocument/2006/relationships/hyperlink" Target="https://www.nhs.uk/mental-health/conditions/anorexia/symptoms/" TargetMode="External"/><Relationship Id="rId4" Type="http://schemas.openxmlformats.org/officeDocument/2006/relationships/hyperlink" Target="https://doi.org/10.1186/s40337-021-00498-2" TargetMode="External"/><Relationship Id="rId9" Type="http://schemas.openxmlformats.org/officeDocument/2006/relationships/hyperlink" Target="https://www.nice.org.uk/guidance/ng69"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3390/cm8020153" TargetMode="External"/><Relationship Id="rId7" Type="http://schemas.openxmlformats.org/officeDocument/2006/relationships/hyperlink" Target="https://icd.who.int/" TargetMode="External"/><Relationship Id="rId2" Type="http://schemas.openxmlformats.org/officeDocument/2006/relationships/hyperlink" Target="https://doi.org/10.1002/eat.24010" TargetMode="External"/><Relationship Id="rId1" Type="http://schemas.openxmlformats.org/officeDocument/2006/relationships/slideLayout" Target="../slideLayouts/slideLayout2.xml"/><Relationship Id="rId6" Type="http://schemas.openxmlformats.org/officeDocument/2006/relationships/hyperlink" Target="https://doi.org/10.1002/eat.23961" TargetMode="External"/><Relationship Id="rId5" Type="http://schemas.openxmlformats.org/officeDocument/2006/relationships/hyperlink" Target="https://doi.org/10.1002/eat.70020" TargetMode="External"/><Relationship Id="rId4" Type="http://schemas.openxmlformats.org/officeDocument/2006/relationships/hyperlink" Target="https://eating-disorders.org.uk/information/treatment-of-anorexia-for-car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45D7-25BA-5C95-E94B-F1AAA526CDBF}"/>
              </a:ext>
            </a:extLst>
          </p:cNvPr>
          <p:cNvSpPr>
            <a:spLocks noGrp="1"/>
          </p:cNvSpPr>
          <p:nvPr>
            <p:ph type="title"/>
          </p:nvPr>
        </p:nvSpPr>
        <p:spPr/>
        <p:txBody>
          <a:bodyPr>
            <a:normAutofit fontScale="90000"/>
          </a:bodyPr>
          <a:lstStyle/>
          <a:p>
            <a:pPr algn="ctr"/>
            <a:r>
              <a:rPr lang="en-GB"/>
              <a:t>BSc (Hons) Health and Social Care</a:t>
            </a:r>
            <a:br>
              <a:rPr lang="en-GB"/>
            </a:br>
            <a:r>
              <a:rPr lang="en-GB"/>
              <a:t>Psychopathological Classifications and previsions</a:t>
            </a:r>
          </a:p>
        </p:txBody>
      </p:sp>
      <p:sp>
        <p:nvSpPr>
          <p:cNvPr id="3" name="Content Placeholder 2">
            <a:extLst>
              <a:ext uri="{FF2B5EF4-FFF2-40B4-BE49-F238E27FC236}">
                <a16:creationId xmlns:a16="http://schemas.microsoft.com/office/drawing/2014/main" id="{2437C5FF-F3F1-AA60-7009-7CE3151A6654}"/>
              </a:ext>
            </a:extLst>
          </p:cNvPr>
          <p:cNvSpPr>
            <a:spLocks noGrp="1"/>
          </p:cNvSpPr>
          <p:nvPr>
            <p:ph idx="1"/>
          </p:nvPr>
        </p:nvSpPr>
        <p:spPr/>
        <p:txBody>
          <a:bodyPr vert="horz" lIns="91440" tIns="45720" rIns="91440" bIns="45720" rtlCol="0" anchor="t">
            <a:normAutofit/>
          </a:bodyPr>
          <a:lstStyle/>
          <a:p>
            <a:pPr marL="0" indent="0" algn="ctr">
              <a:buNone/>
            </a:pPr>
            <a:r>
              <a:rPr lang="en-GB" sz="3200"/>
              <a:t>Name: Lazara Laureana Guillen Pedroso</a:t>
            </a:r>
          </a:p>
          <a:p>
            <a:pPr marL="0" indent="0" algn="ctr">
              <a:buNone/>
            </a:pPr>
            <a:r>
              <a:rPr lang="en-GB" sz="3200"/>
              <a:t>Student number: 2329253</a:t>
            </a:r>
          </a:p>
          <a:p>
            <a:pPr marL="0" indent="0" algn="ctr">
              <a:buNone/>
            </a:pPr>
            <a:r>
              <a:rPr lang="en-GB" sz="3200"/>
              <a:t>Module Code: BMHP6029</a:t>
            </a:r>
          </a:p>
          <a:p>
            <a:pPr marL="0" indent="0" algn="ctr">
              <a:buNone/>
            </a:pPr>
            <a:r>
              <a:rPr lang="en-GB" sz="3200"/>
              <a:t>Lecturer: Neale Haddon</a:t>
            </a:r>
          </a:p>
          <a:p>
            <a:pPr marL="0" indent="0" algn="ctr">
              <a:buNone/>
            </a:pPr>
            <a:r>
              <a:rPr lang="en-GB" sz="3200"/>
              <a:t>Assignment Title: Component 1: Individual Presentation (Academic Poster)</a:t>
            </a:r>
          </a:p>
          <a:p>
            <a:pPr marL="0" indent="0" algn="ctr">
              <a:buNone/>
            </a:pPr>
            <a:r>
              <a:rPr lang="en-GB" sz="3200"/>
              <a:t>Submission deadline: Monday 6th July 2026,14:00</a:t>
            </a:r>
          </a:p>
          <a:p>
            <a:pPr marL="0" indent="0" algn="ctr">
              <a:buNone/>
            </a:pPr>
            <a:endParaRPr lang="en-GB" sz="3200"/>
          </a:p>
          <a:p>
            <a:pPr marL="0" indent="0" algn="ctr">
              <a:buNone/>
            </a:pPr>
            <a:endParaRPr lang="en-GB" sz="3200"/>
          </a:p>
        </p:txBody>
      </p:sp>
    </p:spTree>
    <p:extLst>
      <p:ext uri="{BB962C8B-B14F-4D97-AF65-F5344CB8AC3E}">
        <p14:creationId xmlns:p14="http://schemas.microsoft.com/office/powerpoint/2010/main" val="32650678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5CEED-DC5D-CE42-CA01-B6CDA9D22FC0}"/>
              </a:ext>
            </a:extLst>
          </p:cNvPr>
          <p:cNvSpPr>
            <a:spLocks noGrp="1"/>
          </p:cNvSpPr>
          <p:nvPr>
            <p:ph type="title"/>
          </p:nvPr>
        </p:nvSpPr>
        <p:spPr/>
        <p:txBody>
          <a:bodyPr/>
          <a:lstStyle/>
          <a:p>
            <a:pPr algn="ctr"/>
            <a:r>
              <a:rPr lang="en-GB">
                <a:solidFill>
                  <a:srgbClr val="FF0000"/>
                </a:solidFill>
              </a:rPr>
              <a:t>Anorexia Nervosa</a:t>
            </a:r>
          </a:p>
        </p:txBody>
      </p:sp>
      <p:sp>
        <p:nvSpPr>
          <p:cNvPr id="3" name="Content Placeholder 2">
            <a:extLst>
              <a:ext uri="{FF2B5EF4-FFF2-40B4-BE49-F238E27FC236}">
                <a16:creationId xmlns:a16="http://schemas.microsoft.com/office/drawing/2014/main" id="{A500B66F-3A99-B81E-61C1-FB292CE54609}"/>
              </a:ext>
            </a:extLst>
          </p:cNvPr>
          <p:cNvSpPr>
            <a:spLocks noGrp="1"/>
          </p:cNvSpPr>
          <p:nvPr>
            <p:ph idx="1"/>
          </p:nvPr>
        </p:nvSpPr>
        <p:spPr>
          <a:xfrm>
            <a:off x="838200" y="1825625"/>
            <a:ext cx="10515600" cy="1172948"/>
          </a:xfrm>
        </p:spPr>
        <p:txBody>
          <a:bodyPr>
            <a:normAutofit/>
          </a:bodyPr>
          <a:lstStyle/>
          <a:p>
            <a:pPr marL="0" indent="0">
              <a:buNone/>
            </a:pPr>
            <a:r>
              <a:rPr lang="en-GB">
                <a:solidFill>
                  <a:schemeClr val="accent1">
                    <a:lumMod val="60000"/>
                    <a:lumOff val="40000"/>
                  </a:schemeClr>
                </a:solidFill>
              </a:rPr>
              <a:t>Introduction</a:t>
            </a:r>
          </a:p>
          <a:p>
            <a:pPr marL="0" indent="0">
              <a:buNone/>
            </a:pPr>
            <a:r>
              <a:rPr lang="en-GB" sz="1100">
                <a:latin typeface="Arial" panose="020B0604020202020204" pitchFamily="34" charset="0"/>
                <a:cs typeface="Arial" panose="020B0604020202020204" pitchFamily="34" charset="0"/>
              </a:rPr>
              <a:t>Anorexia Nervosa (AN) is an eating disorder and serious mental health condition that makes you limit how much you eat, people with anorexia restrict food to keep their body weight as low as possible. Furthermore, they are afraid to gain weigh and may obsess over being thin. Anorexia can affect people of all ages, racial and ethnic backgrounds, body weights and genders. This problem affect more women than men and typically starts during the teen years (Mitchell and Paterson,2020) </a:t>
            </a:r>
          </a:p>
          <a:p>
            <a:pPr marL="0" indent="0">
              <a:buNone/>
            </a:pPr>
            <a:endParaRPr lang="en-GB" sz="1100">
              <a:latin typeface="Arial" panose="020B0604020202020204" pitchFamily="34" charset="0"/>
              <a:cs typeface="Arial" panose="020B0604020202020204" pitchFamily="34" charset="0"/>
            </a:endParaRPr>
          </a:p>
          <a:p>
            <a:pPr marL="0" indent="0">
              <a:buNone/>
            </a:pPr>
            <a:endParaRPr lang="en-GB" sz="11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903344E-4093-2556-0794-4FB8FFA5660F}"/>
              </a:ext>
            </a:extLst>
          </p:cNvPr>
          <p:cNvSpPr txBox="1"/>
          <p:nvPr/>
        </p:nvSpPr>
        <p:spPr>
          <a:xfrm>
            <a:off x="937053" y="3133510"/>
            <a:ext cx="3711147" cy="2062103"/>
          </a:xfrm>
          <a:prstGeom prst="rect">
            <a:avLst/>
          </a:prstGeom>
          <a:noFill/>
        </p:spPr>
        <p:txBody>
          <a:bodyPr wrap="square" rtlCol="0">
            <a:spAutoFit/>
          </a:bodyPr>
          <a:lstStyle/>
          <a:p>
            <a:r>
              <a:rPr lang="en-GB">
                <a:solidFill>
                  <a:schemeClr val="accent1">
                    <a:lumMod val="60000"/>
                    <a:lumOff val="40000"/>
                  </a:schemeClr>
                </a:solidFill>
              </a:rPr>
              <a:t>Sign and Symptoms</a:t>
            </a:r>
          </a:p>
          <a:p>
            <a:r>
              <a:rPr lang="en-GB" sz="1100">
                <a:latin typeface="Arial" panose="020B0604020202020204" pitchFamily="34" charset="0"/>
                <a:cs typeface="Arial" panose="020B0604020202020204" pitchFamily="34" charset="0"/>
              </a:rPr>
              <a:t>Missing meals, eating very little or avoiding eating any fatty foods. Moreover, lying about what and when you have eating with others. Taking medicines to reduce your hunger appetite, exercising excessively or making yourself sick to try to avoid putting on weight. Additionally, wearing baggy clothes to hide  your body shape and lying about how much you weight. In addition, physical symptoms such as , feeling cold, dizzy, very tired, headaches, bloating , poor circulation and dry skin (NHS,2024)</a:t>
            </a:r>
            <a:endParaRPr lang="en-GB"/>
          </a:p>
        </p:txBody>
      </p:sp>
      <p:sp>
        <p:nvSpPr>
          <p:cNvPr id="8" name="TextBox 7">
            <a:extLst>
              <a:ext uri="{FF2B5EF4-FFF2-40B4-BE49-F238E27FC236}">
                <a16:creationId xmlns:a16="http://schemas.microsoft.com/office/drawing/2014/main" id="{C2DE7DB3-4CD2-ADE1-7EC0-F9EF3D6B1DAA}"/>
              </a:ext>
            </a:extLst>
          </p:cNvPr>
          <p:cNvSpPr txBox="1"/>
          <p:nvPr/>
        </p:nvSpPr>
        <p:spPr>
          <a:xfrm>
            <a:off x="6417944" y="3133510"/>
            <a:ext cx="3998595" cy="2062103"/>
          </a:xfrm>
          <a:prstGeom prst="rect">
            <a:avLst/>
          </a:prstGeom>
          <a:noFill/>
        </p:spPr>
        <p:txBody>
          <a:bodyPr wrap="square" rtlCol="0">
            <a:spAutoFit/>
          </a:bodyPr>
          <a:lstStyle/>
          <a:p>
            <a:r>
              <a:rPr lang="en-GB">
                <a:solidFill>
                  <a:schemeClr val="accent1">
                    <a:lumMod val="60000"/>
                    <a:lumOff val="40000"/>
                  </a:schemeClr>
                </a:solidFill>
              </a:rPr>
              <a:t>Causes of Anorexia</a:t>
            </a:r>
          </a:p>
          <a:p>
            <a:r>
              <a:rPr lang="en-GB" sz="1100">
                <a:latin typeface="Arial" panose="020B0604020202020204" pitchFamily="34" charset="0"/>
                <a:cs typeface="Arial" panose="020B0604020202020204" pitchFamily="34" charset="0"/>
              </a:rPr>
              <a:t>We do not exactly what causes Anorexia and others eating disorders. However, they include genetic, biological, behavioural, psychological and social factor. Therefore, you are more likely to get this disorders if you or your family has a history of eating disorders, depression, alcohol or drug addiction. Moreover, if you have been criticised for your body shape or weight. Also, if you feel pressure from society or your job for example ballet dancers, jockeys, models or athletes. Additionally, if you have anxiety, low self esteem and obsessive personality (Bryant et al.,2026)</a:t>
            </a:r>
          </a:p>
        </p:txBody>
      </p:sp>
      <p:pic>
        <p:nvPicPr>
          <p:cNvPr id="9" name="Picture 8" descr="Anorexia Nervosa">
            <a:extLst>
              <a:ext uri="{FF2B5EF4-FFF2-40B4-BE49-F238E27FC236}">
                <a16:creationId xmlns:a16="http://schemas.microsoft.com/office/drawing/2014/main" id="{1733F3E8-E5E5-B2D4-B73D-DC28E78EEC73}"/>
              </a:ext>
            </a:extLst>
          </p:cNvPr>
          <p:cNvPicPr>
            <a:picLocks noChangeAspect="1"/>
          </p:cNvPicPr>
          <p:nvPr/>
        </p:nvPicPr>
        <p:blipFill>
          <a:blip r:embed="rId2"/>
          <a:stretch>
            <a:fillRect/>
          </a:stretch>
        </p:blipFill>
        <p:spPr>
          <a:xfrm>
            <a:off x="4724400" y="3133510"/>
            <a:ext cx="1371600" cy="3062816"/>
          </a:xfrm>
          <a:prstGeom prst="rect">
            <a:avLst/>
          </a:prstGeom>
        </p:spPr>
      </p:pic>
    </p:spTree>
    <p:extLst>
      <p:ext uri="{BB962C8B-B14F-4D97-AF65-F5344CB8AC3E}">
        <p14:creationId xmlns:p14="http://schemas.microsoft.com/office/powerpoint/2010/main" val="4264288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D186D5F-3A53-82D8-2C57-BA99F9BB828E}"/>
              </a:ext>
            </a:extLst>
          </p:cNvPr>
          <p:cNvSpPr txBox="1"/>
          <p:nvPr/>
        </p:nvSpPr>
        <p:spPr>
          <a:xfrm>
            <a:off x="914402" y="3781098"/>
            <a:ext cx="5250180" cy="3016210"/>
          </a:xfrm>
          <a:prstGeom prst="rect">
            <a:avLst/>
          </a:prstGeom>
          <a:noFill/>
        </p:spPr>
        <p:txBody>
          <a:bodyPr wrap="square" rtlCol="0">
            <a:spAutoFit/>
          </a:bodyPr>
          <a:lstStyle/>
          <a:p>
            <a:r>
              <a:rPr lang="en-GB">
                <a:solidFill>
                  <a:schemeClr val="accent1">
                    <a:lumMod val="60000"/>
                    <a:lumOff val="40000"/>
                  </a:schemeClr>
                </a:solidFill>
              </a:rPr>
              <a:t>Recommendation for future Policy</a:t>
            </a:r>
          </a:p>
          <a:p>
            <a:r>
              <a:rPr lang="en-GB">
                <a:solidFill>
                  <a:schemeClr val="accent1">
                    <a:lumMod val="60000"/>
                    <a:lumOff val="40000"/>
                  </a:schemeClr>
                </a:solidFill>
              </a:rPr>
              <a:t>And Practice</a:t>
            </a:r>
          </a:p>
          <a:p>
            <a:r>
              <a:rPr lang="en-GB" sz="1100">
                <a:latin typeface="Arial" panose="020B0604020202020204" pitchFamily="34" charset="0"/>
                <a:cs typeface="Arial" panose="020B0604020202020204" pitchFamily="34" charset="0"/>
              </a:rPr>
              <a:t>Strengthen early detection and prevention by implementing routine screening for eating disorders in schools, primary care settings and adolescent health services train teachers, school counsellors, and healthcare professionals to recognize early warning signs. Furthermore, improve access to specialist services increasing funding for specialist services to reduce waiting times, expand services in rural and disadvantaged areas. Moreover, enhance workforce training providing continuous professional development. Encourage family-based approaches, particularly for children and adolescent. Additionally, address social and health inequalities improving access for males, ethnic minority groups, and older adults who are often underdiagnosed, develop cultural assessment tools and reduce stigma through mental health campaigns. In addition, deliver multidisciplinary care, adopt person-centred care, tailor treatment plans to individual goals and circumstances involving patient in decision making. Moreover, improve continually of care and focus on long term recovery        (NHS, 2026)</a:t>
            </a:r>
          </a:p>
        </p:txBody>
      </p:sp>
      <p:pic>
        <p:nvPicPr>
          <p:cNvPr id="8" name="Picture 7">
            <a:extLst>
              <a:ext uri="{FF2B5EF4-FFF2-40B4-BE49-F238E27FC236}">
                <a16:creationId xmlns:a16="http://schemas.microsoft.com/office/drawing/2014/main" id="{C91EA5F1-EF31-E225-17FA-C04DC2C6C790}"/>
              </a:ext>
            </a:extLst>
          </p:cNvPr>
          <p:cNvPicPr>
            <a:picLocks noChangeAspect="1"/>
          </p:cNvPicPr>
          <p:nvPr/>
        </p:nvPicPr>
        <p:blipFill>
          <a:blip r:embed="rId2"/>
          <a:stretch>
            <a:fillRect/>
          </a:stretch>
        </p:blipFill>
        <p:spPr>
          <a:xfrm>
            <a:off x="4632962" y="2563178"/>
            <a:ext cx="3063240" cy="1531620"/>
          </a:xfrm>
          <a:prstGeom prst="rect">
            <a:avLst/>
          </a:prstGeom>
        </p:spPr>
      </p:pic>
      <p:sp>
        <p:nvSpPr>
          <p:cNvPr id="9" name="TextBox 8">
            <a:extLst>
              <a:ext uri="{FF2B5EF4-FFF2-40B4-BE49-F238E27FC236}">
                <a16:creationId xmlns:a16="http://schemas.microsoft.com/office/drawing/2014/main" id="{B4BACEF2-5894-7FDB-4013-5CCA12FC6849}"/>
              </a:ext>
            </a:extLst>
          </p:cNvPr>
          <p:cNvSpPr txBox="1"/>
          <p:nvPr/>
        </p:nvSpPr>
        <p:spPr>
          <a:xfrm>
            <a:off x="495300" y="284480"/>
            <a:ext cx="4340860" cy="3247043"/>
          </a:xfrm>
          <a:prstGeom prst="rect">
            <a:avLst/>
          </a:prstGeom>
          <a:noFill/>
        </p:spPr>
        <p:txBody>
          <a:bodyPr wrap="square" rtlCol="0">
            <a:spAutoFit/>
          </a:bodyPr>
          <a:lstStyle/>
          <a:p>
            <a:r>
              <a:rPr lang="en-GB">
                <a:solidFill>
                  <a:schemeClr val="accent1">
                    <a:lumMod val="60000"/>
                    <a:lumOff val="40000"/>
                  </a:schemeClr>
                </a:solidFill>
              </a:rPr>
              <a:t>Treatment for Anorexia </a:t>
            </a:r>
          </a:p>
          <a:p>
            <a:r>
              <a:rPr lang="en-GB" sz="1100">
                <a:latin typeface="Arial" panose="020B0604020202020204" pitchFamily="34" charset="0"/>
                <a:cs typeface="Arial" panose="020B0604020202020204" pitchFamily="34" charset="0"/>
              </a:rPr>
              <a:t>You can recover from Anorexia, but it may take time and recovery will be different for everyone because depend the impacts of the person’s psychological and physical health. Therefore, your treatment plan will be tailored to you and should consider any other support to you might need, such as depression or anxiety. Additionally, if you are over 18 years you should be offered a type of talking therapy to help you manage your feelings about food and eating so that you are able to eat enough to be healthy </a:t>
            </a:r>
          </a:p>
          <a:p>
            <a:r>
              <a:rPr lang="en-GB" sz="1100">
                <a:latin typeface="Arial" panose="020B0604020202020204" pitchFamily="34" charset="0"/>
                <a:cs typeface="Arial" panose="020B0604020202020204" pitchFamily="34" charset="0"/>
              </a:rPr>
              <a:t>(Toro et al., 2023)  Example workplace brief online Therapy</a:t>
            </a:r>
          </a:p>
          <a:p>
            <a:r>
              <a:rPr lang="en-GB" sz="1100">
                <a:latin typeface="Arial" panose="020B0604020202020204" pitchFamily="34" charset="0"/>
                <a:cs typeface="Arial" panose="020B0604020202020204" pitchFamily="34" charset="0"/>
              </a:rPr>
              <a:t>Include Cognitive Behavioural Therapy (CBT), Family Therapy (FBT) also Specialist support Clinical Management (SSCM)</a:t>
            </a:r>
          </a:p>
          <a:p>
            <a:r>
              <a:rPr lang="en-GB" sz="1100">
                <a:latin typeface="Arial" panose="020B0604020202020204" pitchFamily="34" charset="0"/>
                <a:cs typeface="Arial" panose="020B0604020202020204" pitchFamily="34" charset="0"/>
              </a:rPr>
              <a:t>If you are under 18 years you should be offered family therapy and other type of talking therapy such as (CBT) or adolescent focused psychotherapy, Dialectical Behaviour Therapy (DBT)</a:t>
            </a:r>
          </a:p>
          <a:p>
            <a:r>
              <a:rPr lang="en-GB" sz="1100">
                <a:latin typeface="Arial" panose="020B0604020202020204" pitchFamily="34" charset="0"/>
                <a:cs typeface="Arial" panose="020B0604020202020204" pitchFamily="34" charset="0"/>
              </a:rPr>
              <a:t>Interpersonal Psychotherapy ( IPT). However, challenges remain, include unequal access to specialist services and the growing influence of social media on body image (NICE, 2017)</a:t>
            </a:r>
          </a:p>
        </p:txBody>
      </p:sp>
      <p:sp>
        <p:nvSpPr>
          <p:cNvPr id="10" name="TextBox 9">
            <a:extLst>
              <a:ext uri="{FF2B5EF4-FFF2-40B4-BE49-F238E27FC236}">
                <a16:creationId xmlns:a16="http://schemas.microsoft.com/office/drawing/2014/main" id="{A3B4F6DF-3E5B-3524-79F7-6F7FBDD06C04}"/>
              </a:ext>
            </a:extLst>
          </p:cNvPr>
          <p:cNvSpPr txBox="1"/>
          <p:nvPr/>
        </p:nvSpPr>
        <p:spPr>
          <a:xfrm>
            <a:off x="6873240" y="891540"/>
            <a:ext cx="3878580" cy="1723549"/>
          </a:xfrm>
          <a:prstGeom prst="rect">
            <a:avLst/>
          </a:prstGeom>
          <a:noFill/>
        </p:spPr>
        <p:txBody>
          <a:bodyPr wrap="square" rtlCol="0">
            <a:spAutoFit/>
          </a:bodyPr>
          <a:lstStyle/>
          <a:p>
            <a:r>
              <a:rPr lang="en-GB">
                <a:solidFill>
                  <a:schemeClr val="accent1">
                    <a:lumMod val="60000"/>
                    <a:lumOff val="40000"/>
                  </a:schemeClr>
                </a:solidFill>
              </a:rPr>
              <a:t>Health risks of Anorexia</a:t>
            </a:r>
          </a:p>
          <a:p>
            <a:r>
              <a:rPr lang="en-GB" sz="1100">
                <a:latin typeface="Arial" panose="020B0604020202020204" pitchFamily="34" charset="0"/>
                <a:cs typeface="Arial" panose="020B0604020202020204" pitchFamily="34" charset="0"/>
              </a:rPr>
              <a:t>Long term Anorexia can lead to severe health problem associated with not getting the right nutrients (malnutrition)</a:t>
            </a:r>
          </a:p>
          <a:p>
            <a:r>
              <a:rPr lang="en-GB" sz="1100">
                <a:latin typeface="Arial" panose="020B0604020202020204" pitchFamily="34" charset="0"/>
                <a:cs typeface="Arial" panose="020B0604020202020204" pitchFamily="34" charset="0"/>
              </a:rPr>
              <a:t>In addition, include problem with muscles and bones, feeling tired and weak, osteoporosis, problems with physical development in children and adolescent, fertility problems. Low blood pressure, heart problem, blood vessels, anaemia, and having a weakened immune system (NHS, 2024)</a:t>
            </a:r>
          </a:p>
        </p:txBody>
      </p:sp>
    </p:spTree>
    <p:extLst>
      <p:ext uri="{BB962C8B-B14F-4D97-AF65-F5344CB8AC3E}">
        <p14:creationId xmlns:p14="http://schemas.microsoft.com/office/powerpoint/2010/main" val="1381449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C077E-D3E7-DCE6-9D46-AB19EF43B93C}"/>
              </a:ext>
            </a:extLst>
          </p:cNvPr>
          <p:cNvSpPr>
            <a:spLocks noGrp="1"/>
          </p:cNvSpPr>
          <p:nvPr>
            <p:ph type="title"/>
          </p:nvPr>
        </p:nvSpPr>
        <p:spPr>
          <a:xfrm>
            <a:off x="716280" y="202565"/>
            <a:ext cx="10515600" cy="274955"/>
          </a:xfrm>
        </p:spPr>
        <p:txBody>
          <a:bodyPr>
            <a:normAutofit fontScale="90000"/>
          </a:bodyPr>
          <a:lstStyle/>
          <a:p>
            <a:pPr algn="ctr"/>
            <a:r>
              <a:rPr lang="en-GB"/>
              <a:t>References List</a:t>
            </a:r>
          </a:p>
        </p:txBody>
      </p:sp>
      <p:sp>
        <p:nvSpPr>
          <p:cNvPr id="3" name="Content Placeholder 2">
            <a:extLst>
              <a:ext uri="{FF2B5EF4-FFF2-40B4-BE49-F238E27FC236}">
                <a16:creationId xmlns:a16="http://schemas.microsoft.com/office/drawing/2014/main" id="{811078CB-F798-7850-15C3-B417F64AA439}"/>
              </a:ext>
            </a:extLst>
          </p:cNvPr>
          <p:cNvSpPr>
            <a:spLocks noGrp="1"/>
          </p:cNvSpPr>
          <p:nvPr>
            <p:ph idx="1"/>
          </p:nvPr>
        </p:nvSpPr>
        <p:spPr>
          <a:xfrm>
            <a:off x="483973" y="548640"/>
            <a:ext cx="10515600" cy="5493386"/>
          </a:xfrm>
        </p:spPr>
        <p:txBody>
          <a:bodyPr vert="horz" lIns="91440" tIns="45720" rIns="91440" bIns="45720" rtlCol="0" anchor="t">
            <a:normAutofit lnSpcReduction="10000"/>
          </a:bodyPr>
          <a:lstStyle/>
          <a:p>
            <a:pPr marL="0" indent="0">
              <a:buNone/>
            </a:pPr>
            <a:r>
              <a:rPr lang="en-GB" sz="1600">
                <a:solidFill>
                  <a:srgbClr val="3A3A3A"/>
                </a:solidFill>
                <a:highlight>
                  <a:srgbClr val="FFFFFF"/>
                </a:highlight>
                <a:latin typeface="Source Sans Pro"/>
                <a:ea typeface="Source Sans Pro"/>
              </a:rPr>
              <a:t>Anorexia Nervosa (no date) Available at: </a:t>
            </a:r>
            <a:r>
              <a:rPr lang="en-GB" sz="1600">
                <a:solidFill>
                  <a:srgbClr val="3A3A3A"/>
                </a:solidFill>
                <a:highlight>
                  <a:srgbClr val="FFFFFF"/>
                </a:highlight>
                <a:latin typeface="Source Sans Pro"/>
                <a:ea typeface="Source Sans Pro"/>
                <a:hlinkClick r:id="rId2"/>
              </a:rPr>
              <a:t>https://www.indianetzone.com/anorexia-nervosa</a:t>
            </a:r>
            <a:r>
              <a:rPr lang="en-GB" sz="1600">
                <a:solidFill>
                  <a:srgbClr val="3A3A3A"/>
                </a:solidFill>
                <a:highlight>
                  <a:srgbClr val="FFFFFF"/>
                </a:highlight>
                <a:latin typeface="Source Sans Pro"/>
                <a:ea typeface="Source Sans Pro"/>
              </a:rPr>
              <a:t> ( </a:t>
            </a:r>
            <a:r>
              <a:rPr lang="en-GB" sz="1400">
                <a:solidFill>
                  <a:srgbClr val="3A3A3A"/>
                </a:solidFill>
                <a:highlight>
                  <a:srgbClr val="FFFFFF"/>
                </a:highlight>
                <a:latin typeface="Source Sans Pro"/>
                <a:ea typeface="Source Sans Pro"/>
              </a:rPr>
              <a:t>Accessed: 21 June 2026 )</a:t>
            </a:r>
            <a:endParaRPr lang="en-GB" sz="1600">
              <a:solidFill>
                <a:srgbClr val="3A3A3A"/>
              </a:solidFill>
              <a:highlight>
                <a:srgbClr val="FFFFFF"/>
              </a:highlight>
              <a:latin typeface="Source Sans Pro"/>
              <a:ea typeface="Source Sans Pro"/>
            </a:endParaRPr>
          </a:p>
          <a:p>
            <a:pPr marL="0" indent="0">
              <a:buNone/>
            </a:pPr>
            <a:r>
              <a:rPr lang="en-GB" sz="1400" b="0" i="0">
                <a:solidFill>
                  <a:srgbClr val="3A3A3A"/>
                </a:solidFill>
                <a:effectLst/>
                <a:latin typeface="Source Sans Pro" panose="020B0503030403020204" pitchFamily="34" charset="0"/>
              </a:rPr>
              <a:t>Asaria, A. (2025) “Broad considerations for improving eating disorder care: a lived experience and quality improvement perspective,” </a:t>
            </a:r>
            <a:r>
              <a:rPr lang="en-GB" sz="1400" b="0" i="1">
                <a:solidFill>
                  <a:srgbClr val="3A3A3A"/>
                </a:solidFill>
                <a:effectLst/>
                <a:latin typeface="Source Sans Pro" panose="020B0503030403020204" pitchFamily="34" charset="0"/>
              </a:rPr>
              <a:t>Journal of eating disorders</a:t>
            </a:r>
            <a:r>
              <a:rPr lang="en-GB" sz="1400" b="0" i="0">
                <a:solidFill>
                  <a:srgbClr val="3A3A3A"/>
                </a:solidFill>
                <a:effectLst/>
                <a:latin typeface="Source Sans Pro" panose="020B0503030403020204" pitchFamily="34" charset="0"/>
              </a:rPr>
              <a:t>, 13(1). Available at: </a:t>
            </a:r>
            <a:r>
              <a:rPr lang="en-GB" sz="1400" b="0" i="0">
                <a:solidFill>
                  <a:srgbClr val="3A3A3A"/>
                </a:solidFill>
                <a:effectLst/>
                <a:latin typeface="Source Sans Pro" panose="020B0503030403020204" pitchFamily="34" charset="0"/>
                <a:hlinkClick r:id="rId3"/>
              </a:rPr>
              <a:t>https://doi.org/10.1186/s40337-025-01384-x</a:t>
            </a:r>
            <a:r>
              <a:rPr lang="en-GB" sz="1400" b="0" i="0">
                <a:solidFill>
                  <a:srgbClr val="3A3A3A"/>
                </a:solidFill>
                <a:effectLst/>
                <a:latin typeface="Source Sans Pro" panose="020B0503030403020204" pitchFamily="34" charset="0"/>
              </a:rPr>
              <a:t>.</a:t>
            </a:r>
          </a:p>
          <a:p>
            <a:pPr marL="0" indent="0">
              <a:buNone/>
            </a:pPr>
            <a:r>
              <a:rPr lang="en-GB" sz="1400" b="0" i="0">
                <a:solidFill>
                  <a:srgbClr val="3A3A3A"/>
                </a:solidFill>
                <a:effectLst/>
                <a:latin typeface="Source Sans Pro" panose="020B0503030403020204" pitchFamily="34" charset="0"/>
              </a:rPr>
              <a:t>Bentz, M., Pedersen, S.H. and Moslet, U. (2021) “An evaluation of family-based treatment for restrictive-type eating disorders, delivered as standard care in a public mental health service,” </a:t>
            </a:r>
            <a:r>
              <a:rPr lang="en-GB" sz="1400" b="0" i="1">
                <a:solidFill>
                  <a:srgbClr val="3A3A3A"/>
                </a:solidFill>
                <a:effectLst/>
                <a:latin typeface="Source Sans Pro" panose="020B0503030403020204" pitchFamily="34" charset="0"/>
              </a:rPr>
              <a:t>Journal of eating disorders</a:t>
            </a:r>
            <a:r>
              <a:rPr lang="en-GB" sz="1400" b="0" i="0">
                <a:solidFill>
                  <a:srgbClr val="3A3A3A"/>
                </a:solidFill>
                <a:effectLst/>
                <a:latin typeface="Source Sans Pro" panose="020B0503030403020204" pitchFamily="34" charset="0"/>
              </a:rPr>
              <a:t>, 9(1). Available at: </a:t>
            </a:r>
            <a:r>
              <a:rPr lang="en-GB" sz="1400" b="0" i="0">
                <a:solidFill>
                  <a:srgbClr val="3A3A3A"/>
                </a:solidFill>
                <a:effectLst/>
                <a:latin typeface="Source Sans Pro" panose="020B0503030403020204" pitchFamily="34" charset="0"/>
                <a:hlinkClick r:id="rId4"/>
              </a:rPr>
              <a:t>https://doi.org/10.1186/s40337-021-00498-2</a:t>
            </a:r>
            <a:r>
              <a:rPr lang="en-GB" sz="1400" b="0" i="0">
                <a:solidFill>
                  <a:srgbClr val="3A3A3A"/>
                </a:solidFill>
                <a:effectLst/>
                <a:latin typeface="Source Sans Pro" panose="020B0503030403020204" pitchFamily="34" charset="0"/>
              </a:rPr>
              <a:t>.</a:t>
            </a:r>
          </a:p>
          <a:p>
            <a:pPr marL="0" indent="0">
              <a:buNone/>
            </a:pPr>
            <a:r>
              <a:rPr lang="en-GB" sz="1400" b="0" i="0">
                <a:solidFill>
                  <a:srgbClr val="3A3A3A"/>
                </a:solidFill>
                <a:effectLst/>
                <a:latin typeface="Source Sans Pro" panose="020B0503030403020204" pitchFamily="34" charset="0"/>
              </a:rPr>
              <a:t>Bryant, </a:t>
            </a:r>
            <a:r>
              <a:rPr lang="en-GB" sz="1400">
                <a:solidFill>
                  <a:srgbClr val="3A3A3A"/>
                </a:solidFill>
                <a:latin typeface="Source Sans Pro" panose="020B0503030403020204" pitchFamily="34" charset="0"/>
              </a:rPr>
              <a:t>E; </a:t>
            </a:r>
            <a:r>
              <a:rPr lang="en-GB" sz="1400" err="1">
                <a:solidFill>
                  <a:srgbClr val="3A3A3A"/>
                </a:solidFill>
                <a:latin typeface="Source Sans Pro" panose="020B0503030403020204" pitchFamily="34" charset="0"/>
              </a:rPr>
              <a:t>Touyz</a:t>
            </a:r>
            <a:r>
              <a:rPr lang="en-GB" sz="1400">
                <a:solidFill>
                  <a:srgbClr val="3A3A3A"/>
                </a:solidFill>
                <a:latin typeface="Source Sans Pro" panose="020B0503030403020204" pitchFamily="34" charset="0"/>
              </a:rPr>
              <a:t>, S; </a:t>
            </a:r>
            <a:r>
              <a:rPr lang="en-GB" sz="1400" err="1">
                <a:solidFill>
                  <a:srgbClr val="3A3A3A"/>
                </a:solidFill>
                <a:latin typeface="Source Sans Pro" panose="020B0503030403020204" pitchFamily="34" charset="0"/>
              </a:rPr>
              <a:t>Oldeeshaw</a:t>
            </a:r>
            <a:r>
              <a:rPr lang="en-GB" sz="1400">
                <a:solidFill>
                  <a:srgbClr val="3A3A3A"/>
                </a:solidFill>
                <a:latin typeface="Source Sans Pro" panose="020B0503030403020204" pitchFamily="34" charset="0"/>
              </a:rPr>
              <a:t>, A; </a:t>
            </a:r>
            <a:r>
              <a:rPr lang="en-GB" sz="1400" err="1">
                <a:solidFill>
                  <a:srgbClr val="3A3A3A"/>
                </a:solidFill>
                <a:latin typeface="Source Sans Pro" panose="020B0503030403020204" pitchFamily="34" charset="0"/>
              </a:rPr>
              <a:t>Treasure,b</a:t>
            </a:r>
            <a:r>
              <a:rPr lang="en-GB" sz="1400">
                <a:solidFill>
                  <a:srgbClr val="3A3A3A"/>
                </a:solidFill>
                <a:latin typeface="Source Sans Pro" panose="020B0503030403020204" pitchFamily="34" charset="0"/>
              </a:rPr>
              <a:t> J; Maguire, S. </a:t>
            </a:r>
            <a:r>
              <a:rPr lang="en-GB" sz="1400" b="0" i="0">
                <a:solidFill>
                  <a:srgbClr val="3A3A3A"/>
                </a:solidFill>
                <a:effectLst/>
                <a:latin typeface="Source Sans Pro" panose="020B0503030403020204" pitchFamily="34" charset="0"/>
              </a:rPr>
              <a:t>(2026) “Anorexia nervosa: 150 years of critical theory,” </a:t>
            </a:r>
            <a:r>
              <a:rPr lang="en-GB" sz="1400" b="0" i="1">
                <a:solidFill>
                  <a:srgbClr val="3A3A3A"/>
                </a:solidFill>
                <a:effectLst/>
                <a:latin typeface="Source Sans Pro" panose="020B0503030403020204" pitchFamily="34" charset="0"/>
              </a:rPr>
              <a:t>Journal of eating disorders</a:t>
            </a:r>
            <a:r>
              <a:rPr lang="en-GB" sz="1400" b="0" i="0">
                <a:solidFill>
                  <a:srgbClr val="3A3A3A"/>
                </a:solidFill>
                <a:effectLst/>
                <a:latin typeface="Source Sans Pro" panose="020B0503030403020204" pitchFamily="34" charset="0"/>
              </a:rPr>
              <a:t>, 14(1). Available at: </a:t>
            </a:r>
            <a:r>
              <a:rPr lang="en-GB" sz="1400" b="0" i="0">
                <a:solidFill>
                  <a:srgbClr val="3A3A3A"/>
                </a:solidFill>
                <a:effectLst/>
                <a:latin typeface="Source Sans Pro" panose="020B0503030403020204" pitchFamily="34" charset="0"/>
                <a:hlinkClick r:id="rId5"/>
              </a:rPr>
              <a:t>https://doi.org/10.1186/s40337-026-01528-7</a:t>
            </a:r>
            <a:r>
              <a:rPr lang="en-GB" sz="1400" b="0" i="0">
                <a:solidFill>
                  <a:srgbClr val="3A3A3A"/>
                </a:solidFill>
                <a:effectLst/>
                <a:latin typeface="Source Sans Pro" panose="020B0503030403020204" pitchFamily="34" charset="0"/>
              </a:rPr>
              <a:t>. </a:t>
            </a:r>
          </a:p>
          <a:p>
            <a:pPr marL="0" indent="0">
              <a:buNone/>
            </a:pPr>
            <a:r>
              <a:rPr lang="en-GB" sz="1400" b="0" i="0">
                <a:solidFill>
                  <a:srgbClr val="3A3A3A"/>
                </a:solidFill>
                <a:effectLst/>
                <a:latin typeface="Source Sans Pro" panose="020B0503030403020204" pitchFamily="34" charset="0"/>
              </a:rPr>
              <a:t>Dobrescu, S; </a:t>
            </a:r>
            <a:r>
              <a:rPr lang="en-GB" sz="1400">
                <a:solidFill>
                  <a:srgbClr val="3A3A3A"/>
                </a:solidFill>
                <a:latin typeface="Source Sans Pro" panose="020B0503030403020204" pitchFamily="34" charset="0"/>
              </a:rPr>
              <a:t>Rydberg, M; Dinkler, l; Gilberg, C; </a:t>
            </a:r>
            <a:r>
              <a:rPr lang="en-GB" sz="1400" err="1">
                <a:solidFill>
                  <a:srgbClr val="3A3A3A"/>
                </a:solidFill>
                <a:latin typeface="Source Sans Pro" panose="020B0503030403020204" pitchFamily="34" charset="0"/>
              </a:rPr>
              <a:t>Rastam</a:t>
            </a:r>
            <a:r>
              <a:rPr lang="en-GB" sz="1400">
                <a:solidFill>
                  <a:srgbClr val="3A3A3A"/>
                </a:solidFill>
                <a:latin typeface="Source Sans Pro" panose="020B0503030403020204" pitchFamily="34" charset="0"/>
              </a:rPr>
              <a:t>, M; </a:t>
            </a:r>
            <a:r>
              <a:rPr lang="en-GB" sz="1400" err="1">
                <a:solidFill>
                  <a:srgbClr val="3A3A3A"/>
                </a:solidFill>
                <a:latin typeface="Source Sans Pro" panose="020B0503030403020204" pitchFamily="34" charset="0"/>
              </a:rPr>
              <a:t>Gillberg</a:t>
            </a:r>
            <a:r>
              <a:rPr lang="en-GB" sz="1400">
                <a:solidFill>
                  <a:srgbClr val="3A3A3A"/>
                </a:solidFill>
                <a:latin typeface="Source Sans Pro" panose="020B0503030403020204" pitchFamily="34" charset="0"/>
              </a:rPr>
              <a:t>, C; Wentz, E</a:t>
            </a:r>
            <a:r>
              <a:rPr lang="en-GB" sz="1400" b="0" i="1">
                <a:solidFill>
                  <a:srgbClr val="3A3A3A"/>
                </a:solidFill>
                <a:effectLst/>
                <a:latin typeface="Source Sans Pro" panose="020B0503030403020204" pitchFamily="34" charset="0"/>
              </a:rPr>
              <a:t>.</a:t>
            </a:r>
            <a:r>
              <a:rPr lang="en-GB" sz="1400" b="0" i="0">
                <a:solidFill>
                  <a:srgbClr val="3A3A3A"/>
                </a:solidFill>
                <a:effectLst/>
                <a:latin typeface="Source Sans Pro" panose="020B0503030403020204" pitchFamily="34" charset="0"/>
              </a:rPr>
              <a:t> (2020) “Anorexia nervosa: 30-year outcome,” </a:t>
            </a:r>
            <a:r>
              <a:rPr lang="en-GB" sz="1400" b="0" i="1">
                <a:solidFill>
                  <a:srgbClr val="3A3A3A"/>
                </a:solidFill>
                <a:effectLst/>
                <a:latin typeface="Source Sans Pro" panose="020B0503030403020204" pitchFamily="34" charset="0"/>
              </a:rPr>
              <a:t>British journal of psychiatry</a:t>
            </a:r>
            <a:r>
              <a:rPr lang="en-GB" sz="1400" b="0" i="0">
                <a:solidFill>
                  <a:srgbClr val="3A3A3A"/>
                </a:solidFill>
                <a:effectLst/>
                <a:latin typeface="Source Sans Pro" panose="020B0503030403020204" pitchFamily="34" charset="0"/>
              </a:rPr>
              <a:t>, 216(2), pp. 97–104. Available at: </a:t>
            </a:r>
            <a:r>
              <a:rPr lang="en-GB" sz="1400" b="0" i="0">
                <a:solidFill>
                  <a:srgbClr val="3A3A3A"/>
                </a:solidFill>
                <a:effectLst/>
                <a:latin typeface="Source Sans Pro" panose="020B0503030403020204" pitchFamily="34" charset="0"/>
                <a:hlinkClick r:id="rId6"/>
              </a:rPr>
              <a:t>https://doi.org/10.1192/bjp.2019.113</a:t>
            </a:r>
            <a:r>
              <a:rPr lang="en-GB" sz="1400" b="0" i="0">
                <a:solidFill>
                  <a:srgbClr val="3A3A3A"/>
                </a:solidFill>
                <a:effectLst/>
                <a:latin typeface="Source Sans Pro" panose="020B0503030403020204" pitchFamily="34" charset="0"/>
              </a:rPr>
              <a:t>.</a:t>
            </a:r>
          </a:p>
          <a:p>
            <a:pPr marL="0" indent="0">
              <a:buNone/>
            </a:pPr>
            <a:r>
              <a:rPr lang="en-GB" sz="1400" b="0" i="0">
                <a:solidFill>
                  <a:srgbClr val="3A3A3A"/>
                </a:solidFill>
                <a:effectLst/>
                <a:latin typeface="Source Sans Pro" panose="020B0503030403020204" pitchFamily="34" charset="0"/>
              </a:rPr>
              <a:t>Ip, E.C. (2019) “Anorexia nervosa, advance directives, and the law: A British perspective,” </a:t>
            </a:r>
            <a:r>
              <a:rPr lang="en-GB" sz="1400" b="0" i="1">
                <a:solidFill>
                  <a:srgbClr val="3A3A3A"/>
                </a:solidFill>
                <a:effectLst/>
                <a:latin typeface="Source Sans Pro" panose="020B0503030403020204" pitchFamily="34" charset="0"/>
              </a:rPr>
              <a:t>Bioethics</a:t>
            </a:r>
            <a:r>
              <a:rPr lang="en-GB" sz="1400" b="0" i="0">
                <a:solidFill>
                  <a:srgbClr val="3A3A3A"/>
                </a:solidFill>
                <a:effectLst/>
                <a:latin typeface="Source Sans Pro" panose="020B0503030403020204" pitchFamily="34" charset="0"/>
              </a:rPr>
              <a:t>, 33(8), pp. 9–14. Available at: </a:t>
            </a:r>
            <a:r>
              <a:rPr lang="en-GB" sz="1400" b="0" i="0">
                <a:solidFill>
                  <a:srgbClr val="3A3A3A"/>
                </a:solidFill>
                <a:effectLst/>
                <a:latin typeface="Source Sans Pro" panose="020B0503030403020204" pitchFamily="34" charset="0"/>
                <a:hlinkClick r:id="rId7"/>
              </a:rPr>
              <a:t>https://doi.org/10.1111/bioe.12593</a:t>
            </a:r>
            <a:r>
              <a:rPr lang="en-GB" sz="1400" b="0" i="0">
                <a:solidFill>
                  <a:srgbClr val="3A3A3A"/>
                </a:solidFill>
                <a:effectLst/>
                <a:latin typeface="Source Sans Pro" panose="020B0503030403020204" pitchFamily="34" charset="0"/>
              </a:rPr>
              <a:t>.</a:t>
            </a:r>
            <a:endParaRPr lang="en-GB" sz="1400">
              <a:solidFill>
                <a:srgbClr val="3A3A3A"/>
              </a:solidFill>
              <a:highlight>
                <a:srgbClr val="FFFFFF"/>
              </a:highlight>
              <a:latin typeface="Source Sans Pro"/>
              <a:ea typeface="Source Sans Pro"/>
            </a:endParaRPr>
          </a:p>
          <a:p>
            <a:pPr marL="0" indent="0">
              <a:buNone/>
            </a:pPr>
            <a:r>
              <a:rPr lang="en-GB" sz="1400">
                <a:solidFill>
                  <a:srgbClr val="3A3A3A"/>
                </a:solidFill>
                <a:highlight>
                  <a:srgbClr val="FFFFFF"/>
                </a:highlight>
                <a:latin typeface="Source Sans Pro"/>
                <a:ea typeface="Source Sans Pro"/>
              </a:rPr>
              <a:t>Mitchell, J.E. and Peterson, C.B. (2020) “Anorexia Nervosa,” </a:t>
            </a:r>
            <a:r>
              <a:rPr lang="en-GB" sz="1400" i="1">
                <a:solidFill>
                  <a:srgbClr val="3A3A3A"/>
                </a:solidFill>
                <a:highlight>
                  <a:srgbClr val="FFFFFF"/>
                </a:highlight>
                <a:latin typeface="Source Sans Pro"/>
                <a:ea typeface="Source Sans Pro"/>
              </a:rPr>
              <a:t>The New England journal of medicine</a:t>
            </a:r>
            <a:r>
              <a:rPr lang="en-GB" sz="1400">
                <a:solidFill>
                  <a:srgbClr val="3A3A3A"/>
                </a:solidFill>
                <a:highlight>
                  <a:srgbClr val="FFFFFF"/>
                </a:highlight>
                <a:latin typeface="Source Sans Pro"/>
                <a:ea typeface="Source Sans Pro"/>
              </a:rPr>
              <a:t>. Edited by C.G. Solomon, 382(14), pp. 4–9. Available at: </a:t>
            </a:r>
            <a:r>
              <a:rPr lang="en-GB" sz="1400">
                <a:solidFill>
                  <a:srgbClr val="3A3A3A"/>
                </a:solidFill>
                <a:highlight>
                  <a:srgbClr val="FFFFFF"/>
                </a:highlight>
                <a:latin typeface="Source Sans Pro"/>
                <a:ea typeface="Source Sans Pro"/>
                <a:hlinkClick r:id="rId8"/>
              </a:rPr>
              <a:t>https://doi.org/10.1056/NEJMcp1803175</a:t>
            </a:r>
            <a:r>
              <a:rPr lang="en-GB" sz="1400">
                <a:solidFill>
                  <a:srgbClr val="3A3A3A"/>
                </a:solidFill>
                <a:highlight>
                  <a:srgbClr val="FFFFFF"/>
                </a:highlight>
                <a:latin typeface="Source Sans Pro"/>
                <a:ea typeface="Source Sans Pro"/>
              </a:rPr>
              <a:t>.</a:t>
            </a:r>
            <a:endParaRPr lang="en-US" sz="1400">
              <a:solidFill>
                <a:srgbClr val="000000"/>
              </a:solidFill>
              <a:latin typeface="Aptos" panose="020B0004020202020204"/>
              <a:ea typeface="Source Sans Pro"/>
            </a:endParaRPr>
          </a:p>
          <a:p>
            <a:pPr marL="0" indent="0">
              <a:buNone/>
            </a:pPr>
            <a:r>
              <a:rPr lang="en-GB" sz="1400" b="0" i="0">
                <a:solidFill>
                  <a:srgbClr val="3A3A3A"/>
                </a:solidFill>
                <a:effectLst/>
                <a:latin typeface="Source Sans Pro" panose="020B0503030403020204" pitchFamily="34" charset="0"/>
              </a:rPr>
              <a:t>National Institute for Health and Care Excellence (NICE) (2017). </a:t>
            </a:r>
            <a:r>
              <a:rPr lang="en-GB" sz="1400" b="0" i="1">
                <a:solidFill>
                  <a:srgbClr val="3A3A3A"/>
                </a:solidFill>
                <a:effectLst/>
                <a:latin typeface="Source Sans Pro" panose="020B0503030403020204" pitchFamily="34" charset="0"/>
              </a:rPr>
              <a:t>Eating disorders: recognitio</a:t>
            </a:r>
            <a:r>
              <a:rPr lang="en-GB" sz="1400" b="0">
                <a:solidFill>
                  <a:srgbClr val="3A3A3A"/>
                </a:solidFill>
                <a:effectLst/>
                <a:latin typeface="Source Sans Pro" panose="020B0503030403020204" pitchFamily="34" charset="0"/>
              </a:rPr>
              <a:t>n</a:t>
            </a:r>
            <a:r>
              <a:rPr lang="en-GB" sz="1400" b="0" i="1">
                <a:solidFill>
                  <a:srgbClr val="3A3A3A"/>
                </a:solidFill>
                <a:effectLst/>
                <a:latin typeface="Source Sans Pro" panose="020B0503030403020204" pitchFamily="34" charset="0"/>
              </a:rPr>
              <a:t> and treatment</a:t>
            </a:r>
            <a:r>
              <a:rPr lang="en-GB" sz="1400" b="0" i="0">
                <a:solidFill>
                  <a:srgbClr val="3A3A3A"/>
                </a:solidFill>
                <a:effectLst/>
                <a:latin typeface="Source Sans Pro" panose="020B0503030403020204" pitchFamily="34" charset="0"/>
              </a:rPr>
              <a:t>. NICE guideline {NG69 }. Available at: </a:t>
            </a:r>
            <a:r>
              <a:rPr lang="en-GB" sz="1400" b="0" i="0">
                <a:solidFill>
                  <a:srgbClr val="3A3A3A"/>
                </a:solidFill>
                <a:effectLst/>
                <a:latin typeface="Source Sans Pro" panose="020B0503030403020204" pitchFamily="34" charset="0"/>
                <a:hlinkClick r:id="rId9"/>
              </a:rPr>
              <a:t>https://www.nice.org.uk/guidance/ng69</a:t>
            </a:r>
            <a:r>
              <a:rPr lang="en-GB" sz="1400" b="0" i="0">
                <a:solidFill>
                  <a:srgbClr val="3A3A3A"/>
                </a:solidFill>
                <a:effectLst/>
                <a:latin typeface="Source Sans Pro" panose="020B0503030403020204" pitchFamily="34" charset="0"/>
              </a:rPr>
              <a:t> (Accessed:17 June 2026).</a:t>
            </a:r>
          </a:p>
          <a:p>
            <a:pPr marL="0" indent="0">
              <a:buNone/>
            </a:pPr>
            <a:r>
              <a:rPr lang="en-GB" sz="1400" b="0" i="0">
                <a:solidFill>
                  <a:srgbClr val="3A3A3A"/>
                </a:solidFill>
                <a:effectLst/>
                <a:latin typeface="Source Sans Pro" panose="020B0503030403020204" pitchFamily="34" charset="0"/>
              </a:rPr>
              <a:t>National Health Service (NHS). (2024) </a:t>
            </a:r>
            <a:r>
              <a:rPr lang="en-GB" sz="1400" b="0" i="1">
                <a:solidFill>
                  <a:srgbClr val="3A3A3A"/>
                </a:solidFill>
                <a:effectLst/>
                <a:latin typeface="Source Sans Pro" panose="020B0503030403020204" pitchFamily="34" charset="0"/>
              </a:rPr>
              <a:t>Symptoms Anorexia Nervosa. </a:t>
            </a:r>
            <a:r>
              <a:rPr lang="en-GB" sz="1400" b="0">
                <a:solidFill>
                  <a:srgbClr val="3A3A3A"/>
                </a:solidFill>
                <a:effectLst/>
                <a:latin typeface="Source Sans Pro" panose="020B0503030403020204" pitchFamily="34" charset="0"/>
              </a:rPr>
              <a:t>Available at</a:t>
            </a:r>
            <a:r>
              <a:rPr lang="en-GB" sz="1400">
                <a:solidFill>
                  <a:srgbClr val="3A3A3A"/>
                </a:solidFill>
                <a:latin typeface="Source Sans Pro" panose="020B0503030403020204" pitchFamily="34" charset="0"/>
              </a:rPr>
              <a:t>: </a:t>
            </a:r>
            <a:r>
              <a:rPr lang="en-GB" sz="1400">
                <a:solidFill>
                  <a:srgbClr val="3A3A3A"/>
                </a:solidFill>
                <a:latin typeface="Source Sans Pro" panose="020B0503030403020204" pitchFamily="34" charset="0"/>
                <a:hlinkClick r:id="rId10"/>
              </a:rPr>
              <a:t>https://www.nhs.uk/mental-health/conditions/anorexia/symptoms/</a:t>
            </a:r>
            <a:r>
              <a:rPr lang="en-GB" sz="1400">
                <a:solidFill>
                  <a:srgbClr val="3A3A3A"/>
                </a:solidFill>
                <a:latin typeface="Source Sans Pro" panose="020B0503030403020204" pitchFamily="34" charset="0"/>
              </a:rPr>
              <a:t> (Accessed: 21 June 2026)</a:t>
            </a:r>
            <a:endParaRPr lang="en-GB" sz="1400" b="0">
              <a:solidFill>
                <a:srgbClr val="3A3A3A"/>
              </a:solidFill>
              <a:effectLst/>
              <a:latin typeface="Source Sans Pro" panose="020B0503030403020204" pitchFamily="34" charset="0"/>
            </a:endParaRPr>
          </a:p>
          <a:p>
            <a:pPr marL="0" indent="0">
              <a:buNone/>
            </a:pPr>
            <a:r>
              <a:rPr lang="en-GB" sz="1400">
                <a:solidFill>
                  <a:srgbClr val="3A3A3A"/>
                </a:solidFill>
                <a:latin typeface="Source Sans Pro" panose="020B0503030403020204" pitchFamily="34" charset="0"/>
              </a:rPr>
              <a:t>National Health Service (NHS). (2026) </a:t>
            </a:r>
            <a:r>
              <a:rPr lang="en-GB" sz="1400" i="1">
                <a:solidFill>
                  <a:srgbClr val="3A3A3A"/>
                </a:solidFill>
                <a:latin typeface="Source Sans Pro" panose="020B0503030403020204" pitchFamily="34" charset="0"/>
              </a:rPr>
              <a:t>Eating disorder services for children and young people: national guidance.</a:t>
            </a:r>
            <a:r>
              <a:rPr lang="en-GB" sz="1400">
                <a:solidFill>
                  <a:srgbClr val="3A3A3A"/>
                </a:solidFill>
                <a:latin typeface="Source Sans Pro" panose="020B0503030403020204" pitchFamily="34" charset="0"/>
              </a:rPr>
              <a:t> Available at: https://www.England.nhs.uk/long-read/eating-disorder-services-for-children-and-young-people-national-guidance/(Accessed: June 2026)</a:t>
            </a:r>
          </a:p>
          <a:p>
            <a:pPr marL="0" indent="0">
              <a:buNone/>
            </a:pPr>
            <a:r>
              <a:rPr lang="en-GB" sz="1400">
                <a:latin typeface="Source Sans Pro" panose="020B0503030403020204" pitchFamily="34" charset="0"/>
                <a:ea typeface="Source Sans Pro" panose="020B0503030403020204" pitchFamily="34" charset="0"/>
              </a:rPr>
              <a:t>National Health Service (NHS) England. (2024) </a:t>
            </a:r>
            <a:r>
              <a:rPr lang="en-GB" sz="1400" i="1">
                <a:latin typeface="Source Sans Pro" panose="020B0503030403020204" pitchFamily="34" charset="0"/>
                <a:ea typeface="Source Sans Pro" panose="020B0503030403020204" pitchFamily="34" charset="0"/>
              </a:rPr>
              <a:t>Commissioner guidance for adult mental health rehabilitation inpatient services.</a:t>
            </a:r>
            <a:r>
              <a:rPr lang="en-GB" sz="1400">
                <a:latin typeface="Source Sans Pro" panose="020B0503030403020204" pitchFamily="34" charset="0"/>
                <a:ea typeface="Source Sans Pro" panose="020B0503030403020204" pitchFamily="34" charset="0"/>
              </a:rPr>
              <a:t> Available at: </a:t>
            </a:r>
            <a:r>
              <a:rPr lang="en-GB" sz="1400">
                <a:latin typeface="Source Sans Pro" panose="020B0503030403020204" pitchFamily="34" charset="0"/>
                <a:ea typeface="Source Sans Pro" panose="020B0503030403020204" pitchFamily="34" charset="0"/>
                <a:hlinkClick r:id="rId11"/>
              </a:rPr>
              <a:t>https://www.England.nhs.uk/long-read/commissioner-guidance-for-adult-mental-health-rehabilitation-inpatient-service/</a:t>
            </a:r>
            <a:r>
              <a:rPr lang="en-GB" sz="1400">
                <a:latin typeface="Source Sans Pro" panose="020B0503030403020204" pitchFamily="34" charset="0"/>
                <a:ea typeface="Source Sans Pro" panose="020B0503030403020204" pitchFamily="34" charset="0"/>
              </a:rPr>
              <a:t> (Accessed: 22 June 2026)</a:t>
            </a:r>
          </a:p>
          <a:p>
            <a:pPr marL="0" indent="0">
              <a:buNone/>
            </a:pPr>
            <a:endParaRPr lang="en-GB" sz="700">
              <a:solidFill>
                <a:srgbClr val="3A3A3A"/>
              </a:solidFill>
              <a:latin typeface="Source Sans Pro" panose="020B0503030403020204" pitchFamily="34" charset="0"/>
            </a:endParaRPr>
          </a:p>
          <a:p>
            <a:pPr marL="0" indent="0">
              <a:buNone/>
            </a:pPr>
            <a:endParaRPr lang="en-GB" sz="700">
              <a:solidFill>
                <a:srgbClr val="3A3A3A"/>
              </a:solidFill>
              <a:latin typeface="Source Sans Pro" panose="020B0503030403020204" pitchFamily="34" charset="0"/>
            </a:endParaRPr>
          </a:p>
          <a:p>
            <a:pPr marL="0" indent="0">
              <a:buNone/>
            </a:pPr>
            <a:endParaRPr lang="en-GB" sz="700">
              <a:solidFill>
                <a:srgbClr val="3A3A3A"/>
              </a:solidFill>
              <a:latin typeface="Source Sans Pro" panose="020B0503030403020204" pitchFamily="34" charset="0"/>
            </a:endParaRPr>
          </a:p>
          <a:p>
            <a:pPr marL="0" indent="0">
              <a:buNone/>
            </a:pPr>
            <a:endParaRPr lang="en-GB" sz="900">
              <a:solidFill>
                <a:srgbClr val="3A3A3A"/>
              </a:solidFill>
              <a:latin typeface="Source Sans Pro" panose="020B0503030403020204" pitchFamily="34" charset="0"/>
            </a:endParaRPr>
          </a:p>
          <a:p>
            <a:pPr marL="0" indent="0">
              <a:buNone/>
            </a:pPr>
            <a:endParaRPr lang="en-GB" sz="400" b="0" i="0">
              <a:solidFill>
                <a:srgbClr val="3A3A3A"/>
              </a:solidFill>
              <a:effectLst/>
              <a:latin typeface="Source Sans Pro" panose="020B0503030403020204" pitchFamily="34" charset="0"/>
            </a:endParaRPr>
          </a:p>
          <a:p>
            <a:pPr marL="0" indent="0">
              <a:buNone/>
            </a:pPr>
            <a:endParaRPr lang="en-GB" sz="400">
              <a:solidFill>
                <a:srgbClr val="3A3A3A"/>
              </a:solidFill>
              <a:latin typeface="Source Sans Pro" panose="020B0503030403020204" pitchFamily="34" charset="0"/>
            </a:endParaRPr>
          </a:p>
          <a:p>
            <a:pPr marL="0" indent="0">
              <a:buNone/>
            </a:pPr>
            <a:endParaRPr lang="en-GB" sz="400" b="0" i="0">
              <a:solidFill>
                <a:srgbClr val="3A3A3A"/>
              </a:solidFill>
              <a:effectLst/>
              <a:latin typeface="Source Sans Pro" panose="020B0503030403020204" pitchFamily="34" charset="0"/>
            </a:endParaRPr>
          </a:p>
        </p:txBody>
      </p:sp>
    </p:spTree>
    <p:extLst>
      <p:ext uri="{BB962C8B-B14F-4D97-AF65-F5344CB8AC3E}">
        <p14:creationId xmlns:p14="http://schemas.microsoft.com/office/powerpoint/2010/main" val="2064764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9A5A-0345-7F32-AFDC-05848257453B}"/>
              </a:ext>
            </a:extLst>
          </p:cNvPr>
          <p:cNvSpPr>
            <a:spLocks noGrp="1"/>
          </p:cNvSpPr>
          <p:nvPr>
            <p:ph type="title"/>
          </p:nvPr>
        </p:nvSpPr>
        <p:spPr/>
        <p:txBody>
          <a:bodyPr/>
          <a:lstStyle/>
          <a:p>
            <a:pPr algn="ctr"/>
            <a:r>
              <a:rPr lang="en-GB"/>
              <a:t>References List</a:t>
            </a:r>
          </a:p>
        </p:txBody>
      </p:sp>
      <p:sp>
        <p:nvSpPr>
          <p:cNvPr id="3" name="Content Placeholder 2">
            <a:extLst>
              <a:ext uri="{FF2B5EF4-FFF2-40B4-BE49-F238E27FC236}">
                <a16:creationId xmlns:a16="http://schemas.microsoft.com/office/drawing/2014/main" id="{3D754258-F741-6BE5-3083-57F5F0746F86}"/>
              </a:ext>
            </a:extLst>
          </p:cNvPr>
          <p:cNvSpPr>
            <a:spLocks noGrp="1"/>
          </p:cNvSpPr>
          <p:nvPr>
            <p:ph idx="1"/>
          </p:nvPr>
        </p:nvSpPr>
        <p:spPr>
          <a:xfrm>
            <a:off x="838200" y="1856105"/>
            <a:ext cx="10515600" cy="4351338"/>
          </a:xfrm>
        </p:spPr>
        <p:txBody>
          <a:bodyPr>
            <a:normAutofit/>
          </a:bodyPr>
          <a:lstStyle/>
          <a:p>
            <a:pPr marL="0" indent="0">
              <a:buNone/>
            </a:pPr>
            <a:endParaRPr lang="en-GB" sz="1400">
              <a:latin typeface="Source Sans Pro" panose="020B0503030403020204" pitchFamily="34" charset="0"/>
              <a:ea typeface="Source Sans Pro" panose="020B0503030403020204" pitchFamily="34" charset="0"/>
            </a:endParaRPr>
          </a:p>
          <a:p>
            <a:pPr marL="0" indent="0">
              <a:buNone/>
            </a:pPr>
            <a:r>
              <a:rPr lang="en-GB" sz="1400" err="1">
                <a:latin typeface="Source Sans Pro" panose="020B0503030403020204" pitchFamily="34" charset="0"/>
                <a:ea typeface="Source Sans Pro" panose="020B0503030403020204" pitchFamily="34" charset="0"/>
              </a:rPr>
              <a:t>Quadflieg</a:t>
            </a:r>
            <a:r>
              <a:rPr lang="en-GB" sz="1400">
                <a:latin typeface="Source Sans Pro" panose="020B0503030403020204" pitchFamily="34" charset="0"/>
                <a:ea typeface="Source Sans Pro" panose="020B0503030403020204" pitchFamily="34" charset="0"/>
              </a:rPr>
              <a:t>, N; </a:t>
            </a:r>
            <a:r>
              <a:rPr lang="en-GB" sz="1400" err="1">
                <a:latin typeface="Source Sans Pro" panose="020B0503030403020204" pitchFamily="34" charset="0"/>
                <a:ea typeface="Source Sans Pro" panose="020B0503030403020204" pitchFamily="34" charset="0"/>
              </a:rPr>
              <a:t>Voderholzer</a:t>
            </a:r>
            <a:r>
              <a:rPr lang="en-GB" sz="1400">
                <a:latin typeface="Source Sans Pro" panose="020B0503030403020204" pitchFamily="34" charset="0"/>
                <a:ea typeface="Source Sans Pro" panose="020B0503030403020204" pitchFamily="34" charset="0"/>
              </a:rPr>
              <a:t>, U; </a:t>
            </a:r>
            <a:r>
              <a:rPr lang="en-GB" sz="1400" err="1">
                <a:latin typeface="Source Sans Pro" panose="020B0503030403020204" pitchFamily="34" charset="0"/>
                <a:ea typeface="Source Sans Pro" panose="020B0503030403020204" pitchFamily="34" charset="0"/>
              </a:rPr>
              <a:t>Meule</a:t>
            </a:r>
            <a:r>
              <a:rPr lang="en-GB" sz="1400">
                <a:latin typeface="Source Sans Pro" panose="020B0503030403020204" pitchFamily="34" charset="0"/>
                <a:ea typeface="Source Sans Pro" panose="020B0503030403020204" pitchFamily="34" charset="0"/>
              </a:rPr>
              <a:t>, A; Fichter, M Maximiliam, R. (2023) “Comparing ICD-11 and DMS-5 eating disorder diagnoses with the Munich eating and feeding disorder questionnaire (ED-Quest),” </a:t>
            </a:r>
            <a:r>
              <a:rPr lang="en-GB" sz="1400" i="1">
                <a:latin typeface="Source Sans Pro" panose="020B0503030403020204" pitchFamily="34" charset="0"/>
                <a:ea typeface="Source Sans Pro" panose="020B0503030403020204" pitchFamily="34" charset="0"/>
              </a:rPr>
              <a:t>The International journal of eating disorders, </a:t>
            </a:r>
            <a:r>
              <a:rPr lang="en-GB" sz="1400">
                <a:latin typeface="Source Sans Pro" panose="020B0503030403020204" pitchFamily="34" charset="0"/>
                <a:ea typeface="Source Sans Pro" panose="020B0503030403020204" pitchFamily="34" charset="0"/>
              </a:rPr>
              <a:t> 56(9), pp. 26-31. Available at: </a:t>
            </a:r>
            <a:r>
              <a:rPr lang="en-GB" sz="1400">
                <a:latin typeface="Source Sans Pro" panose="020B0503030403020204" pitchFamily="34" charset="0"/>
                <a:ea typeface="Source Sans Pro" panose="020B0503030403020204" pitchFamily="34" charset="0"/>
                <a:hlinkClick r:id="rId2"/>
              </a:rPr>
              <a:t>https://doi.org/10.1002/eat.24010</a:t>
            </a:r>
            <a:r>
              <a:rPr lang="en-GB" sz="1400">
                <a:latin typeface="Source Sans Pro" panose="020B0503030403020204" pitchFamily="34" charset="0"/>
                <a:ea typeface="Source Sans Pro" panose="020B0503030403020204" pitchFamily="34" charset="0"/>
              </a:rPr>
              <a:t> </a:t>
            </a:r>
          </a:p>
          <a:p>
            <a:pPr marL="0" indent="0">
              <a:buNone/>
            </a:pPr>
            <a:r>
              <a:rPr lang="en-GB" sz="1400" err="1">
                <a:latin typeface="Source Sans Pro" panose="020B0503030403020204" pitchFamily="34" charset="0"/>
                <a:ea typeface="Source Sans Pro" panose="020B0503030403020204" pitchFamily="34" charset="0"/>
              </a:rPr>
              <a:t>Resmark</a:t>
            </a:r>
            <a:r>
              <a:rPr lang="en-GB" sz="1400">
                <a:latin typeface="Source Sans Pro" panose="020B0503030403020204" pitchFamily="34" charset="0"/>
                <a:ea typeface="Source Sans Pro" panose="020B0503030403020204" pitchFamily="34" charset="0"/>
              </a:rPr>
              <a:t>, G; </a:t>
            </a:r>
            <a:r>
              <a:rPr lang="en-GB" sz="1400" err="1">
                <a:latin typeface="Source Sans Pro" panose="020B0503030403020204" pitchFamily="34" charset="0"/>
                <a:ea typeface="Source Sans Pro" panose="020B0503030403020204" pitchFamily="34" charset="0"/>
              </a:rPr>
              <a:t>Herpertz</a:t>
            </a:r>
            <a:r>
              <a:rPr lang="en-GB" sz="1400">
                <a:latin typeface="Source Sans Pro" panose="020B0503030403020204" pitchFamily="34" charset="0"/>
                <a:ea typeface="Source Sans Pro" panose="020B0503030403020204" pitchFamily="34" charset="0"/>
              </a:rPr>
              <a:t>, S; </a:t>
            </a:r>
            <a:r>
              <a:rPr lang="en-GB" sz="1400" err="1">
                <a:latin typeface="Source Sans Pro" panose="020B0503030403020204" pitchFamily="34" charset="0"/>
                <a:ea typeface="Source Sans Pro" panose="020B0503030403020204" pitchFamily="34" charset="0"/>
              </a:rPr>
              <a:t>Herpertz</a:t>
            </a:r>
            <a:r>
              <a:rPr lang="en-GB" sz="1400">
                <a:latin typeface="Source Sans Pro" panose="020B0503030403020204" pitchFamily="34" charset="0"/>
                <a:ea typeface="Source Sans Pro" panose="020B0503030403020204" pitchFamily="34" charset="0"/>
              </a:rPr>
              <a:t>-Dahlmann, B; Zeeck, Almut. (2019) “Treatment of  Anorexia Nervosa- New Evidence-Based Guidelines”,</a:t>
            </a:r>
            <a:r>
              <a:rPr lang="en-GB" sz="1400" i="1">
                <a:latin typeface="Source Sans Pro" panose="020B0503030403020204" pitchFamily="34" charset="0"/>
                <a:ea typeface="Source Sans Pro" panose="020B0503030403020204" pitchFamily="34" charset="0"/>
              </a:rPr>
              <a:t> Journal of Clinical Medicine,</a:t>
            </a:r>
            <a:r>
              <a:rPr lang="en-GB" sz="1400">
                <a:latin typeface="Source Sans Pro" panose="020B0503030403020204" pitchFamily="34" charset="0"/>
                <a:ea typeface="Source Sans Pro" panose="020B0503030403020204" pitchFamily="34" charset="0"/>
              </a:rPr>
              <a:t> 8(2), p. 8. Available at: </a:t>
            </a:r>
            <a:r>
              <a:rPr lang="en-GB" sz="1400">
                <a:latin typeface="Source Sans Pro" panose="020B0503030403020204" pitchFamily="34" charset="0"/>
                <a:ea typeface="Source Sans Pro" panose="020B0503030403020204" pitchFamily="34" charset="0"/>
                <a:hlinkClick r:id="rId3"/>
              </a:rPr>
              <a:t>https://doi.org/10.3390/cm8020153</a:t>
            </a:r>
            <a:r>
              <a:rPr lang="en-GB" sz="1400">
                <a:latin typeface="Source Sans Pro" panose="020B0503030403020204" pitchFamily="34" charset="0"/>
                <a:ea typeface="Source Sans Pro" panose="020B0503030403020204" pitchFamily="34" charset="0"/>
              </a:rPr>
              <a:t> </a:t>
            </a:r>
          </a:p>
          <a:p>
            <a:pPr marL="0" indent="0">
              <a:buNone/>
            </a:pPr>
            <a:r>
              <a:rPr lang="en-GB" sz="1400">
                <a:latin typeface="Source Sans Pro" panose="020B0503030403020204" pitchFamily="34" charset="0"/>
                <a:ea typeface="Source Sans Pro" panose="020B0503030403020204" pitchFamily="34" charset="0"/>
              </a:rPr>
              <a:t>Support offered.(2020) Available at: </a:t>
            </a:r>
            <a:r>
              <a:rPr lang="en-GB" sz="1400">
                <a:latin typeface="Source Sans Pro" panose="020B0503030403020204" pitchFamily="34" charset="0"/>
                <a:ea typeface="Source Sans Pro" panose="020B0503030403020204" pitchFamily="34" charset="0"/>
                <a:hlinkClick r:id="rId4"/>
              </a:rPr>
              <a:t>https://eating-disorders.org.uk/information/treatment-of-anorexia-for-carers/</a:t>
            </a:r>
            <a:r>
              <a:rPr lang="en-GB" sz="1400">
                <a:latin typeface="Source Sans Pro" panose="020B0503030403020204" pitchFamily="34" charset="0"/>
                <a:ea typeface="Source Sans Pro" panose="020B0503030403020204" pitchFamily="34" charset="0"/>
              </a:rPr>
              <a:t>  (Accessed: 21 June 2026)</a:t>
            </a:r>
          </a:p>
          <a:p>
            <a:pPr marL="0" indent="0">
              <a:buNone/>
            </a:pPr>
            <a:r>
              <a:rPr lang="en-GB" sz="1400">
                <a:latin typeface="Source Sans Pro" panose="020B0503030403020204" pitchFamily="34" charset="0"/>
                <a:ea typeface="Source Sans Pro" panose="020B0503030403020204" pitchFamily="34" charset="0"/>
              </a:rPr>
              <a:t>Timothy </a:t>
            </a:r>
            <a:r>
              <a:rPr lang="en-GB" sz="1400" err="1">
                <a:latin typeface="Source Sans Pro" panose="020B0503030403020204" pitchFamily="34" charset="0"/>
                <a:ea typeface="Source Sans Pro" panose="020B0503030403020204" pitchFamily="34" charset="0"/>
              </a:rPr>
              <a:t>walsh</a:t>
            </a:r>
            <a:r>
              <a:rPr lang="en-GB" sz="1400">
                <a:latin typeface="Source Sans Pro" panose="020B0503030403020204" pitchFamily="34" charset="0"/>
                <a:ea typeface="Source Sans Pro" panose="020B0503030403020204" pitchFamily="34" charset="0"/>
              </a:rPr>
              <a:t>, B. (2026) “Diagnostic Criteria for Atypical Anorexia Nervosa: A Proposal”, </a:t>
            </a:r>
            <a:r>
              <a:rPr lang="en-GB" sz="1400" i="1">
                <a:latin typeface="Source Sans Pro" panose="020B0503030403020204" pitchFamily="34" charset="0"/>
                <a:ea typeface="Source Sans Pro" panose="020B0503030403020204" pitchFamily="34" charset="0"/>
              </a:rPr>
              <a:t>The International Journal of eating disorders,</a:t>
            </a:r>
            <a:r>
              <a:rPr lang="en-GB" sz="1400">
                <a:latin typeface="Source Sans Pro" panose="020B0503030403020204" pitchFamily="34" charset="0"/>
                <a:ea typeface="Source Sans Pro" panose="020B0503030403020204" pitchFamily="34" charset="0"/>
              </a:rPr>
              <a:t>59(4),pp. 6-9. Available at: </a:t>
            </a:r>
            <a:r>
              <a:rPr lang="en-GB" sz="1400">
                <a:latin typeface="Source Sans Pro" panose="020B0503030403020204" pitchFamily="34" charset="0"/>
                <a:ea typeface="Source Sans Pro" panose="020B0503030403020204" pitchFamily="34" charset="0"/>
                <a:hlinkClick r:id="rId5"/>
              </a:rPr>
              <a:t>https://doi.org/10.1002/eat.70020</a:t>
            </a:r>
            <a:r>
              <a:rPr lang="en-GB" sz="1400">
                <a:latin typeface="Source Sans Pro" panose="020B0503030403020204" pitchFamily="34" charset="0"/>
                <a:ea typeface="Source Sans Pro" panose="020B0503030403020204" pitchFamily="34" charset="0"/>
              </a:rPr>
              <a:t> </a:t>
            </a:r>
          </a:p>
          <a:p>
            <a:pPr marL="0" indent="0">
              <a:buNone/>
            </a:pPr>
            <a:r>
              <a:rPr lang="en-GB" sz="1400"/>
              <a:t>Toro, T; Payne, A ; Jackson, T ; Russell, S ; Daly, G; Glenn, S; Meyer, C</a:t>
            </a:r>
            <a:r>
              <a:rPr lang="en-GB" sz="1400" i="1"/>
              <a:t>.</a:t>
            </a:r>
            <a:r>
              <a:rPr lang="en-GB" sz="1400"/>
              <a:t> (2023) “Evidence for feasibility of implementing online brief cognitive‐</a:t>
            </a:r>
            <a:r>
              <a:rPr lang="en-GB" sz="1400" err="1"/>
              <a:t>behavioral</a:t>
            </a:r>
            <a:r>
              <a:rPr lang="en-GB" sz="1400"/>
              <a:t> therapy for eating disorder pathology in the workplace,” </a:t>
            </a:r>
            <a:r>
              <a:rPr lang="en-GB" sz="1400" i="1"/>
              <a:t>The International journal of eating disorders</a:t>
            </a:r>
            <a:r>
              <a:rPr lang="en-GB" sz="1400"/>
              <a:t>, 56(6), pp. 12–15. Available at: </a:t>
            </a:r>
            <a:r>
              <a:rPr lang="en-GB" sz="1400">
                <a:hlinkClick r:id="rId6"/>
              </a:rPr>
              <a:t>https://doi.org/10.1002/eat.23961</a:t>
            </a:r>
            <a:r>
              <a:rPr lang="en-GB" sz="1400"/>
              <a:t>.</a:t>
            </a:r>
            <a:endParaRPr lang="en-GB" sz="1400">
              <a:latin typeface="Source Sans Pro" panose="020B0503030403020204" pitchFamily="34" charset="0"/>
              <a:ea typeface="Source Sans Pro" panose="020B0503030403020204" pitchFamily="34" charset="0"/>
            </a:endParaRPr>
          </a:p>
          <a:p>
            <a:pPr marL="0" indent="0">
              <a:buNone/>
            </a:pPr>
            <a:r>
              <a:rPr lang="en-GB" sz="1400">
                <a:solidFill>
                  <a:srgbClr val="3A3A3A"/>
                </a:solidFill>
                <a:latin typeface="Source Sans Pro" panose="020B0503030403020204" pitchFamily="34" charset="0"/>
              </a:rPr>
              <a:t>World Health Organization (2022) 6B80 </a:t>
            </a:r>
            <a:r>
              <a:rPr lang="en-GB" sz="1400" i="1">
                <a:solidFill>
                  <a:srgbClr val="3A3A3A"/>
                </a:solidFill>
                <a:latin typeface="Source Sans Pro" panose="020B0503030403020204" pitchFamily="34" charset="0"/>
              </a:rPr>
              <a:t>Anorexia nervosa.</a:t>
            </a:r>
            <a:r>
              <a:rPr lang="en-GB" sz="1400">
                <a:solidFill>
                  <a:srgbClr val="3A3A3A"/>
                </a:solidFill>
                <a:latin typeface="Source Sans Pro" panose="020B0503030403020204" pitchFamily="34" charset="0"/>
              </a:rPr>
              <a:t> It </a:t>
            </a:r>
            <a:r>
              <a:rPr lang="en-GB" sz="1400" i="1">
                <a:solidFill>
                  <a:srgbClr val="3A3A3A"/>
                </a:solidFill>
                <a:latin typeface="Source Sans Pro" panose="020B0503030403020204" pitchFamily="34" charset="0"/>
              </a:rPr>
              <a:t>International Classification of Diseases 11</a:t>
            </a:r>
            <a:r>
              <a:rPr lang="en-GB" sz="1400" i="1" baseline="30000">
                <a:solidFill>
                  <a:srgbClr val="3A3A3A"/>
                </a:solidFill>
                <a:latin typeface="Source Sans Pro" panose="020B0503030403020204" pitchFamily="34" charset="0"/>
              </a:rPr>
              <a:t>th</a:t>
            </a:r>
            <a:r>
              <a:rPr lang="en-GB" sz="1400" i="1">
                <a:solidFill>
                  <a:srgbClr val="3A3A3A"/>
                </a:solidFill>
                <a:latin typeface="Source Sans Pro" panose="020B0503030403020204" pitchFamily="34" charset="0"/>
              </a:rPr>
              <a:t> Revision (ICD-11).</a:t>
            </a:r>
            <a:r>
              <a:rPr lang="en-GB" sz="1400">
                <a:solidFill>
                  <a:srgbClr val="3A3A3A"/>
                </a:solidFill>
                <a:latin typeface="Source Sans Pro" panose="020B0503030403020204" pitchFamily="34" charset="0"/>
              </a:rPr>
              <a:t> Available at: </a:t>
            </a:r>
            <a:r>
              <a:rPr lang="en-GB" sz="1400">
                <a:solidFill>
                  <a:srgbClr val="3A3A3A"/>
                </a:solidFill>
                <a:latin typeface="Source Sans Pro" panose="020B0503030403020204" pitchFamily="34" charset="0"/>
                <a:hlinkClick r:id="rId7"/>
              </a:rPr>
              <a:t>https://icd.who.int</a:t>
            </a:r>
            <a:r>
              <a:rPr lang="en-GB" sz="1400">
                <a:solidFill>
                  <a:srgbClr val="3A3A3A"/>
                </a:solidFill>
                <a:latin typeface="Source Sans Pro" panose="020B0503030403020204" pitchFamily="34" charset="0"/>
              </a:rPr>
              <a:t> (Accessed: 1 July 2026)</a:t>
            </a:r>
          </a:p>
          <a:p>
            <a:pPr marL="0" indent="0">
              <a:buNone/>
            </a:pPr>
            <a:endParaRPr lang="en-GB" sz="1400">
              <a:solidFill>
                <a:srgbClr val="3A3A3A"/>
              </a:solidFill>
              <a:latin typeface="Source Sans Pro" panose="020B0503030403020204" pitchFamily="34" charset="0"/>
            </a:endParaRPr>
          </a:p>
          <a:p>
            <a:pPr marL="0" indent="0">
              <a:buNone/>
            </a:pPr>
            <a:endParaRPr lang="en-GB" sz="1400">
              <a:solidFill>
                <a:srgbClr val="3A3A3A"/>
              </a:solidFill>
              <a:latin typeface="Source Sans Pro" panose="020B0503030403020204" pitchFamily="34" charset="0"/>
            </a:endParaRPr>
          </a:p>
          <a:p>
            <a:pPr marL="0" indent="0">
              <a:buNone/>
            </a:pPr>
            <a:endParaRPr lang="en-GB" sz="1400">
              <a:latin typeface="Source Sans Pro" panose="020B0503030403020204" pitchFamily="34" charset="0"/>
              <a:ea typeface="Source Sans Pro" panose="020B0503030403020204" pitchFamily="34" charset="0"/>
            </a:endParaRPr>
          </a:p>
          <a:p>
            <a:pPr marL="0" indent="0">
              <a:buNone/>
            </a:pPr>
            <a:endParaRPr lang="en-GB" sz="1400">
              <a:latin typeface="Source Sans Pro" panose="020B0503030403020204" pitchFamily="34" charset="0"/>
              <a:ea typeface="Source Sans Pro" panose="020B0503030403020204" pitchFamily="34" charset="0"/>
            </a:endParaRPr>
          </a:p>
        </p:txBody>
      </p:sp>
    </p:spTree>
    <p:extLst>
      <p:ext uri="{BB962C8B-B14F-4D97-AF65-F5344CB8AC3E}">
        <p14:creationId xmlns:p14="http://schemas.microsoft.com/office/powerpoint/2010/main" val="4026059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1630</Words>
  <Application>Microsoft Office PowerPoint</Application>
  <PresentationFormat>Widescreen</PresentationFormat>
  <Paragraphs>53</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Source Sans Pro</vt:lpstr>
      <vt:lpstr>office theme</vt:lpstr>
      <vt:lpstr>BSc (Hons) Health and Social Care Psychopathological Classifications and previsions</vt:lpstr>
      <vt:lpstr>Anorexia Nervosa</vt:lpstr>
      <vt:lpstr>PowerPoint Presentation</vt:lpstr>
      <vt:lpstr>References List</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Lazara Guillen Pedroso</dc:creator>
  <cp:lastModifiedBy>Lazara Laureana Guillen Pedroso (2329253)</cp:lastModifiedBy>
  <cp:revision>4</cp:revision>
  <dcterms:created xsi:type="dcterms:W3CDTF">2026-06-16T14:26:31Z</dcterms:created>
  <dcterms:modified xsi:type="dcterms:W3CDTF">2026-07-03T15:00:18Z</dcterms:modified>
</cp:coreProperties>
</file>