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84" r:id="rId2"/>
    <p:sldId id="268" r:id="rId3"/>
    <p:sldId id="285" r:id="rId4"/>
    <p:sldId id="323" r:id="rId5"/>
    <p:sldId id="286" r:id="rId6"/>
    <p:sldId id="287" r:id="rId7"/>
    <p:sldId id="313" r:id="rId8"/>
    <p:sldId id="318" r:id="rId9"/>
    <p:sldId id="316" r:id="rId10"/>
    <p:sldId id="317" r:id="rId11"/>
    <p:sldId id="319" r:id="rId12"/>
    <p:sldId id="315" r:id="rId13"/>
    <p:sldId id="290" r:id="rId14"/>
    <p:sldId id="289" r:id="rId15"/>
    <p:sldId id="288" r:id="rId16"/>
    <p:sldId id="291" r:id="rId17"/>
    <p:sldId id="292" r:id="rId18"/>
    <p:sldId id="297" r:id="rId19"/>
    <p:sldId id="296" r:id="rId20"/>
    <p:sldId id="314" r:id="rId21"/>
    <p:sldId id="295" r:id="rId22"/>
    <p:sldId id="324" r:id="rId23"/>
    <p:sldId id="298" r:id="rId24"/>
    <p:sldId id="300" r:id="rId25"/>
    <p:sldId id="308" r:id="rId26"/>
    <p:sldId id="305" r:id="rId27"/>
    <p:sldId id="306" r:id="rId28"/>
    <p:sldId id="301" r:id="rId29"/>
    <p:sldId id="304" r:id="rId30"/>
    <p:sldId id="303" r:id="rId31"/>
    <p:sldId id="310" r:id="rId32"/>
    <p:sldId id="311" r:id="rId33"/>
    <p:sldId id="312" r:id="rId34"/>
    <p:sldId id="321" r:id="rId35"/>
    <p:sldId id="3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oFf08kjX9SMvuzuUDL8JxQ==" hashData="DD4Y7UUQ8sijF6pBnqeZp8mTAwO4y8xRFHQ9Cj3cUrC9rLR2Gs+xkkVC+xS4f0tCBI4M6OJfn3XQTHGoDbuAV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3CF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49080" autoAdjust="0"/>
  </p:normalViewPr>
  <p:slideViewPr>
    <p:cSldViewPr snapToGrid="0">
      <p:cViewPr varScale="1">
        <p:scale>
          <a:sx n="56" d="100"/>
          <a:sy n="56" d="100"/>
        </p:scale>
        <p:origin x="2712" y="72"/>
      </p:cViewPr>
      <p:guideLst/>
    </p:cSldViewPr>
  </p:slideViewPr>
  <p:outlineViewPr>
    <p:cViewPr>
      <p:scale>
        <a:sx n="33" d="100"/>
        <a:sy n="33" d="100"/>
      </p:scale>
      <p:origin x="0" y="-28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DAvRj6BQ0AM"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r>
              <a:rPr lang="en-US" altLang="en-US" sz="1100" b="0" dirty="0" smtClean="0">
                <a:latin typeface="Arial" panose="020B0604020202020204" pitchFamily="34" charset="0"/>
                <a:ea typeface="ＭＳ Ｐゴシック" panose="020B0600070205080204" pitchFamily="34" charset="-128"/>
                <a:cs typeface="Arial" panose="020B0604020202020204" pitchFamily="34" charset="0"/>
              </a:rPr>
              <a:t>:</a:t>
            </a:r>
          </a:p>
          <a:p>
            <a:endParaRPr lang="en-US" altLang="en-US" sz="1100" b="0" dirty="0" smtClean="0">
              <a:latin typeface="Arial" panose="020B0604020202020204" pitchFamily="34" charset="0"/>
              <a:ea typeface="ＭＳ Ｐゴシック" panose="020B0600070205080204" pitchFamily="34" charset="-128"/>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CSE.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process of CSE.</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those children most at risk and the signs and behaviours of victims of CSE.</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police role and responsibility in safeguarding.</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applicable legislation in relation to CSE.</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impact of CSE.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551575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This</a:t>
            </a:r>
            <a:r>
              <a:rPr lang="en-US"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lesson relates to vulnerability.</a:t>
            </a:r>
          </a:p>
          <a:p>
            <a:endParaRPr lang="en-US" altLang="en-US" sz="1100" baseline="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Everything relating to vulnerability</a:t>
            </a:r>
            <a:r>
              <a:rPr lang="en-US"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falls under SWP O</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peration Liberty.</a:t>
            </a:r>
            <a:r>
              <a:rPr lang="en-US"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This operation relates to the</a:t>
            </a:r>
            <a:r>
              <a:rPr lang="en-GB" altLang="en-US" sz="1100" dirty="0" smtClean="0">
                <a:latin typeface="Arial" panose="020B0604020202020204" pitchFamily="34" charset="0"/>
                <a:cs typeface="Arial" panose="020B0604020202020204" pitchFamily="34" charset="0"/>
              </a:rPr>
              <a:t> protection of vulnerable persons, elderly, learning difficulties etc.</a:t>
            </a: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615255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Q. What is child sexual exploitation?</a:t>
            </a:r>
          </a:p>
          <a:p>
            <a:r>
              <a:rPr lang="en-GB" altLang="en-US" sz="1100" b="0" dirty="0" smtClean="0">
                <a:latin typeface="Arial" panose="020B0604020202020204" pitchFamily="34" charset="0"/>
                <a:ea typeface="ＭＳ Ｐゴシック" panose="020B0600070205080204" pitchFamily="34" charset="-128"/>
              </a:rPr>
              <a:t>Ask each student to write down what their understanding or knowledge is of CSE.</a:t>
            </a:r>
          </a:p>
          <a:p>
            <a:endParaRPr lang="en-GB" altLang="en-US" sz="1100" b="1" dirty="0" smtClean="0">
              <a:latin typeface="Arial" panose="020B0604020202020204" pitchFamily="34" charset="0"/>
              <a:ea typeface="ＭＳ Ｐゴシック" panose="020B0600070205080204" pitchFamily="34" charset="-128"/>
            </a:endParaRP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CSE is a form of Child Abuse.</a:t>
            </a:r>
          </a:p>
          <a:p>
            <a:r>
              <a:rPr lang="en-GB" altLang="en-US" sz="1100" dirty="0" smtClean="0">
                <a:latin typeface="Arial" panose="020B0604020202020204" pitchFamily="34" charset="0"/>
                <a:ea typeface="ＭＳ Ｐゴシック" panose="020B0600070205080204" pitchFamily="34" charset="-128"/>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87250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1745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Q.</a:t>
            </a:r>
            <a:r>
              <a:rPr lang="en-GB" altLang="en-US" sz="1100" b="1" baseline="0" dirty="0" smtClean="0">
                <a:latin typeface="Arial" panose="020B0604020202020204" pitchFamily="34" charset="0"/>
                <a:ea typeface="ＭＳ Ｐゴシック" panose="020B0600070205080204" pitchFamily="34" charset="-128"/>
              </a:rPr>
              <a:t> W</a:t>
            </a:r>
            <a:r>
              <a:rPr lang="en-GB" altLang="en-US" sz="1100" b="1" dirty="0" smtClean="0">
                <a:latin typeface="Arial" panose="020B0604020202020204" pitchFamily="34" charset="0"/>
                <a:ea typeface="ＭＳ Ｐゴシック" panose="020B0600070205080204" pitchFamily="34" charset="-128"/>
              </a:rPr>
              <a:t>hat does “SOMETHING” mean to you?</a:t>
            </a:r>
            <a:r>
              <a:rPr lang="en-GB" altLang="en-US" sz="1100" dirty="0" smtClean="0">
                <a:latin typeface="Arial" panose="020B0604020202020204" pitchFamily="34" charset="0"/>
                <a:ea typeface="ＭＳ Ｐゴシック" panose="020B0600070205080204" pitchFamily="34" charset="-128"/>
              </a:rPr>
              <a:t> Something could mean: food, accommodation, drugs, alcohol, cigarettes, affection, gifts, money.</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solidFill>
                  <a:srgbClr val="FF0000"/>
                </a:solidFill>
                <a:latin typeface="Arial" panose="020B0604020202020204" pitchFamily="34" charset="0"/>
                <a:ea typeface="ＭＳ Ｐゴシック" panose="020B0600070205080204" pitchFamily="34" charset="-128"/>
              </a:rPr>
              <a:t>Child sexual exploitation can occur through the use of technology without the child’s immediate recognition; for example being persuaded to post images on the internet/mobile phones without immediate payment or gain.” </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Once an image has been sent then the perpetrators will coerce or bribe the child to take part in sexual acts.</a:t>
            </a:r>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Violence, coercion and intimidation are common.</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A common feature is that the child or young person does not recognise the coercive nature of the relationship and does not perceive themselves as a victim.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Abuse through exchange as a result of which the child/young person may not view themselves as a victim.</a:t>
            </a:r>
          </a:p>
          <a:p>
            <a:r>
              <a:rPr lang="en-GB" altLang="en-US" sz="1100" dirty="0" smtClean="0">
                <a:latin typeface="Arial" panose="020B0604020202020204" pitchFamily="34" charset="0"/>
                <a:ea typeface="ＭＳ Ｐゴシック" panose="020B0600070205080204" pitchFamily="34" charset="-128"/>
              </a:rPr>
              <a:t>Children do not volunteer to be sexually exploited they cannot consent to their own abuse; they are forced and/or coerced.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Some young people crave attention and they convince themselves that this attention is better than no attention they are coerced into believing that they are in love and that the perpetrator cares for them.</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Old Def: Sexual exploitation of children and young people under the age of 18 involves exploitative situations, contexts, and relationships where the young person (or third person/s) receive something as a result of them performing, and/or another or others performing on them, sexual activities.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ea typeface="ＭＳ Ｐゴシック" panose="020B0600070205080204" pitchFamily="34" charset="-128"/>
              </a:rPr>
              <a:t>Ensure a common understanding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dirty="0" smtClean="0">
                <a:latin typeface="Arial" panose="020B0604020202020204" pitchFamily="34" charset="0"/>
              </a:rPr>
              <a:t>We will be looking at </a:t>
            </a:r>
            <a:r>
              <a:rPr lang="en-GB" altLang="en-US" sz="1100" b="1" dirty="0" smtClean="0">
                <a:solidFill>
                  <a:srgbClr val="0000FF"/>
                </a:solidFill>
                <a:latin typeface="Arial" panose="020B0604020202020204" pitchFamily="34" charset="0"/>
              </a:rPr>
              <a:t>Inappropriate relationships</a:t>
            </a:r>
            <a:r>
              <a:rPr lang="en-GB" altLang="en-US" sz="1100" b="1" dirty="0" smtClean="0">
                <a:solidFill>
                  <a:srgbClr val="FF0000"/>
                </a:solidFill>
                <a:latin typeface="Arial" panose="020B0604020202020204" pitchFamily="34" charset="0"/>
              </a:rPr>
              <a:t> </a:t>
            </a:r>
            <a:r>
              <a:rPr lang="en-GB" altLang="en-US" sz="1100" dirty="0" smtClean="0">
                <a:latin typeface="Arial" panose="020B0604020202020204" pitchFamily="34" charset="0"/>
              </a:rPr>
              <a:t>and</a:t>
            </a:r>
            <a:r>
              <a:rPr lang="en-GB" altLang="en-US" sz="1100" b="1" dirty="0" smtClean="0">
                <a:solidFill>
                  <a:srgbClr val="FF0000"/>
                </a:solidFill>
                <a:latin typeface="Arial" panose="020B0604020202020204" pitchFamily="34" charset="0"/>
              </a:rPr>
              <a:t> </a:t>
            </a:r>
            <a:r>
              <a:rPr lang="en-GB" altLang="en-US" sz="1100" b="1" dirty="0" smtClean="0">
                <a:solidFill>
                  <a:srgbClr val="0000FF"/>
                </a:solidFill>
                <a:latin typeface="Arial" panose="020B0604020202020204" pitchFamily="34" charset="0"/>
              </a:rPr>
              <a:t>the “Boyfriend” Model</a:t>
            </a:r>
            <a:r>
              <a:rPr lang="en-GB" altLang="en-US" sz="1100" b="1" dirty="0" smtClean="0">
                <a:solidFill>
                  <a:srgbClr val="FF0000"/>
                </a:solidFill>
                <a:latin typeface="Arial" panose="020B0604020202020204" pitchFamily="34" charset="0"/>
              </a:rPr>
              <a:t> </a:t>
            </a:r>
            <a:r>
              <a:rPr lang="en-GB" altLang="en-US" sz="1100" dirty="0" smtClean="0">
                <a:latin typeface="Arial" panose="020B0604020202020204" pitchFamily="34" charset="0"/>
              </a:rPr>
              <a:t>during this session.</a:t>
            </a:r>
          </a:p>
          <a:p>
            <a:pPr algn="l">
              <a:spcBef>
                <a:spcPct val="0"/>
              </a:spcBef>
            </a:pPr>
            <a:endParaRPr lang="en-GB" altLang="en-US" sz="1100" b="1" dirty="0" smtClean="0">
              <a:solidFill>
                <a:srgbClr val="FF0000"/>
              </a:solidFill>
              <a:latin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rPr>
              <a:t>Inappropriate relationship:</a:t>
            </a:r>
          </a:p>
          <a:p>
            <a:r>
              <a:rPr lang="en-GB" altLang="en-US" sz="1100" dirty="0" smtClean="0">
                <a:latin typeface="Arial" panose="020B0604020202020204" pitchFamily="34" charset="0"/>
                <a:ea typeface="ＭＳ Ｐゴシック" panose="020B0600070205080204" pitchFamily="34" charset="-128"/>
              </a:rPr>
              <a:t>Usually involving one perpetrator who has inappropriate power or control over a young person (physical, emotional or financial). One indicator may be a significant age gap. The young person may believe they re in a loving relationship.</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The Boyfriend Model:</a:t>
            </a:r>
          </a:p>
          <a:p>
            <a:r>
              <a:rPr lang="en-GB" altLang="en-US" sz="1100" dirty="0" smtClean="0">
                <a:latin typeface="Arial" panose="020B0604020202020204" pitchFamily="34" charset="0"/>
                <a:ea typeface="ＭＳ Ｐゴシック" panose="020B0600070205080204" pitchFamily="34" charset="-128"/>
              </a:rPr>
              <a:t>The perpetrator befriends and grooms a young person into a relationship and then coerces or forces them to have sex with friends or associates.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The Organised Network:</a:t>
            </a:r>
          </a:p>
          <a:p>
            <a:r>
              <a:rPr lang="en-GB" altLang="en-US" sz="1100" dirty="0" smtClean="0">
                <a:latin typeface="Arial" panose="020B0604020202020204" pitchFamily="34" charset="0"/>
                <a:ea typeface="ＭＳ Ｐゴシック" panose="020B0600070205080204" pitchFamily="34" charset="-128"/>
              </a:rPr>
              <a:t>Young people (often connected) are passed through networks, possibly over geographical distances, between towns and cities where they may be forced/coerced into sexual activity with multiple men. Often this occurs at sex parties and young people who are involved may be used as agents to recruit others into a network. Some of this activity is described as  serious organised crime and can involve the organised buying and selling of young people by perpetrators. </a:t>
            </a:r>
          </a:p>
          <a:p>
            <a:pPr algn="l">
              <a:spcBef>
                <a:spcPct val="0"/>
              </a:spcBef>
            </a:pPr>
            <a:r>
              <a:rPr lang="en-GB" altLang="en-US" sz="1100" dirty="0" smtClean="0">
                <a:latin typeface="Arial" panose="020B0604020202020204" pitchFamily="34" charset="0"/>
              </a:rPr>
              <a:t>Victims are Trafficked through criminal networks - Often between towns, cities or buildings - Where they may be forced or coerced to have sex with multiple men and used to recruit other victims.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GB" altLang="en-US" sz="1100" b="1" dirty="0" smtClean="0">
                <a:solidFill>
                  <a:srgbClr val="0000FF"/>
                </a:solidFill>
                <a:latin typeface="Arial" panose="020B0604020202020204" pitchFamily="34" charset="0"/>
              </a:rPr>
              <a:t>Abuse Model One - </a:t>
            </a:r>
            <a:r>
              <a:rPr lang="en-GB" altLang="en-US" sz="1100" b="1" dirty="0" smtClean="0">
                <a:solidFill>
                  <a:srgbClr val="FF0000"/>
                </a:solidFill>
                <a:latin typeface="Arial" panose="020B0604020202020204" pitchFamily="34" charset="0"/>
              </a:rPr>
              <a:t>Inappropriate Relationships.</a:t>
            </a:r>
          </a:p>
          <a:p>
            <a:pPr algn="l">
              <a:lnSpc>
                <a:spcPct val="100000"/>
              </a:lnSpc>
              <a:spcBef>
                <a:spcPct val="0"/>
              </a:spcBef>
            </a:pPr>
            <a:endParaRPr lang="en-GB" altLang="en-US" sz="1100" b="1" dirty="0" smtClean="0">
              <a:solidFill>
                <a:srgbClr val="FF0000"/>
              </a:solidFill>
              <a:latin typeface="Arial" panose="020B0604020202020204" pitchFamily="34" charset="0"/>
            </a:endParaRPr>
          </a:p>
          <a:p>
            <a:pPr algn="l">
              <a:lnSpc>
                <a:spcPct val="100000"/>
              </a:lnSpc>
              <a:spcBef>
                <a:spcPct val="0"/>
              </a:spcBef>
            </a:pPr>
            <a:r>
              <a:rPr lang="en-GB" altLang="en-US" sz="1100" dirty="0" smtClean="0">
                <a:solidFill>
                  <a:srgbClr val="FF0000"/>
                </a:solidFill>
                <a:latin typeface="Arial" panose="020B0604020202020204" pitchFamily="34" charset="0"/>
              </a:rPr>
              <a:t>The use of “relationships” in this context is at risk of normalising the behaviour by the tone of language - This is abuse, not a relationship!</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This type of relationship could simply be an innocent friendship… </a:t>
            </a:r>
            <a:r>
              <a:rPr lang="en-GB" altLang="en-US" sz="1100" b="1" dirty="0" smtClean="0">
                <a:latin typeface="Arial" panose="020B0604020202020204" pitchFamily="34" charset="0"/>
              </a:rPr>
              <a:t>but </a:t>
            </a:r>
            <a:r>
              <a:rPr lang="en-GB" altLang="en-US" sz="1100" b="0" dirty="0" smtClean="0">
                <a:latin typeface="Arial" panose="020B0604020202020204" pitchFamily="34" charset="0"/>
              </a:rPr>
              <a:t>co</a:t>
            </a:r>
            <a:r>
              <a:rPr lang="en-GB" altLang="en-US" sz="1100" dirty="0" smtClean="0">
                <a:latin typeface="Arial" panose="020B0604020202020204" pitchFamily="34" charset="0"/>
              </a:rPr>
              <a:t>uld also be the pre-cursor to CSE (the “Grooming” stage…).</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b="1" dirty="0" smtClean="0">
                <a:latin typeface="Arial" panose="020B0604020202020204" pitchFamily="34" charset="0"/>
              </a:rPr>
              <a:t>Trainer to facilitate what actions could be taken should Officers identify an “Inappropriate Relationship:”</a:t>
            </a:r>
          </a:p>
          <a:p>
            <a:pPr algn="l">
              <a:lnSpc>
                <a:spcPct val="100000"/>
              </a:lnSpc>
              <a:spcBef>
                <a:spcPct val="0"/>
              </a:spcBef>
            </a:pPr>
            <a:endParaRPr lang="en-GB" altLang="en-US" sz="1100" b="1"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Positive Action in all cases.</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Obtain details of both parties &amp; carry out checks.</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Intelligence submission.</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Submit a PPD1.</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Liaise </a:t>
            </a:r>
            <a:r>
              <a:rPr lang="en-GB" altLang="en-US" sz="1100" dirty="0" smtClean="0">
                <a:latin typeface="Arial" panose="020B0604020202020204" pitchFamily="34" charset="0"/>
              </a:rPr>
              <a:t>with the PPU ASAP.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smtClean="0">
                <a:latin typeface="Arial" panose="020B0604020202020204" pitchFamily="34" charset="0"/>
              </a:rPr>
              <a:t>Trainer to facilitate student perception of </a:t>
            </a:r>
            <a:r>
              <a:rPr lang="en-GB" altLang="en-US" sz="1100" i="1" dirty="0" smtClean="0">
                <a:latin typeface="Arial" panose="020B0604020202020204" pitchFamily="34" charset="0"/>
              </a:rPr>
              <a:t>“Prostitute,” “Pimp”</a:t>
            </a:r>
            <a:r>
              <a:rPr lang="en-GB" altLang="en-US" sz="1100" dirty="0" smtClean="0">
                <a:latin typeface="Arial" panose="020B0604020202020204" pitchFamily="34" charset="0"/>
              </a:rPr>
              <a:t> and </a:t>
            </a:r>
            <a:r>
              <a:rPr lang="en-GB" altLang="en-US" sz="1100" i="1" dirty="0" smtClean="0">
                <a:latin typeface="Arial" panose="020B0604020202020204" pitchFamily="34" charset="0"/>
              </a:rPr>
              <a:t>“Punter.”</a:t>
            </a:r>
          </a:p>
          <a:p>
            <a:pPr>
              <a:spcBef>
                <a:spcPct val="0"/>
              </a:spcBef>
            </a:pPr>
            <a:endParaRPr lang="en-GB" altLang="en-US" sz="1100" dirty="0" smtClean="0">
              <a:latin typeface="Arial" panose="020B0604020202020204" pitchFamily="34" charset="0"/>
            </a:endParaRPr>
          </a:p>
          <a:p>
            <a:pPr>
              <a:spcBef>
                <a:spcPct val="0"/>
              </a:spcBef>
            </a:pPr>
            <a:r>
              <a:rPr lang="en-GB" altLang="en-US" sz="1100" dirty="0" smtClean="0">
                <a:latin typeface="Arial" panose="020B0604020202020204" pitchFamily="34" charset="0"/>
              </a:rPr>
              <a:t>The Justification Triangle can cause a blind spot where CSE is concerned.  </a:t>
            </a:r>
          </a:p>
          <a:p>
            <a:pPr>
              <a:spcBef>
                <a:spcPct val="0"/>
              </a:spcBef>
            </a:pPr>
            <a:endParaRPr lang="en-GB" altLang="en-US" sz="1100" dirty="0" smtClean="0">
              <a:latin typeface="Arial" panose="020B0604020202020204" pitchFamily="34" charset="0"/>
            </a:endParaRPr>
          </a:p>
          <a:p>
            <a:pPr>
              <a:spcBef>
                <a:spcPct val="0"/>
              </a:spcBef>
            </a:pPr>
            <a:r>
              <a:rPr lang="en-GB" altLang="en-US" sz="1100" dirty="0" smtClean="0">
                <a:latin typeface="Arial" panose="020B0604020202020204" pitchFamily="34" charset="0"/>
              </a:rPr>
              <a:t>Historically, children involved in sexual exploitation were routinely ignored, viewed as problematic or troublesome and often referred to as </a:t>
            </a:r>
            <a:r>
              <a:rPr lang="en-GB" altLang="en-US" sz="1100" i="1" dirty="0" smtClean="0">
                <a:latin typeface="Arial" panose="020B0604020202020204" pitchFamily="34" charset="0"/>
              </a:rPr>
              <a:t>“child prostitutes,” “rent-boys”</a:t>
            </a:r>
            <a:r>
              <a:rPr lang="en-GB" altLang="en-US" sz="1100" dirty="0" smtClean="0">
                <a:latin typeface="Arial" panose="020B0604020202020204" pitchFamily="34" charset="0"/>
              </a:rPr>
              <a:t> etc.</a:t>
            </a:r>
          </a:p>
          <a:p>
            <a:pPr>
              <a:spcBef>
                <a:spcPct val="0"/>
              </a:spcBef>
            </a:pPr>
            <a:endParaRPr lang="en-GB" altLang="en-US" sz="1100" dirty="0" smtClean="0">
              <a:latin typeface="Arial" panose="020B0604020202020204" pitchFamily="34" charset="0"/>
            </a:endParaRPr>
          </a:p>
          <a:p>
            <a:pPr>
              <a:spcBef>
                <a:spcPct val="0"/>
              </a:spcBef>
            </a:pPr>
            <a:r>
              <a:rPr lang="en-GB" altLang="en-US" sz="1100" dirty="0" smtClean="0">
                <a:latin typeface="Arial" panose="020B0604020202020204" pitchFamily="34" charset="0"/>
              </a:rPr>
              <a:t>They were considered to have willingly involved themselves in the sex industry (paying customer &amp; pimp) and were not identified as in need of protection.</a:t>
            </a:r>
          </a:p>
          <a:p>
            <a:pPr>
              <a:spcBef>
                <a:spcPct val="0"/>
              </a:spcBef>
            </a:pPr>
            <a:endParaRPr lang="en-GB" altLang="en-US" sz="1100" dirty="0" smtClean="0">
              <a:latin typeface="Arial" panose="020B0604020202020204" pitchFamily="34" charset="0"/>
            </a:endParaRPr>
          </a:p>
          <a:p>
            <a:pPr>
              <a:spcBef>
                <a:spcPct val="0"/>
              </a:spcBef>
            </a:pPr>
            <a:r>
              <a:rPr lang="en-GB" altLang="en-US" sz="1100" dirty="0" smtClean="0">
                <a:latin typeface="Arial" panose="020B0604020202020204" pitchFamily="34" charset="0"/>
              </a:rPr>
              <a:t>The Justification triangle demonstrates that there is a </a:t>
            </a:r>
            <a:r>
              <a:rPr lang="en-GB" altLang="en-US" sz="1100" i="1" dirty="0" smtClean="0">
                <a:latin typeface="Arial" panose="020B0604020202020204" pitchFamily="34" charset="0"/>
              </a:rPr>
              <a:t>“supply and demand”</a:t>
            </a:r>
            <a:r>
              <a:rPr lang="en-GB" altLang="en-US" sz="1100" dirty="0" smtClean="0">
                <a:latin typeface="Arial" panose="020B0604020202020204" pitchFamily="34" charset="0"/>
              </a:rPr>
              <a:t> side to this issue and successful outcomes rely on focusing on the entire system rather than solely on the child or perpetrators. </a:t>
            </a:r>
          </a:p>
          <a:p>
            <a:pPr>
              <a:spcBef>
                <a:spcPct val="0"/>
              </a:spcBef>
            </a:pPr>
            <a:endParaRPr lang="en-GB" altLang="en-US" sz="1100" dirty="0" smtClean="0">
              <a:latin typeface="Arial" panose="020B0604020202020204" pitchFamily="34" charset="0"/>
            </a:endParaRPr>
          </a:p>
          <a:p>
            <a:pPr>
              <a:spcBef>
                <a:spcPct val="0"/>
              </a:spcBef>
            </a:pPr>
            <a:r>
              <a:rPr lang="en-GB" altLang="en-US" sz="1100" b="1" dirty="0" smtClean="0">
                <a:solidFill>
                  <a:srgbClr val="FF0000"/>
                </a:solidFill>
                <a:latin typeface="Arial" panose="020B0604020202020204" pitchFamily="34" charset="0"/>
              </a:rPr>
              <a:t>Trainer Note:</a:t>
            </a:r>
            <a:r>
              <a:rPr lang="en-GB" altLang="en-US" sz="1100" i="1" dirty="0" smtClean="0">
                <a:latin typeface="Arial" panose="020B0604020202020204" pitchFamily="34" charset="0"/>
              </a:rPr>
              <a:t> </a:t>
            </a:r>
            <a:r>
              <a:rPr lang="en-GB" altLang="en-US" sz="1100" dirty="0" smtClean="0">
                <a:latin typeface="Arial" panose="020B0604020202020204" pitchFamily="34" charset="0"/>
              </a:rPr>
              <a:t>Paying for sexual activity with a child was not made a specific offence until the Sexual Offences Act 2003.</a:t>
            </a:r>
          </a:p>
          <a:p>
            <a:pPr>
              <a:spcBef>
                <a:spcPct val="0"/>
              </a:spcBef>
            </a:pPr>
            <a:endParaRPr lang="en-GB" altLang="en-US" sz="1100" dirty="0" smtClean="0">
              <a:latin typeface="Arial" panose="020B0604020202020204" pitchFamily="34" charset="0"/>
            </a:endParaRPr>
          </a:p>
          <a:p>
            <a:pPr>
              <a:spcBef>
                <a:spcPct val="0"/>
              </a:spcBef>
            </a:pPr>
            <a:endParaRPr lang="en-GB" altLang="en-US" sz="1100" dirty="0" smtClean="0">
              <a:latin typeface="Arial" panose="020B0604020202020204" pitchFamily="34" charset="0"/>
            </a:endParaRPr>
          </a:p>
          <a:p>
            <a:pPr algn="l"/>
            <a:r>
              <a:rPr lang="en-US" altLang="en-US" sz="1100" b="1" dirty="0" smtClean="0">
                <a:latin typeface="Arial" panose="020B0604020202020204" pitchFamily="34" charset="0"/>
              </a:rPr>
              <a:t>Abused Child, Abusing</a:t>
            </a:r>
            <a:r>
              <a:rPr lang="en-US" altLang="en-US" sz="1100" b="1" baseline="0" dirty="0" smtClean="0">
                <a:latin typeface="Arial" panose="020B0604020202020204" pitchFamily="34" charset="0"/>
              </a:rPr>
              <a:t> Adult, Sex Offender </a:t>
            </a:r>
          </a:p>
          <a:p>
            <a:pPr algn="l"/>
            <a:endParaRPr lang="en-US" altLang="en-US" sz="1100" baseline="0" dirty="0" smtClean="0">
              <a:latin typeface="Arial" panose="020B0604020202020204" pitchFamily="34" charset="0"/>
            </a:endParaRPr>
          </a:p>
          <a:p>
            <a:pPr algn="l"/>
            <a:r>
              <a:rPr lang="en-US" altLang="en-US" sz="1100" dirty="0" smtClean="0">
                <a:latin typeface="Arial" panose="020B0604020202020204" pitchFamily="34" charset="0"/>
              </a:rPr>
              <a:t>This is how the triangle changes when agencies eventually </a:t>
            </a:r>
            <a:r>
              <a:rPr lang="en-US" altLang="en-US" sz="1100" dirty="0" err="1" smtClean="0">
                <a:latin typeface="Arial" panose="020B0604020202020204" pitchFamily="34" charset="0"/>
              </a:rPr>
              <a:t>recognise</a:t>
            </a:r>
            <a:r>
              <a:rPr lang="en-US" altLang="en-US" sz="1100" dirty="0" smtClean="0">
                <a:latin typeface="Arial" panose="020B0604020202020204" pitchFamily="34" charset="0"/>
              </a:rPr>
              <a:t> the reality.</a:t>
            </a:r>
          </a:p>
          <a:p>
            <a:pPr algn="l"/>
            <a:endParaRPr lang="en-US" altLang="en-US" sz="1100" dirty="0" smtClean="0">
              <a:latin typeface="Arial" panose="020B0604020202020204" pitchFamily="34" charset="0"/>
            </a:endParaRPr>
          </a:p>
          <a:p>
            <a:pPr algn="l"/>
            <a:r>
              <a:rPr lang="en-US" altLang="en-US" sz="1100" dirty="0" smtClean="0">
                <a:latin typeface="Arial" panose="020B0604020202020204" pitchFamily="34" charset="0"/>
              </a:rPr>
              <a:t>Unfortunately, in the past, the CJS has tended to solely concentrate on prosecuting the offenders rather than considering the risk that the victim may be vulnerable to further abuse…</a:t>
            </a:r>
          </a:p>
          <a:p>
            <a:pPr algn="l"/>
            <a:endParaRPr lang="en-US" altLang="en-US" sz="1100" dirty="0" smtClean="0">
              <a:latin typeface="Arial" panose="020B0604020202020204" pitchFamily="34" charset="0"/>
            </a:endParaRPr>
          </a:p>
          <a:p>
            <a:pPr algn="l">
              <a:spcBef>
                <a:spcPct val="0"/>
              </a:spcBef>
            </a:pPr>
            <a:r>
              <a:rPr lang="en-GB" altLang="en-US" sz="1100" b="1" dirty="0" smtClean="0">
                <a:solidFill>
                  <a:srgbClr val="0000FF"/>
                </a:solidFill>
                <a:latin typeface="Arial" panose="020B0604020202020204" pitchFamily="34" charset="0"/>
              </a:rPr>
              <a:t>Abuse Model Two - </a:t>
            </a:r>
            <a:r>
              <a:rPr lang="en-GB" altLang="en-US" sz="1100" b="1" dirty="0" smtClean="0">
                <a:solidFill>
                  <a:srgbClr val="FF0000"/>
                </a:solidFill>
                <a:latin typeface="Arial" panose="020B0604020202020204" pitchFamily="34" charset="0"/>
              </a:rPr>
              <a:t>“Boyfriend” Model.</a:t>
            </a:r>
            <a:endParaRPr lang="en-GB" altLang="en-US" sz="1100" dirty="0" smtClean="0">
              <a:solidFill>
                <a:srgbClr val="FF0000"/>
              </a:solidFill>
              <a:latin typeface="Arial" panose="020B0604020202020204" pitchFamily="34" charset="0"/>
            </a:endParaRP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A gang sends a young man, usually good-looking and charming, to befriend and groom the victim into a “normal” relationship before forcing or coercing them to have sex with multiple “friends” and associates.</a:t>
            </a:r>
            <a:endParaRPr lang="en-GB" altLang="en-US" sz="1100" b="1" dirty="0" smtClean="0">
              <a:latin typeface="Arial" panose="020B0604020202020204" pitchFamily="34" charset="0"/>
            </a:endParaRP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The term “boyfriend” is crucial as it is the girl’s perception of their relationship that sustains the control and abuse.  </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The victim will often never think of her abuser in any other term than “boyfriend.”</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Often the “boyfriend” will have other relationships with other girls but the victim will still see herself as “special.” </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Sometimes the “boyfriend” may sell the victim onto another “boyfriend.”  </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The “boyfriend” will then move on to ensnare another vulnerable girl and the cycle continues.</a:t>
            </a:r>
          </a:p>
          <a:p>
            <a:pPr algn="l">
              <a:spcBef>
                <a:spcPct val="0"/>
              </a:spcBef>
            </a:pPr>
            <a:endParaRPr lang="en-GB" altLang="en-US" sz="1100" dirty="0" smtClean="0">
              <a:latin typeface="Arial" panose="020B0604020202020204" pitchFamily="34" charset="0"/>
            </a:endParaRP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Trainer to facilitate that this model is equally as valid in same-sex relationships with the added dynamic of the potential of the unwelcome disclosure of sexuality etc.</a:t>
            </a:r>
          </a:p>
          <a:p>
            <a:pPr algn="l" eaLnBrk="1" hangingPunct="1">
              <a:spcBef>
                <a:spcPct val="20000"/>
              </a:spcBef>
            </a:pPr>
            <a:r>
              <a:rPr lang="en-GB" altLang="en-US" sz="1100" dirty="0" smtClean="0">
                <a:latin typeface="Arial" panose="020B0604020202020204" pitchFamily="34" charset="0"/>
              </a:rPr>
              <a:t>CSE projects are now reporting that 1 in 3 referrals are for boys and young men.</a:t>
            </a:r>
            <a:endParaRPr lang="en-GB" altLang="en-US" sz="1100" b="1" dirty="0" smtClean="0">
              <a:latin typeface="Arial" panose="020B0604020202020204" pitchFamily="34" charset="0"/>
            </a:endParaRPr>
          </a:p>
          <a:p>
            <a:pPr algn="l"/>
            <a:endParaRPr lang="en-US" altLang="en-US" sz="1200" dirty="0" smtClean="0">
              <a:latin typeface="Arial" panose="020B0604020202020204" pitchFamily="34" charset="0"/>
            </a:endParaRPr>
          </a:p>
          <a:p>
            <a:pPr>
              <a:spcBef>
                <a:spcPct val="0"/>
              </a:spcBef>
            </a:pPr>
            <a:endParaRPr lang="en-GB" altLang="en-US" sz="1200" dirty="0" smtClean="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US" altLang="en-US" sz="1100" dirty="0" smtClean="0">
                <a:latin typeface="Arial" panose="020B0604020202020204" pitchFamily="34" charset="0"/>
              </a:rPr>
              <a:t>Trainer to facilitate each point.</a:t>
            </a:r>
          </a:p>
          <a:p>
            <a:pPr algn="l">
              <a:lnSpc>
                <a:spcPct val="100000"/>
              </a:lnSpc>
            </a:pPr>
            <a:endParaRPr lang="en-US"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CSE can be separated into the two following areas:</a:t>
            </a:r>
            <a:endParaRPr lang="en-GB" altLang="en-US" sz="1100" b="1" dirty="0" smtClean="0">
              <a:latin typeface="Arial" panose="020B0604020202020204" pitchFamily="34" charset="0"/>
            </a:endParaRPr>
          </a:p>
          <a:p>
            <a:pPr algn="l">
              <a:lnSpc>
                <a:spcPct val="100000"/>
              </a:lnSpc>
            </a:pPr>
            <a:endParaRPr lang="en-GB" altLang="en-US" sz="1100" b="1" dirty="0" smtClean="0">
              <a:latin typeface="Arial" panose="020B0604020202020204" pitchFamily="34" charset="0"/>
            </a:endParaRPr>
          </a:p>
          <a:p>
            <a:pPr algn="l">
              <a:lnSpc>
                <a:spcPct val="100000"/>
              </a:lnSpc>
            </a:pPr>
            <a:r>
              <a:rPr lang="en-GB" altLang="en-US" sz="1100" b="1" dirty="0" smtClean="0">
                <a:latin typeface="Arial" panose="020B0604020202020204" pitchFamily="34" charset="0"/>
              </a:rPr>
              <a:t>Sexual exploitation through street grooming:</a:t>
            </a: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Grooming a child for sexual purposes which involve the abuser befriending a child, gaining their trust giving them drugs, alcohol or gifts, asking them to perform sexual acts as a favour or in exchange for something.</a:t>
            </a:r>
            <a:endParaRPr lang="en-GB" altLang="en-US" sz="1100" b="1" dirty="0" smtClean="0">
              <a:latin typeface="Arial" panose="020B0604020202020204" pitchFamily="34" charset="0"/>
            </a:endParaRPr>
          </a:p>
          <a:p>
            <a:pPr algn="l">
              <a:lnSpc>
                <a:spcPct val="100000"/>
              </a:lnSpc>
            </a:pPr>
            <a:endParaRPr lang="en-GB" altLang="en-US" sz="1100" b="1" dirty="0" smtClean="0">
              <a:latin typeface="Arial" panose="020B0604020202020204" pitchFamily="34" charset="0"/>
            </a:endParaRPr>
          </a:p>
          <a:p>
            <a:pPr algn="l">
              <a:lnSpc>
                <a:spcPct val="100000"/>
              </a:lnSpc>
            </a:pPr>
            <a:r>
              <a:rPr lang="en-GB" altLang="en-US" sz="1100" b="1" dirty="0" smtClean="0">
                <a:latin typeface="Arial" panose="020B0604020202020204" pitchFamily="34" charset="0"/>
              </a:rPr>
              <a:t>Online sexual exploitation:</a:t>
            </a: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Grooming children online for the purposes of sexually abusing them. This can involve adults pretending to be a child &amp; befriending them in chat rooms &amp; social networking sites etc.</a:t>
            </a:r>
          </a:p>
          <a:p>
            <a:pPr algn="l">
              <a:lnSpc>
                <a:spcPct val="100000"/>
              </a:lnSpc>
            </a:pPr>
            <a:r>
              <a:rPr lang="en-GB" altLang="en-US" sz="1100" dirty="0" smtClean="0">
                <a:latin typeface="Arial" panose="020B0604020202020204" pitchFamily="34" charset="0"/>
              </a:rPr>
              <a:t>Mobile phone messaging, gaining their trust, stalking their online activities.</a:t>
            </a:r>
          </a:p>
          <a:p>
            <a:pPr algn="l">
              <a:lnSpc>
                <a:spcPct val="100000"/>
              </a:lnSpc>
            </a:pPr>
            <a:r>
              <a:rPr lang="en-GB" altLang="en-US" sz="1100" dirty="0" smtClean="0">
                <a:latin typeface="Arial" panose="020B0604020202020204" pitchFamily="34" charset="0"/>
              </a:rPr>
              <a:t>Asking children to share indecent images of themselves or to participate in sexual activities or engaging in sexual conversation on line or via mobile phone/webcam.</a:t>
            </a:r>
          </a:p>
          <a:p>
            <a:pPr algn="l">
              <a:lnSpc>
                <a:spcPct val="100000"/>
              </a:lnSpc>
            </a:pPr>
            <a:r>
              <a:rPr lang="en-GB" altLang="en-US" sz="1100" dirty="0" smtClean="0">
                <a:latin typeface="Arial" panose="020B0604020202020204" pitchFamily="34" charset="0"/>
              </a:rPr>
              <a:t>Eventually arranging to meet the child in person for the purpose of sexually abusing them.</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Flip Chart to record what student’s perceptions are:</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Words which are frequently used by professionals in many localities are: promiscuous, liking the glamour, engaging in risky behaviour, prostituting themselves, sexually available and asking for it.</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this labelling reflects a worrying perspective held by some professionals, namely that children are complicit in, and responsible for, their own abuse.</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There appears to be confusion surrounding the word consent (remind students of Sexual Offence lesson) : </a:t>
            </a:r>
            <a:r>
              <a:rPr lang="en-GB" altLang="en-US" sz="1100" dirty="0" smtClean="0">
                <a:latin typeface="Arial" panose="020B0604020202020204" pitchFamily="34" charset="0"/>
                <a:ea typeface="ＭＳ Ｐゴシック" panose="020B0600070205080204" pitchFamily="34" charset="-128"/>
              </a:rPr>
              <a:t>This refers to young people, and professionals, failing to identify the circumstances under which a child (anyone under 18) was unable to consent freely to sexual activity, for example drunkenness, influence of drugs, threats of violence towards the young</a:t>
            </a:r>
          </a:p>
          <a:p>
            <a:r>
              <a:rPr lang="en-GB" altLang="en-US" sz="1100" dirty="0" smtClean="0">
                <a:latin typeface="Arial" panose="020B0604020202020204" pitchFamily="34" charset="0"/>
                <a:ea typeface="ＭＳ Ｐゴシック" panose="020B0600070205080204" pitchFamily="34" charset="-128"/>
              </a:rPr>
              <a:t>person or their family, grooming, a power imbalance between victim and perpetrators. This is why a</a:t>
            </a:r>
          </a:p>
          <a:p>
            <a:r>
              <a:rPr lang="en-GB" altLang="en-US" sz="1100" dirty="0" smtClean="0">
                <a:latin typeface="Arial" panose="020B0604020202020204" pitchFamily="34" charset="0"/>
                <a:ea typeface="ＭＳ Ｐゴシック" panose="020B0600070205080204" pitchFamily="34" charset="-128"/>
              </a:rPr>
              <a:t>16- or 17-year-old can be sexually exploited even though they are old enough to consent to sexual</a:t>
            </a:r>
          </a:p>
          <a:p>
            <a:r>
              <a:rPr lang="en-GB" altLang="en-US" sz="1100" dirty="0" smtClean="0">
                <a:latin typeface="Arial" panose="020B0604020202020204" pitchFamily="34" charset="0"/>
                <a:ea typeface="ＭＳ Ｐゴシック" panose="020B0600070205080204" pitchFamily="34" charset="-128"/>
              </a:rPr>
              <a:t>activity.</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 law not only set down 16 as the age of consent it also applies to whether a person has given their consent to sexual activity or was able to give their consent or whether sexual violence or rape took place.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In the context of child sexual exploitation, the term ‘consent’ refers to whether or not a child understands how one gives consent, withdraws consent and what situations (such as intoxication, duress, violence) can compromise the child or young person’s ability to consent freely to sexual activity.</a:t>
            </a:r>
          </a:p>
          <a:p>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IF it is apparent that CSE has occurred then  </a:t>
            </a:r>
            <a:r>
              <a:rPr lang="en-GB" altLang="en-US" sz="1100" b="1" dirty="0" smtClean="0">
                <a:latin typeface="Arial" panose="020B0604020202020204" pitchFamily="34" charset="0"/>
                <a:ea typeface="ＭＳ Ｐゴシック" panose="020B0600070205080204" pitchFamily="34" charset="-128"/>
              </a:rPr>
              <a:t>treat the child as a victim of CSE and not as a criminal or a troublemaker.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US" altLang="en-US" sz="1100" dirty="0" smtClean="0">
                <a:latin typeface="Arial" panose="020B0604020202020204" pitchFamily="34" charset="0"/>
              </a:rPr>
              <a:t>“Consent” or “Compliance with sexual abuse?”</a:t>
            </a:r>
          </a:p>
          <a:p>
            <a:pPr algn="l">
              <a:spcBef>
                <a:spcPct val="0"/>
              </a:spcBef>
            </a:pPr>
            <a:endParaRPr lang="en-US"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A person consents if they agree by CHOICE and have the FREEDOM and the CAPACITY to make that choice.</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Someone over 16yrs and under 18yrs may consent to the act of sex but it may still be an abusive act.</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b="1" dirty="0" smtClean="0">
                <a:solidFill>
                  <a:srgbClr val="FF0000"/>
                </a:solidFill>
                <a:latin typeface="Arial" panose="020B0604020202020204" pitchFamily="34" charset="0"/>
              </a:rPr>
              <a:t>Don’t use the fact that they are over 16yrs as an excuse for “no offence - NFA.”</a:t>
            </a:r>
          </a:p>
          <a:p>
            <a:pPr algn="l">
              <a:spcBef>
                <a:spcPct val="0"/>
              </a:spcBef>
            </a:pPr>
            <a:endParaRPr lang="en-GB" altLang="en-US" sz="1100" b="1" dirty="0" smtClean="0">
              <a:solidFill>
                <a:srgbClr val="FF0000"/>
              </a:solidFill>
              <a:latin typeface="Arial" panose="020B0604020202020204" pitchFamily="34" charset="0"/>
            </a:endParaRPr>
          </a:p>
          <a:p>
            <a:pPr algn="l">
              <a:spcBef>
                <a:spcPct val="0"/>
              </a:spcBef>
            </a:pPr>
            <a:r>
              <a:rPr lang="en-GB" altLang="en-US" sz="1100" dirty="0" smtClean="0">
                <a:latin typeface="Arial" panose="020B0604020202020204" pitchFamily="34" charset="0"/>
              </a:rPr>
              <a:t>Be aware that the victim may not see themselves as a victim of abuse or in need of protection…</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Police-recorded crime statistics suffer from under-reporting and therefore do not reflect the actual number of offences committed. Trends in the data may reflect increased public awareness and changes in policing rather than an increase in incidence.</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7,515 recorded offences of rape of girls aged under 16 (3,274 offences of rape of a female child under 13 and 4,241 of rape of a female child under 16)</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 5,893 offences of sexual assault against girls aged under 13</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 2,252 recorded offences of sexual assault against boys aged under 13</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 1,874 recorded offences of rape of boys aged under 16 (1,268 offences of rape of a male child under 13 and 606 of rape of a male child under 16)</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 12,512 recorded offences of sexual activity involving a child under 16 (4,461 offences involving a child under 13 and 8,051 involving a child under 16</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There were 2,461 recorded offences against children in Wales in 2014/15 (1,857 excluding offences that include victims over 16 - abuse of a position of trust of a sexual nature, abuse of children through sexual exploitation and obscene publications, </a:t>
            </a:r>
            <a:r>
              <a:rPr lang="en-GB" altLang="en-US" sz="1100" dirty="0" err="1" smtClean="0">
                <a:latin typeface="Arial" panose="020B0604020202020204" pitchFamily="34" charset="0"/>
                <a:cs typeface="Arial" panose="020B0604020202020204" pitchFamily="34" charset="0"/>
              </a:rPr>
              <a:t>etc</a:t>
            </a:r>
            <a:r>
              <a:rPr lang="en-GB" altLang="en-US" sz="1100" dirty="0" smtClean="0">
                <a:latin typeface="Arial" panose="020B0604020202020204" pitchFamily="34" charset="0"/>
                <a:cs typeface="Arial" panose="020B0604020202020204" pitchFamily="34" charset="0"/>
              </a:rPr>
              <a:t> and protected sexual material). This is a rate of 3.3 sexual offences per 1,000 children aged under 16.  </a:t>
            </a: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Trend: The number of recorded sexual offences against under 16s has increased by 26 per cent in the past year (from 1,478 in 2013/14). It has more than doubled in the past decade, from 779 in 2005/06 (1.4 offences per 1,000 children under 16) to 1,857 </a:t>
            </a:r>
          </a:p>
          <a:p>
            <a:pPr>
              <a:lnSpc>
                <a:spcPct val="100000"/>
              </a:lnSpc>
              <a:spcBef>
                <a:spcPct val="0"/>
              </a:spcBef>
              <a:spcAft>
                <a:spcPts val="600"/>
              </a:spcAft>
            </a:pP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spcAft>
                <a:spcPts val="600"/>
              </a:spcAft>
            </a:pPr>
            <a:r>
              <a:rPr lang="en-GB" altLang="en-US" sz="1100" dirty="0" smtClean="0">
                <a:latin typeface="Arial" panose="020B0604020202020204" pitchFamily="34" charset="0"/>
                <a:cs typeface="Arial" panose="020B0604020202020204" pitchFamily="34" charset="0"/>
              </a:rPr>
              <a:t>The total number of MAPPA-eligible offenders at 31 March 2015 is an increase of 5% when compared with 31 March 2014.  This is consistent with annual rises since 2008/09.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A report from </a:t>
            </a:r>
            <a:r>
              <a:rPr lang="en-GB" altLang="en-US" sz="1100" dirty="0" err="1" smtClean="0">
                <a:latin typeface="Arial" panose="020B0604020202020204" pitchFamily="34" charset="0"/>
                <a:cs typeface="Arial" panose="020B0604020202020204" pitchFamily="34" charset="0"/>
              </a:rPr>
              <a:t>Barnardo's</a:t>
            </a:r>
            <a:r>
              <a:rPr lang="en-GB" altLang="en-US" sz="1100" dirty="0" smtClean="0">
                <a:latin typeface="Arial" panose="020B0604020202020204" pitchFamily="34" charset="0"/>
                <a:cs typeface="Arial" panose="020B0604020202020204" pitchFamily="34" charset="0"/>
              </a:rPr>
              <a:t> </a:t>
            </a:r>
            <a:r>
              <a:rPr lang="en-GB" altLang="en-US" sz="1100" dirty="0" err="1" smtClean="0">
                <a:latin typeface="Arial" panose="020B0604020202020204" pitchFamily="34" charset="0"/>
                <a:cs typeface="Arial" panose="020B0604020202020204" pitchFamily="34" charset="0"/>
              </a:rPr>
              <a:t>Cymru</a:t>
            </a:r>
            <a:r>
              <a:rPr lang="en-GB" altLang="en-US" sz="1100" dirty="0" smtClean="0">
                <a:latin typeface="Arial" panose="020B0604020202020204" pitchFamily="34" charset="0"/>
                <a:cs typeface="Arial" panose="020B0604020202020204" pitchFamily="34" charset="0"/>
              </a:rPr>
              <a:t> and </a:t>
            </a:r>
            <a:r>
              <a:rPr lang="en-GB" altLang="en-US" sz="1100" dirty="0" err="1" smtClean="0">
                <a:latin typeface="Arial" panose="020B0604020202020204" pitchFamily="34" charset="0"/>
                <a:cs typeface="Arial" panose="020B0604020202020204" pitchFamily="34" charset="0"/>
              </a:rPr>
              <a:t>Glyndŵr</a:t>
            </a:r>
            <a:r>
              <a:rPr lang="en-GB" altLang="en-US" sz="1100" dirty="0" smtClean="0">
                <a:latin typeface="Arial" panose="020B0604020202020204" pitchFamily="34" charset="0"/>
                <a:cs typeface="Arial" panose="020B0604020202020204" pitchFamily="34" charset="0"/>
              </a:rPr>
              <a:t> University said </a:t>
            </a:r>
            <a:r>
              <a:rPr lang="en-GB" altLang="en-US" sz="1100" dirty="0" smtClean="0">
                <a:solidFill>
                  <a:srgbClr val="FF0000"/>
                </a:solidFill>
                <a:latin typeface="Arial" panose="020B0604020202020204" pitchFamily="34" charset="0"/>
                <a:cs typeface="Arial" panose="020B0604020202020204" pitchFamily="34" charset="0"/>
              </a:rPr>
              <a:t>80% </a:t>
            </a:r>
            <a:r>
              <a:rPr lang="en-GB" altLang="en-US" sz="1100" dirty="0" smtClean="0">
                <a:latin typeface="Arial" panose="020B0604020202020204" pitchFamily="34" charset="0"/>
                <a:cs typeface="Arial" panose="020B0604020202020204" pitchFamily="34" charset="0"/>
              </a:rPr>
              <a:t>of children deemed at significant risk of sexual exploitation had previously gone missing overnight or for </a:t>
            </a:r>
            <a:r>
              <a:rPr lang="en-GB" altLang="en-US" sz="1100" dirty="0" err="1" smtClean="0">
                <a:latin typeface="Arial" panose="020B0604020202020204" pitchFamily="34" charset="0"/>
                <a:cs typeface="Arial" panose="020B0604020202020204" pitchFamily="34" charset="0"/>
              </a:rPr>
              <a:t>longerCSE</a:t>
            </a:r>
            <a:r>
              <a:rPr lang="en-GB" altLang="en-US" sz="1100" dirty="0" smtClean="0">
                <a:latin typeface="Arial" panose="020B0604020202020204" pitchFamily="34" charset="0"/>
                <a:cs typeface="Arial" panose="020B0604020202020204" pitchFamily="34" charset="0"/>
              </a:rPr>
              <a:t> is becoming increasingly complex - Technology is used in most exploitation cases.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15042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panose="020B0604020202020204" pitchFamily="34" charset="0"/>
                <a:cs typeface="Arial" panose="020B0604020202020204" pitchFamily="34" charset="0"/>
              </a:rPr>
              <a:t>There is more than one type of offender and more than one model, method and approach taken to exploit children. Offenders can be of any age, gender, and ethnicity; even so, the majority of CSE offenders are male and over the age of 14 years. Women can also be perpetrators of CSE and can also be used to recruit and coerce victims into CSE.              </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Offenders groom victims in order to manipulate them.</a:t>
            </a:r>
          </a:p>
          <a:p>
            <a:pPr>
              <a:defRPr/>
            </a:pPr>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Distancing them from friends and family to control them</a:t>
            </a:r>
          </a:p>
          <a:p>
            <a:pPr marL="171450" indent="-171450">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The power and control exerted by the offender is designed to increase the dependence of the victim as the exploitative relationship develops.</a:t>
            </a:r>
          </a:p>
          <a:p>
            <a:pPr marL="171450" indent="-171450">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Offenders often use flattery and attention to persuade victims to view them as a boyfriend</a:t>
            </a:r>
          </a:p>
          <a:p>
            <a:pPr marL="171450" indent="-171450">
              <a:buFont typeface="Arial" panose="020B0604020202020204" pitchFamily="34" charset="0"/>
              <a:buChar char="•"/>
              <a:defRPr/>
            </a:pPr>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Psychology of the offender is very similar to that of the domestic abuse offender:  control and manipulation.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Board Blast</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Individual Task for each student to write down what they believe the risks are.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US" altLang="en-US" sz="1100" b="1" dirty="0" smtClean="0">
                <a:solidFill>
                  <a:srgbClr val="FF0000"/>
                </a:solidFill>
                <a:latin typeface="Arial" panose="020B0604020202020204" pitchFamily="34" charset="0"/>
              </a:rPr>
              <a:t>Trainer notes:</a:t>
            </a:r>
          </a:p>
          <a:p>
            <a:pPr algn="l">
              <a:lnSpc>
                <a:spcPct val="100000"/>
              </a:lnSpc>
              <a:spcBef>
                <a:spcPct val="0"/>
              </a:spcBef>
            </a:pPr>
            <a:endParaRPr lang="en-US" altLang="en-US" sz="1100" b="1" dirty="0" smtClean="0">
              <a:solidFill>
                <a:srgbClr val="0000FF"/>
              </a:solidFill>
              <a:latin typeface="Arial" panose="020B0604020202020204" pitchFamily="34" charset="0"/>
            </a:endParaRPr>
          </a:p>
          <a:p>
            <a:pPr algn="l">
              <a:lnSpc>
                <a:spcPct val="100000"/>
              </a:lnSpc>
              <a:spcBef>
                <a:spcPct val="0"/>
              </a:spcBef>
            </a:pPr>
            <a:r>
              <a:rPr lang="en-US" altLang="en-US" sz="1100" dirty="0" smtClean="0">
                <a:latin typeface="Arial" panose="020B0604020202020204" pitchFamily="34" charset="0"/>
              </a:rPr>
              <a:t>Although all children and young people are potentially vulnerable, research has shown that the more Vulnerability Factors they have in their lives, the more likely they are to experience CSE.</a:t>
            </a:r>
          </a:p>
          <a:p>
            <a:pPr algn="l">
              <a:lnSpc>
                <a:spcPct val="100000"/>
              </a:lnSpc>
              <a:spcBef>
                <a:spcPct val="0"/>
              </a:spcBef>
            </a:pPr>
            <a:endParaRPr lang="en-US" altLang="en-US" sz="1100" dirty="0" smtClean="0">
              <a:latin typeface="Arial" panose="020B0604020202020204" pitchFamily="34" charset="0"/>
            </a:endParaRPr>
          </a:p>
          <a:p>
            <a:pPr algn="l">
              <a:lnSpc>
                <a:spcPct val="100000"/>
              </a:lnSpc>
              <a:spcBef>
                <a:spcPct val="0"/>
              </a:spcBef>
            </a:pPr>
            <a:r>
              <a:rPr lang="en-US" altLang="en-US" sz="1100" dirty="0" smtClean="0">
                <a:latin typeface="Arial" panose="020B0604020202020204" pitchFamily="34" charset="0"/>
              </a:rPr>
              <a:t>Identifying these Factors can allow an early intervention to be made and targeted preventative work to be carried out.</a:t>
            </a:r>
          </a:p>
          <a:p>
            <a:pPr algn="l">
              <a:lnSpc>
                <a:spcPct val="100000"/>
              </a:lnSpc>
              <a:spcBef>
                <a:spcPct val="0"/>
              </a:spcBef>
            </a:pPr>
            <a:endParaRPr lang="en-US" altLang="en-US" sz="1100" dirty="0" smtClean="0">
              <a:latin typeface="Arial" panose="020B0604020202020204" pitchFamily="34" charset="0"/>
            </a:endParaRPr>
          </a:p>
          <a:p>
            <a:pPr algn="l">
              <a:lnSpc>
                <a:spcPct val="100000"/>
              </a:lnSpc>
              <a:spcBef>
                <a:spcPct val="0"/>
              </a:spcBef>
            </a:pPr>
            <a:r>
              <a:rPr lang="en-GB" altLang="en-US" sz="1100" dirty="0" smtClean="0">
                <a:solidFill>
                  <a:srgbClr val="0000FF"/>
                </a:solidFill>
                <a:latin typeface="Arial" panose="020B0604020202020204" pitchFamily="34" charset="0"/>
              </a:rPr>
              <a:t>Living in a chaotic or dysfunctional household</a:t>
            </a:r>
            <a:r>
              <a:rPr lang="en-GB" altLang="en-US" sz="1100" dirty="0" smtClean="0">
                <a:latin typeface="Arial" panose="020B0604020202020204" pitchFamily="34" charset="0"/>
              </a:rPr>
              <a:t> - Including parental substance use, DA, parental mental health issues, parental criminality.</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solidFill>
                  <a:srgbClr val="0000FF"/>
                </a:solidFill>
                <a:latin typeface="Arial" panose="020B0604020202020204" pitchFamily="34" charset="0"/>
              </a:rPr>
              <a:t>History of abuse</a:t>
            </a:r>
            <a:r>
              <a:rPr lang="en-GB" altLang="en-US" sz="1100" dirty="0" smtClean="0">
                <a:latin typeface="Arial" panose="020B0604020202020204" pitchFamily="34" charset="0"/>
              </a:rPr>
              <a:t> - Including familial child sexual abuse, risk of forced marriage, risk of HBV, physical and emotional abuse and neglect).</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solidFill>
                  <a:srgbClr val="0000FF"/>
                </a:solidFill>
                <a:latin typeface="Arial" panose="020B0604020202020204" pitchFamily="34" charset="0"/>
              </a:rPr>
              <a:t>Friends/association with young people who are sexually exploited</a:t>
            </a:r>
            <a:r>
              <a:rPr lang="en-GB" altLang="en-US" sz="1100" dirty="0" smtClean="0">
                <a:latin typeface="Arial" panose="020B0604020202020204" pitchFamily="34" charset="0"/>
              </a:rPr>
              <a:t> (</a:t>
            </a:r>
            <a:r>
              <a:rPr lang="en-GB" altLang="en-US" sz="1100" dirty="0" err="1" smtClean="0">
                <a:latin typeface="Arial" panose="020B0604020202020204" pitchFamily="34" charset="0"/>
              </a:rPr>
              <a:t>eg</a:t>
            </a:r>
            <a:r>
              <a:rPr lang="en-GB" altLang="en-US" sz="1100" dirty="0" smtClean="0">
                <a:latin typeface="Arial" panose="020B0604020202020204" pitchFamily="34" charset="0"/>
              </a:rPr>
              <a:t>. School) this is most often the route into CSE where there is no dysfunctional family or abuse - </a:t>
            </a:r>
            <a:r>
              <a:rPr lang="en-GB" altLang="en-US" sz="1100" b="1" dirty="0" smtClean="0">
                <a:latin typeface="Arial" panose="020B0604020202020204" pitchFamily="34" charset="0"/>
              </a:rPr>
              <a:t>This is why we need Intelligence submissions and details of associates….</a:t>
            </a:r>
          </a:p>
          <a:p>
            <a:pPr algn="l">
              <a:lnSpc>
                <a:spcPct val="100000"/>
              </a:lnSpc>
              <a:spcBef>
                <a:spcPct val="0"/>
              </a:spcBef>
            </a:pPr>
            <a:endParaRPr lang="en-GB" altLang="en-US" sz="1100" b="1" dirty="0" smtClean="0">
              <a:latin typeface="Arial" panose="020B0604020202020204" pitchFamily="34" charset="0"/>
            </a:endParaRPr>
          </a:p>
          <a:p>
            <a:pPr algn="l">
              <a:lnSpc>
                <a:spcPct val="100000"/>
              </a:lnSpc>
              <a:spcBef>
                <a:spcPct val="0"/>
              </a:spcBef>
            </a:pPr>
            <a:r>
              <a:rPr lang="en-GB" altLang="en-US" sz="1100" dirty="0" smtClean="0">
                <a:solidFill>
                  <a:srgbClr val="0000FF"/>
                </a:solidFill>
                <a:latin typeface="Arial" panose="020B0604020202020204" pitchFamily="34" charset="0"/>
              </a:rPr>
              <a:t>Unsure about their sexual orientation</a:t>
            </a:r>
            <a:r>
              <a:rPr lang="en-GB" altLang="en-US" sz="1100" dirty="0" smtClean="0">
                <a:latin typeface="Arial" panose="020B0604020202020204" pitchFamily="34" charset="0"/>
              </a:rPr>
              <a:t> - And/or unable to disclose sexual orientation to their families.</a:t>
            </a:r>
          </a:p>
          <a:p>
            <a:pPr algn="l">
              <a:lnSpc>
                <a:spcPct val="100000"/>
              </a:lnSpc>
              <a:spcBef>
                <a:spcPct val="0"/>
              </a:spcBef>
            </a:pPr>
            <a:endParaRPr lang="en-GB" altLang="en-US" sz="1100" dirty="0" smtClean="0">
              <a:solidFill>
                <a:srgbClr val="0000FF"/>
              </a:solidFill>
              <a:latin typeface="Arial" panose="020B0604020202020204" pitchFamily="34" charset="0"/>
            </a:endParaRPr>
          </a:p>
          <a:p>
            <a:pPr algn="l">
              <a:lnSpc>
                <a:spcPct val="100000"/>
              </a:lnSpc>
              <a:spcBef>
                <a:spcPct val="0"/>
              </a:spcBef>
            </a:pPr>
            <a:r>
              <a:rPr lang="en-GB" altLang="en-US" sz="1100" dirty="0" smtClean="0">
                <a:solidFill>
                  <a:srgbClr val="0000FF"/>
                </a:solidFill>
                <a:latin typeface="Arial" panose="020B0604020202020204" pitchFamily="34" charset="0"/>
              </a:rPr>
              <a:t>Lacking friends of same age group</a:t>
            </a:r>
            <a:r>
              <a:rPr lang="en-GB" altLang="en-US" sz="1100" dirty="0" smtClean="0">
                <a:latin typeface="Arial" panose="020B0604020202020204" pitchFamily="34" charset="0"/>
              </a:rPr>
              <a:t> - This leads to isolation and vulnerability. Something as simple as reintroducing them into education can make a huge difference.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Group Task</a:t>
            </a:r>
            <a:r>
              <a:rPr lang="en-GB" altLang="en-US" sz="1100" dirty="0" smtClean="0">
                <a:latin typeface="Arial" panose="020B0604020202020204" pitchFamily="34" charset="0"/>
                <a:cs typeface="Arial" panose="020B0604020202020204" pitchFamily="34" charset="0"/>
              </a:rPr>
              <a:t> - Students to list what signs &amp; behaviours might suggest that CSE is taking place.</a:t>
            </a:r>
          </a:p>
          <a:p>
            <a:pPr algn="l">
              <a:lnSpc>
                <a:spcPct val="100000"/>
              </a:lnSpc>
              <a:spcBef>
                <a:spcPct val="0"/>
              </a:spcBef>
            </a:pPr>
            <a:endParaRPr lang="en-US" altLang="en-US" sz="1100" dirty="0" smtClean="0">
              <a:latin typeface="Arial" panose="020B0604020202020204" pitchFamily="34" charset="0"/>
              <a:cs typeface="Arial" panose="020B0604020202020204" pitchFamily="34" charset="0"/>
            </a:endParaRPr>
          </a:p>
          <a:p>
            <a:pPr algn="l">
              <a:lnSpc>
                <a:spcPct val="100000"/>
              </a:lnSpc>
              <a:spcBef>
                <a:spcPct val="0"/>
              </a:spcBef>
            </a:pPr>
            <a:r>
              <a:rPr lang="en-US" altLang="en-US" sz="1100" dirty="0" smtClean="0">
                <a:latin typeface="Arial" panose="020B0604020202020204" pitchFamily="34" charset="0"/>
                <a:cs typeface="Arial" panose="020B0604020202020204" pitchFamily="34" charset="0"/>
              </a:rPr>
              <a:t>Trainer to debrief using the below and </a:t>
            </a:r>
            <a:r>
              <a:rPr lang="en-GB" altLang="en-US" sz="1100" b="1" dirty="0" smtClean="0">
                <a:solidFill>
                  <a:srgbClr val="FF0000"/>
                </a:solidFill>
                <a:latin typeface="Arial" panose="020B0604020202020204" pitchFamily="34" charset="0"/>
                <a:cs typeface="Arial" panose="020B0604020202020204" pitchFamily="34" charset="0"/>
              </a:rPr>
              <a:t>Recognising Warning Signs of CSE - Trainer Notes</a:t>
            </a:r>
            <a:endParaRPr lang="en-US" altLang="en-US" sz="1100" b="1" dirty="0" smtClean="0">
              <a:solidFill>
                <a:srgbClr val="FF0000"/>
              </a:solidFill>
              <a:latin typeface="Arial" panose="020B0604020202020204" pitchFamily="34" charset="0"/>
              <a:cs typeface="Arial" panose="020B0604020202020204" pitchFamily="34" charset="0"/>
            </a:endParaRPr>
          </a:p>
          <a:p>
            <a:pPr algn="l">
              <a:lnSpc>
                <a:spcPct val="100000"/>
              </a:lnSpc>
            </a:pPr>
            <a:endParaRPr lang="en-GB" altLang="en-US" sz="1100" b="1" dirty="0" smtClean="0">
              <a:solidFill>
                <a:srgbClr val="FF0000"/>
              </a:solidFill>
              <a:latin typeface="Arial" panose="020B0604020202020204" pitchFamily="34" charset="0"/>
              <a:cs typeface="Arial" panose="020B0604020202020204" pitchFamily="34" charset="0"/>
            </a:endParaRPr>
          </a:p>
          <a:p>
            <a:pPr algn="l">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Signs and behaviour generally seen in children who are already being sexually exploited - The first 3 have been identified by CEOP as the most common risk indicators:</a:t>
            </a:r>
          </a:p>
          <a:p>
            <a:pPr algn="l">
              <a:lnSpc>
                <a:spcPct val="100000"/>
              </a:lnSpc>
              <a:spcBef>
                <a:spcPct val="0"/>
              </a:spcBef>
            </a:pPr>
            <a:r>
              <a:rPr lang="en-GB" altLang="en-US" sz="1100" b="1" dirty="0" smtClean="0">
                <a:latin typeface="Arial" panose="020B0604020202020204" pitchFamily="34" charset="0"/>
                <a:cs typeface="Arial" panose="020B0604020202020204" pitchFamily="34" charset="0"/>
              </a:rPr>
              <a:t>Repeatedly missing from home/care/school.</a:t>
            </a:r>
          </a:p>
          <a:p>
            <a:pPr algn="l">
              <a:lnSpc>
                <a:spcPct val="100000"/>
              </a:lnSpc>
              <a:spcBef>
                <a:spcPct val="0"/>
              </a:spcBef>
            </a:pPr>
            <a:r>
              <a:rPr lang="en-GB" altLang="en-US" sz="1100" b="1" dirty="0" smtClean="0">
                <a:latin typeface="Arial" panose="020B0604020202020204" pitchFamily="34" charset="0"/>
                <a:cs typeface="Arial" panose="020B0604020202020204" pitchFamily="34" charset="0"/>
              </a:rPr>
              <a:t>Estranged from their family/friends.</a:t>
            </a:r>
          </a:p>
          <a:p>
            <a:pPr algn="l">
              <a:lnSpc>
                <a:spcPct val="100000"/>
              </a:lnSpc>
              <a:spcBef>
                <a:spcPct val="0"/>
              </a:spcBef>
            </a:pPr>
            <a:r>
              <a:rPr lang="en-GB" altLang="en-US" sz="1100" b="1" dirty="0" smtClean="0">
                <a:latin typeface="Arial" panose="020B0604020202020204" pitchFamily="34" charset="0"/>
                <a:cs typeface="Arial" panose="020B0604020202020204" pitchFamily="34" charset="0"/>
              </a:rPr>
              <a:t>Associating with older people. </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Physical injuries.</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Alcohol/Drug misuse.</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Involvement in offending.</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Repeat sexually-transmitted infections, pregnancy and terminations.</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Change in physical appearance.</a:t>
            </a:r>
          </a:p>
          <a:p>
            <a:pPr algn="l">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Evidence of sexual bullying and/or vulnerability through the internet and/or social networking sites.</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Receipt of gifts from unknown sources.</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Recruiting others into exploitative situations.</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Mental Health issues (</a:t>
            </a:r>
            <a:r>
              <a:rPr lang="en-GB" altLang="en-US" sz="1100" dirty="0" err="1" smtClean="0">
                <a:latin typeface="Arial" panose="020B0604020202020204" pitchFamily="34" charset="0"/>
                <a:cs typeface="Arial" panose="020B0604020202020204" pitchFamily="34" charset="0"/>
              </a:rPr>
              <a:t>inc.</a:t>
            </a:r>
            <a:r>
              <a:rPr lang="en-GB" altLang="en-US" sz="1100" dirty="0" smtClean="0">
                <a:latin typeface="Arial" panose="020B0604020202020204" pitchFamily="34" charset="0"/>
                <a:cs typeface="Arial" panose="020B0604020202020204" pitchFamily="34" charset="0"/>
              </a:rPr>
              <a:t> Self-harm).</a:t>
            </a:r>
          </a:p>
          <a:p>
            <a:pPr algn="l">
              <a:lnSpc>
                <a:spcPct val="100000"/>
              </a:lnSpc>
              <a:spcBef>
                <a:spcPct val="0"/>
              </a:spcBef>
            </a:pPr>
            <a:r>
              <a:rPr lang="en-GB" altLang="en-US" sz="1100" dirty="0" smtClean="0">
                <a:latin typeface="Arial" panose="020B0604020202020204" pitchFamily="34" charset="0"/>
                <a:cs typeface="Arial" panose="020B0604020202020204" pitchFamily="34" charset="0"/>
              </a:rPr>
              <a:t>Thoughts of, or attempts at, suicide.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Perpetrators are likely to target those whose wellbeing may attract less attention and those they have the highest chance of isolating and then controlling, e.g. children who are looked after or even children with Special Educational Needs.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All of us who have had involvement with teenagers will be aware of obvious changes in their personalities; as they develop and grow their need to detach themselves from their parents/carers adult role models is a natural progression which they cannot avoid.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This however leaves them vulnerable to exploitation.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Risks: very protective parents placing unrealistic restrictions on their children, this makes them secretive and rebellious.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Lesbian and Gay children who are struggling with their sexuality they are unable to speak to their friends or parents and therefore turn to social media making them very vulnerable.  Their behaviour is also very secretive.</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Children who don’t have attachments need to be attached , their needs have not been met and therefore they look elsewhere for those needs to be met.  This is when the Sex Offender steps in.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altLang="en-US" sz="1100" b="1" dirty="0" smtClean="0">
                <a:latin typeface="Arial" panose="020B0604020202020204" pitchFamily="34" charset="0"/>
                <a:ea typeface="ＭＳ Ｐゴシック" panose="020B0600070205080204" pitchFamily="34" charset="-128"/>
              </a:rPr>
              <a:t>If conducting searches- consider multiple phones in their possession. A number of victims have been identified as having been given phones by their perpetrators.   </a:t>
            </a:r>
          </a:p>
          <a:p>
            <a:pPr>
              <a:buFontTx/>
              <a:buChar char="•"/>
            </a:pPr>
            <a:endParaRPr lang="en-GB" altLang="en-US" sz="1100" dirty="0" smtClean="0">
              <a:latin typeface="Arial" panose="020B0604020202020204" pitchFamily="34" charset="0"/>
              <a:ea typeface="ＭＳ Ｐゴシック" panose="020B0600070205080204" pitchFamily="34" charset="-128"/>
            </a:endParaRPr>
          </a:p>
          <a:p>
            <a:pPr>
              <a:buFontTx/>
              <a:buChar char="•"/>
            </a:pPr>
            <a:r>
              <a:rPr lang="en-GB" altLang="en-US" sz="1100" dirty="0" smtClean="0">
                <a:latin typeface="Arial" panose="020B0604020202020204" pitchFamily="34" charset="0"/>
                <a:ea typeface="ＭＳ Ｐゴシック" panose="020B0600070205080204" pitchFamily="34" charset="-128"/>
              </a:rPr>
              <a:t>The perpetrator will step in and meet their needs.</a:t>
            </a:r>
          </a:p>
          <a:p>
            <a:pPr>
              <a:buFontTx/>
              <a:buChar char="•"/>
            </a:pPr>
            <a:r>
              <a:rPr lang="en-GB" altLang="en-US" sz="1100" dirty="0" smtClean="0">
                <a:latin typeface="Arial" panose="020B0604020202020204" pitchFamily="34" charset="0"/>
                <a:ea typeface="ＭＳ Ｐゴシック" panose="020B0600070205080204" pitchFamily="34" charset="-128"/>
              </a:rPr>
              <a:t>Police will investigate inform the child that they will arrest the perpetrator and take him/her to court.</a:t>
            </a:r>
          </a:p>
          <a:p>
            <a:pPr>
              <a:buFontTx/>
              <a:buChar char="•"/>
            </a:pPr>
            <a:r>
              <a:rPr lang="en-GB" altLang="en-US" sz="1100" dirty="0" smtClean="0">
                <a:latin typeface="Arial" panose="020B0604020202020204" pitchFamily="34" charset="0"/>
                <a:ea typeface="ＭＳ Ｐゴシック" panose="020B0600070205080204" pitchFamily="34" charset="-128"/>
              </a:rPr>
              <a:t> Child will clam up as any attention/attachment is better than nothing. </a:t>
            </a:r>
          </a:p>
          <a:p>
            <a:pPr>
              <a:buFontTx/>
              <a:buChar char="•"/>
            </a:pPr>
            <a:r>
              <a:rPr lang="en-GB" altLang="en-US" sz="1100" dirty="0" smtClean="0">
                <a:latin typeface="Arial" panose="020B0604020202020204" pitchFamily="34" charset="0"/>
                <a:ea typeface="ＭＳ Ｐゴシック" panose="020B0600070205080204" pitchFamily="34" charset="-128"/>
              </a:rPr>
              <a:t>It may be bad it may hurt but it is better than nothing </a:t>
            </a:r>
          </a:p>
          <a:p>
            <a:pPr>
              <a:buFontTx/>
              <a:buChar char="•"/>
            </a:pPr>
            <a:r>
              <a:rPr lang="en-GB" altLang="en-US" sz="1100" dirty="0" smtClean="0">
                <a:latin typeface="Arial" panose="020B0604020202020204" pitchFamily="34" charset="0"/>
                <a:ea typeface="ＭＳ Ｐゴシック" panose="020B0600070205080204" pitchFamily="34" charset="-128"/>
              </a:rPr>
              <a:t>Multi Agency approach required need to provide alternative attachments.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smtClean="0">
                <a:latin typeface="Arial" panose="020B0604020202020204" pitchFamily="34" charset="0"/>
              </a:rPr>
              <a:t>Chapman was a High Risk Registered Sex Offender.</a:t>
            </a:r>
          </a:p>
          <a:p>
            <a:pPr algn="l"/>
            <a:r>
              <a:rPr lang="en-GB" altLang="en-US" sz="1100" dirty="0" smtClean="0">
                <a:latin typeface="Arial" panose="020B0604020202020204" pitchFamily="34" charset="0"/>
              </a:rPr>
              <a:t>He went missing from his home Force area but no enquiries were made to trace him, nor was he circulated.  </a:t>
            </a:r>
          </a:p>
          <a:p>
            <a:pPr algn="l"/>
            <a:endParaRPr lang="en-GB" altLang="en-US" sz="1100" dirty="0" smtClean="0">
              <a:latin typeface="Arial" panose="020B0604020202020204" pitchFamily="34" charset="0"/>
            </a:endParaRPr>
          </a:p>
          <a:p>
            <a:pPr algn="l"/>
            <a:r>
              <a:rPr lang="en-GB" altLang="en-US" sz="1100" dirty="0" smtClean="0">
                <a:latin typeface="Arial" panose="020B0604020202020204" pitchFamily="34" charset="0"/>
              </a:rPr>
              <a:t>On the day Chapman had arranged to meet Ashleigh he texted her to say that he wasn’t able to get to the place they had arranged but that “his father” would pick her up.</a:t>
            </a:r>
          </a:p>
          <a:p>
            <a:pPr algn="l"/>
            <a:r>
              <a:rPr lang="en-GB" altLang="en-US" sz="1100" dirty="0" smtClean="0">
                <a:latin typeface="Arial" panose="020B0604020202020204" pitchFamily="34" charset="0"/>
              </a:rPr>
              <a:t>Ashleigh willingly got into the car with Chapman.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ea typeface="ＭＳ Ｐゴシック" panose="020B0600070205080204" pitchFamily="34" charset="-128"/>
              </a:rPr>
              <a:t>Grooming</a:t>
            </a:r>
            <a:r>
              <a:rPr lang="en-GB" altLang="en-US" sz="1100" dirty="0" smtClean="0">
                <a:latin typeface="Arial" panose="020B0604020202020204" pitchFamily="34" charset="0"/>
                <a:ea typeface="ＭＳ Ｐゴシック" panose="020B0600070205080204" pitchFamily="34" charset="-128"/>
              </a:rPr>
              <a:t> is a process whereby a child is wooed and courted by an older “boyfriend” initially through constant attention and affection, later developing into more coercive and often violent behaviour. A key part of the process is that the victim becomes isolated from friends and family and other important relationships.</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Grooming using social media/network sites is on the increase.</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The grooming process usually starts with kindness, friendship and gifts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dirty="0" smtClean="0">
                <a:latin typeface="Arial" panose="020B0604020202020204" pitchFamily="34" charset="0"/>
                <a:ea typeface="ＭＳ Ｐゴシック" panose="020B0600070205080204" pitchFamily="34" charset="-128"/>
              </a:rPr>
              <a:t>Grooming has now been amended to one contact. </a:t>
            </a:r>
          </a:p>
          <a:p>
            <a:pPr algn="l">
              <a:lnSpc>
                <a:spcPct val="100000"/>
              </a:lnSpc>
            </a:pPr>
            <a:endParaRPr lang="en-GB" altLang="en-US" sz="1100" dirty="0" smtClean="0">
              <a:latin typeface="Arial" panose="020B0604020202020204" pitchFamily="34" charset="0"/>
              <a:ea typeface="ＭＳ Ｐゴシック" panose="020B0600070205080204" pitchFamily="34" charset="-128"/>
            </a:endParaRPr>
          </a:p>
          <a:p>
            <a:pPr algn="l">
              <a:lnSpc>
                <a:spcPct val="100000"/>
              </a:lnSpc>
              <a:spcBef>
                <a:spcPct val="0"/>
              </a:spcBef>
            </a:pPr>
            <a:r>
              <a:rPr lang="en-GB" altLang="en-US" sz="1100" b="1" dirty="0" smtClean="0">
                <a:latin typeface="Arial" panose="020B0604020202020204" pitchFamily="34" charset="0"/>
              </a:rPr>
              <a:t>Control </a:t>
            </a:r>
          </a:p>
          <a:p>
            <a:pPr algn="l">
              <a:lnSpc>
                <a:spcPct val="100000"/>
              </a:lnSpc>
              <a:spcBef>
                <a:spcPct val="0"/>
              </a:spcBef>
            </a:pPr>
            <a:r>
              <a:rPr lang="en-GB" altLang="en-US" sz="1100" dirty="0" smtClean="0">
                <a:latin typeface="Arial" panose="020B0604020202020204" pitchFamily="34" charset="0"/>
              </a:rPr>
              <a:t>The perpetrator now begins to control all aspects of the victim’s life. Where they go, who they see, what they wear etc.  </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The victim often becomes frightened but, similar to other victims of abuse, may believe that it is their own fault and feels guilty.  </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The perpetrator may grant small “indulgences,” such as soft drugs and alcohol which aid in reducing resistance.</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The perpetrator gradually destroys any ties to the victim’s support network - Relinquishing friends and even rejecting family.  </a:t>
            </a:r>
          </a:p>
          <a:p>
            <a:pPr algn="l">
              <a:lnSpc>
                <a:spcPct val="100000"/>
              </a:lnSpc>
              <a:spcBef>
                <a:spcPct val="0"/>
              </a:spcBef>
            </a:pPr>
            <a:endParaRPr lang="en-GB" altLang="en-US" sz="1100" dirty="0" smtClean="0">
              <a:latin typeface="Arial" panose="020B0604020202020204" pitchFamily="34" charset="0"/>
            </a:endParaRPr>
          </a:p>
          <a:p>
            <a:pPr algn="l">
              <a:lnSpc>
                <a:spcPct val="100000"/>
              </a:lnSpc>
              <a:spcBef>
                <a:spcPct val="0"/>
              </a:spcBef>
            </a:pPr>
            <a:r>
              <a:rPr lang="en-GB" altLang="en-US" sz="1100" dirty="0" smtClean="0">
                <a:latin typeface="Arial" panose="020B0604020202020204" pitchFamily="34" charset="0"/>
              </a:rPr>
              <a:t>The victim may also be physically isolated - Kept in a room or flat.</a:t>
            </a:r>
            <a:endParaRPr lang="en-GB" altLang="en-US" sz="1100" dirty="0" smtClean="0">
              <a:latin typeface="Arial" panose="020B0604020202020204" pitchFamily="34" charset="0"/>
              <a:ea typeface="ＭＳ Ｐゴシック" panose="020B0600070205080204" pitchFamily="34" charset="-128"/>
            </a:endParaRP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gn="l">
              <a:lnSpc>
                <a:spcPct val="100000"/>
              </a:lnSpc>
            </a:pPr>
            <a:r>
              <a:rPr lang="en-GB" altLang="en-US" sz="1100" b="1" dirty="0" smtClean="0">
                <a:latin typeface="Arial" panose="020B0604020202020204" pitchFamily="34" charset="0"/>
                <a:ea typeface="ＭＳ Ｐゴシック" panose="020B0600070205080204" pitchFamily="34" charset="-128"/>
              </a:rPr>
              <a:t>Pursuing</a:t>
            </a:r>
          </a:p>
          <a:p>
            <a:pPr algn="l">
              <a:lnSpc>
                <a:spcPct val="100000"/>
              </a:lnSpc>
            </a:pPr>
            <a:r>
              <a:rPr lang="en-GB" altLang="en-US" sz="1100" dirty="0" smtClean="0">
                <a:latin typeface="Arial" panose="020B0604020202020204" pitchFamily="34" charset="0"/>
              </a:rPr>
              <a:t>Should the victim “escape,” the perpetrator will continue to pursue them via phone, text, internet, in person etc. to manipulate them in an attempt to renew the “relationship.”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The perpetrator will apologise for their behaviour, shower the victim with gifts and attention. </a:t>
            </a:r>
          </a:p>
          <a:p>
            <a:pPr algn="l">
              <a:lnSpc>
                <a:spcPct val="100000"/>
              </a:lnSpc>
            </a:pPr>
            <a:r>
              <a:rPr lang="en-GB" altLang="en-US" sz="1100" dirty="0" smtClean="0">
                <a:latin typeface="Arial" panose="020B0604020202020204" pitchFamily="34" charset="0"/>
              </a:rPr>
              <a:t>And/or</a:t>
            </a:r>
          </a:p>
          <a:p>
            <a:pPr algn="l">
              <a:lnSpc>
                <a:spcPct val="100000"/>
              </a:lnSpc>
            </a:pPr>
            <a:r>
              <a:rPr lang="en-GB" altLang="en-US" sz="1100" dirty="0" smtClean="0">
                <a:latin typeface="Arial" panose="020B0604020202020204" pitchFamily="34" charset="0"/>
              </a:rPr>
              <a:t>Use guilt, offers of money (which may be the reason for the victim being involved in CSE in the first place), threats or blackmail (distributing embarrassing images on the net, character assassination via Facebook, word-of-mouth etc.).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But the end result is always the same if the victim re-engages - A return to the abuse…</a:t>
            </a:r>
          </a:p>
          <a:p>
            <a:pPr>
              <a:lnSpc>
                <a:spcPct val="100000"/>
              </a:lnSpc>
            </a:pPr>
            <a:endParaRPr lang="en-GB" altLang="en-US" sz="1100" b="1"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Sharing</a:t>
            </a:r>
          </a:p>
          <a:p>
            <a:pPr algn="l">
              <a:lnSpc>
                <a:spcPct val="100000"/>
              </a:lnSpc>
            </a:pPr>
            <a:r>
              <a:rPr lang="en-GB" altLang="en-US" sz="1100" dirty="0" smtClean="0">
                <a:latin typeface="Arial" panose="020B0604020202020204" pitchFamily="34" charset="0"/>
              </a:rPr>
              <a:t>The perpetrator has created a “willing victim.”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The victim may agree to have sex with other men, often the perpetrator’s “friends.”</a:t>
            </a:r>
          </a:p>
          <a:p>
            <a:endParaRPr lang="en-GB" altLang="en-US" b="1" dirty="0" smtClean="0">
              <a:latin typeface="Arial" panose="020B0604020202020204" pitchFamily="34" charset="0"/>
              <a:ea typeface="ＭＳ Ｐゴシック" panose="020B0600070205080204" pitchFamily="34" charset="-128"/>
            </a:endParaRPr>
          </a:p>
          <a:p>
            <a:endParaRPr lang="en-GB" altLang="en-US" b="1" dirty="0" smtClean="0">
              <a:latin typeface="Arial" panose="020B0604020202020204" pitchFamily="34" charset="0"/>
              <a:ea typeface="ＭＳ Ｐゴシック" panose="020B0600070205080204" pitchFamily="34" charset="-128"/>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
              </a:spcBef>
            </a:pPr>
            <a:r>
              <a:rPr lang="en-US" altLang="en-US" sz="1100" b="1" dirty="0" smtClean="0">
                <a:solidFill>
                  <a:srgbClr val="0000FF"/>
                </a:solidFill>
                <a:latin typeface="Arial" panose="020B0604020202020204" pitchFamily="34" charset="0"/>
              </a:rPr>
              <a:t>Positive Action </a:t>
            </a:r>
            <a:r>
              <a:rPr lang="en-US" altLang="en-US" sz="1100" dirty="0" smtClean="0">
                <a:latin typeface="Arial" panose="020B0604020202020204" pitchFamily="34" charset="0"/>
              </a:rPr>
              <a:t>- See</a:t>
            </a:r>
            <a:r>
              <a:rPr lang="en-US" altLang="en-US" sz="1100" dirty="0" smtClean="0">
                <a:solidFill>
                  <a:srgbClr val="0000FF"/>
                </a:solidFill>
                <a:latin typeface="Arial" panose="020B0604020202020204" pitchFamily="34" charset="0"/>
              </a:rPr>
              <a:t> </a:t>
            </a:r>
            <a:r>
              <a:rPr lang="en-US" altLang="en-US" sz="1100" b="1" dirty="0" smtClean="0">
                <a:solidFill>
                  <a:srgbClr val="FF0000"/>
                </a:solidFill>
                <a:latin typeface="Arial" panose="020B0604020202020204" pitchFamily="34" charset="0"/>
              </a:rPr>
              <a:t>Trainer Notes for Legislative powers.</a:t>
            </a:r>
          </a:p>
          <a:p>
            <a:pPr algn="l">
              <a:spcBef>
                <a:spcPct val="5000"/>
              </a:spcBef>
            </a:pPr>
            <a:endParaRPr lang="en-US" altLang="en-US" sz="1100" b="1" dirty="0" smtClean="0">
              <a:solidFill>
                <a:srgbClr val="0000FF"/>
              </a:solidFill>
              <a:latin typeface="Arial" panose="020B0604020202020204" pitchFamily="34" charset="0"/>
            </a:endParaRPr>
          </a:p>
          <a:p>
            <a:pPr algn="l">
              <a:spcBef>
                <a:spcPct val="5000"/>
              </a:spcBef>
            </a:pPr>
            <a:r>
              <a:rPr lang="en-US" altLang="en-US" sz="1100" b="1" dirty="0" smtClean="0">
                <a:solidFill>
                  <a:srgbClr val="0000FF"/>
                </a:solidFill>
                <a:latin typeface="Arial" panose="020B0604020202020204" pitchFamily="34" charset="0"/>
              </a:rPr>
              <a:t>Linking of all known associates &amp; addresses</a:t>
            </a:r>
            <a:r>
              <a:rPr lang="en-US" altLang="en-US" sz="1100" dirty="0" smtClean="0">
                <a:latin typeface="Arial" panose="020B0604020202020204" pitchFamily="34" charset="0"/>
              </a:rPr>
              <a:t> - This will assist in building up a pattern, identifying those at risk of being pulled into CSE by their friends and provide further avenues for enquiries.</a:t>
            </a:r>
          </a:p>
          <a:p>
            <a:pPr algn="l">
              <a:spcBef>
                <a:spcPct val="5000"/>
              </a:spcBef>
            </a:pPr>
            <a:endParaRPr lang="en-US" altLang="en-US" sz="1100" dirty="0" smtClean="0">
              <a:latin typeface="Arial" panose="020B0604020202020204" pitchFamily="34" charset="0"/>
            </a:endParaRPr>
          </a:p>
          <a:p>
            <a:pPr algn="l">
              <a:spcBef>
                <a:spcPct val="5000"/>
              </a:spcBef>
            </a:pPr>
            <a:r>
              <a:rPr lang="en-US" altLang="en-US" sz="1100" b="1" dirty="0" smtClean="0">
                <a:solidFill>
                  <a:srgbClr val="0000FF"/>
                </a:solidFill>
                <a:latin typeface="Arial" panose="020B0604020202020204" pitchFamily="34" charset="0"/>
              </a:rPr>
              <a:t>PND check</a:t>
            </a:r>
            <a:r>
              <a:rPr lang="en-US" altLang="en-US" sz="1100" dirty="0" smtClean="0">
                <a:latin typeface="Arial" panose="020B0604020202020204" pitchFamily="34" charset="0"/>
              </a:rPr>
              <a:t> - Only if you believe that this is a cross-border issue or the perp is from another area.</a:t>
            </a:r>
          </a:p>
          <a:p>
            <a:pPr algn="l">
              <a:spcBef>
                <a:spcPct val="5000"/>
              </a:spcBef>
            </a:pPr>
            <a:endParaRPr lang="en-US" altLang="en-US" sz="1100" b="1" dirty="0" smtClean="0">
              <a:solidFill>
                <a:srgbClr val="0000FF"/>
              </a:solidFill>
              <a:latin typeface="Arial" panose="020B0604020202020204" pitchFamily="34" charset="0"/>
            </a:endParaRPr>
          </a:p>
          <a:p>
            <a:pPr algn="l">
              <a:spcBef>
                <a:spcPct val="5000"/>
              </a:spcBef>
            </a:pPr>
            <a:r>
              <a:rPr lang="en-US" altLang="en-US" sz="1100" b="1" dirty="0" smtClean="0">
                <a:solidFill>
                  <a:srgbClr val="0000FF"/>
                </a:solidFill>
                <a:latin typeface="Arial" panose="020B0604020202020204" pitchFamily="34" charset="0"/>
              </a:rPr>
              <a:t>PPD1 submission</a:t>
            </a:r>
            <a:r>
              <a:rPr lang="en-US" altLang="en-US" sz="1100" dirty="0" smtClean="0">
                <a:latin typeface="Arial" panose="020B0604020202020204" pitchFamily="34" charset="0"/>
              </a:rPr>
              <a:t> - Officers are </a:t>
            </a:r>
            <a:r>
              <a:rPr lang="en-US" altLang="en-US" sz="1100" b="1" dirty="0" smtClean="0">
                <a:latin typeface="Arial" panose="020B0604020202020204" pitchFamily="34" charset="0"/>
              </a:rPr>
              <a:t>still </a:t>
            </a:r>
            <a:r>
              <a:rPr lang="en-US" altLang="en-US" sz="1100" dirty="0" smtClean="0">
                <a:latin typeface="Arial" panose="020B0604020202020204" pitchFamily="34" charset="0"/>
              </a:rPr>
              <a:t>asking </a:t>
            </a:r>
            <a:r>
              <a:rPr lang="en-US" altLang="en-US" sz="1100" i="1" dirty="0" smtClean="0">
                <a:latin typeface="Arial" panose="020B0604020202020204" pitchFamily="34" charset="0"/>
              </a:rPr>
              <a:t>“why do we have to put a PPD1 in if Social Services are already aware of this child/young person or they are in care?”</a:t>
            </a:r>
          </a:p>
          <a:p>
            <a:pPr algn="l">
              <a:spcBef>
                <a:spcPct val="5000"/>
              </a:spcBef>
            </a:pPr>
            <a:endParaRPr lang="en-US" altLang="en-US" sz="1100" dirty="0" smtClean="0">
              <a:latin typeface="Arial" panose="020B0604020202020204" pitchFamily="34" charset="0"/>
            </a:endParaRPr>
          </a:p>
          <a:p>
            <a:pPr algn="l">
              <a:spcBef>
                <a:spcPct val="5000"/>
              </a:spcBef>
            </a:pPr>
            <a:r>
              <a:rPr lang="en-US" altLang="en-US" sz="1100" b="1" dirty="0" smtClean="0">
                <a:latin typeface="Arial" panose="020B0604020202020204" pitchFamily="34" charset="0"/>
              </a:rPr>
              <a:t>Firstly</a:t>
            </a:r>
            <a:r>
              <a:rPr lang="en-US" altLang="en-US" sz="1100" dirty="0" smtClean="0">
                <a:latin typeface="Arial" panose="020B0604020202020204" pitchFamily="34" charset="0"/>
              </a:rPr>
              <a:t> - Social Services (and other agencies) are not aware of every encounter this child/young person has with the Police so PPD1s will provide a full picture of how the situation is developing.</a:t>
            </a:r>
          </a:p>
          <a:p>
            <a:pPr algn="l">
              <a:spcBef>
                <a:spcPct val="5000"/>
              </a:spcBef>
            </a:pPr>
            <a:endParaRPr lang="en-US" altLang="en-US" sz="1100" dirty="0" smtClean="0">
              <a:latin typeface="Arial" panose="020B0604020202020204" pitchFamily="34" charset="0"/>
            </a:endParaRPr>
          </a:p>
          <a:p>
            <a:pPr algn="l">
              <a:spcBef>
                <a:spcPct val="5000"/>
              </a:spcBef>
            </a:pPr>
            <a:endParaRPr lang="en-US" altLang="en-US" sz="1100" b="1" dirty="0" smtClean="0">
              <a:solidFill>
                <a:srgbClr val="0000FF"/>
              </a:solidFill>
              <a:latin typeface="Arial" panose="020B0604020202020204" pitchFamily="34" charset="0"/>
            </a:endParaRPr>
          </a:p>
          <a:p>
            <a:pPr algn="l">
              <a:spcBef>
                <a:spcPct val="5000"/>
              </a:spcBef>
            </a:pPr>
            <a:r>
              <a:rPr lang="en-US" altLang="en-US" sz="1100" b="1" dirty="0" smtClean="0">
                <a:solidFill>
                  <a:srgbClr val="0000FF"/>
                </a:solidFill>
                <a:latin typeface="Arial" panose="020B0604020202020204" pitchFamily="34" charset="0"/>
              </a:rPr>
              <a:t>REMINDER</a:t>
            </a:r>
          </a:p>
          <a:p>
            <a:pPr algn="l">
              <a:spcBef>
                <a:spcPct val="5000"/>
              </a:spcBef>
            </a:pPr>
            <a:endParaRPr lang="en-US" altLang="en-US" sz="1100" dirty="0" smtClean="0">
              <a:latin typeface="Arial" panose="020B0604020202020204" pitchFamily="34" charset="0"/>
            </a:endParaRPr>
          </a:p>
          <a:p>
            <a:pPr algn="l">
              <a:spcBef>
                <a:spcPct val="5000"/>
              </a:spcBef>
            </a:pPr>
            <a:r>
              <a:rPr lang="en-US" altLang="en-US" sz="1100" dirty="0" smtClean="0">
                <a:latin typeface="Arial" panose="020B0604020202020204" pitchFamily="34" charset="0"/>
              </a:rPr>
              <a:t>The PPD1 is disclosed to other agencies and discussed at multi-agency meetings </a:t>
            </a:r>
            <a:r>
              <a:rPr lang="en-US" altLang="en-US" sz="1100" i="1" dirty="0" smtClean="0">
                <a:latin typeface="Arial" panose="020B0604020202020204" pitchFamily="34" charset="0"/>
              </a:rPr>
              <a:t>so consider what you put on the form</a:t>
            </a:r>
            <a:r>
              <a:rPr lang="en-US" altLang="en-US" sz="1100" dirty="0" smtClean="0">
                <a:latin typeface="Arial" panose="020B0604020202020204" pitchFamily="34" charset="0"/>
              </a:rPr>
              <a:t>.</a:t>
            </a:r>
          </a:p>
          <a:p>
            <a:pPr algn="l">
              <a:spcBef>
                <a:spcPct val="5000"/>
              </a:spcBef>
            </a:pPr>
            <a:endParaRPr lang="en-US" altLang="en-US" sz="1100" dirty="0" smtClean="0">
              <a:latin typeface="Arial" panose="020B0604020202020204" pitchFamily="34" charset="0"/>
            </a:endParaRPr>
          </a:p>
          <a:p>
            <a:pPr algn="l">
              <a:spcBef>
                <a:spcPct val="5000"/>
              </a:spcBef>
            </a:pPr>
            <a:r>
              <a:rPr lang="en-US" altLang="en-US" sz="1100" dirty="0" smtClean="0">
                <a:latin typeface="Arial" panose="020B0604020202020204" pitchFamily="34" charset="0"/>
              </a:rPr>
              <a:t>There has been an occasion where an Officer submitted a PPD1 which contained very, very negative comments about Social Services.</a:t>
            </a:r>
          </a:p>
          <a:p>
            <a:pPr algn="l">
              <a:spcBef>
                <a:spcPct val="5000"/>
              </a:spcBef>
            </a:pPr>
            <a:endParaRPr lang="en-US" altLang="en-US" sz="1100" dirty="0" smtClean="0">
              <a:latin typeface="Arial" panose="020B0604020202020204" pitchFamily="34" charset="0"/>
            </a:endParaRPr>
          </a:p>
          <a:p>
            <a:pPr algn="l">
              <a:spcBef>
                <a:spcPct val="5000"/>
              </a:spcBef>
            </a:pPr>
            <a:r>
              <a:rPr lang="en-US" altLang="en-US" sz="1100" dirty="0" smtClean="0">
                <a:latin typeface="Arial" panose="020B0604020202020204" pitchFamily="34" charset="0"/>
              </a:rPr>
              <a:t>This PPD1 was then shared with other agencies and “discussed” during the next multi-agency meeting, which proved very embarrassing to the PPU Officer attending…  </a:t>
            </a:r>
          </a:p>
          <a:p>
            <a:pPr algn="l">
              <a:spcBef>
                <a:spcPct val="5000"/>
              </a:spcBef>
            </a:pPr>
            <a:endParaRPr lang="en-US" altLang="en-US" sz="1100" dirty="0" smtClean="0">
              <a:latin typeface="Arial" panose="020B0604020202020204" pitchFamily="34" charset="0"/>
            </a:endParaRP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175382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dirty="0" smtClean="0">
                <a:latin typeface="Arial" panose="020B0604020202020204" pitchFamily="34" charset="0"/>
                <a:cs typeface="Arial" panose="020B0604020202020204" pitchFamily="34" charset="0"/>
              </a:rPr>
              <a:t>See </a:t>
            </a:r>
            <a:r>
              <a:rPr lang="en-GB" altLang="en-US" sz="1100" b="1" dirty="0" smtClean="0">
                <a:solidFill>
                  <a:srgbClr val="FF0000"/>
                </a:solidFill>
                <a:latin typeface="Arial" panose="020B0604020202020204" pitchFamily="34" charset="0"/>
                <a:cs typeface="Arial" panose="020B0604020202020204" pitchFamily="34" charset="0"/>
              </a:rPr>
              <a:t>Child Abduction Warning Notice - Trainer Notes</a:t>
            </a:r>
            <a:r>
              <a:rPr lang="en-GB" altLang="en-US" sz="1100" dirty="0" smtClean="0">
                <a:latin typeface="Arial" panose="020B0604020202020204" pitchFamily="34" charset="0"/>
                <a:cs typeface="Arial" panose="020B0604020202020204" pitchFamily="34" charset="0"/>
              </a:rPr>
              <a:t>.</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b="1" dirty="0" smtClean="0">
                <a:solidFill>
                  <a:srgbClr val="0000FF"/>
                </a:solidFill>
                <a:latin typeface="Arial" panose="020B0604020202020204" pitchFamily="34" charset="0"/>
                <a:cs typeface="Arial" panose="020B0604020202020204" pitchFamily="34" charset="0"/>
              </a:rPr>
              <a:t>Basically:</a:t>
            </a:r>
            <a:r>
              <a:rPr lang="en-GB" altLang="en-US" sz="1100" dirty="0" smtClean="0">
                <a:latin typeface="Arial" panose="020B0604020202020204" pitchFamily="34" charset="0"/>
                <a:cs typeface="Arial" panose="020B0604020202020204" pitchFamily="34" charset="0"/>
              </a:rPr>
              <a:t> CAWNs are issued to suspects who are believed to place children at risk of offences being committed against them.</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The issue of a CAWN should be viewed as a Safeguarding measure for the child concerned and also as active case building in the first stage of a potential prosecution for an offence under the above legislation </a:t>
            </a:r>
          </a:p>
          <a:p>
            <a:pPr algn="l">
              <a:spcBef>
                <a:spcPct val="0"/>
              </a:spcBef>
            </a:pPr>
            <a:r>
              <a:rPr lang="en-GB" altLang="en-US" sz="1100" dirty="0" smtClean="0">
                <a:latin typeface="Arial" panose="020B0604020202020204" pitchFamily="34" charset="0"/>
                <a:cs typeface="Arial" panose="020B0604020202020204" pitchFamily="34" charset="0"/>
              </a:rPr>
              <a:t> </a:t>
            </a:r>
            <a:endParaRPr lang="en-GB" altLang="en-US" sz="1100" b="1" dirty="0" smtClean="0">
              <a:latin typeface="Arial" panose="020B0604020202020204" pitchFamily="34" charset="0"/>
              <a:cs typeface="Arial" panose="020B0604020202020204" pitchFamily="34" charset="0"/>
            </a:endParaRPr>
          </a:p>
          <a:p>
            <a:pPr algn="l">
              <a:spcBef>
                <a:spcPct val="0"/>
              </a:spcBef>
            </a:pPr>
            <a:r>
              <a:rPr lang="en-GB" altLang="en-US" sz="1100" b="1" dirty="0" smtClean="0">
                <a:solidFill>
                  <a:srgbClr val="0000FF"/>
                </a:solidFill>
                <a:latin typeface="Arial" panose="020B0604020202020204" pitchFamily="34" charset="0"/>
                <a:cs typeface="Arial" panose="020B0604020202020204" pitchFamily="34" charset="0"/>
              </a:rPr>
              <a:t>AUTHORITY TO ISSUE A CAWN</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If a child under the age of 16 years (or under 18yrs if in Local Authority care):</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Is reported missing and is found on 2 or more occasions to be in the company of a suspect.</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or</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Is the subject of reports that suggest their behaviour and association with a suspect is giving significant cause for concern.</a:t>
            </a:r>
          </a:p>
          <a:p>
            <a:pPr algn="l">
              <a:spcBef>
                <a:spcPct val="0"/>
              </a:spcBef>
            </a:pPr>
            <a:endParaRPr lang="en-GB" altLang="en-US" sz="1100" dirty="0" smtClean="0">
              <a:latin typeface="Arial" panose="020B0604020202020204" pitchFamily="34" charset="0"/>
              <a:cs typeface="Arial" panose="020B0604020202020204" pitchFamily="34" charset="0"/>
            </a:endParaRPr>
          </a:p>
          <a:p>
            <a:pPr algn="l">
              <a:spcBef>
                <a:spcPct val="0"/>
              </a:spcBef>
            </a:pPr>
            <a:r>
              <a:rPr lang="en-GB" altLang="en-US" sz="1100" dirty="0" smtClean="0">
                <a:latin typeface="Arial" panose="020B0604020202020204" pitchFamily="34" charset="0"/>
                <a:cs typeface="Arial" panose="020B0604020202020204" pitchFamily="34" charset="0"/>
              </a:rPr>
              <a:t>Then a CAWN should be considered </a:t>
            </a:r>
            <a:r>
              <a:rPr lang="en-GB" altLang="en-US" sz="1100" b="1" dirty="0" smtClean="0">
                <a:latin typeface="Arial" panose="020B0604020202020204" pitchFamily="34" charset="0"/>
                <a:cs typeface="Arial" panose="020B0604020202020204" pitchFamily="34" charset="0"/>
              </a:rPr>
              <a:t>only after consultation with and authorisation from the local PPU DI.  </a:t>
            </a:r>
          </a:p>
          <a:p>
            <a:pPr algn="l">
              <a:spcBef>
                <a:spcPct val="0"/>
              </a:spcBef>
            </a:pPr>
            <a:endParaRPr lang="en-GB" altLang="en-US" sz="1100" b="1" dirty="0" smtClean="0">
              <a:latin typeface="Arial" panose="020B0604020202020204" pitchFamily="34" charset="0"/>
              <a:cs typeface="Arial" panose="020B0604020202020204" pitchFamily="34" charset="0"/>
            </a:endParaRPr>
          </a:p>
          <a:p>
            <a:pPr algn="l">
              <a:spcBef>
                <a:spcPct val="0"/>
              </a:spcBef>
            </a:pPr>
            <a:r>
              <a:rPr lang="en-GB" altLang="en-US" sz="1100" b="1" dirty="0" smtClean="0">
                <a:latin typeface="Arial" panose="020B0604020202020204" pitchFamily="34" charset="0"/>
                <a:cs typeface="Arial" panose="020B0604020202020204" pitchFamily="34" charset="0"/>
              </a:rPr>
              <a:t>NOTE: </a:t>
            </a:r>
            <a:r>
              <a:rPr lang="en-GB" altLang="en-US" sz="1100" dirty="0" smtClean="0">
                <a:latin typeface="Arial" panose="020B0604020202020204" pitchFamily="34" charset="0"/>
                <a:cs typeface="Arial" panose="020B0604020202020204" pitchFamily="34" charset="0"/>
              </a:rPr>
              <a:t>Nothing should prevent consideration of this procedure on the first occasion a child is found at any particular location if, following a Risk Assessment, the PPU DI considers that it is proportionate and appropriate to do so.</a:t>
            </a:r>
          </a:p>
          <a:p>
            <a:pPr lvl="1" algn="l"/>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Serving the Warning Notice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suspect should be informed of the parent/carer’s wishes, the Warning Notice read out, the photograph shown and the suspect asked to confirm that they understand what they have been told.</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The wording of the Warning Notice should not be deviated from</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since doing so may allow the suspect later to cast doubt on what exactly they were told.</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should be emphasised to the suspect that the responsibility for complying with the Notice is theirs</a:t>
            </a:r>
            <a:r>
              <a:rPr lang="en-GB" altLang="en-US" sz="1100" b="1" i="1" dirty="0" smtClean="0">
                <a:latin typeface="Arial" panose="020B0604020202020204" pitchFamily="34" charset="0"/>
                <a:ea typeface="ＭＳ Ｐゴシック" panose="020B0600070205080204" pitchFamily="34" charset="-128"/>
                <a:cs typeface="Arial" panose="020B0604020202020204" pitchFamily="34" charset="0"/>
              </a:rPr>
              <a:t> not the subject’s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Warning Notice will be served on the suspect in two copies.   One copy will be left with the suspect. The second will be retained by the police and exhibited to assist with continuity of evidence. A copy of the photograph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not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to be left with the suspect.</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service of the notice informs the person named therein that if they continue they may be liable to prosecution. In many cases, the service of this notice will be sufficient to stop that particular individual from continuing to encourage or assist young people absconding. In the event that they continue in contravention of the warning, then the fact that they had previously been served with a Child Abduction Warning Notice will increase the likelihood of any subsequent prosecution being successful. This is because the Child Abduction Warning Notice can be used as evidence in criminal proceedings that the adult knew the age of the child which is clearly stated on the warning notice. Breach of a Child Abduction Warning Notice can also become grounds for the issuing of the new Sexual Risk Order.</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straightforward process can significantly reduce the instances of frequent missing persons; reduce the risk of child sexual exploitation and increase the likelihood of a successful prosecution for relevant offences if the person served with the notice ignores the warning.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template ‘Word’ documents in line with the NPIA Guidance for both versions of the notice and these can be accessed via the PVP Intranet Site. CPS has agreed this process at national level.</a:t>
            </a:r>
          </a:p>
          <a:p>
            <a:endParaRPr lang="en-GB" sz="1100" dirty="0" smtClean="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658512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panose="020B0604020202020204" pitchFamily="34" charset="0"/>
                <a:cs typeface="Arial" panose="020B0604020202020204" pitchFamily="34" charset="0"/>
              </a:rPr>
              <a:t>Issued in relation to children who persistently go missing and place themselves at significant risk of harm by forming associations and relationships with inappropriate individuals, sometimes much older than themselves. In so doing they can leave themselves vulnerable particularly to sexual or physical exploitation. A child may go missing repeatedly and nearly always be found to have been in the company of the same adult. Deemed inappropriate to associate with them. In order to disrupt the criminal or undesirable activities of adults associating with young people, police can serve a CAWN.</a:t>
            </a:r>
          </a:p>
          <a:p>
            <a:pPr>
              <a:defRPr/>
            </a:pPr>
            <a:endParaRPr lang="en-GB" altLang="en-US" sz="1100" dirty="0" smtClean="0">
              <a:latin typeface="Arial" panose="020B0604020202020204" pitchFamily="34" charset="0"/>
              <a:cs typeface="Arial" panose="020B0604020202020204" pitchFamily="34" charset="0"/>
            </a:endParaRPr>
          </a:p>
          <a:p>
            <a:pPr marL="171450" indent="-171450">
              <a:buFontTx/>
              <a:buChar char="•"/>
              <a:defRPr/>
            </a:pPr>
            <a:r>
              <a:rPr lang="en-GB" altLang="en-US" sz="1100" dirty="0" smtClean="0">
                <a:latin typeface="Arial" panose="020B0604020202020204" pitchFamily="34" charset="0"/>
                <a:cs typeface="Arial" panose="020B0604020202020204" pitchFamily="34" charset="0"/>
              </a:rPr>
              <a:t>The notices have provided useful evidence in many prosecutions</a:t>
            </a:r>
          </a:p>
          <a:p>
            <a:pPr marL="171450" indent="-171450">
              <a:buFontTx/>
              <a:buChar char="•"/>
              <a:defRPr/>
            </a:pPr>
            <a:r>
              <a:rPr lang="en-GB" altLang="en-US" sz="1100" dirty="0" smtClean="0">
                <a:latin typeface="Arial" panose="020B0604020202020204" pitchFamily="34" charset="0"/>
                <a:cs typeface="Arial" panose="020B0604020202020204" pitchFamily="34" charset="0"/>
              </a:rPr>
              <a:t>They have no statutory basis</a:t>
            </a:r>
          </a:p>
          <a:p>
            <a:pPr marL="171450" indent="-171450">
              <a:buFontTx/>
              <a:buChar char="•"/>
              <a:defRPr/>
            </a:pPr>
            <a:r>
              <a:rPr lang="en-GB" altLang="en-US" sz="1100" dirty="0" smtClean="0">
                <a:latin typeface="Arial" panose="020B0604020202020204" pitchFamily="34" charset="0"/>
                <a:cs typeface="Arial" panose="020B0604020202020204" pitchFamily="34" charset="0"/>
              </a:rPr>
              <a:t>They are part of an administrative process which can help to safeguard vulnerable youngsters and proved supportive evidence for criminal or other proceedings.</a:t>
            </a:r>
          </a:p>
          <a:p>
            <a:pPr marL="171450" indent="-171450">
              <a:buFontTx/>
              <a:buChar char="•"/>
              <a:defRPr/>
            </a:pPr>
            <a:r>
              <a:rPr lang="en-GB" altLang="en-US" sz="1100" dirty="0" smtClean="0">
                <a:latin typeface="Arial" panose="020B0604020202020204" pitchFamily="34" charset="0"/>
                <a:cs typeface="Arial" panose="020B0604020202020204" pitchFamily="34" charset="0"/>
              </a:rPr>
              <a:t>CAWN: used to disrupt criminal or undesirable activities of adults</a:t>
            </a:r>
          </a:p>
          <a:p>
            <a:pPr marL="171450" indent="-171450">
              <a:buFontTx/>
              <a:buChar char="•"/>
              <a:defRPr/>
            </a:pPr>
            <a:r>
              <a:rPr lang="en-GB" altLang="en-US" sz="1100" dirty="0" smtClean="0">
                <a:latin typeface="Arial" panose="020B0604020202020204" pitchFamily="34" charset="0"/>
                <a:cs typeface="Arial" panose="020B0604020202020204" pitchFamily="34" charset="0"/>
              </a:rPr>
              <a:t>Used when arrest/prosecution is not available.</a:t>
            </a:r>
          </a:p>
          <a:p>
            <a:pPr marL="171450" indent="-171450">
              <a:buFontTx/>
              <a:buChar cha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b="1" dirty="0" smtClean="0">
                <a:latin typeface="Arial" panose="020B0604020202020204" pitchFamily="34" charset="0"/>
                <a:cs typeface="Arial" panose="020B0604020202020204" pitchFamily="34" charset="0"/>
              </a:rPr>
              <a:t>Example of CAWN</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Christopher Rushton has now been charged with 4 x charges of sexual activity with a 14 yr. old child and for child abduction.</a:t>
            </a:r>
          </a:p>
          <a:p>
            <a:pPr>
              <a:defRPr/>
            </a:pPr>
            <a:endParaRPr lang="en-GB" altLang="en-US" sz="1100" dirty="0" smtClean="0">
              <a:solidFill>
                <a:srgbClr val="FF0000"/>
              </a:solidFill>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On the 18/3/15 Rushton was issued with a CAWN with regards to a 17 yr. old girl named Sophie Townsend  who is a LAC (Local Authority Care) and at high risk of sexual exploitation.</a:t>
            </a:r>
          </a:p>
          <a:p>
            <a:pPr>
              <a:defRPr/>
            </a:pPr>
            <a:endParaRPr lang="en-GB" altLang="en-US" sz="1100" dirty="0" smtClean="0">
              <a:solidFill>
                <a:srgbClr val="FF0000"/>
              </a:solidFill>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On the 5/5/15 Rushton was issued with a CAWN with regards to a 14 yr. old child named Connie </a:t>
            </a:r>
            <a:r>
              <a:rPr lang="en-GB" altLang="en-US" sz="1100" dirty="0" err="1" smtClean="0">
                <a:solidFill>
                  <a:srgbClr val="FF0000"/>
                </a:solidFill>
                <a:latin typeface="Arial" panose="020B0604020202020204" pitchFamily="34" charset="0"/>
                <a:cs typeface="Arial" panose="020B0604020202020204" pitchFamily="34" charset="0"/>
              </a:rPr>
              <a:t>Stenton</a:t>
            </a:r>
            <a:r>
              <a:rPr lang="en-GB" altLang="en-US" sz="1100" dirty="0" smtClean="0">
                <a:solidFill>
                  <a:srgbClr val="FF0000"/>
                </a:solidFill>
                <a:latin typeface="Arial" panose="020B0604020202020204" pitchFamily="34" charset="0"/>
                <a:cs typeface="Arial" panose="020B0604020202020204" pitchFamily="34" charset="0"/>
              </a:rPr>
              <a:t> who is deemed to be at high risk of sexual exploitation. Connie is a LAC and has been previous victim of rape that perpetrator is currently serving a prison sentence she originates from the Hull area.</a:t>
            </a:r>
          </a:p>
          <a:p>
            <a:pPr>
              <a:defRPr/>
            </a:pPr>
            <a:endParaRPr lang="en-GB" altLang="en-US" sz="1100" dirty="0" smtClean="0">
              <a:solidFill>
                <a:srgbClr val="FF0000"/>
              </a:solidFill>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On the 3/6/15 Connie was reported as missing by her carers, this report was made to West Mercia Police as the home is in their police area. She was seen on the 4/6/15  in company with Rushton in Welshpool </a:t>
            </a:r>
            <a:r>
              <a:rPr lang="en-GB" altLang="en-US" sz="1100" dirty="0" err="1" smtClean="0">
                <a:solidFill>
                  <a:srgbClr val="FF0000"/>
                </a:solidFill>
                <a:latin typeface="Arial" panose="020B0604020202020204" pitchFamily="34" charset="0"/>
                <a:cs typeface="Arial" panose="020B0604020202020204" pitchFamily="34" charset="0"/>
              </a:rPr>
              <a:t>Tescos</a:t>
            </a:r>
            <a:r>
              <a:rPr lang="en-GB" altLang="en-US" sz="1100" dirty="0" smtClean="0">
                <a:solidFill>
                  <a:srgbClr val="FF0000"/>
                </a:solidFill>
                <a:latin typeface="Arial" panose="020B0604020202020204" pitchFamily="34" charset="0"/>
                <a:cs typeface="Arial" panose="020B0604020202020204" pitchFamily="34" charset="0"/>
              </a:rPr>
              <a:t>. She was recognised due to the details of her going missing having been posted on Facebook. Welshpool officers attended at the home of Rushton he denied that she was at the address, there was a strong smell of bleach coming from inside the property. Officers entered under section  17 of PACE and Connie was located at the address.</a:t>
            </a:r>
          </a:p>
          <a:p>
            <a:pPr>
              <a:defRPr/>
            </a:pPr>
            <a:endParaRPr lang="en-GB" altLang="en-US" sz="1100" dirty="0" smtClean="0">
              <a:solidFill>
                <a:srgbClr val="FF0000"/>
              </a:solidFill>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Connie was removed from the address and later disclosed that she had had oral, vaginal anal sex with Rushton. He was arrested and taken into custody.</a:t>
            </a:r>
          </a:p>
          <a:p>
            <a:pPr>
              <a:defRPr/>
            </a:pPr>
            <a:endParaRPr lang="en-GB" altLang="en-US" sz="1100" dirty="0" smtClean="0">
              <a:solidFill>
                <a:srgbClr val="FF0000"/>
              </a:solidFill>
              <a:latin typeface="Arial" panose="020B0604020202020204" pitchFamily="34" charset="0"/>
              <a:cs typeface="Arial" panose="020B0604020202020204" pitchFamily="34" charset="0"/>
            </a:endParaRPr>
          </a:p>
          <a:p>
            <a:pPr>
              <a:defRPr/>
            </a:pPr>
            <a:r>
              <a:rPr lang="en-GB" altLang="en-US" sz="1100" dirty="0" smtClean="0">
                <a:solidFill>
                  <a:srgbClr val="FF0000"/>
                </a:solidFill>
                <a:latin typeface="Arial" panose="020B0604020202020204" pitchFamily="34" charset="0"/>
                <a:cs typeface="Arial" panose="020B0604020202020204" pitchFamily="34" charset="0"/>
              </a:rPr>
              <a:t>Previous CAWN has been introduced into evidence by the OIC.</a:t>
            </a:r>
            <a:endParaRPr lang="en-GB" altLang="en-US" sz="1100" dirty="0" smtClean="0">
              <a:latin typeface="Arial" panose="020B0604020202020204" pitchFamily="34" charset="0"/>
              <a:cs typeface="Arial" panose="020B0604020202020204" pitchFamily="34" charset="0"/>
            </a:endParaRPr>
          </a:p>
          <a:p>
            <a:pPr>
              <a:defRPr/>
            </a:pPr>
            <a:endParaRPr lang="en-GB" altLang="en-US" sz="1100" dirty="0" smtClean="0">
              <a:latin typeface="Arial" panose="020B0604020202020204" pitchFamily="34" charset="0"/>
              <a:cs typeface="Arial" panose="020B0604020202020204" pitchFamily="34" charset="0"/>
            </a:endParaRP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If there is evidence that the terms of the CAWN have been contravened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The child has been seen with the suspect or is reported missing and is then found with the suspect after a CAWN has been given.</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The suspect can be arrested and interviewed on suspicion of having committed an offence under the relevant legislation ( such as Child Abduction Act 1984 or S 49 Children Act 1989)</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NOTE THE SUSPECT CANNOT BE ARRESTED FOR BREACH OF A CAWN AS THERE IS NO SUCH CRIMINAL OFFENCE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5428427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Board Blast</a:t>
            </a:r>
          </a:p>
          <a:p>
            <a:r>
              <a:rPr lang="en-GB" altLang="en-US" sz="1100" b="1" dirty="0" smtClean="0">
                <a:latin typeface="Arial" panose="020B0604020202020204" pitchFamily="34" charset="0"/>
                <a:ea typeface="ＭＳ Ｐゴシック" panose="020B0600070205080204" pitchFamily="34" charset="-128"/>
              </a:rPr>
              <a:t>Offences against children under the age of 13 (sections 5 to 8) </a:t>
            </a:r>
            <a:r>
              <a:rPr lang="en-GB" altLang="en-US" sz="1100" dirty="0" smtClean="0">
                <a:latin typeface="Arial" panose="020B0604020202020204" pitchFamily="34" charset="0"/>
                <a:ea typeface="ＭＳ Ｐゴシック" panose="020B0600070205080204" pitchFamily="34" charset="-128"/>
              </a:rPr>
              <a:t>	</a:t>
            </a:r>
          </a:p>
          <a:p>
            <a:r>
              <a:rPr lang="en-GB" altLang="en-US" sz="1100" dirty="0" smtClean="0">
                <a:latin typeface="Arial" panose="020B0604020202020204" pitchFamily="34" charset="0"/>
                <a:ea typeface="ＭＳ Ｐゴシック" panose="020B0600070205080204" pitchFamily="34" charset="-128"/>
              </a:rPr>
              <a:t>Sexual activity with a child under the age of 13 is an offence regardless of consent or the defendant’s belief as to the child’s age. The offences are: </a:t>
            </a:r>
          </a:p>
          <a:p>
            <a:r>
              <a:rPr lang="en-GB" altLang="en-US" sz="1100" dirty="0" smtClean="0">
                <a:latin typeface="Arial" panose="020B0604020202020204" pitchFamily="34" charset="0"/>
                <a:ea typeface="ＭＳ Ｐゴシック" panose="020B0600070205080204" pitchFamily="34" charset="-128"/>
              </a:rPr>
              <a:t>rape </a:t>
            </a:r>
          </a:p>
          <a:p>
            <a:r>
              <a:rPr lang="en-GB" altLang="en-US" sz="1100" dirty="0" smtClean="0">
                <a:latin typeface="Arial" panose="020B0604020202020204" pitchFamily="34" charset="0"/>
                <a:ea typeface="ＭＳ Ｐゴシック" panose="020B0600070205080204" pitchFamily="34" charset="-128"/>
              </a:rPr>
              <a:t>assault by penetration </a:t>
            </a:r>
          </a:p>
          <a:p>
            <a:r>
              <a:rPr lang="en-GB" altLang="en-US" sz="1100" dirty="0" smtClean="0">
                <a:latin typeface="Arial" panose="020B0604020202020204" pitchFamily="34" charset="0"/>
                <a:ea typeface="ＭＳ Ｐゴシック" panose="020B0600070205080204" pitchFamily="34" charset="-128"/>
              </a:rPr>
              <a:t>sexual assault </a:t>
            </a:r>
          </a:p>
          <a:p>
            <a:r>
              <a:rPr lang="en-GB" altLang="en-US" sz="1100" dirty="0" smtClean="0">
                <a:latin typeface="Arial" panose="020B0604020202020204" pitchFamily="34" charset="0"/>
                <a:ea typeface="ＭＳ Ｐゴシック" panose="020B0600070205080204" pitchFamily="34" charset="-128"/>
              </a:rPr>
              <a:t>causing or inciting a child under 13 to engage in sexual activity.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These offences carry a maximum sentence of life imprisonment or 14 years’ imprisonment depending on which offence applies.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Offences against children under the age of 16 (sections 9 to 15) </a:t>
            </a:r>
            <a:r>
              <a:rPr lang="en-GB" altLang="en-US" sz="1100" dirty="0" smtClean="0">
                <a:latin typeface="Arial" panose="020B0604020202020204" pitchFamily="34" charset="0"/>
                <a:ea typeface="ＭＳ Ｐゴシック" panose="020B0600070205080204" pitchFamily="34" charset="-128"/>
              </a:rPr>
              <a:t>	</a:t>
            </a:r>
          </a:p>
          <a:p>
            <a:r>
              <a:rPr lang="en-GB" altLang="en-US" sz="1100" dirty="0" smtClean="0">
                <a:latin typeface="Arial" panose="020B0604020202020204" pitchFamily="34" charset="0"/>
                <a:ea typeface="ＭＳ Ｐゴシック" panose="020B0600070205080204" pitchFamily="34" charset="-128"/>
              </a:rPr>
              <a:t>These offences apply regardless of whether the child consented to the sexual activity but, unlike the offences relating to children under 13, an offence is not committed if the defendant reasonably believed that the victim was 16 years or over. The offences are: </a:t>
            </a:r>
          </a:p>
          <a:p>
            <a:r>
              <a:rPr lang="en-GB" altLang="en-US" sz="1100" dirty="0" smtClean="0">
                <a:latin typeface="Arial" panose="020B0604020202020204" pitchFamily="34" charset="0"/>
                <a:ea typeface="ＭＳ Ｐゴシック" panose="020B0600070205080204" pitchFamily="34" charset="-128"/>
              </a:rPr>
              <a:t>sexual activity with a child </a:t>
            </a:r>
          </a:p>
          <a:p>
            <a:r>
              <a:rPr lang="en-GB" altLang="en-US" sz="1100" dirty="0" smtClean="0">
                <a:latin typeface="Arial" panose="020B0604020202020204" pitchFamily="34" charset="0"/>
                <a:ea typeface="ＭＳ Ｐゴシック" panose="020B0600070205080204" pitchFamily="34" charset="-128"/>
              </a:rPr>
              <a:t>causing or inciting a child to engage in sexual activity </a:t>
            </a:r>
          </a:p>
          <a:p>
            <a:r>
              <a:rPr lang="en-GB" altLang="en-US" sz="1100" dirty="0" smtClean="0">
                <a:latin typeface="Arial" panose="020B0604020202020204" pitchFamily="34" charset="0"/>
                <a:ea typeface="ＭＳ Ｐゴシック" panose="020B0600070205080204" pitchFamily="34" charset="-128"/>
              </a:rPr>
              <a:t>engaging in sexual activity in the presence of a child </a:t>
            </a:r>
          </a:p>
          <a:p>
            <a:r>
              <a:rPr lang="en-GB" altLang="en-US" sz="1100" dirty="0" smtClean="0">
                <a:latin typeface="Arial" panose="020B0604020202020204" pitchFamily="34" charset="0"/>
                <a:ea typeface="ＭＳ Ｐゴシック" panose="020B0600070205080204" pitchFamily="34" charset="-128"/>
              </a:rPr>
              <a:t>causing a child to watch a sexual act </a:t>
            </a:r>
          </a:p>
          <a:p>
            <a:r>
              <a:rPr lang="en-GB" altLang="en-US" sz="1100" dirty="0" smtClean="0">
                <a:latin typeface="Arial" panose="020B0604020202020204" pitchFamily="34" charset="0"/>
                <a:ea typeface="ＭＳ Ｐゴシック" panose="020B0600070205080204" pitchFamily="34" charset="-128"/>
              </a:rPr>
              <a:t>arranging or facilitating the commission of a child sex offence </a:t>
            </a:r>
          </a:p>
          <a:p>
            <a:r>
              <a:rPr lang="en-GB" altLang="en-US" sz="1100" dirty="0" smtClean="0">
                <a:latin typeface="Arial" panose="020B0604020202020204" pitchFamily="34" charset="0"/>
                <a:ea typeface="ＭＳ Ｐゴシック" panose="020B0600070205080204" pitchFamily="34" charset="-128"/>
              </a:rPr>
              <a:t>meeting a child following sexual grooming (under section 15 an offence is committed if an adult communicates with a child on at least one previous occasions, and then meets the child, arranges to meet the child or (the adult or child) travels for such a meeting, where the adult intends to commit a sexual offence).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These offences carry a minimum sentence of 10 or 14 years’ imprisonment, depending on which offence applies. Where the offender is under 18, the maximum sentence is 5 years’ imprisonment. If any of these offences is committed against a child under 13, the defendant’s belief as to the age of the child is irrelevant.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Recent amendment to Sexual Grooming:</a:t>
            </a:r>
          </a:p>
          <a:p>
            <a:r>
              <a:rPr lang="en-GB" altLang="en-US" sz="1100" dirty="0" smtClean="0">
                <a:latin typeface="Arial" panose="020B0604020202020204" pitchFamily="34" charset="0"/>
                <a:ea typeface="ＭＳ Ｐゴシック" panose="020B0600070205080204" pitchFamily="34" charset="-128"/>
              </a:rPr>
              <a:t>	</a:t>
            </a:r>
          </a:p>
          <a:p>
            <a:r>
              <a:rPr lang="en-GB" altLang="en-US" sz="1100" dirty="0" smtClean="0">
                <a:latin typeface="Arial" panose="020B0604020202020204" pitchFamily="34" charset="0"/>
                <a:ea typeface="ＭＳ Ｐゴシック" panose="020B0600070205080204" pitchFamily="34" charset="-128"/>
              </a:rPr>
              <a:t>Section 36 of the Criminal Justice and Courts Act 2015 amends section 15 of the Sexual Offences Act 2003 (the offence of meeting a child following sexual grooming etc.) so that the number of initial occasions on which the defendant must meet or communicate with the child in question in order to commit the offence is reduced from two to one.</a:t>
            </a:r>
            <a:br>
              <a:rPr lang="en-GB" altLang="en-US" sz="1100"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
            </a:r>
            <a:br>
              <a:rPr lang="en-GB" altLang="en-US" sz="1100"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As now, following any initial communication or meeting, the defendant must intentionally meet, arrange to meet or travel with the intention of meeting the child, or the child must travel with the intention of meeting the defendant; and the defendant must intend to do something to or in respect of the child during or after any meeting which would, if done in England and Wales, amount to an offence under Part 1 of the Sexual Offences Act 2003.</a:t>
            </a:r>
            <a:br>
              <a:rPr lang="en-GB" altLang="en-US" sz="1100"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
            </a:r>
            <a:br>
              <a:rPr lang="en-GB" altLang="en-US" sz="1100"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Section 36 will be in force on 13 April 2015. The offence can only be committed as amended (i.e. by proof of a single initial communication or meeting) if that communication or meeting took place on or after 13 April 2015.</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2358399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Child Abduction</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Criminal offence if a person without lawful authority or reasonable excuse takes or detains a child under the age of 16 so as to remove him from the lawful control of any person having lawful control of the child or so as to keep him out of the lawful control of any person entitled to lawful control of the child.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Sections 47 – 51 of the Sexual Offences Act 2003 introduces new offences to protect all children aged less than 18 yrs. The act provides specific offences in respect of the child sexual exploitation:</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Taking making permitting to take distributing showing possessing with intent to distribute and advertising indecent photographs or pseudo photographs of children aged 16 or 17 yrs.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Section 14 arranging or facilitating a child sex offence (child under 16)</a:t>
            </a:r>
          </a:p>
          <a:p>
            <a:r>
              <a:rPr lang="en-GB" altLang="en-US" sz="1100" dirty="0" smtClean="0">
                <a:latin typeface="Arial" panose="020B0604020202020204" pitchFamily="34" charset="0"/>
                <a:ea typeface="ＭＳ Ｐゴシック" panose="020B0600070205080204" pitchFamily="34" charset="-128"/>
              </a:rPr>
              <a:t>Section 15 Meeting a child following sexual grooming (child under 16)</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Section 47 </a:t>
            </a:r>
          </a:p>
          <a:p>
            <a:r>
              <a:rPr lang="en-GB" altLang="en-US" sz="1100" dirty="0" smtClean="0">
                <a:latin typeface="Arial" panose="020B0604020202020204" pitchFamily="34" charset="0"/>
                <a:ea typeface="ＭＳ Ｐゴシック" panose="020B0600070205080204" pitchFamily="34" charset="-128"/>
              </a:rPr>
              <a:t>Paying for the sexual services of a child aged under 13 </a:t>
            </a:r>
            <a:r>
              <a:rPr lang="en-GB" altLang="en-US" sz="1100" dirty="0" err="1" smtClean="0">
                <a:latin typeface="Arial" panose="020B0604020202020204" pitchFamily="34" charset="0"/>
                <a:ea typeface="ＭＳ Ｐゴシック" panose="020B0600070205080204" pitchFamily="34" charset="-128"/>
              </a:rPr>
              <a:t>yrs</a:t>
            </a:r>
            <a:r>
              <a:rPr lang="en-GB" altLang="en-US" sz="1100" dirty="0" smtClean="0">
                <a:latin typeface="Arial" panose="020B0604020202020204" pitchFamily="34" charset="0"/>
                <a:ea typeface="ＭＳ Ｐゴシック" panose="020B0600070205080204" pitchFamily="34" charset="-128"/>
              </a:rPr>
              <a:t> a child under 13 </a:t>
            </a:r>
            <a:r>
              <a:rPr lang="en-GB" altLang="en-US" sz="1100" dirty="0" err="1" smtClean="0">
                <a:latin typeface="Arial" panose="020B0604020202020204" pitchFamily="34" charset="0"/>
                <a:ea typeface="ＭＳ Ｐゴシック" panose="020B0600070205080204" pitchFamily="34" charset="-128"/>
              </a:rPr>
              <a:t>yrs</a:t>
            </a:r>
            <a:r>
              <a:rPr lang="en-GB" altLang="en-US" sz="1100" dirty="0" smtClean="0">
                <a:latin typeface="Arial" panose="020B0604020202020204" pitchFamily="34" charset="0"/>
                <a:ea typeface="ＭＳ Ｐゴシック" panose="020B0600070205080204" pitchFamily="34" charset="-128"/>
              </a:rPr>
              <a:t> cannot give consent</a:t>
            </a:r>
          </a:p>
          <a:p>
            <a:r>
              <a:rPr lang="en-GB" altLang="en-US" sz="1100" dirty="0" smtClean="0">
                <a:latin typeface="Arial" panose="020B0604020202020204" pitchFamily="34" charset="0"/>
                <a:ea typeface="ＭＳ Ｐゴシック" panose="020B0600070205080204" pitchFamily="34" charset="-128"/>
              </a:rPr>
              <a:t>Paying for the sexual services of a child aged between 14 and 16 </a:t>
            </a:r>
            <a:r>
              <a:rPr lang="en-GB" altLang="en-US" sz="1100" dirty="0" err="1" smtClean="0">
                <a:latin typeface="Arial" panose="020B0604020202020204" pitchFamily="34" charset="0"/>
                <a:ea typeface="ＭＳ Ｐゴシック" panose="020B0600070205080204" pitchFamily="34" charset="-128"/>
              </a:rPr>
              <a:t>yrs</a:t>
            </a:r>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Paying for the sexual services of a child aged between 16 and 18 </a:t>
            </a:r>
            <a:r>
              <a:rPr lang="en-GB" altLang="en-US" sz="1100" dirty="0" err="1" smtClean="0">
                <a:latin typeface="Arial" panose="020B0604020202020204" pitchFamily="34" charset="0"/>
                <a:ea typeface="ＭＳ Ｐゴシック" panose="020B0600070205080204" pitchFamily="34" charset="-128"/>
              </a:rPr>
              <a:t>yrs</a:t>
            </a:r>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Section 48</a:t>
            </a:r>
          </a:p>
          <a:p>
            <a:r>
              <a:rPr lang="en-GB" altLang="en-US" sz="1100" dirty="0" smtClean="0">
                <a:latin typeface="Arial" panose="020B0604020202020204" pitchFamily="34" charset="0"/>
                <a:ea typeface="ＭＳ Ｐゴシック" panose="020B0600070205080204" pitchFamily="34" charset="-128"/>
              </a:rPr>
              <a:t>Causing or inciting child prostitution or pornography</a:t>
            </a:r>
          </a:p>
          <a:p>
            <a:r>
              <a:rPr lang="en-GB" altLang="en-US" sz="1100" dirty="0" smtClean="0">
                <a:latin typeface="Arial" panose="020B0604020202020204" pitchFamily="34" charset="0"/>
                <a:ea typeface="ＭＳ Ｐゴシック" panose="020B0600070205080204" pitchFamily="34" charset="-128"/>
              </a:rPr>
              <a:t>Section 49</a:t>
            </a:r>
          </a:p>
          <a:p>
            <a:r>
              <a:rPr lang="en-GB" altLang="en-US" sz="1100" dirty="0" smtClean="0">
                <a:latin typeface="Arial" panose="020B0604020202020204" pitchFamily="34" charset="0"/>
                <a:ea typeface="ＭＳ Ｐゴシック" panose="020B0600070205080204" pitchFamily="34" charset="-128"/>
              </a:rPr>
              <a:t>Controlling a child prostitute or child involved in pornography</a:t>
            </a:r>
          </a:p>
          <a:p>
            <a:r>
              <a:rPr lang="en-GB" altLang="en-US" sz="1100" dirty="0" smtClean="0">
                <a:latin typeface="Arial" panose="020B0604020202020204" pitchFamily="34" charset="0"/>
                <a:ea typeface="ＭＳ Ｐゴシック" panose="020B0600070205080204" pitchFamily="34" charset="-128"/>
              </a:rPr>
              <a:t>Section 50</a:t>
            </a:r>
          </a:p>
          <a:p>
            <a:r>
              <a:rPr lang="en-GB" altLang="en-US" sz="1100" dirty="0" smtClean="0">
                <a:latin typeface="Arial" panose="020B0604020202020204" pitchFamily="34" charset="0"/>
                <a:ea typeface="ＭＳ Ｐゴシック" panose="020B0600070205080204" pitchFamily="34" charset="-128"/>
              </a:rPr>
              <a:t>Arranging or facilitating child prostitution or pornography</a:t>
            </a:r>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7585271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ea typeface="ＭＳ Ｐゴシック" panose="020B0600070205080204" pitchFamily="34" charset="-128"/>
              </a:rPr>
              <a:t>Identify hotspots- schools, taxi rank, takeaway outlets, parks, retail parks; youth clubs; leisure centres; checks on boy racers.</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Refer to Information and Intelligence document.</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PVPU department website a– information and forms on there</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Be careful of tags/ task - ensure you deal with complaint first not just tag/ task for other departments to deal.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180223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Sexual exploitation risk assessment framework – scoring matrix to ID risk</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These assessments are completed by Social Workers or other workers in the voluntary sector i.e. </a:t>
            </a:r>
            <a:r>
              <a:rPr lang="en-GB" altLang="en-US" sz="1100" dirty="0" err="1" smtClean="0">
                <a:latin typeface="Arial" panose="020B0604020202020204" pitchFamily="34" charset="0"/>
                <a:ea typeface="ＭＳ Ｐゴシック" panose="020B0600070205080204" pitchFamily="34" charset="-128"/>
              </a:rPr>
              <a:t>Barnardos</a:t>
            </a:r>
            <a:r>
              <a:rPr lang="en-GB" altLang="en-US" sz="1100" dirty="0" smtClean="0">
                <a:latin typeface="Arial" panose="020B0604020202020204" pitchFamily="34" charset="0"/>
                <a:ea typeface="ＭＳ Ｐゴシック" panose="020B0600070205080204" pitchFamily="34" charset="-128"/>
              </a:rPr>
              <a:t>. The SERAF forms are referred to the police via ***** Each Force insert own pathway here***</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CSE co-ordinators are now around the force they will be looking at these forms to see what action needs to be taken by police  </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What is the aim of SERAF?</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Identify children and young people at risk of or abused through sexual exploitation;</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rPr>
              <a:t>Manage information about children and young people in a way that identifies risk; gathers intelligence and</a:t>
            </a:r>
            <a:r>
              <a:rPr lang="en-GB" altLang="en-US" sz="1100" baseline="0" dirty="0" smtClean="0">
                <a:latin typeface="Arial" panose="020B0604020202020204" pitchFamily="34" charset="0"/>
                <a:ea typeface="ＭＳ Ｐゴシック" panose="020B0600070205080204" pitchFamily="34" charset="-128"/>
              </a:rPr>
              <a:t> </a:t>
            </a:r>
            <a:r>
              <a:rPr lang="en-GB" altLang="en-US" sz="1100" dirty="0" smtClean="0">
                <a:latin typeface="Arial" panose="020B0604020202020204" pitchFamily="34" charset="0"/>
                <a:ea typeface="ＭＳ Ｐゴシック" panose="020B0600070205080204" pitchFamily="34" charset="-128"/>
              </a:rPr>
              <a:t>monitors the extent of the issue locally;</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rPr>
              <a:t>Identify appropriate interventions and safeguarding actions for children and young people at risk of child</a:t>
            </a:r>
            <a:r>
              <a:rPr lang="en-GB" altLang="en-US" sz="1100" baseline="0" dirty="0" smtClean="0">
                <a:latin typeface="Arial" panose="020B0604020202020204" pitchFamily="34" charset="0"/>
                <a:ea typeface="ＭＳ Ｐゴシック" panose="020B0600070205080204" pitchFamily="34" charset="-128"/>
              </a:rPr>
              <a:t> </a:t>
            </a:r>
            <a:r>
              <a:rPr lang="en-GB" altLang="en-US" sz="1100" dirty="0" smtClean="0">
                <a:latin typeface="Arial" panose="020B0604020202020204" pitchFamily="34" charset="0"/>
                <a:ea typeface="ＭＳ Ｐゴシック" panose="020B0600070205080204" pitchFamily="34" charset="-128"/>
              </a:rPr>
              <a:t>sexual exploitation;</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rPr>
              <a:t>Deliver evidence based practice in responding to the needs of children and young people at risk of or</a:t>
            </a:r>
            <a:r>
              <a:rPr lang="en-GB" altLang="en-US" sz="1100" baseline="0" dirty="0" smtClean="0">
                <a:latin typeface="Arial" panose="020B0604020202020204" pitchFamily="34" charset="0"/>
                <a:ea typeface="ＭＳ Ｐゴシック" panose="020B0600070205080204" pitchFamily="34" charset="-128"/>
              </a:rPr>
              <a:t> </a:t>
            </a:r>
            <a:r>
              <a:rPr lang="en-GB" altLang="en-US" sz="1100" dirty="0" smtClean="0">
                <a:latin typeface="Arial" panose="020B0604020202020204" pitchFamily="34" charset="0"/>
                <a:ea typeface="ＭＳ Ｐゴシック" panose="020B0600070205080204" pitchFamily="34" charset="-128"/>
              </a:rPr>
              <a:t>abused through sexual exploitation.</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Score Category of Risk:</a:t>
            </a:r>
          </a:p>
          <a:p>
            <a:r>
              <a:rPr lang="en-GB" altLang="en-US" sz="1100" b="1" dirty="0" smtClean="0">
                <a:latin typeface="Arial" panose="020B0604020202020204" pitchFamily="34" charset="0"/>
                <a:ea typeface="ＭＳ Ｐゴシック" panose="020B0600070205080204" pitchFamily="34" charset="-128"/>
              </a:rPr>
              <a:t>0 – 5 Category 1 not at risk</a:t>
            </a:r>
          </a:p>
          <a:p>
            <a:r>
              <a:rPr lang="en-GB" altLang="en-US" sz="1100" b="1" dirty="0" smtClean="0">
                <a:latin typeface="Arial" panose="020B0604020202020204" pitchFamily="34" charset="0"/>
                <a:ea typeface="ＭＳ Ｐゴシック" panose="020B0600070205080204" pitchFamily="34" charset="-128"/>
              </a:rPr>
              <a:t>6 – 10 Category 2  Mild Risk</a:t>
            </a:r>
          </a:p>
          <a:p>
            <a:r>
              <a:rPr lang="en-GB" altLang="en-US" sz="1100" b="1" dirty="0" smtClean="0">
                <a:latin typeface="Arial" panose="020B0604020202020204" pitchFamily="34" charset="0"/>
                <a:ea typeface="ＭＳ Ｐゴシック" panose="020B0600070205080204" pitchFamily="34" charset="-128"/>
              </a:rPr>
              <a:t>11-15 Category 3 Moderate Risk</a:t>
            </a:r>
          </a:p>
          <a:p>
            <a:r>
              <a:rPr lang="en-GB" altLang="en-US" sz="1100" b="1" dirty="0" smtClean="0">
                <a:latin typeface="Arial" panose="020B0604020202020204" pitchFamily="34" charset="0"/>
                <a:ea typeface="ＭＳ Ｐゴシック" panose="020B0600070205080204" pitchFamily="34" charset="-128"/>
              </a:rPr>
              <a:t>16 +  Category 4 Significant Risk.</a:t>
            </a:r>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9202041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34555046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smtClean="0">
                <a:latin typeface="Arial" panose="020B0604020202020204" pitchFamily="34" charset="0"/>
                <a:cs typeface="Arial" panose="020B0604020202020204" pitchFamily="34" charset="0"/>
              </a:rPr>
              <a:t>Channel</a:t>
            </a:r>
            <a:r>
              <a:rPr lang="en-GB" sz="1100" b="1" baseline="0" dirty="0" smtClean="0">
                <a:latin typeface="Arial" panose="020B0604020202020204" pitchFamily="34" charset="0"/>
                <a:cs typeface="Arial" panose="020B0604020202020204" pitchFamily="34" charset="0"/>
              </a:rPr>
              <a:t> 4 News November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latin typeface="Arial" panose="020B0604020202020204" pitchFamily="34" charset="0"/>
                <a:cs typeface="Arial" panose="020B0604020202020204" pitchFamily="34" charset="0"/>
              </a:rPr>
              <a:t>Rotherham grooming victims speak out for the first time. (May wish to stop at 5mins 25sec) </a:t>
            </a:r>
            <a:r>
              <a:rPr lang="en-GB" altLang="en-US" sz="1100" b="0" kern="0" dirty="0" smtClean="0">
                <a:solidFill>
                  <a:srgbClr val="002060"/>
                </a:solidFill>
                <a:latin typeface="Arial" panose="020B0604020202020204" pitchFamily="34" charset="0"/>
                <a:cs typeface="Arial" panose="020B0604020202020204" pitchFamily="34" charset="0"/>
                <a:hlinkClick r:id="rId3"/>
              </a:rPr>
              <a:t>https://www.youtube.com/watch?v=DAvRj6BQ0AM</a:t>
            </a:r>
            <a:endParaRPr lang="en-GB" altLang="en-US" sz="1100" b="0" kern="0" dirty="0" smtClean="0">
              <a:solidFill>
                <a:srgbClr val="002060"/>
              </a:solidFill>
              <a:latin typeface="Arial" panose="020B0604020202020204" pitchFamily="34" charset="0"/>
              <a:cs typeface="Arial" panose="020B0604020202020204" pitchFamily="34" charset="0"/>
            </a:endParaRPr>
          </a:p>
          <a:p>
            <a:pPr>
              <a:lnSpc>
                <a:spcPct val="100000"/>
              </a:lnSpc>
              <a:defRPr/>
            </a:pPr>
            <a:endParaRPr lang="en-GB" sz="1100" b="0" baseline="0" dirty="0" smtClean="0">
              <a:latin typeface="Arial" panose="020B0604020202020204" pitchFamily="34" charset="0"/>
              <a:cs typeface="Arial" panose="020B0604020202020204" pitchFamily="34" charset="0"/>
            </a:endParaRPr>
          </a:p>
          <a:p>
            <a:pPr>
              <a:lnSpc>
                <a:spcPct val="100000"/>
              </a:lnSpc>
              <a:defRPr/>
            </a:pPr>
            <a:endParaRPr lang="en-GB" sz="1100" b="1" baseline="0" dirty="0" smtClean="0">
              <a:latin typeface="Arial" panose="020B0604020202020204" pitchFamily="34" charset="0"/>
              <a:cs typeface="Arial" panose="020B0604020202020204" pitchFamily="34" charset="0"/>
            </a:endParaRPr>
          </a:p>
          <a:p>
            <a:pPr>
              <a:lnSpc>
                <a:spcPct val="100000"/>
              </a:lnSpc>
              <a:defRPr/>
            </a:pPr>
            <a:r>
              <a:rPr lang="en-GB" sz="1100" b="0" dirty="0" smtClean="0">
                <a:latin typeface="Arial" panose="020B0604020202020204" pitchFamily="34" charset="0"/>
                <a:cs typeface="Arial" panose="020B0604020202020204" pitchFamily="34" charset="0"/>
              </a:rPr>
              <a:t>(See Information handout Rotherham</a:t>
            </a:r>
            <a:r>
              <a:rPr lang="en-GB" sz="1100" b="0" baseline="0" dirty="0" smtClean="0">
                <a:latin typeface="Arial" panose="020B0604020202020204" pitchFamily="34" charset="0"/>
                <a:cs typeface="Arial" panose="020B0604020202020204" pitchFamily="34" charset="0"/>
              </a:rPr>
              <a:t> Child Abuse Case for background history)</a:t>
            </a:r>
          </a:p>
          <a:p>
            <a:pPr>
              <a:lnSpc>
                <a:spcPct val="100000"/>
              </a:lnSpc>
              <a:defRPr/>
            </a:pPr>
            <a:endParaRPr lang="en-GB" sz="1100" b="0" baseline="0" dirty="0" smtClean="0">
              <a:latin typeface="Arial" panose="020B0604020202020204" pitchFamily="34" charset="0"/>
              <a:cs typeface="Arial" panose="020B0604020202020204" pitchFamily="34" charset="0"/>
            </a:endParaRPr>
          </a:p>
          <a:p>
            <a:pPr>
              <a:lnSpc>
                <a:spcPct val="100000"/>
              </a:lnSpc>
              <a:defRPr/>
            </a:pPr>
            <a:r>
              <a:rPr lang="en-GB" sz="1100" b="0" dirty="0" smtClean="0">
                <a:latin typeface="Arial" panose="020B0604020202020204" pitchFamily="34" charset="0"/>
                <a:cs typeface="Arial" panose="020B0604020202020204" pitchFamily="34" charset="0"/>
              </a:rPr>
              <a:t>Some victim comments from SCR in Oxfordshire:</a:t>
            </a:r>
          </a:p>
          <a:p>
            <a:pPr>
              <a:lnSpc>
                <a:spcPct val="100000"/>
              </a:lnSpc>
              <a:defRPr/>
            </a:pPr>
            <a:endParaRPr lang="en-GB" sz="1100" b="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I was found in the presence of men constantly. Why were they not pulled in? </a:t>
            </a: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They did not look on me as a child. In my head I was older but really truly I wasn’t.</a:t>
            </a: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The Police never asked me why – they just took me home.</a:t>
            </a: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A WPC found me drunk with men. I said I was ok and she went away and left me with them, I was abused that night.</a:t>
            </a:r>
          </a:p>
          <a:p>
            <a:pPr marL="171450" indent="-171450">
              <a:lnSpc>
                <a:spcPct val="100000"/>
              </a:lnSpc>
              <a:buFont typeface="Arial" panose="020B0604020202020204" pitchFamily="34" charset="0"/>
              <a:buChar char="•"/>
              <a:defRPr/>
            </a:pPr>
            <a:endParaRPr lang="en-GB" sz="1100" b="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The police lacked curiosity they would pick the child up – give them a telling off and drop them back at home.</a:t>
            </a:r>
          </a:p>
          <a:p>
            <a:pPr marL="171450" indent="-171450">
              <a:lnSpc>
                <a:spcPct val="100000"/>
              </a:lnSpc>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Taking something forward rested almost wholly on victim evidence  - which in CSE can rarely be expected to be forthcoming.</a:t>
            </a:r>
          </a:p>
          <a:p>
            <a:pPr marL="171450" indent="-171450">
              <a:lnSpc>
                <a:spcPct val="100000"/>
              </a:lnSpc>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Be aware of tunnel vision; don’t deal with incidents in isolation if there is a connection to be made then make it. It may be the same address or the same male perpetrator. Think wider.  </a:t>
            </a:r>
          </a:p>
          <a:p>
            <a:pPr marL="171450" indent="-171450">
              <a:lnSpc>
                <a:spcPct val="100000"/>
              </a:lnSpc>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Think of disruption tactics, covert surveillance.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Based on the information/knowledge  that you had at the time of the incident; can you justify the action that you have taken?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CSE Lead in each PVPU.</a:t>
            </a:r>
          </a:p>
          <a:p>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Think murder abduction serious sexual assault and self harm/suicide…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9341209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effectLst/>
                <a:latin typeface="Arial" panose="020B0604020202020204" pitchFamily="34" charset="0"/>
                <a:cs typeface="Arial" panose="020B0604020202020204" pitchFamily="34" charset="0"/>
              </a:rPr>
              <a:t>For</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smtClean="0">
              <a:effectLst/>
              <a:latin typeface="Arial" panose="020B0604020202020204" pitchFamily="34" charset="0"/>
              <a:cs typeface="Arial" panose="020B0604020202020204" pitchFamily="34" charset="0"/>
            </a:endParaRPr>
          </a:p>
          <a:p>
            <a:r>
              <a:rPr lang="en-GB" sz="1100" b="1" dirty="0" err="1" smtClean="0">
                <a:effectLst/>
                <a:latin typeface="Arial" panose="020B0604020202020204" pitchFamily="34" charset="0"/>
                <a:cs typeface="Arial" panose="020B0604020202020204" pitchFamily="34" charset="0"/>
              </a:rPr>
              <a:t>Barnardo’s</a:t>
            </a: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Children’s charity </a:t>
            </a:r>
            <a:r>
              <a:rPr lang="en-GB" sz="1100" dirty="0" err="1" smtClean="0">
                <a:effectLst/>
                <a:latin typeface="Arial" panose="020B0604020202020204" pitchFamily="34" charset="0"/>
                <a:cs typeface="Arial" panose="020B0604020202020204" pitchFamily="34" charset="0"/>
                <a:hlinkClick r:id="rId3"/>
              </a:rPr>
              <a:t>Barnardo’s</a:t>
            </a:r>
            <a:r>
              <a:rPr lang="en-GB" sz="1100" dirty="0" smtClean="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smtClean="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sz="1100" dirty="0" err="1" smtClean="0">
                <a:effectLst/>
                <a:latin typeface="Arial" panose="020B0604020202020204" pitchFamily="34" charset="0"/>
                <a:cs typeface="Arial" panose="020B0604020202020204" pitchFamily="34" charset="0"/>
              </a:rPr>
              <a:t>Barnardo’s</a:t>
            </a:r>
            <a:r>
              <a:rPr lang="en-GB" sz="1100" dirty="0" smtClean="0">
                <a:effectLst/>
                <a:latin typeface="Arial" panose="020B0604020202020204" pitchFamily="34" charset="0"/>
                <a:cs typeface="Arial" panose="020B0604020202020204" pitchFamily="34" charset="0"/>
              </a:rPr>
              <a:t> free guide tells you how to spot when a child is at risk, and help keep them safe.</a:t>
            </a:r>
          </a:p>
          <a:p>
            <a:endParaRPr lang="en-GB" sz="1100" dirty="0" smtClean="0">
              <a:latin typeface="Arial" panose="020B0604020202020204" pitchFamily="34" charset="0"/>
              <a:cs typeface="Arial" panose="020B0604020202020204" pitchFamily="34" charset="0"/>
            </a:endParaRPr>
          </a:p>
          <a:p>
            <a:r>
              <a:rPr lang="en-GB" sz="1100" b="1" dirty="0" smtClean="0">
                <a:effectLst/>
                <a:latin typeface="Arial" panose="020B0604020202020204" pitchFamily="34" charset="0"/>
                <a:cs typeface="Arial" panose="020B0604020202020204" pitchFamily="34" charset="0"/>
              </a:rPr>
              <a:t>NSPCC</a:t>
            </a: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The </a:t>
            </a:r>
            <a:r>
              <a:rPr lang="en-GB" sz="1100" dirty="0" smtClean="0">
                <a:effectLst/>
                <a:latin typeface="Arial" panose="020B0604020202020204" pitchFamily="34" charset="0"/>
                <a:cs typeface="Arial" panose="020B0604020202020204" pitchFamily="34" charset="0"/>
                <a:hlinkClick r:id="rId4"/>
              </a:rPr>
              <a:t>NSPCC </a:t>
            </a:r>
            <a:r>
              <a:rPr lang="en-GB" sz="1100" dirty="0" smtClean="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smtClean="0">
              <a:effectLst/>
              <a:latin typeface="Arial" panose="020B0604020202020204" pitchFamily="34" charset="0"/>
              <a:cs typeface="Arial" panose="020B0604020202020204" pitchFamily="34" charset="0"/>
            </a:endParaRPr>
          </a:p>
          <a:p>
            <a:r>
              <a:rPr lang="en-GB" sz="1100" b="1" dirty="0" err="1" smtClean="0">
                <a:effectLst/>
                <a:latin typeface="Arial" panose="020B0604020202020204" pitchFamily="34" charset="0"/>
                <a:cs typeface="Arial" panose="020B0604020202020204" pitchFamily="34" charset="0"/>
              </a:rPr>
              <a:t>Thinkuknow</a:t>
            </a: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The </a:t>
            </a:r>
            <a:r>
              <a:rPr lang="en-GB" sz="1100" dirty="0" err="1" smtClean="0">
                <a:effectLst/>
                <a:latin typeface="Arial" panose="020B0604020202020204" pitchFamily="34" charset="0"/>
                <a:cs typeface="Arial" panose="020B0604020202020204" pitchFamily="34" charset="0"/>
                <a:hlinkClick r:id="rId5"/>
              </a:rPr>
              <a:t>Thinkuknow</a:t>
            </a:r>
            <a:r>
              <a:rPr lang="en-GB" sz="1100" dirty="0" smtClean="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smtClean="0">
              <a:latin typeface="Arial" panose="020B0604020202020204" pitchFamily="34" charset="0"/>
              <a:cs typeface="Arial" panose="020B0604020202020204" pitchFamily="34" charset="0"/>
            </a:endParaRPr>
          </a:p>
          <a:p>
            <a:r>
              <a:rPr lang="en-GB" sz="1100" b="1" dirty="0" smtClean="0">
                <a:effectLst/>
                <a:latin typeface="Arial" panose="020B0604020202020204" pitchFamily="34" charset="0"/>
                <a:cs typeface="Arial" panose="020B0604020202020204" pitchFamily="34" charset="0"/>
              </a:rPr>
              <a:t>CEOP safety centre</a:t>
            </a: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smtClean="0">
              <a:effectLst/>
              <a:latin typeface="Arial" panose="020B0604020202020204" pitchFamily="34" charset="0"/>
              <a:cs typeface="Arial" panose="020B0604020202020204" pitchFamily="34" charset="0"/>
            </a:endParaRPr>
          </a:p>
          <a:p>
            <a:r>
              <a:rPr lang="en-GB" sz="1100" b="1" dirty="0" smtClean="0">
                <a:effectLst/>
                <a:latin typeface="Arial" panose="020B0604020202020204" pitchFamily="34" charset="0"/>
                <a:cs typeface="Arial" panose="020B0604020202020204" pitchFamily="34" charset="0"/>
              </a:rPr>
              <a:t>Safe &amp; Sound </a:t>
            </a:r>
          </a:p>
          <a:p>
            <a:r>
              <a:rPr lang="en-GB" sz="1100" dirty="0" smtClean="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sz="1100" dirty="0" smtClean="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Pace - Parents Against Child Sexual Exploitation </a:t>
            </a:r>
          </a:p>
          <a:p>
            <a:r>
              <a:rPr lang="en-GB" sz="1100" b="0" dirty="0" smtClean="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577928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b="1" dirty="0" smtClean="0">
                <a:solidFill>
                  <a:srgbClr val="0000FF"/>
                </a:solidFill>
                <a:latin typeface="Arial" panose="020B0604020202020204" pitchFamily="34" charset="0"/>
              </a:rPr>
              <a:t>Group Task</a:t>
            </a:r>
          </a:p>
          <a:p>
            <a:pPr algn="l"/>
            <a:endParaRPr lang="en-GB" altLang="en-US" sz="1100" b="1" dirty="0" smtClean="0">
              <a:solidFill>
                <a:srgbClr val="0000FF"/>
              </a:solidFill>
              <a:latin typeface="Arial" panose="020B0604020202020204" pitchFamily="34" charset="0"/>
            </a:endParaRPr>
          </a:p>
          <a:p>
            <a:pPr algn="l"/>
            <a:r>
              <a:rPr lang="en-GB" altLang="en-US" sz="1100" dirty="0" smtClean="0">
                <a:latin typeface="Arial" panose="020B0604020202020204" pitchFamily="34" charset="0"/>
              </a:rPr>
              <a:t>Trainer to debrief fully, using: </a:t>
            </a:r>
          </a:p>
          <a:p>
            <a:pPr algn="l"/>
            <a:r>
              <a:rPr lang="en-GB" altLang="en-US" sz="1100" b="1" dirty="0" smtClean="0">
                <a:solidFill>
                  <a:srgbClr val="FF0000"/>
                </a:solidFill>
                <a:latin typeface="Arial" panose="020B0604020202020204" pitchFamily="34" charset="0"/>
              </a:rPr>
              <a:t>Hidden DVD - Trainer Debrief Notes</a:t>
            </a:r>
            <a:r>
              <a:rPr lang="en-GB" altLang="en-US" sz="1100" dirty="0" smtClean="0">
                <a:latin typeface="Arial" panose="020B0604020202020204" pitchFamily="34" charset="0"/>
              </a:rPr>
              <a:t> </a:t>
            </a:r>
          </a:p>
          <a:p>
            <a:pPr algn="l"/>
            <a:r>
              <a:rPr lang="en-GB" altLang="en-US" sz="1100" dirty="0" smtClean="0">
                <a:latin typeface="Arial" panose="020B0604020202020204" pitchFamily="34" charset="0"/>
              </a:rPr>
              <a:t>and </a:t>
            </a:r>
          </a:p>
          <a:p>
            <a:pPr algn="l"/>
            <a:r>
              <a:rPr lang="en-GB" altLang="en-US" sz="1100" b="1" dirty="0" smtClean="0">
                <a:solidFill>
                  <a:srgbClr val="FF0000"/>
                </a:solidFill>
                <a:latin typeface="Arial" panose="020B0604020202020204" pitchFamily="34" charset="0"/>
              </a:rPr>
              <a:t>Recognising Warning Signs of CSE - Trainer Notes</a:t>
            </a:r>
            <a:r>
              <a:rPr lang="en-GB" altLang="en-US" sz="1100" dirty="0" smtClean="0">
                <a:latin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9072843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25416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3.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hyperlink" Target="https://youtu.be/DAvRj6BQ0A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jpg"/><Relationship Id="rId7"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gif"/><Relationship Id="rId9"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37490" y="2137974"/>
            <a:ext cx="4551903" cy="1938992"/>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Child Sexual Exploitation </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0038" y="196402"/>
            <a:ext cx="639323" cy="772105"/>
          </a:xfrm>
          <a:prstGeom prst="rect">
            <a:avLst/>
          </a:prstGeom>
        </p:spPr>
      </p:pic>
    </p:spTree>
    <p:extLst>
      <p:ext uri="{BB962C8B-B14F-4D97-AF65-F5344CB8AC3E}">
        <p14:creationId xmlns:p14="http://schemas.microsoft.com/office/powerpoint/2010/main" val="3727774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173214" y="1875913"/>
            <a:ext cx="8280920" cy="2123658"/>
          </a:xfrm>
          <a:prstGeom prst="rect">
            <a:avLst/>
          </a:prstGeom>
          <a:solidFill>
            <a:srgbClr val="002060"/>
          </a:solidFill>
        </p:spPr>
        <p:txBody>
          <a:bodyPr wrap="square" rtlCol="0">
            <a:spAutoFit/>
          </a:bodyPr>
          <a:lstStyle/>
          <a:p>
            <a:pPr algn="ctr"/>
            <a:r>
              <a:rPr lang="en-GB" sz="4400" b="1" dirty="0" smtClean="0">
                <a:solidFill>
                  <a:schemeClr val="bg1"/>
                </a:solidFill>
              </a:rPr>
              <a:t>Safeguarding Children and Young People at Risk of Abuse through Sexual Exploitation</a:t>
            </a:r>
            <a:endParaRPr lang="en-GB" sz="44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924802">
            <a:off x="1164818" y="2280590"/>
            <a:ext cx="2084388" cy="29321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390225">
            <a:off x="4272250" y="3372310"/>
            <a:ext cx="2714625" cy="1922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6390" y="1362153"/>
            <a:ext cx="3919538" cy="1960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7" descr="C:\Users\81537\Desktop\images1LALAG4F.jpg"/>
          <p:cNvPicPr>
            <a:picLocks noChangeAspect="1" noChangeArrowheads="1"/>
          </p:cNvPicPr>
          <p:nvPr/>
        </p:nvPicPr>
        <p:blipFill>
          <a:blip r:embed="rId7"/>
          <a:srcRect/>
          <a:stretch>
            <a:fillRect/>
          </a:stretch>
        </p:blipFill>
        <p:spPr bwMode="auto">
          <a:xfrm>
            <a:off x="8375205" y="3534379"/>
            <a:ext cx="2025650" cy="2368550"/>
          </a:xfrm>
          <a:prstGeom prst="rect">
            <a:avLst/>
          </a:prstGeom>
          <a:ln>
            <a:noFill/>
          </a:ln>
          <a:effectLst>
            <a:outerShdw blurRad="546100" dist="139700" dir="2700000" algn="tl" rotWithShape="0">
              <a:srgbClr val="333333"/>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2119935" y="37915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Child Sexual Exploitation?</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925551" y="76745"/>
            <a:ext cx="1035948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smtClean="0">
                <a:ln>
                  <a:noFill/>
                </a:ln>
                <a:solidFill>
                  <a:srgbClr val="000099">
                    <a:lumMod val="75000"/>
                  </a:srgbClr>
                </a:solidFill>
                <a:effectLst/>
                <a:uLnTx/>
                <a:uFillTx/>
                <a:latin typeface="Arial" panose="020B0604020202020204" pitchFamily="34" charset="0"/>
                <a:ea typeface="ＭＳ Ｐゴシック" pitchFamily="1" charset="-128"/>
                <a:cs typeface="Arial" panose="020B0604020202020204" pitchFamily="34" charset="0"/>
              </a:rPr>
              <a:t>What is Child Sexual Exploitation?</a:t>
            </a:r>
            <a:endParaRPr kumimoji="0" lang="en-GB" altLang="en-US" sz="2800" b="1" i="0" u="none" strike="noStrike" kern="1200" cap="none" spc="0" normalizeH="0" baseline="0" noProof="0" dirty="0">
              <a:ln>
                <a:noFill/>
              </a:ln>
              <a:solidFill>
                <a:srgbClr val="000099">
                  <a:lumMod val="75000"/>
                </a:srgbClr>
              </a:solidFill>
              <a:effectLst/>
              <a:uLnTx/>
              <a:uFillTx/>
              <a:latin typeface="Arial" panose="020B0604020202020204" pitchFamily="34" charset="0"/>
              <a:ea typeface="ＭＳ Ｐゴシック" pitchFamily="1" charset="-128"/>
              <a:cs typeface="Arial" panose="020B0604020202020204" pitchFamily="34" charset="0"/>
            </a:endParaRPr>
          </a:p>
        </p:txBody>
      </p:sp>
      <p:pic>
        <p:nvPicPr>
          <p:cNvPr id="3" name="NSPCC The Story of Jay_MP4 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9238381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646770" y="1178253"/>
            <a:ext cx="10905892" cy="4553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Child sexual exploitation is a form of child sexual abuse. It occurs where an individual or group takes advantage of an imbalance of power to coerce, manipulate or deceive a child or young person under the age of 18 into sexual activity </a:t>
            </a:r>
          </a:p>
          <a:p>
            <a:pPr marL="457200" marR="0" lvl="0" indent="-457200" algn="ctr" defTabSz="914400" rtl="0" eaLnBrk="0" fontAlgn="base" latinLnBrk="0" hangingPunct="0">
              <a:lnSpc>
                <a:spcPct val="100000"/>
              </a:lnSpc>
              <a:spcBef>
                <a:spcPct val="20000"/>
              </a:spcBef>
              <a:spcAft>
                <a:spcPct val="0"/>
              </a:spcAft>
              <a:buClrTx/>
              <a:buSzTx/>
              <a:buAutoNum type="alphaLcParenBoth"/>
              <a:tabLst/>
              <a:defRPr/>
            </a:pP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in exchange for </a:t>
            </a:r>
            <a:r>
              <a:rPr kumimoji="0" lang="en-GB" altLang="en-US"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something</a:t>
            </a: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 the victim needs or wants,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and/or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(b) for the financial advantage or increased status of the perpetrator or facilitator. </a:t>
            </a:r>
          </a:p>
          <a:p>
            <a:pPr marL="0" marR="0" lvl="0" indent="0" algn="ctr" defTabSz="914400" rtl="0" eaLnBrk="0" fontAlgn="base" latinLnBrk="0" hangingPunct="0">
              <a:lnSpc>
                <a:spcPct val="100000"/>
              </a:lnSpc>
              <a:spcBef>
                <a:spcPct val="20000"/>
              </a:spcBef>
              <a:spcAft>
                <a:spcPct val="0"/>
              </a:spcAft>
              <a:buClrTx/>
              <a:buSzTx/>
              <a:buNone/>
              <a:tabLst/>
              <a:defRPr/>
            </a:pPr>
            <a:endPar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The victim may have been sexually exploited even if the sexual activity appears consensual.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Child sexual exploitation does not always involve physical contact; it can also occur through the use of technology</a:t>
            </a:r>
            <a:r>
              <a:rPr kumimoji="0" lang="en-GB" altLang="en-US"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rPr>
              <a:t>. </a:t>
            </a:r>
            <a:endParaRPr kumimoji="0" lang="en-GB" altLang="en-US" i="0" u="none" strike="noStrike" kern="1200" cap="none" spc="0" normalizeH="0" baseline="0" noProof="0" dirty="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endParaRP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New 2017 Definition</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Subtitle 2"/>
          <p:cNvSpPr txBox="1">
            <a:spLocks/>
          </p:cNvSpPr>
          <p:nvPr/>
        </p:nvSpPr>
        <p:spPr bwMode="auto">
          <a:xfrm>
            <a:off x="1237784" y="1234069"/>
            <a:ext cx="9723864" cy="4698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Child sexual exploitation is child abuse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altLang="en-US" sz="2800" b="0" dirty="0">
                <a:solidFill>
                  <a:srgbClr val="002060"/>
                </a:solidFill>
                <a:ea typeface="ＭＳ Ｐゴシック" pitchFamily="1" charset="-128"/>
                <a:cs typeface="Arial" panose="020B0604020202020204" pitchFamily="34" charset="0"/>
              </a:rPr>
              <a:t>A</a:t>
            </a:r>
            <a:r>
              <a:rPr kumimoji="0" lang="en-GB" altLang="en-US"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 power imbalance – age, gender, intellect, strength and/or economic or other resources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‘swapping’ sex – for food, accommodation, gifts, money, affection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Violence, coercion, intimidation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Safeguarding children and young people from sexual exploitation (2009), based on a definition devised by the National Working Group for sexually exploited young people</a:t>
            </a:r>
            <a:r>
              <a:rPr kumimoji="0" lang="en-GB" altLang="en-US" b="0" i="0" u="none" strike="noStrike" kern="1200" cap="none" spc="0" normalizeH="0" baseline="0" noProof="0" dirty="0" smtClean="0">
                <a:ln>
                  <a:noFill/>
                </a:ln>
                <a:solidFill>
                  <a:schemeClr val="tx1"/>
                </a:solidFill>
                <a:effectLst/>
                <a:uLnTx/>
                <a:uFillTx/>
                <a:ea typeface="ＭＳ Ｐゴシック" pitchFamily="1" charset="-128"/>
                <a:cs typeface="Arial" panose="020B0604020202020204" pitchFamily="34" charset="0"/>
              </a:rPr>
              <a:t>.</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0" u="none" strike="noStrike" kern="0" cap="none" spc="0" normalizeH="0" baseline="0" noProof="0" dirty="0" smtClean="0">
              <a:ln>
                <a:noFill/>
              </a:ln>
              <a:solidFill>
                <a:srgbClr val="FFE701"/>
              </a:solidFill>
              <a:effectLst/>
              <a:uLnTx/>
              <a:uFillTx/>
              <a:latin typeface="Arial Black"/>
              <a:cs typeface="+mn-cs"/>
            </a:endParaRPr>
          </a:p>
        </p:txBody>
      </p:sp>
      <p:sp>
        <p:nvSpPr>
          <p:cNvPr id="5" name="TextBox 4"/>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Child Sexual Exploitation?</a:t>
            </a:r>
            <a:endParaRPr lang="en-GB" sz="3200" b="1" dirty="0">
              <a:solidFill>
                <a:schemeClr val="bg1"/>
              </a:solidFill>
            </a:endParaRPr>
          </a:p>
        </p:txBody>
      </p:sp>
    </p:spTree>
    <p:extLst>
      <p:ext uri="{BB962C8B-B14F-4D97-AF65-F5344CB8AC3E}">
        <p14:creationId xmlns:p14="http://schemas.microsoft.com/office/powerpoint/2010/main" val="2062662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869795" y="2469325"/>
            <a:ext cx="10515600" cy="2080373"/>
          </a:xfrm>
        </p:spPr>
        <p:txBody>
          <a:bodyPr>
            <a:normAutofit/>
          </a:bodyPr>
          <a:lstStyle/>
          <a:p>
            <a:pPr marL="0" indent="0" algn="ctr">
              <a:buNone/>
            </a:pPr>
            <a:r>
              <a:rPr lang="en-GB" sz="3600" dirty="0" smtClean="0">
                <a:solidFill>
                  <a:srgbClr val="002060"/>
                </a:solidFill>
              </a:rPr>
              <a:t>Inappropriate relationships</a:t>
            </a:r>
          </a:p>
          <a:p>
            <a:pPr marL="0" indent="0" algn="ctr">
              <a:buNone/>
            </a:pPr>
            <a:r>
              <a:rPr lang="en-GB" sz="3600" dirty="0" smtClean="0">
                <a:solidFill>
                  <a:srgbClr val="002060"/>
                </a:solidFill>
              </a:rPr>
              <a:t>The “fake relationship” model</a:t>
            </a:r>
          </a:p>
          <a:p>
            <a:pPr marL="0" indent="0" algn="ctr">
              <a:buNone/>
            </a:pPr>
            <a:r>
              <a:rPr lang="en-GB" sz="3600" dirty="0" smtClean="0">
                <a:solidFill>
                  <a:srgbClr val="002060"/>
                </a:solidFill>
              </a:rPr>
              <a:t>Organised exploitation and trafficking</a:t>
            </a:r>
            <a:endParaRPr lang="en-GB" sz="3600" dirty="0">
              <a:solidFill>
                <a:srgbClr val="002060"/>
              </a:solidFill>
            </a:endParaRPr>
          </a:p>
        </p:txBody>
      </p:sp>
      <p:sp>
        <p:nvSpPr>
          <p:cNvPr id="5" name="TextBox 4"/>
          <p:cNvSpPr txBox="1"/>
          <p:nvPr/>
        </p:nvSpPr>
        <p:spPr>
          <a:xfrm>
            <a:off x="1987135" y="98175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Types Exist?</a:t>
            </a:r>
            <a:endParaRPr lang="en-GB" sz="3200" b="1" dirty="0">
              <a:solidFill>
                <a:schemeClr val="bg1"/>
              </a:solidFill>
            </a:endParaRPr>
          </a:p>
        </p:txBody>
      </p:sp>
    </p:spTree>
    <p:extLst>
      <p:ext uri="{BB962C8B-B14F-4D97-AF65-F5344CB8AC3E}">
        <p14:creationId xmlns:p14="http://schemas.microsoft.com/office/powerpoint/2010/main" val="16412607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7"/>
          <p:cNvSpPr txBox="1">
            <a:spLocks noChangeArrowheads="1"/>
          </p:cNvSpPr>
          <p:nvPr/>
        </p:nvSpPr>
        <p:spPr bwMode="auto">
          <a:xfrm>
            <a:off x="2153619" y="2093525"/>
            <a:ext cx="8137525"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3600" dirty="0">
                <a:solidFill>
                  <a:srgbClr val="002060"/>
                </a:solidFill>
                <a:latin typeface="+mn-lt"/>
              </a:rPr>
              <a:t>What is an “Inappropriate Relationship?”</a:t>
            </a:r>
          </a:p>
          <a:p>
            <a:pPr algn="ctr" eaLnBrk="1" hangingPunct="1">
              <a:lnSpc>
                <a:spcPct val="100000"/>
              </a:lnSpc>
              <a:spcBef>
                <a:spcPct val="0"/>
              </a:spcBef>
              <a:buFontTx/>
              <a:buNone/>
            </a:pPr>
            <a:endParaRPr lang="en-GB" altLang="en-US" sz="3600" dirty="0">
              <a:solidFill>
                <a:srgbClr val="002060"/>
              </a:solidFill>
              <a:latin typeface="+mn-lt"/>
            </a:endParaRPr>
          </a:p>
          <a:p>
            <a:pPr algn="ctr" eaLnBrk="1" hangingPunct="1">
              <a:lnSpc>
                <a:spcPct val="100000"/>
              </a:lnSpc>
              <a:spcBef>
                <a:spcPct val="0"/>
              </a:spcBef>
              <a:buFontTx/>
              <a:buNone/>
            </a:pPr>
            <a:r>
              <a:rPr lang="en-GB" altLang="en-US" sz="3600" dirty="0">
                <a:solidFill>
                  <a:srgbClr val="002060"/>
                </a:solidFill>
                <a:latin typeface="+mn-lt"/>
              </a:rPr>
              <a:t>What should we do if one is identified?</a:t>
            </a:r>
          </a:p>
        </p:txBody>
      </p:sp>
    </p:spTree>
    <p:extLst>
      <p:ext uri="{BB962C8B-B14F-4D97-AF65-F5344CB8AC3E}">
        <p14:creationId xmlns:p14="http://schemas.microsoft.com/office/powerpoint/2010/main" val="1745952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AutoShape 1028"/>
          <p:cNvSpPr>
            <a:spLocks noChangeArrowheads="1"/>
          </p:cNvSpPr>
          <p:nvPr/>
        </p:nvSpPr>
        <p:spPr bwMode="auto">
          <a:xfrm>
            <a:off x="4831973" y="2046869"/>
            <a:ext cx="3195057" cy="2571944"/>
          </a:xfrm>
          <a:prstGeom prst="triangle">
            <a:avLst>
              <a:gd name="adj" fmla="val 50000"/>
            </a:avLst>
          </a:prstGeom>
          <a:solidFill>
            <a:srgbClr val="FFFFFF"/>
          </a:solidFill>
          <a:ln w="38100">
            <a:solidFill>
              <a:srgbClr val="000000"/>
            </a:solidFill>
            <a:miter lim="800000"/>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sp>
        <p:nvSpPr>
          <p:cNvPr id="4" name="Text Box 6"/>
          <p:cNvSpPr txBox="1">
            <a:spLocks noChangeArrowheads="1"/>
          </p:cNvSpPr>
          <p:nvPr/>
        </p:nvSpPr>
        <p:spPr bwMode="auto">
          <a:xfrm>
            <a:off x="8027030" y="4343382"/>
            <a:ext cx="14398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latin typeface="Gill Alt One MT" pitchFamily="34" charset="0"/>
              </a:rPr>
              <a:t>“Pimp”</a:t>
            </a:r>
          </a:p>
        </p:txBody>
      </p:sp>
      <p:sp>
        <p:nvSpPr>
          <p:cNvPr id="5" name="Text Box 4"/>
          <p:cNvSpPr txBox="1">
            <a:spLocks noChangeArrowheads="1"/>
          </p:cNvSpPr>
          <p:nvPr/>
        </p:nvSpPr>
        <p:spPr bwMode="auto">
          <a:xfrm>
            <a:off x="4304632" y="1353923"/>
            <a:ext cx="42497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latin typeface="Gill Alt One MT" pitchFamily="34" charset="0"/>
              </a:rPr>
              <a:t>“Prostitute”</a:t>
            </a:r>
          </a:p>
        </p:txBody>
      </p:sp>
      <p:sp>
        <p:nvSpPr>
          <p:cNvPr id="6" name="Text Box 5"/>
          <p:cNvSpPr txBox="1">
            <a:spLocks noChangeArrowheads="1"/>
          </p:cNvSpPr>
          <p:nvPr/>
        </p:nvSpPr>
        <p:spPr bwMode="auto">
          <a:xfrm>
            <a:off x="3283812" y="4159231"/>
            <a:ext cx="14398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latin typeface="Gill Alt One MT" pitchFamily="34" charset="0"/>
              </a:rPr>
              <a:t>“Punter”</a:t>
            </a:r>
          </a:p>
        </p:txBody>
      </p:sp>
      <p:sp>
        <p:nvSpPr>
          <p:cNvPr id="7" name="Text Box 1029"/>
          <p:cNvSpPr txBox="1">
            <a:spLocks noChangeArrowheads="1"/>
          </p:cNvSpPr>
          <p:nvPr/>
        </p:nvSpPr>
        <p:spPr bwMode="auto">
          <a:xfrm>
            <a:off x="5253967" y="853106"/>
            <a:ext cx="25193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002060"/>
                </a:solidFill>
                <a:latin typeface="Arial" panose="020B0604020202020204" pitchFamily="34" charset="0"/>
              </a:rPr>
              <a:t>Abused Child</a:t>
            </a:r>
          </a:p>
        </p:txBody>
      </p:sp>
      <p:sp>
        <p:nvSpPr>
          <p:cNvPr id="8" name="Text Box 1031"/>
          <p:cNvSpPr txBox="1">
            <a:spLocks noChangeArrowheads="1"/>
          </p:cNvSpPr>
          <p:nvPr/>
        </p:nvSpPr>
        <p:spPr bwMode="auto">
          <a:xfrm>
            <a:off x="8869594" y="4572775"/>
            <a:ext cx="201612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002060"/>
                </a:solidFill>
                <a:latin typeface="Arial" panose="020B0604020202020204" pitchFamily="34" charset="0"/>
              </a:rPr>
              <a:t>Abusing Adult</a:t>
            </a:r>
          </a:p>
        </p:txBody>
      </p:sp>
      <p:sp>
        <p:nvSpPr>
          <p:cNvPr id="9" name="Text Box 1030"/>
          <p:cNvSpPr txBox="1">
            <a:spLocks noChangeArrowheads="1"/>
          </p:cNvSpPr>
          <p:nvPr/>
        </p:nvSpPr>
        <p:spPr bwMode="auto">
          <a:xfrm>
            <a:off x="1895147" y="4213227"/>
            <a:ext cx="2087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002060"/>
                </a:solidFill>
                <a:latin typeface="Arial" panose="020B0604020202020204" pitchFamily="34" charset="0"/>
              </a:rPr>
              <a:t>Sex    Offender</a:t>
            </a:r>
          </a:p>
        </p:txBody>
      </p:sp>
      <p:sp>
        <p:nvSpPr>
          <p:cNvPr id="10" name="Text Box 1029"/>
          <p:cNvSpPr txBox="1">
            <a:spLocks noChangeArrowheads="1"/>
          </p:cNvSpPr>
          <p:nvPr/>
        </p:nvSpPr>
        <p:spPr bwMode="auto">
          <a:xfrm>
            <a:off x="5169818" y="435594"/>
            <a:ext cx="25193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FF0000"/>
                </a:solidFill>
                <a:latin typeface="Arial" panose="020B0604020202020204" pitchFamily="34" charset="0"/>
              </a:rPr>
              <a:t>“Girlfriend”</a:t>
            </a:r>
          </a:p>
        </p:txBody>
      </p:sp>
      <p:sp>
        <p:nvSpPr>
          <p:cNvPr id="11" name="Text Box 1030"/>
          <p:cNvSpPr txBox="1">
            <a:spLocks noChangeArrowheads="1"/>
          </p:cNvSpPr>
          <p:nvPr/>
        </p:nvSpPr>
        <p:spPr bwMode="auto">
          <a:xfrm>
            <a:off x="10104437" y="5081048"/>
            <a:ext cx="20875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FF0000"/>
                </a:solidFill>
                <a:latin typeface="Arial" panose="020B0604020202020204" pitchFamily="34" charset="0"/>
              </a:rPr>
              <a:t>“Boyfriend”</a:t>
            </a:r>
          </a:p>
        </p:txBody>
      </p:sp>
      <p:sp>
        <p:nvSpPr>
          <p:cNvPr id="12" name="Text Box 1031"/>
          <p:cNvSpPr txBox="1">
            <a:spLocks noChangeArrowheads="1"/>
          </p:cNvSpPr>
          <p:nvPr/>
        </p:nvSpPr>
        <p:spPr bwMode="auto">
          <a:xfrm>
            <a:off x="814504" y="4988700"/>
            <a:ext cx="20161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50000"/>
              </a:spcBef>
              <a:buFontTx/>
              <a:buNone/>
            </a:pPr>
            <a:r>
              <a:rPr lang="en-GB" altLang="en-US" sz="2400" dirty="0">
                <a:solidFill>
                  <a:srgbClr val="FF0000"/>
                </a:solidFill>
                <a:latin typeface="Arial" panose="020B0604020202020204" pitchFamily="34" charset="0"/>
              </a:rPr>
              <a:t>His Friend(s)</a:t>
            </a:r>
          </a:p>
        </p:txBody>
      </p:sp>
    </p:spTree>
    <p:extLst>
      <p:ext uri="{BB962C8B-B14F-4D97-AF65-F5344CB8AC3E}">
        <p14:creationId xmlns:p14="http://schemas.microsoft.com/office/powerpoint/2010/main" val="305161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027"/>
          <p:cNvSpPr txBox="1">
            <a:spLocks noChangeArrowheads="1"/>
          </p:cNvSpPr>
          <p:nvPr/>
        </p:nvSpPr>
        <p:spPr>
          <a:xfrm>
            <a:off x="970156" y="1133647"/>
            <a:ext cx="10671717" cy="47541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Tx/>
              <a:buNone/>
              <a:defRPr/>
            </a:pPr>
            <a:r>
              <a:rPr lang="en-GB" altLang="en-US" dirty="0" smtClean="0">
                <a:solidFill>
                  <a:srgbClr val="002060"/>
                </a:solidFill>
              </a:rPr>
              <a:t>Abuse through exchange of sexual activity for some form of payment. </a:t>
            </a:r>
          </a:p>
          <a:p>
            <a:pPr marL="0" indent="0" algn="ctr">
              <a:buFontTx/>
              <a:buNone/>
              <a:defRPr/>
            </a:pPr>
            <a:endParaRPr lang="en-GB" altLang="en-US" dirty="0" smtClean="0">
              <a:solidFill>
                <a:srgbClr val="002060"/>
              </a:solidFill>
            </a:endParaRPr>
          </a:p>
          <a:p>
            <a:pPr marL="0" indent="0" algn="ctr">
              <a:buFontTx/>
              <a:buNone/>
              <a:defRPr/>
            </a:pPr>
            <a:r>
              <a:rPr lang="en-GB" altLang="en-US" dirty="0" smtClean="0">
                <a:solidFill>
                  <a:srgbClr val="002060"/>
                </a:solidFill>
              </a:rPr>
              <a:t>Abuse through the production of indecent images and/or any other indecent material involving children whether photographs, films or other technologies.</a:t>
            </a:r>
          </a:p>
          <a:p>
            <a:pPr marL="0" indent="0" algn="ctr">
              <a:buFontTx/>
              <a:buNone/>
              <a:defRPr/>
            </a:pPr>
            <a:endParaRPr lang="en-GB" altLang="en-US" dirty="0" smtClean="0">
              <a:solidFill>
                <a:srgbClr val="002060"/>
              </a:solidFill>
            </a:endParaRPr>
          </a:p>
          <a:p>
            <a:pPr marL="0" indent="0" algn="ctr">
              <a:buFontTx/>
              <a:buNone/>
              <a:defRPr/>
            </a:pPr>
            <a:r>
              <a:rPr lang="en-GB" altLang="en-US" dirty="0" smtClean="0">
                <a:solidFill>
                  <a:srgbClr val="002060"/>
                </a:solidFill>
              </a:rPr>
              <a:t>Abuse through grooming whether via direct contact or the use of technologies such as mobile phones and the internet.</a:t>
            </a:r>
          </a:p>
          <a:p>
            <a:pPr marL="0" indent="0" algn="ctr">
              <a:buFontTx/>
              <a:buNone/>
              <a:defRPr/>
            </a:pPr>
            <a:endParaRPr lang="en-GB" altLang="en-US" dirty="0" smtClean="0">
              <a:solidFill>
                <a:srgbClr val="002060"/>
              </a:solidFill>
            </a:endParaRPr>
          </a:p>
          <a:p>
            <a:pPr marL="0" indent="0" algn="ctr">
              <a:buFontTx/>
              <a:buNone/>
              <a:defRPr/>
            </a:pPr>
            <a:r>
              <a:rPr lang="en-GB" altLang="en-US" dirty="0" smtClean="0">
                <a:solidFill>
                  <a:srgbClr val="002060"/>
                </a:solidFill>
              </a:rPr>
              <a:t>Abuse through trafficking for sexual purposes. </a:t>
            </a:r>
          </a:p>
        </p:txBody>
      </p:sp>
      <p:sp>
        <p:nvSpPr>
          <p:cNvPr id="3" name="TextBox 2"/>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Main and Interrelated Forms of CSE</a:t>
            </a:r>
            <a:endParaRPr lang="en-GB" sz="3200" b="1" dirty="0">
              <a:solidFill>
                <a:schemeClr val="bg1"/>
              </a:solidFill>
            </a:endParaRPr>
          </a:p>
        </p:txBody>
      </p:sp>
    </p:spTree>
    <p:extLst>
      <p:ext uri="{BB962C8B-B14F-4D97-AF65-F5344CB8AC3E}">
        <p14:creationId xmlns:p14="http://schemas.microsoft.com/office/powerpoint/2010/main" val="48562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14651" y="2204605"/>
            <a:ext cx="8280920" cy="1446550"/>
          </a:xfrm>
          <a:prstGeom prst="rect">
            <a:avLst/>
          </a:prstGeom>
          <a:solidFill>
            <a:srgbClr val="002060"/>
          </a:solidFill>
        </p:spPr>
        <p:txBody>
          <a:bodyPr wrap="square" rtlCol="0">
            <a:spAutoFit/>
          </a:bodyPr>
          <a:lstStyle/>
          <a:p>
            <a:pPr algn="ctr"/>
            <a:r>
              <a:rPr lang="en-GB" sz="4400" b="1" dirty="0" smtClean="0">
                <a:solidFill>
                  <a:schemeClr val="bg1"/>
                </a:solidFill>
              </a:rPr>
              <a:t>What is your perception of the victims of CSE?</a:t>
            </a:r>
            <a:endParaRPr lang="en-GB" sz="4400" b="1" dirty="0">
              <a:solidFill>
                <a:schemeClr val="bg1"/>
              </a:solidFill>
            </a:endParaRPr>
          </a:p>
        </p:txBody>
      </p:sp>
    </p:spTree>
    <p:extLst>
      <p:ext uri="{BB962C8B-B14F-4D97-AF65-F5344CB8AC3E}">
        <p14:creationId xmlns:p14="http://schemas.microsoft.com/office/powerpoint/2010/main" val="23978206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025913" y="1834415"/>
            <a:ext cx="10348332" cy="31836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0"/>
              </a:spcBef>
              <a:buFontTx/>
              <a:buNone/>
            </a:pPr>
            <a:r>
              <a:rPr lang="en-GB" altLang="en-US" sz="3600" dirty="0" smtClean="0">
                <a:solidFill>
                  <a:srgbClr val="002060"/>
                </a:solidFill>
              </a:rPr>
              <a:t>The Children Act 2004 defines a child as under 18yrs. </a:t>
            </a:r>
          </a:p>
          <a:p>
            <a:pPr marL="0" indent="0" algn="ctr">
              <a:spcBef>
                <a:spcPct val="0"/>
              </a:spcBef>
              <a:buFontTx/>
              <a:buNone/>
            </a:pPr>
            <a:endParaRPr lang="en-GB" altLang="en-US" sz="3600" dirty="0" smtClean="0">
              <a:solidFill>
                <a:srgbClr val="002060"/>
              </a:solidFill>
            </a:endParaRPr>
          </a:p>
          <a:p>
            <a:pPr marL="0" indent="0" algn="ctr">
              <a:spcBef>
                <a:spcPct val="0"/>
              </a:spcBef>
              <a:buFontTx/>
              <a:buNone/>
            </a:pPr>
            <a:r>
              <a:rPr lang="en-GB" altLang="en-US" sz="3600" dirty="0" smtClean="0">
                <a:solidFill>
                  <a:srgbClr val="002060"/>
                </a:solidFill>
              </a:rPr>
              <a:t>Children over 16yrs can consent to sex.</a:t>
            </a:r>
          </a:p>
          <a:p>
            <a:pPr marL="0" indent="0" algn="ctr">
              <a:spcBef>
                <a:spcPct val="0"/>
              </a:spcBef>
              <a:buFontTx/>
              <a:buNone/>
            </a:pPr>
            <a:endParaRPr lang="en-GB" altLang="en-US" sz="3600" dirty="0" smtClean="0">
              <a:solidFill>
                <a:srgbClr val="002060"/>
              </a:solidFill>
            </a:endParaRPr>
          </a:p>
          <a:p>
            <a:pPr marL="0" indent="0" algn="ctr">
              <a:spcBef>
                <a:spcPct val="0"/>
              </a:spcBef>
              <a:buFontTx/>
              <a:buNone/>
            </a:pPr>
            <a:r>
              <a:rPr lang="en-GB" altLang="en-US" sz="3600" dirty="0" smtClean="0">
                <a:solidFill>
                  <a:srgbClr val="002060"/>
                </a:solidFill>
              </a:rPr>
              <a:t>If under 18yrs and involved in CSE, a child cannot give consent to their own abuse. </a:t>
            </a:r>
          </a:p>
        </p:txBody>
      </p:sp>
      <p:sp>
        <p:nvSpPr>
          <p:cNvPr id="4" name="TextBox 3"/>
          <p:cNvSpPr txBox="1"/>
          <p:nvPr/>
        </p:nvSpPr>
        <p:spPr>
          <a:xfrm>
            <a:off x="2059619" y="55043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‘Consent’ or ‘Compliance’</a:t>
            </a:r>
            <a:endParaRPr lang="en-GB" sz="3200" b="1" dirty="0">
              <a:solidFill>
                <a:schemeClr val="bg1"/>
              </a:solidFill>
            </a:endParaRPr>
          </a:p>
        </p:txBody>
      </p:sp>
    </p:spTree>
    <p:extLst>
      <p:ext uri="{BB962C8B-B14F-4D97-AF65-F5344CB8AC3E}">
        <p14:creationId xmlns:p14="http://schemas.microsoft.com/office/powerpoint/2010/main" val="24751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1182029" y="700590"/>
            <a:ext cx="9902283" cy="4875020"/>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defRPr/>
            </a:pPr>
            <a:r>
              <a:rPr lang="en-GB" altLang="en-US" sz="2400" b="1" dirty="0" smtClean="0">
                <a:solidFill>
                  <a:srgbClr val="FF0000"/>
                </a:solidFill>
                <a:cs typeface="Arial" panose="020B0604020202020204" pitchFamily="34" charset="0"/>
              </a:rPr>
              <a:t>NSPCC Research </a:t>
            </a:r>
            <a:endParaRPr lang="en-GB" altLang="en-US" sz="2400" dirty="0">
              <a:solidFill>
                <a:srgbClr val="FF0000"/>
              </a:solidFill>
              <a:cs typeface="Arial" panose="020B0604020202020204" pitchFamily="34" charset="0"/>
            </a:endParaRPr>
          </a:p>
          <a:p>
            <a:pPr marL="0" indent="0" algn="ctr">
              <a:lnSpc>
                <a:spcPct val="80000"/>
              </a:lnSpc>
              <a:buFontTx/>
              <a:buNone/>
              <a:defRPr/>
            </a:pPr>
            <a:r>
              <a:rPr lang="en-GB" altLang="en-US" sz="2400" dirty="0" smtClean="0">
                <a:solidFill>
                  <a:srgbClr val="002060"/>
                </a:solidFill>
                <a:cs typeface="Arial" panose="020B0604020202020204" pitchFamily="34" charset="0"/>
              </a:rPr>
              <a:t>47,008 recorded sexual offences against children in 2014/15, the highest number in the last decade</a:t>
            </a:r>
          </a:p>
          <a:p>
            <a:pPr marL="0" indent="0" algn="ctr">
              <a:lnSpc>
                <a:spcPct val="80000"/>
              </a:lnSpc>
              <a:buFontTx/>
              <a:buNone/>
              <a:defRPr/>
            </a:pPr>
            <a:endParaRPr lang="en-GB" altLang="en-US" sz="2400" dirty="0" smtClean="0">
              <a:cs typeface="Arial" panose="020B0604020202020204" pitchFamily="34" charset="0"/>
            </a:endParaRPr>
          </a:p>
          <a:p>
            <a:pPr marL="0" indent="0" algn="ctr">
              <a:lnSpc>
                <a:spcPct val="80000"/>
              </a:lnSpc>
              <a:buFontTx/>
              <a:buNone/>
              <a:defRPr/>
            </a:pPr>
            <a:r>
              <a:rPr lang="en-GB" altLang="en-US" sz="2400" dirty="0" smtClean="0">
                <a:solidFill>
                  <a:srgbClr val="002060"/>
                </a:solidFill>
                <a:cs typeface="Arial" panose="020B0604020202020204" pitchFamily="34" charset="0"/>
              </a:rPr>
              <a:t>As per March 2015 -</a:t>
            </a:r>
            <a:r>
              <a:rPr lang="en-GB" altLang="en-US" sz="2400" dirty="0" smtClean="0">
                <a:solidFill>
                  <a:srgbClr val="FF0000"/>
                </a:solidFill>
                <a:cs typeface="Arial" panose="020B0604020202020204" pitchFamily="34" charset="0"/>
              </a:rPr>
              <a:t> </a:t>
            </a:r>
            <a:r>
              <a:rPr lang="en-GB" altLang="en-US" sz="2400" b="1" dirty="0" smtClean="0">
                <a:solidFill>
                  <a:srgbClr val="FF0000"/>
                </a:solidFill>
                <a:cs typeface="Arial" panose="020B0604020202020204" pitchFamily="34" charset="0"/>
              </a:rPr>
              <a:t>48,857 </a:t>
            </a:r>
            <a:r>
              <a:rPr lang="en-GB" altLang="en-US" sz="2400" dirty="0" smtClean="0">
                <a:solidFill>
                  <a:srgbClr val="002060"/>
                </a:solidFill>
                <a:cs typeface="Arial" panose="020B0604020202020204" pitchFamily="34" charset="0"/>
              </a:rPr>
              <a:t>sex offenders were required to register within England and Wales. </a:t>
            </a:r>
          </a:p>
          <a:p>
            <a:pPr marL="0" indent="0" algn="ctr">
              <a:lnSpc>
                <a:spcPct val="80000"/>
              </a:lnSpc>
              <a:buFontTx/>
              <a:buNone/>
              <a:defRPr/>
            </a:pPr>
            <a:endParaRPr lang="en-GB" altLang="en-US" sz="2400" dirty="0" smtClean="0">
              <a:cs typeface="Arial" panose="020B0604020202020204" pitchFamily="34" charset="0"/>
            </a:endParaRPr>
          </a:p>
          <a:p>
            <a:pPr marL="0" indent="0" algn="ctr">
              <a:lnSpc>
                <a:spcPct val="80000"/>
              </a:lnSpc>
              <a:buFontTx/>
              <a:buNone/>
              <a:defRPr/>
            </a:pPr>
            <a:r>
              <a:rPr lang="en-GB" altLang="en-US" sz="2400" b="1" dirty="0" smtClean="0">
                <a:solidFill>
                  <a:srgbClr val="FF0000"/>
                </a:solidFill>
                <a:cs typeface="Arial" panose="020B0604020202020204" pitchFamily="34" charset="0"/>
              </a:rPr>
              <a:t>Paedophile </a:t>
            </a:r>
          </a:p>
          <a:p>
            <a:pPr marL="0" indent="0" algn="ctr">
              <a:lnSpc>
                <a:spcPct val="80000"/>
              </a:lnSpc>
              <a:buFontTx/>
              <a:buNone/>
              <a:defRPr/>
            </a:pPr>
            <a:r>
              <a:rPr lang="en-GB" altLang="en-US" sz="2400" dirty="0" smtClean="0">
                <a:solidFill>
                  <a:srgbClr val="002060"/>
                </a:solidFill>
                <a:cs typeface="Arial" panose="020B0604020202020204" pitchFamily="34" charset="0"/>
              </a:rPr>
              <a:t>A person who holds a long-term sexual interest in children under 11yrs of age. </a:t>
            </a:r>
          </a:p>
          <a:p>
            <a:pPr marL="0" indent="0" algn="ctr">
              <a:lnSpc>
                <a:spcPct val="80000"/>
              </a:lnSpc>
              <a:buFontTx/>
              <a:buNone/>
              <a:defRPr/>
            </a:pPr>
            <a:endParaRPr lang="en-GB" altLang="en-US" sz="2400" b="1" dirty="0" smtClean="0">
              <a:solidFill>
                <a:schemeClr val="tx2"/>
              </a:solidFill>
              <a:cs typeface="Arial" panose="020B0604020202020204" pitchFamily="34" charset="0"/>
            </a:endParaRPr>
          </a:p>
          <a:p>
            <a:pPr marL="0" indent="0" algn="ctr">
              <a:lnSpc>
                <a:spcPct val="80000"/>
              </a:lnSpc>
              <a:buFontTx/>
              <a:buNone/>
              <a:defRPr/>
            </a:pPr>
            <a:r>
              <a:rPr lang="en-GB" altLang="en-US" sz="2400" b="1" dirty="0" err="1" smtClean="0">
                <a:solidFill>
                  <a:srgbClr val="FF0000"/>
                </a:solidFill>
                <a:cs typeface="Arial" panose="020B0604020202020204" pitchFamily="34" charset="0"/>
              </a:rPr>
              <a:t>Haebophile</a:t>
            </a:r>
            <a:r>
              <a:rPr lang="en-GB" altLang="en-US" sz="2400" dirty="0" smtClean="0">
                <a:solidFill>
                  <a:srgbClr val="FF0000"/>
                </a:solidFill>
                <a:cs typeface="Arial" panose="020B0604020202020204" pitchFamily="34" charset="0"/>
              </a:rPr>
              <a:t> </a:t>
            </a:r>
          </a:p>
          <a:p>
            <a:pPr marL="0" indent="0" algn="ctr">
              <a:lnSpc>
                <a:spcPct val="80000"/>
              </a:lnSpc>
              <a:buFontTx/>
              <a:buNone/>
              <a:defRPr/>
            </a:pPr>
            <a:r>
              <a:rPr lang="en-GB" altLang="en-US" sz="2400" dirty="0" smtClean="0">
                <a:solidFill>
                  <a:srgbClr val="002060"/>
                </a:solidFill>
                <a:cs typeface="Arial" panose="020B0604020202020204" pitchFamily="34" charset="0"/>
              </a:rPr>
              <a:t>A person who has a sexual interest in children over 11yrs of age.</a:t>
            </a:r>
          </a:p>
        </p:txBody>
      </p:sp>
    </p:spTree>
    <p:extLst>
      <p:ext uri="{BB962C8B-B14F-4D97-AF65-F5344CB8AC3E}">
        <p14:creationId xmlns:p14="http://schemas.microsoft.com/office/powerpoint/2010/main" val="376666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grpId="0"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 calcmode="lin" valueType="num">
                                      <p:cBhvr>
                                        <p:cTn id="7" dur="1000" fill="hold"/>
                                        <p:tgtEl>
                                          <p:spTgt spid="4">
                                            <p:txEl>
                                              <p:pRg st="3" end="3"/>
                                            </p:txEl>
                                          </p:spTgt>
                                        </p:tgtEl>
                                        <p:attrNameLst>
                                          <p:attrName>ppt_w</p:attrName>
                                        </p:attrNameLst>
                                      </p:cBhvr>
                                      <p:tavLst>
                                        <p:tav tm="0">
                                          <p:val>
                                            <p:strVal val="#ppt_w+.3"/>
                                          </p:val>
                                        </p:tav>
                                        <p:tav tm="100000">
                                          <p:val>
                                            <p:strVal val="#ppt_w"/>
                                          </p:val>
                                        </p:tav>
                                      </p:tavLst>
                                    </p:anim>
                                    <p:anim calcmode="lin" valueType="num">
                                      <p:cBhvr>
                                        <p:cTn id="8" dur="1000" fill="hold"/>
                                        <p:tgtEl>
                                          <p:spTgt spid="4">
                                            <p:txEl>
                                              <p:pRg st="3" end="3"/>
                                            </p:txEl>
                                          </p:spTgt>
                                        </p:tgtEl>
                                        <p:attrNameLst>
                                          <p:attrName>ppt_h</p:attrName>
                                        </p:attrNameLst>
                                      </p:cBhvr>
                                      <p:tavLst>
                                        <p:tav tm="0">
                                          <p:val>
                                            <p:strVal val="#ppt_h"/>
                                          </p:val>
                                        </p:tav>
                                        <p:tav tm="100000">
                                          <p:val>
                                            <p:strVal val="#ppt_h"/>
                                          </p:val>
                                        </p:tav>
                                      </p:tavLst>
                                    </p:anim>
                                    <p:animEffect transition="in" filter="fade">
                                      <p:cBhvr>
                                        <p:cTn id="9" dur="1000"/>
                                        <p:tgtEl>
                                          <p:spTgt spid="4">
                                            <p:txEl>
                                              <p:pRg st="3" end="3"/>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4">
                                            <p:txEl>
                                              <p:pRg st="5" end="5"/>
                                            </p:txEl>
                                          </p:spTgt>
                                        </p:tgtEl>
                                        <p:attrNameLst>
                                          <p:attrName>style.visibility</p:attrName>
                                        </p:attrNameLst>
                                      </p:cBhvr>
                                      <p:to>
                                        <p:strVal val="visible"/>
                                      </p:to>
                                    </p:set>
                                    <p:anim calcmode="lin" valueType="num">
                                      <p:cBhvr>
                                        <p:cTn id="14" dur="1000" fill="hold"/>
                                        <p:tgtEl>
                                          <p:spTgt spid="4">
                                            <p:txEl>
                                              <p:pRg st="5" end="5"/>
                                            </p:txEl>
                                          </p:spTgt>
                                        </p:tgtEl>
                                        <p:attrNameLst>
                                          <p:attrName>ppt_w</p:attrName>
                                        </p:attrNameLst>
                                      </p:cBhvr>
                                      <p:tavLst>
                                        <p:tav tm="0">
                                          <p:val>
                                            <p:strVal val="#ppt_w*0.70"/>
                                          </p:val>
                                        </p:tav>
                                        <p:tav tm="100000">
                                          <p:val>
                                            <p:strVal val="#ppt_w"/>
                                          </p:val>
                                        </p:tav>
                                      </p:tavLst>
                                    </p:anim>
                                    <p:anim calcmode="lin" valueType="num">
                                      <p:cBhvr>
                                        <p:cTn id="15" dur="1000" fill="hold"/>
                                        <p:tgtEl>
                                          <p:spTgt spid="4">
                                            <p:txEl>
                                              <p:pRg st="5" end="5"/>
                                            </p:txEl>
                                          </p:spTgt>
                                        </p:tgtEl>
                                        <p:attrNameLst>
                                          <p:attrName>ppt_h</p:attrName>
                                        </p:attrNameLst>
                                      </p:cBhvr>
                                      <p:tavLst>
                                        <p:tav tm="0">
                                          <p:val>
                                            <p:strVal val="#ppt_h"/>
                                          </p:val>
                                        </p:tav>
                                        <p:tav tm="100000">
                                          <p:val>
                                            <p:strVal val="#ppt_h"/>
                                          </p:val>
                                        </p:tav>
                                      </p:tavLst>
                                    </p:anim>
                                    <p:animEffect transition="in" filter="fade">
                                      <p:cBhvr>
                                        <p:cTn id="16" dur="1000"/>
                                        <p:tgtEl>
                                          <p:spTgt spid="4">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 calcmode="lin" valueType="num">
                                      <p:cBhvr>
                                        <p:cTn id="21" dur="1000" fill="hold"/>
                                        <p:tgtEl>
                                          <p:spTgt spid="4">
                                            <p:txEl>
                                              <p:pRg st="6" end="6"/>
                                            </p:txEl>
                                          </p:spTgt>
                                        </p:tgtEl>
                                        <p:attrNameLst>
                                          <p:attrName>ppt_w</p:attrName>
                                        </p:attrNameLst>
                                      </p:cBhvr>
                                      <p:tavLst>
                                        <p:tav tm="0">
                                          <p:val>
                                            <p:strVal val="#ppt_w*0.70"/>
                                          </p:val>
                                        </p:tav>
                                        <p:tav tm="100000">
                                          <p:val>
                                            <p:strVal val="#ppt_w"/>
                                          </p:val>
                                        </p:tav>
                                      </p:tavLst>
                                    </p:anim>
                                    <p:anim calcmode="lin" valueType="num">
                                      <p:cBhvr>
                                        <p:cTn id="22" dur="1000" fill="hold"/>
                                        <p:tgtEl>
                                          <p:spTgt spid="4">
                                            <p:txEl>
                                              <p:pRg st="6" end="6"/>
                                            </p:txEl>
                                          </p:spTgt>
                                        </p:tgtEl>
                                        <p:attrNameLst>
                                          <p:attrName>ppt_h</p:attrName>
                                        </p:attrNameLst>
                                      </p:cBhvr>
                                      <p:tavLst>
                                        <p:tav tm="0">
                                          <p:val>
                                            <p:strVal val="#ppt_h"/>
                                          </p:val>
                                        </p:tav>
                                        <p:tav tm="100000">
                                          <p:val>
                                            <p:strVal val="#ppt_h"/>
                                          </p:val>
                                        </p:tav>
                                      </p:tavLst>
                                    </p:anim>
                                    <p:animEffect transition="in" filter="fade">
                                      <p:cBhvr>
                                        <p:cTn id="23" dur="1000"/>
                                        <p:tgtEl>
                                          <p:spTgt spid="4">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4">
                                            <p:txEl>
                                              <p:pRg st="8" end="8"/>
                                            </p:txEl>
                                          </p:spTgt>
                                        </p:tgtEl>
                                        <p:attrNameLst>
                                          <p:attrName>style.visibility</p:attrName>
                                        </p:attrNameLst>
                                      </p:cBhvr>
                                      <p:to>
                                        <p:strVal val="visible"/>
                                      </p:to>
                                    </p:set>
                                    <p:anim calcmode="lin" valueType="num">
                                      <p:cBhvr>
                                        <p:cTn id="28" dur="1000" fill="hold"/>
                                        <p:tgtEl>
                                          <p:spTgt spid="4">
                                            <p:txEl>
                                              <p:pRg st="8" end="8"/>
                                            </p:txEl>
                                          </p:spTgt>
                                        </p:tgtEl>
                                        <p:attrNameLst>
                                          <p:attrName>ppt_w</p:attrName>
                                        </p:attrNameLst>
                                      </p:cBhvr>
                                      <p:tavLst>
                                        <p:tav tm="0">
                                          <p:val>
                                            <p:strVal val="#ppt_w*0.70"/>
                                          </p:val>
                                        </p:tav>
                                        <p:tav tm="100000">
                                          <p:val>
                                            <p:strVal val="#ppt_w"/>
                                          </p:val>
                                        </p:tav>
                                      </p:tavLst>
                                    </p:anim>
                                    <p:anim calcmode="lin" valueType="num">
                                      <p:cBhvr>
                                        <p:cTn id="29" dur="1000" fill="hold"/>
                                        <p:tgtEl>
                                          <p:spTgt spid="4">
                                            <p:txEl>
                                              <p:pRg st="8" end="8"/>
                                            </p:txEl>
                                          </p:spTgt>
                                        </p:tgtEl>
                                        <p:attrNameLst>
                                          <p:attrName>ppt_h</p:attrName>
                                        </p:attrNameLst>
                                      </p:cBhvr>
                                      <p:tavLst>
                                        <p:tav tm="0">
                                          <p:val>
                                            <p:strVal val="#ppt_h"/>
                                          </p:val>
                                        </p:tav>
                                        <p:tav tm="100000">
                                          <p:val>
                                            <p:strVal val="#ppt_h"/>
                                          </p:val>
                                        </p:tav>
                                      </p:tavLst>
                                    </p:anim>
                                    <p:animEffect transition="in" filter="fade">
                                      <p:cBhvr>
                                        <p:cTn id="30" dur="1000"/>
                                        <p:tgtEl>
                                          <p:spTgt spid="4">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 calcmode="lin" valueType="num">
                                      <p:cBhvr>
                                        <p:cTn id="35" dur="1000" fill="hold"/>
                                        <p:tgtEl>
                                          <p:spTgt spid="4">
                                            <p:txEl>
                                              <p:pRg st="9" end="9"/>
                                            </p:txEl>
                                          </p:spTgt>
                                        </p:tgtEl>
                                        <p:attrNameLst>
                                          <p:attrName>ppt_w</p:attrName>
                                        </p:attrNameLst>
                                      </p:cBhvr>
                                      <p:tavLst>
                                        <p:tav tm="0">
                                          <p:val>
                                            <p:strVal val="#ppt_w*0.70"/>
                                          </p:val>
                                        </p:tav>
                                        <p:tav tm="100000">
                                          <p:val>
                                            <p:strVal val="#ppt_w"/>
                                          </p:val>
                                        </p:tav>
                                      </p:tavLst>
                                    </p:anim>
                                    <p:anim calcmode="lin" valueType="num">
                                      <p:cBhvr>
                                        <p:cTn id="36" dur="1000" fill="hold"/>
                                        <p:tgtEl>
                                          <p:spTgt spid="4">
                                            <p:txEl>
                                              <p:pRg st="9" end="9"/>
                                            </p:txEl>
                                          </p:spTgt>
                                        </p:tgtEl>
                                        <p:attrNameLst>
                                          <p:attrName>ppt_h</p:attrName>
                                        </p:attrNameLst>
                                      </p:cBhvr>
                                      <p:tavLst>
                                        <p:tav tm="0">
                                          <p:val>
                                            <p:strVal val="#ppt_h"/>
                                          </p:val>
                                        </p:tav>
                                        <p:tav tm="100000">
                                          <p:val>
                                            <p:strVal val="#ppt_h"/>
                                          </p:val>
                                        </p:tav>
                                      </p:tavLst>
                                    </p:anim>
                                    <p:animEffect transition="in" filter="fade">
                                      <p:cBhvr>
                                        <p:cTn id="37" dur="1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50894" y="2650654"/>
            <a:ext cx="8280920" cy="769441"/>
          </a:xfrm>
          <a:prstGeom prst="rect">
            <a:avLst/>
          </a:prstGeom>
          <a:solidFill>
            <a:srgbClr val="002060"/>
          </a:solidFill>
        </p:spPr>
        <p:txBody>
          <a:bodyPr wrap="square" rtlCol="0">
            <a:spAutoFit/>
          </a:bodyPr>
          <a:lstStyle/>
          <a:p>
            <a:pPr algn="ctr"/>
            <a:r>
              <a:rPr lang="en-GB" sz="4400" b="1" dirty="0" smtClean="0">
                <a:solidFill>
                  <a:schemeClr val="bg1"/>
                </a:solidFill>
              </a:rPr>
              <a:t>Describe a CSE Offender</a:t>
            </a:r>
            <a:endParaRPr lang="en-GB" sz="4400" b="1" dirty="0">
              <a:solidFill>
                <a:schemeClr val="bg1"/>
              </a:solidFill>
            </a:endParaRPr>
          </a:p>
        </p:txBody>
      </p:sp>
    </p:spTree>
    <p:extLst>
      <p:ext uri="{BB962C8B-B14F-4D97-AF65-F5344CB8AC3E}">
        <p14:creationId xmlns:p14="http://schemas.microsoft.com/office/powerpoint/2010/main" val="11499227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50894" y="2293815"/>
            <a:ext cx="8280920" cy="1446550"/>
          </a:xfrm>
          <a:prstGeom prst="rect">
            <a:avLst/>
          </a:prstGeom>
          <a:solidFill>
            <a:srgbClr val="002060"/>
          </a:solidFill>
        </p:spPr>
        <p:txBody>
          <a:bodyPr wrap="square" rtlCol="0">
            <a:spAutoFit/>
          </a:bodyPr>
          <a:lstStyle/>
          <a:p>
            <a:pPr algn="ctr"/>
            <a:r>
              <a:rPr lang="en-GB" sz="4400" b="1" dirty="0" smtClean="0">
                <a:solidFill>
                  <a:schemeClr val="bg1"/>
                </a:solidFill>
              </a:rPr>
              <a:t>What Factors Can Make a Child More Vulnerable to CSE?</a:t>
            </a:r>
            <a:endParaRPr lang="en-GB" sz="4400" b="1" dirty="0">
              <a:solidFill>
                <a:schemeClr val="bg1"/>
              </a:solidFill>
            </a:endParaRPr>
          </a:p>
        </p:txBody>
      </p:sp>
    </p:spTree>
    <p:extLst>
      <p:ext uri="{BB962C8B-B14F-4D97-AF65-F5344CB8AC3E}">
        <p14:creationId xmlns:p14="http://schemas.microsoft.com/office/powerpoint/2010/main" val="4862014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2832208" y="454015"/>
            <a:ext cx="6910392" cy="5284807"/>
            <a:chOff x="3446742" y="498620"/>
            <a:chExt cx="5392608" cy="5284807"/>
          </a:xfrm>
        </p:grpSpPr>
        <p:sp>
          <p:nvSpPr>
            <p:cNvPr id="8" name="Freeform 7"/>
            <p:cNvSpPr/>
            <p:nvPr/>
          </p:nvSpPr>
          <p:spPr>
            <a:xfrm>
              <a:off x="5425482" y="2641847"/>
              <a:ext cx="1435129"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9579" tIns="169579" rIns="169579" bIns="16957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smtClean="0">
                  <a:ln>
                    <a:noFill/>
                  </a:ln>
                  <a:solidFill>
                    <a:schemeClr val="bg1"/>
                  </a:solidFill>
                  <a:effectLst/>
                  <a:latin typeface="Arial" panose="020B0604020202020204" pitchFamily="34" charset="0"/>
                </a:rPr>
                <a:t>VULNERABILITY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smtClean="0">
                  <a:ln>
                    <a:noFill/>
                  </a:ln>
                  <a:solidFill>
                    <a:schemeClr val="bg1"/>
                  </a:solidFill>
                  <a:effectLst/>
                  <a:latin typeface="Arial" panose="020B0604020202020204" pitchFamily="34" charset="0"/>
                </a:rPr>
                <a:t>FACTORS</a:t>
              </a:r>
            </a:p>
          </p:txBody>
        </p:sp>
        <p:sp>
          <p:nvSpPr>
            <p:cNvPr id="9" name="Freeform 8"/>
            <p:cNvSpPr/>
            <p:nvPr/>
          </p:nvSpPr>
          <p:spPr>
            <a:xfrm rot="16200000">
              <a:off x="5657070" y="2125203"/>
              <a:ext cx="1015620" cy="17666"/>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0" y="8833"/>
                  </a:moveTo>
                  <a:lnTo>
                    <a:pt x="101562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19" tIns="-16558" rIns="495120" bIns="-16557" numCol="1" spcCol="1270" anchor="ctr" anchorCtr="0">
              <a:noAutofit/>
            </a:bodyPr>
            <a:lstStyle/>
            <a:p>
              <a:pPr lvl="0" algn="ctr" defTabSz="222250">
                <a:lnSpc>
                  <a:spcPct val="90000"/>
                </a:lnSpc>
                <a:spcBef>
                  <a:spcPct val="0"/>
                </a:spcBef>
                <a:spcAft>
                  <a:spcPct val="35000"/>
                </a:spcAft>
              </a:pPr>
              <a:endParaRPr lang="en-US" sz="500" kern="1200"/>
            </a:p>
          </p:txBody>
        </p:sp>
        <p:sp>
          <p:nvSpPr>
            <p:cNvPr id="10" name="Freeform 9"/>
            <p:cNvSpPr/>
            <p:nvPr/>
          </p:nvSpPr>
          <p:spPr>
            <a:xfrm>
              <a:off x="5601077" y="498620"/>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Chaotic or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Dysfunctional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household </a:t>
              </a:r>
            </a:p>
          </p:txBody>
        </p:sp>
        <p:sp>
          <p:nvSpPr>
            <p:cNvPr id="11" name="Freeform 10"/>
            <p:cNvSpPr/>
            <p:nvPr/>
          </p:nvSpPr>
          <p:spPr>
            <a:xfrm rot="18600000">
              <a:off x="6345889" y="2375913"/>
              <a:ext cx="1015620" cy="17666"/>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0" y="8833"/>
                  </a:moveTo>
                  <a:lnTo>
                    <a:pt x="101562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19" tIns="-16557" rIns="495119" bIns="-16559" numCol="1" spcCol="1270" anchor="ctr" anchorCtr="0">
              <a:noAutofit/>
            </a:bodyPr>
            <a:lstStyle/>
            <a:p>
              <a:pPr lvl="0" algn="ctr" defTabSz="222250">
                <a:lnSpc>
                  <a:spcPct val="90000"/>
                </a:lnSpc>
                <a:spcBef>
                  <a:spcPct val="0"/>
                </a:spcBef>
                <a:spcAft>
                  <a:spcPct val="35000"/>
                </a:spcAft>
              </a:pPr>
              <a:endParaRPr lang="en-US" sz="500" kern="1200"/>
            </a:p>
          </p:txBody>
        </p:sp>
        <p:sp>
          <p:nvSpPr>
            <p:cNvPr id="12" name="Freeform 11"/>
            <p:cNvSpPr/>
            <p:nvPr/>
          </p:nvSpPr>
          <p:spPr>
            <a:xfrm>
              <a:off x="6978717" y="1000039"/>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History of Abuse</a:t>
              </a:r>
            </a:p>
          </p:txBody>
        </p:sp>
        <p:sp>
          <p:nvSpPr>
            <p:cNvPr id="13" name="Freeform 12"/>
            <p:cNvSpPr/>
            <p:nvPr/>
          </p:nvSpPr>
          <p:spPr>
            <a:xfrm rot="21000000">
              <a:off x="6712403" y="3010733"/>
              <a:ext cx="1015620" cy="17666"/>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0" y="8833"/>
                  </a:moveTo>
                  <a:lnTo>
                    <a:pt x="101562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20" tIns="-16558" rIns="495118" bIns="-16558" numCol="1" spcCol="1270" anchor="ctr" anchorCtr="0">
              <a:noAutofit/>
            </a:bodyPr>
            <a:lstStyle/>
            <a:p>
              <a:pPr lvl="0" algn="ctr" defTabSz="222250">
                <a:lnSpc>
                  <a:spcPct val="90000"/>
                </a:lnSpc>
                <a:spcBef>
                  <a:spcPct val="0"/>
                </a:spcBef>
                <a:spcAft>
                  <a:spcPct val="35000"/>
                </a:spcAft>
              </a:pPr>
              <a:endParaRPr lang="en-US" sz="500" kern="1200"/>
            </a:p>
          </p:txBody>
        </p:sp>
        <p:sp>
          <p:nvSpPr>
            <p:cNvPr id="14" name="Freeform 13"/>
            <p:cNvSpPr/>
            <p:nvPr/>
          </p:nvSpPr>
          <p:spPr>
            <a:xfrm>
              <a:off x="7711744" y="2269679"/>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Recent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bereavement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or loss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900" b="0" i="0" u="none" strike="noStrike" kern="1200" cap="none" normalizeH="0" baseline="0" dirty="0" smtClean="0">
                  <a:ln>
                    <a:noFill/>
                  </a:ln>
                  <a:solidFill>
                    <a:schemeClr val="tx1"/>
                  </a:solidFill>
                  <a:effectLst/>
                  <a:latin typeface="Arial" panose="020B0604020202020204" pitchFamily="34" charset="0"/>
                </a:rPr>
                <a:t> </a:t>
              </a:r>
            </a:p>
          </p:txBody>
        </p:sp>
        <p:sp>
          <p:nvSpPr>
            <p:cNvPr id="15" name="Freeform 14"/>
            <p:cNvSpPr/>
            <p:nvPr/>
          </p:nvSpPr>
          <p:spPr>
            <a:xfrm rot="1800000">
              <a:off x="6585114" y="3732623"/>
              <a:ext cx="1015620" cy="17666"/>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0" y="8833"/>
                  </a:moveTo>
                  <a:lnTo>
                    <a:pt x="101562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20" tIns="-16558" rIns="495118" bIns="-16558" numCol="1" spcCol="1270" anchor="ctr" anchorCtr="0">
              <a:noAutofit/>
            </a:bodyPr>
            <a:lstStyle/>
            <a:p>
              <a:pPr lvl="0" algn="ctr" defTabSz="222250">
                <a:lnSpc>
                  <a:spcPct val="90000"/>
                </a:lnSpc>
                <a:spcBef>
                  <a:spcPct val="0"/>
                </a:spcBef>
                <a:spcAft>
                  <a:spcPct val="35000"/>
                </a:spcAft>
              </a:pPr>
              <a:endParaRPr lang="en-US" sz="500" kern="1200"/>
            </a:p>
          </p:txBody>
        </p:sp>
        <p:sp>
          <p:nvSpPr>
            <p:cNvPr id="16" name="Freeform 15"/>
            <p:cNvSpPr/>
            <p:nvPr/>
          </p:nvSpPr>
          <p:spPr>
            <a:xfrm>
              <a:off x="7457166" y="3713460"/>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Friends or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associates who</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are CSE victims</a:t>
              </a:r>
            </a:p>
          </p:txBody>
        </p:sp>
        <p:sp>
          <p:nvSpPr>
            <p:cNvPr id="17" name="Freeform 16"/>
            <p:cNvSpPr/>
            <p:nvPr/>
          </p:nvSpPr>
          <p:spPr>
            <a:xfrm rot="4200000">
              <a:off x="6023583" y="4203804"/>
              <a:ext cx="1015620" cy="17666"/>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0" y="8833"/>
                  </a:moveTo>
                  <a:lnTo>
                    <a:pt x="101562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20" tIns="-16558" rIns="495118" bIns="-16558" numCol="1" spcCol="1270" anchor="ctr" anchorCtr="0">
              <a:noAutofit/>
            </a:bodyPr>
            <a:lstStyle/>
            <a:p>
              <a:pPr lvl="0" algn="ctr" defTabSz="222250">
                <a:lnSpc>
                  <a:spcPct val="90000"/>
                </a:lnSpc>
                <a:spcBef>
                  <a:spcPct val="0"/>
                </a:spcBef>
                <a:spcAft>
                  <a:spcPct val="35000"/>
                </a:spcAft>
              </a:pPr>
              <a:endParaRPr lang="en-US" sz="500" kern="1200"/>
            </a:p>
          </p:txBody>
        </p:sp>
        <p:sp>
          <p:nvSpPr>
            <p:cNvPr id="18" name="Freeform 17"/>
            <p:cNvSpPr/>
            <p:nvPr/>
          </p:nvSpPr>
          <p:spPr>
            <a:xfrm>
              <a:off x="6334104" y="4655821"/>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Learning disabilities</a:t>
              </a:r>
            </a:p>
          </p:txBody>
        </p:sp>
        <p:sp>
          <p:nvSpPr>
            <p:cNvPr id="19" name="Freeform 18"/>
            <p:cNvSpPr/>
            <p:nvPr/>
          </p:nvSpPr>
          <p:spPr>
            <a:xfrm rot="17400000">
              <a:off x="5290556" y="4203803"/>
              <a:ext cx="1015620" cy="17667"/>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1015620" y="8833"/>
                  </a:moveTo>
                  <a:lnTo>
                    <a:pt x="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18" tIns="-16557" rIns="495120" bIns="-16558" numCol="1" spcCol="1270" anchor="ctr" anchorCtr="0">
              <a:noAutofit/>
            </a:bodyPr>
            <a:lstStyle/>
            <a:p>
              <a:pPr lvl="0" algn="ctr" defTabSz="222250">
                <a:lnSpc>
                  <a:spcPct val="90000"/>
                </a:lnSpc>
                <a:spcBef>
                  <a:spcPct val="0"/>
                </a:spcBef>
                <a:spcAft>
                  <a:spcPct val="35000"/>
                </a:spcAft>
              </a:pPr>
              <a:endParaRPr lang="en-US" sz="500" kern="1200"/>
            </a:p>
          </p:txBody>
        </p:sp>
        <p:sp>
          <p:nvSpPr>
            <p:cNvPr id="20" name="Freeform 19"/>
            <p:cNvSpPr/>
            <p:nvPr/>
          </p:nvSpPr>
          <p:spPr>
            <a:xfrm>
              <a:off x="4868050" y="4655821"/>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Unsure of sexual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orientation</a:t>
              </a:r>
            </a:p>
          </p:txBody>
        </p:sp>
        <p:sp>
          <p:nvSpPr>
            <p:cNvPr id="21" name="Freeform 20"/>
            <p:cNvSpPr/>
            <p:nvPr/>
          </p:nvSpPr>
          <p:spPr>
            <a:xfrm rot="19800000">
              <a:off x="4729025" y="3732622"/>
              <a:ext cx="1015620" cy="17667"/>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1015620" y="8833"/>
                  </a:moveTo>
                  <a:lnTo>
                    <a:pt x="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19" tIns="-16556" rIns="495119" bIns="-16559" numCol="1" spcCol="1270" anchor="ctr" anchorCtr="0">
              <a:noAutofit/>
            </a:bodyPr>
            <a:lstStyle/>
            <a:p>
              <a:pPr lvl="0" algn="ctr" defTabSz="222250">
                <a:lnSpc>
                  <a:spcPct val="90000"/>
                </a:lnSpc>
                <a:spcBef>
                  <a:spcPct val="0"/>
                </a:spcBef>
                <a:spcAft>
                  <a:spcPct val="35000"/>
                </a:spcAft>
              </a:pPr>
              <a:endParaRPr lang="en-US" sz="500" kern="1200"/>
            </a:p>
          </p:txBody>
        </p:sp>
        <p:sp>
          <p:nvSpPr>
            <p:cNvPr id="22" name="Freeform 21"/>
            <p:cNvSpPr/>
            <p:nvPr/>
          </p:nvSpPr>
          <p:spPr>
            <a:xfrm>
              <a:off x="3744988" y="3713460"/>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Homelessness</a:t>
              </a:r>
            </a:p>
          </p:txBody>
        </p:sp>
        <p:sp>
          <p:nvSpPr>
            <p:cNvPr id="23" name="Freeform 22"/>
            <p:cNvSpPr/>
            <p:nvPr/>
          </p:nvSpPr>
          <p:spPr>
            <a:xfrm rot="22200000">
              <a:off x="4601736" y="3010732"/>
              <a:ext cx="1015620" cy="17667"/>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1015620" y="8833"/>
                  </a:moveTo>
                  <a:lnTo>
                    <a:pt x="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20" tIns="-16558" rIns="495118" bIns="-16557" numCol="1" spcCol="1270" anchor="ctr" anchorCtr="0">
              <a:noAutofit/>
            </a:bodyPr>
            <a:lstStyle/>
            <a:p>
              <a:pPr lvl="0" algn="ctr" defTabSz="222250">
                <a:lnSpc>
                  <a:spcPct val="90000"/>
                </a:lnSpc>
                <a:spcBef>
                  <a:spcPct val="0"/>
                </a:spcBef>
                <a:spcAft>
                  <a:spcPct val="35000"/>
                </a:spcAft>
              </a:pPr>
              <a:endParaRPr lang="en-US" sz="500" kern="1200"/>
            </a:p>
          </p:txBody>
        </p:sp>
        <p:sp>
          <p:nvSpPr>
            <p:cNvPr id="24" name="Freeform 23"/>
            <p:cNvSpPr/>
            <p:nvPr/>
          </p:nvSpPr>
          <p:spPr>
            <a:xfrm>
              <a:off x="3446742" y="2269679"/>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Low self-esteem</a:t>
              </a:r>
            </a:p>
          </p:txBody>
        </p:sp>
        <p:sp>
          <p:nvSpPr>
            <p:cNvPr id="25" name="Freeform 24"/>
            <p:cNvSpPr/>
            <p:nvPr/>
          </p:nvSpPr>
          <p:spPr>
            <a:xfrm rot="24600000">
              <a:off x="4968250" y="2375913"/>
              <a:ext cx="1015620" cy="17667"/>
            </a:xfrm>
            <a:custGeom>
              <a:avLst/>
              <a:gdLst>
                <a:gd name="connsiteX0" fmla="*/ 0 w 1015620"/>
                <a:gd name="connsiteY0" fmla="*/ 8833 h 17666"/>
                <a:gd name="connsiteX1" fmla="*/ 1015620 w 1015620"/>
                <a:gd name="connsiteY1" fmla="*/ 8833 h 17666"/>
              </a:gdLst>
              <a:ahLst/>
              <a:cxnLst>
                <a:cxn ang="0">
                  <a:pos x="connsiteX0" y="connsiteY0"/>
                </a:cxn>
                <a:cxn ang="0">
                  <a:pos x="connsiteX1" y="connsiteY1"/>
                </a:cxn>
              </a:cxnLst>
              <a:rect l="l" t="t" r="r" b="b"/>
              <a:pathLst>
                <a:path w="1015620" h="17666">
                  <a:moveTo>
                    <a:pt x="1015620" y="8833"/>
                  </a:moveTo>
                  <a:lnTo>
                    <a:pt x="0" y="883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495120" tIns="-16558" rIns="495118" bIns="-16557" numCol="1" spcCol="1270" anchor="ctr" anchorCtr="0">
              <a:noAutofit/>
            </a:bodyPr>
            <a:lstStyle/>
            <a:p>
              <a:pPr lvl="0" algn="ctr" defTabSz="222250">
                <a:lnSpc>
                  <a:spcPct val="90000"/>
                </a:lnSpc>
                <a:spcBef>
                  <a:spcPct val="0"/>
                </a:spcBef>
                <a:spcAft>
                  <a:spcPct val="35000"/>
                </a:spcAft>
              </a:pPr>
              <a:endParaRPr lang="en-US" sz="500" kern="1200"/>
            </a:p>
          </p:txBody>
        </p:sp>
        <p:sp>
          <p:nvSpPr>
            <p:cNvPr id="26" name="Freeform 25"/>
            <p:cNvSpPr/>
            <p:nvPr/>
          </p:nvSpPr>
          <p:spPr>
            <a:xfrm>
              <a:off x="4223437" y="1000039"/>
              <a:ext cx="1127606" cy="1127606"/>
            </a:xfrm>
            <a:custGeom>
              <a:avLst/>
              <a:gdLst>
                <a:gd name="connsiteX0" fmla="*/ 0 w 1127606"/>
                <a:gd name="connsiteY0" fmla="*/ 563803 h 1127606"/>
                <a:gd name="connsiteX1" fmla="*/ 563803 w 1127606"/>
                <a:gd name="connsiteY1" fmla="*/ 0 h 1127606"/>
                <a:gd name="connsiteX2" fmla="*/ 1127606 w 1127606"/>
                <a:gd name="connsiteY2" fmla="*/ 563803 h 1127606"/>
                <a:gd name="connsiteX3" fmla="*/ 563803 w 1127606"/>
                <a:gd name="connsiteY3" fmla="*/ 1127606 h 1127606"/>
                <a:gd name="connsiteX4" fmla="*/ 0 w 1127606"/>
                <a:gd name="connsiteY4" fmla="*/ 563803 h 11276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606" h="1127606">
                  <a:moveTo>
                    <a:pt x="0" y="563803"/>
                  </a:moveTo>
                  <a:cubicBezTo>
                    <a:pt x="0" y="252423"/>
                    <a:pt x="252423" y="0"/>
                    <a:pt x="563803" y="0"/>
                  </a:cubicBezTo>
                  <a:cubicBezTo>
                    <a:pt x="875183" y="0"/>
                    <a:pt x="1127606" y="252423"/>
                    <a:pt x="1127606" y="563803"/>
                  </a:cubicBezTo>
                  <a:cubicBezTo>
                    <a:pt x="1127606" y="875183"/>
                    <a:pt x="875183" y="1127606"/>
                    <a:pt x="563803" y="1127606"/>
                  </a:cubicBezTo>
                  <a:cubicBezTo>
                    <a:pt x="252423" y="1127606"/>
                    <a:pt x="0" y="875183"/>
                    <a:pt x="0" y="56380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0849" tIns="170849" rIns="170849" bIns="170849"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Lacking friends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of the same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kern="1200" cap="none" normalizeH="0" baseline="0" dirty="0" smtClean="0">
                  <a:ln>
                    <a:noFill/>
                  </a:ln>
                  <a:solidFill>
                    <a:schemeClr val="bg1"/>
                  </a:solidFill>
                  <a:effectLst/>
                  <a:latin typeface="Arial" panose="020B0604020202020204" pitchFamily="34" charset="0"/>
                </a:rPr>
                <a:t>age group</a:t>
              </a:r>
            </a:p>
          </p:txBody>
        </p:sp>
      </p:grpSp>
    </p:spTree>
    <p:extLst>
      <p:ext uri="{BB962C8B-B14F-4D97-AF65-F5344CB8AC3E}">
        <p14:creationId xmlns:p14="http://schemas.microsoft.com/office/powerpoint/2010/main" val="10039574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959257" y="1434790"/>
            <a:ext cx="828092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altLang="en-US" sz="2800" b="0" kern="1200" dirty="0" smtClean="0">
                <a:solidFill>
                  <a:srgbClr val="002060"/>
                </a:solidFill>
                <a:ea typeface="ＭＳ Ｐゴシック" pitchFamily="1" charset="-128"/>
                <a:cs typeface="Arial" panose="020B0604020202020204" pitchFamily="34" charset="0"/>
              </a:rPr>
              <a:t>Evidence of drug/alcohol use </a:t>
            </a:r>
          </a:p>
          <a:p>
            <a:pPr>
              <a:defRPr/>
            </a:pPr>
            <a:r>
              <a:rPr lang="en-GB" altLang="en-US" sz="2800" b="0" kern="1200" dirty="0" smtClean="0">
                <a:solidFill>
                  <a:srgbClr val="002060"/>
                </a:solidFill>
                <a:ea typeface="ＭＳ Ｐゴシック" pitchFamily="1" charset="-128"/>
                <a:cs typeface="Arial" panose="020B0604020202020204" pitchFamily="34" charset="0"/>
              </a:rPr>
              <a:t>Unexplained physical injuries  </a:t>
            </a:r>
          </a:p>
          <a:p>
            <a:pPr>
              <a:defRPr/>
            </a:pPr>
            <a:r>
              <a:rPr lang="en-GB" altLang="en-US" sz="2800" b="0" kern="1200" dirty="0" smtClean="0">
                <a:solidFill>
                  <a:srgbClr val="002060"/>
                </a:solidFill>
                <a:ea typeface="ＭＳ Ｐゴシック" pitchFamily="1" charset="-128"/>
                <a:cs typeface="Arial" panose="020B0604020202020204" pitchFamily="34" charset="0"/>
              </a:rPr>
              <a:t>Self harming/suicidal thoughts or tendencies </a:t>
            </a:r>
          </a:p>
          <a:p>
            <a:pPr>
              <a:defRPr/>
            </a:pPr>
            <a:r>
              <a:rPr lang="en-GB" altLang="en-US" sz="2800" b="0" kern="1200" dirty="0" smtClean="0">
                <a:solidFill>
                  <a:srgbClr val="002060"/>
                </a:solidFill>
                <a:ea typeface="ＭＳ Ｐゴシック" pitchFamily="1" charset="-128"/>
                <a:cs typeface="Arial" panose="020B0604020202020204" pitchFamily="34" charset="0"/>
              </a:rPr>
              <a:t>Displaying inappropriate sexualised behaviour </a:t>
            </a:r>
          </a:p>
          <a:p>
            <a:pPr>
              <a:defRPr/>
            </a:pPr>
            <a:r>
              <a:rPr lang="en-GB" altLang="en-US" sz="2800" b="0" kern="1200" dirty="0" smtClean="0">
                <a:solidFill>
                  <a:srgbClr val="002060"/>
                </a:solidFill>
                <a:ea typeface="ＭＳ Ｐゴシック" pitchFamily="1" charset="-128"/>
                <a:cs typeface="Arial" panose="020B0604020202020204" pitchFamily="34" charset="0"/>
              </a:rPr>
              <a:t>Truancy</a:t>
            </a:r>
          </a:p>
          <a:p>
            <a:pPr>
              <a:defRPr/>
            </a:pPr>
            <a:r>
              <a:rPr lang="en-GB" altLang="en-US" sz="2800" b="0" kern="1200" dirty="0" smtClean="0">
                <a:solidFill>
                  <a:srgbClr val="002060"/>
                </a:solidFill>
                <a:ea typeface="ＭＳ Ｐゴシック" pitchFamily="1" charset="-128"/>
                <a:cs typeface="Arial" panose="020B0604020202020204" pitchFamily="34" charset="0"/>
              </a:rPr>
              <a:t>Appearing with unexplained gifts or new possessions</a:t>
            </a:r>
          </a:p>
          <a:p>
            <a:pPr>
              <a:defRPr/>
            </a:pPr>
            <a:r>
              <a:rPr lang="en-GB" altLang="en-US" sz="2800" b="0" kern="1200" dirty="0" smtClean="0">
                <a:solidFill>
                  <a:srgbClr val="002060"/>
                </a:solidFill>
                <a:ea typeface="ＭＳ Ｐゴシック" pitchFamily="1" charset="-128"/>
                <a:cs typeface="Arial" panose="020B0604020202020204" pitchFamily="34" charset="0"/>
              </a:rPr>
              <a:t>Going missing/regularly returning home late</a:t>
            </a:r>
          </a:p>
          <a:p>
            <a:pPr>
              <a:defRPr/>
            </a:pPr>
            <a:r>
              <a:rPr lang="en-GB" altLang="en-US" sz="2800" b="0" kern="1200" dirty="0" smtClean="0">
                <a:solidFill>
                  <a:srgbClr val="002060"/>
                </a:solidFill>
                <a:ea typeface="ＭＳ Ｐゴシック" pitchFamily="1" charset="-128"/>
                <a:cs typeface="Arial" panose="020B0604020202020204" pitchFamily="34" charset="0"/>
              </a:rPr>
              <a:t>Estranged from family</a:t>
            </a:r>
            <a:endParaRPr lang="en-GB" altLang="en-US" sz="2800" b="0" kern="1200" dirty="0">
              <a:solidFill>
                <a:srgbClr val="002060"/>
              </a:solidFill>
              <a:ea typeface="ＭＳ Ｐゴシック" pitchFamily="1" charset="-128"/>
              <a:cs typeface="Arial" panose="020B0604020202020204" pitchFamily="34" charset="0"/>
            </a:endParaRPr>
          </a:p>
        </p:txBody>
      </p:sp>
      <p:sp>
        <p:nvSpPr>
          <p:cNvPr id="5" name="TextBox 4"/>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Signs &amp; Behaviours</a:t>
            </a:r>
            <a:endParaRPr lang="en-GB" sz="3200" b="1" dirty="0">
              <a:solidFill>
                <a:schemeClr val="bg1"/>
              </a:solidFill>
            </a:endParaRPr>
          </a:p>
        </p:txBody>
      </p:sp>
    </p:spTree>
    <p:extLst>
      <p:ext uri="{BB962C8B-B14F-4D97-AF65-F5344CB8AC3E}">
        <p14:creationId xmlns:p14="http://schemas.microsoft.com/office/powerpoint/2010/main" val="291725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54150" y="1155949"/>
            <a:ext cx="9891131" cy="5088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1" fontAlgn="base" latinLnBrk="0" hangingPunct="1">
              <a:lnSpc>
                <a:spcPct val="135000"/>
              </a:lnSpc>
              <a:spcBef>
                <a:spcPct val="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The secretive nature of teenagers </a:t>
            </a:r>
          </a:p>
          <a:p>
            <a:pPr marL="0" marR="0" lvl="0" indent="0" algn="ctr" defTabSz="914400" rtl="0" eaLnBrk="1" fontAlgn="base" latinLnBrk="0" hangingPunct="1">
              <a:lnSpc>
                <a:spcPct val="135000"/>
              </a:lnSpc>
              <a:spcBef>
                <a:spcPct val="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Sex Offenders identify and target vulnerability</a:t>
            </a:r>
          </a:p>
          <a:p>
            <a:pPr marL="0" marR="0" lvl="0" indent="0" algn="ctr" defTabSz="914400" rtl="0" eaLnBrk="1" fontAlgn="base" latinLnBrk="0" hangingPunct="1">
              <a:lnSpc>
                <a:spcPct val="135000"/>
              </a:lnSpc>
              <a:spcBef>
                <a:spcPct val="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Teenagers separate from their attachments (parents/carers) </a:t>
            </a:r>
          </a:p>
          <a:p>
            <a:pPr marL="0" marR="0" lvl="0" indent="0" algn="ctr" defTabSz="914400" rtl="0" eaLnBrk="1" fontAlgn="base" latinLnBrk="0" hangingPunct="1">
              <a:lnSpc>
                <a:spcPct val="135000"/>
              </a:lnSpc>
              <a:spcBef>
                <a:spcPct val="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The separation is essential however it leaves them very vulnerable</a:t>
            </a:r>
          </a:p>
          <a:p>
            <a:pPr marL="0" marR="0" lvl="0" indent="0" algn="ctr" defTabSz="914400" rtl="0" eaLnBrk="1" fontAlgn="base" latinLnBrk="0" hangingPunct="1">
              <a:lnSpc>
                <a:spcPct val="135000"/>
              </a:lnSpc>
              <a:spcBef>
                <a:spcPct val="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They then seek different attachments.</a:t>
            </a:r>
            <a:r>
              <a:rPr kumimoji="0" lang="en-GB" altLang="en-US" sz="3200" b="0" i="0" u="none" strike="noStrike" kern="0" cap="none" spc="0" normalizeH="0" baseline="0" noProof="0" dirty="0" smtClean="0">
                <a:ln>
                  <a:noFill/>
                </a:ln>
                <a:solidFill>
                  <a:srgbClr val="002060"/>
                </a:solidFill>
                <a:effectLst/>
                <a:uLnTx/>
                <a:uFillTx/>
                <a:cs typeface="Arial" panose="020B0604020202020204" pitchFamily="34" charset="0"/>
              </a:rPr>
              <a:t>  </a:t>
            </a: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Why Teenagers?</a:t>
            </a:r>
            <a:endParaRPr lang="en-GB" sz="3200" b="1" dirty="0">
              <a:solidFill>
                <a:schemeClr val="bg1"/>
              </a:solidFill>
            </a:endParaRPr>
          </a:p>
        </p:txBody>
      </p:sp>
    </p:spTree>
    <p:extLst>
      <p:ext uri="{BB962C8B-B14F-4D97-AF65-F5344CB8AC3E}">
        <p14:creationId xmlns:p14="http://schemas.microsoft.com/office/powerpoint/2010/main" val="117823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3579540" y="955228"/>
            <a:ext cx="5040351" cy="4512004"/>
          </a:xfrm>
          <a:prstGeom prst="rect">
            <a:avLst/>
          </a:prstGeom>
        </p:spPr>
        <p:txBody>
          <a:bodyPr wrap="square">
            <a:spAutoFit/>
          </a:bodyPr>
          <a:lstStyle/>
          <a:p>
            <a:pPr lvl="0"/>
            <a:endParaRPr lang="en-GB" sz="2800" b="1" dirty="0" smtClean="0">
              <a:solidFill>
                <a:prstClr val="black"/>
              </a:solidFill>
              <a:latin typeface="Arial" panose="020B0604020202020204" pitchFamily="34" charset="0"/>
              <a:cs typeface="Arial" panose="020B0604020202020204" pitchFamily="34" charset="0"/>
            </a:endParaRPr>
          </a:p>
          <a:p>
            <a:pPr lvl="0" algn="ctr">
              <a:lnSpc>
                <a:spcPct val="135000"/>
              </a:lnSpc>
              <a:spcBef>
                <a:spcPct val="0"/>
              </a:spcBef>
              <a:defRPr/>
            </a:pPr>
            <a:r>
              <a:rPr lang="en-GB" altLang="en-US" sz="3200" dirty="0" smtClean="0">
                <a:solidFill>
                  <a:srgbClr val="002060"/>
                </a:solidFill>
                <a:ea typeface="ＭＳ Ｐゴシック" pitchFamily="1" charset="-128"/>
                <a:cs typeface="Arial" panose="020B0604020202020204" pitchFamily="34" charset="0"/>
              </a:rPr>
              <a:t>Use </a:t>
            </a:r>
            <a:r>
              <a:rPr lang="en-GB" altLang="en-US" sz="3200" dirty="0">
                <a:solidFill>
                  <a:srgbClr val="002060"/>
                </a:solidFill>
                <a:ea typeface="ＭＳ Ｐゴシック" pitchFamily="1" charset="-128"/>
                <a:cs typeface="Arial" panose="020B0604020202020204" pitchFamily="34" charset="0"/>
              </a:rPr>
              <a:t>of new technologies</a:t>
            </a:r>
          </a:p>
          <a:p>
            <a:pPr lvl="0" algn="ctr">
              <a:lnSpc>
                <a:spcPct val="135000"/>
              </a:lnSpc>
              <a:spcBef>
                <a:spcPct val="0"/>
              </a:spcBef>
              <a:defRPr/>
            </a:pPr>
            <a:r>
              <a:rPr lang="en-GB" altLang="en-US" sz="3200" dirty="0">
                <a:solidFill>
                  <a:srgbClr val="002060"/>
                </a:solidFill>
                <a:ea typeface="ＭＳ Ｐゴシック" pitchFamily="1" charset="-128"/>
                <a:cs typeface="Arial" panose="020B0604020202020204" pitchFamily="34" charset="0"/>
              </a:rPr>
              <a:t>Mobile phones</a:t>
            </a:r>
          </a:p>
          <a:p>
            <a:pPr lvl="0" algn="ctr">
              <a:lnSpc>
                <a:spcPct val="135000"/>
              </a:lnSpc>
              <a:spcBef>
                <a:spcPct val="0"/>
              </a:spcBef>
              <a:defRPr/>
            </a:pPr>
            <a:r>
              <a:rPr lang="en-GB" altLang="en-US" sz="3200" dirty="0">
                <a:solidFill>
                  <a:srgbClr val="002060"/>
                </a:solidFill>
                <a:ea typeface="ＭＳ Ｐゴシック" pitchFamily="1" charset="-128"/>
                <a:cs typeface="Arial" panose="020B0604020202020204" pitchFamily="34" charset="0"/>
              </a:rPr>
              <a:t>Alcohol/Drugs</a:t>
            </a:r>
          </a:p>
          <a:p>
            <a:pPr lvl="0" algn="ctr">
              <a:lnSpc>
                <a:spcPct val="135000"/>
              </a:lnSpc>
              <a:spcBef>
                <a:spcPct val="0"/>
              </a:spcBef>
              <a:defRPr/>
            </a:pPr>
            <a:r>
              <a:rPr lang="en-GB" altLang="en-US" sz="3200" dirty="0">
                <a:solidFill>
                  <a:srgbClr val="002060"/>
                </a:solidFill>
                <a:ea typeface="ＭＳ Ｐゴシック" pitchFamily="1" charset="-128"/>
                <a:cs typeface="Arial" panose="020B0604020202020204" pitchFamily="34" charset="0"/>
              </a:rPr>
              <a:t>Money/Gifts</a:t>
            </a:r>
          </a:p>
          <a:p>
            <a:pPr lvl="0" algn="ctr">
              <a:lnSpc>
                <a:spcPct val="135000"/>
              </a:lnSpc>
              <a:spcBef>
                <a:spcPct val="0"/>
              </a:spcBef>
              <a:defRPr/>
            </a:pPr>
            <a:r>
              <a:rPr lang="en-GB" altLang="en-US" sz="3200" dirty="0">
                <a:solidFill>
                  <a:srgbClr val="002060"/>
                </a:solidFill>
                <a:ea typeface="ＭＳ Ｐゴシック" pitchFamily="1" charset="-128"/>
                <a:cs typeface="Arial" panose="020B0604020202020204" pitchFamily="34" charset="0"/>
              </a:rPr>
              <a:t>Blackmail </a:t>
            </a:r>
            <a:r>
              <a:rPr lang="en-GB" altLang="en-US" sz="3200" dirty="0" smtClean="0">
                <a:solidFill>
                  <a:srgbClr val="002060"/>
                </a:solidFill>
                <a:ea typeface="ＭＳ Ｐゴシック" pitchFamily="1" charset="-128"/>
                <a:cs typeface="Arial" panose="020B0604020202020204" pitchFamily="34" charset="0"/>
              </a:rPr>
              <a:t>– ‘Sexting’</a:t>
            </a:r>
            <a:endParaRPr lang="en-GB" altLang="en-US" sz="3200" dirty="0">
              <a:solidFill>
                <a:srgbClr val="002060"/>
              </a:solidFill>
              <a:ea typeface="ＭＳ Ｐゴシック" pitchFamily="1" charset="-128"/>
              <a:cs typeface="Arial" panose="020B0604020202020204" pitchFamily="34" charset="0"/>
            </a:endParaRPr>
          </a:p>
          <a:p>
            <a:pPr lvl="0" algn="ctr">
              <a:lnSpc>
                <a:spcPct val="135000"/>
              </a:lnSpc>
              <a:spcBef>
                <a:spcPct val="0"/>
              </a:spcBef>
              <a:defRPr/>
            </a:pPr>
            <a:r>
              <a:rPr lang="en-GB" altLang="en-US" sz="3200" dirty="0" smtClean="0">
                <a:solidFill>
                  <a:srgbClr val="002060"/>
                </a:solidFill>
                <a:ea typeface="ＭＳ Ｐゴシック" pitchFamily="1" charset="-128"/>
                <a:cs typeface="Arial" panose="020B0604020202020204" pitchFamily="34" charset="0"/>
              </a:rPr>
              <a:t>‘Love’</a:t>
            </a:r>
            <a:endParaRPr lang="en-GB" altLang="en-US" sz="3200" dirty="0">
              <a:solidFill>
                <a:srgbClr val="002060"/>
              </a:solidFill>
              <a:ea typeface="ＭＳ Ｐゴシック" pitchFamily="1" charset="-128"/>
              <a:cs typeface="Arial" panose="020B0604020202020204" pitchFamily="34" charset="0"/>
            </a:endParaRPr>
          </a:p>
        </p:txBody>
      </p:sp>
      <p:sp>
        <p:nvSpPr>
          <p:cNvPr id="3" name="TextBox 2"/>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Grooming Methods</a:t>
            </a:r>
            <a:endParaRPr lang="en-GB" sz="3200" b="1" dirty="0">
              <a:solidFill>
                <a:schemeClr val="bg1"/>
              </a:solidFill>
            </a:endParaRPr>
          </a:p>
        </p:txBody>
      </p:sp>
    </p:spTree>
    <p:extLst>
      <p:ext uri="{BB962C8B-B14F-4D97-AF65-F5344CB8AC3E}">
        <p14:creationId xmlns:p14="http://schemas.microsoft.com/office/powerpoint/2010/main" val="393999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fade">
                                      <p:cBhvr>
                                        <p:cTn id="3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Peter Chapm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0562" y="3218933"/>
            <a:ext cx="3032125"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Ashleigh H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9222" y="3217345"/>
            <a:ext cx="3311525"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a:spLocks noChangeArrowheads="1"/>
          </p:cNvSpPr>
          <p:nvPr/>
        </p:nvSpPr>
        <p:spPr bwMode="auto">
          <a:xfrm>
            <a:off x="1934660" y="233500"/>
            <a:ext cx="8534400" cy="2985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dirty="0">
                <a:solidFill>
                  <a:srgbClr val="002060"/>
                </a:solidFill>
                <a:latin typeface="+mn-lt"/>
                <a:cs typeface="Arial" panose="020B0604020202020204" pitchFamily="34" charset="0"/>
              </a:rPr>
              <a:t>Peter Chapman, 33, posed as a teenage boy on Facebook and arranged to meet </a:t>
            </a:r>
            <a:r>
              <a:rPr lang="en-GB" altLang="en-US" dirty="0">
                <a:solidFill>
                  <a:srgbClr val="002060"/>
                </a:solidFill>
                <a:latin typeface="+mn-lt"/>
              </a:rPr>
              <a:t>17yr Ashleigh Hall in County Durham in October 2009. </a:t>
            </a:r>
          </a:p>
          <a:p>
            <a:pPr algn="ctr" eaLnBrk="1" hangingPunct="1">
              <a:lnSpc>
                <a:spcPct val="100000"/>
              </a:lnSpc>
              <a:spcBef>
                <a:spcPct val="0"/>
              </a:spcBef>
              <a:buFontTx/>
              <a:buNone/>
            </a:pPr>
            <a:r>
              <a:rPr lang="en-GB" altLang="en-US" dirty="0">
                <a:solidFill>
                  <a:srgbClr val="002060"/>
                </a:solidFill>
                <a:latin typeface="+mn-lt"/>
                <a:cs typeface="Arial" panose="020B0604020202020204" pitchFamily="34" charset="0"/>
              </a:rPr>
              <a:t> </a:t>
            </a:r>
          </a:p>
          <a:p>
            <a:pPr algn="ctr" eaLnBrk="1" hangingPunct="1">
              <a:lnSpc>
                <a:spcPct val="100000"/>
              </a:lnSpc>
              <a:spcBef>
                <a:spcPct val="0"/>
              </a:spcBef>
              <a:buFontTx/>
              <a:buNone/>
            </a:pPr>
            <a:r>
              <a:rPr lang="en-GB" altLang="en-US" dirty="0">
                <a:solidFill>
                  <a:srgbClr val="002060"/>
                </a:solidFill>
                <a:latin typeface="+mn-lt"/>
              </a:rPr>
              <a:t>He was recently jailed for a minimum of 35 years for her rape and murder</a:t>
            </a:r>
            <a:r>
              <a:rPr lang="en-GB" altLang="en-US" dirty="0">
                <a:solidFill>
                  <a:srgbClr val="0000FF"/>
                </a:solidFill>
                <a:latin typeface="Arial" panose="020B0604020202020204" pitchFamily="34" charset="0"/>
              </a:rPr>
              <a:t>.</a:t>
            </a:r>
            <a:endParaRPr lang="en-GB" altLang="en-US" dirty="0">
              <a:solidFill>
                <a:srgbClr val="0000FF"/>
              </a:solidFill>
              <a:latin typeface="Arial" panose="020B0604020202020204" pitchFamily="34" charset="0"/>
              <a:cs typeface="Arial" panose="020B0604020202020204" pitchFamily="34" charset="0"/>
            </a:endParaRPr>
          </a:p>
          <a:p>
            <a:pPr algn="ctr" eaLnBrk="1" hangingPunct="1">
              <a:lnSpc>
                <a:spcPct val="100000"/>
              </a:lnSpc>
              <a:spcBef>
                <a:spcPct val="0"/>
              </a:spcBef>
              <a:buFontTx/>
              <a:buNone/>
            </a:pPr>
            <a:endParaRPr lang="en-GB" altLang="en-US" sz="20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27805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4624968" y="1535150"/>
            <a:ext cx="2949496"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indent="0" algn="ctr">
              <a:buNone/>
              <a:defRPr/>
            </a:pPr>
            <a:r>
              <a:rPr lang="en-GB" altLang="en-US" sz="3200" b="0" kern="1200" dirty="0" smtClean="0">
                <a:solidFill>
                  <a:srgbClr val="002060"/>
                </a:solidFill>
                <a:ea typeface="ＭＳ Ｐゴシック" pitchFamily="1" charset="-128"/>
                <a:cs typeface="Arial" panose="020B0604020202020204" pitchFamily="34" charset="0"/>
              </a:rPr>
              <a:t>Grooming</a:t>
            </a:r>
          </a:p>
          <a:p>
            <a:pPr marL="0" indent="0" algn="ctr">
              <a:buNone/>
              <a:defRPr/>
            </a:pPr>
            <a:endParaRPr lang="en-GB" altLang="en-US" sz="3200" b="0" kern="1200" dirty="0" smtClean="0">
              <a:solidFill>
                <a:srgbClr val="002060"/>
              </a:solidFill>
              <a:ea typeface="ＭＳ Ｐゴシック" pitchFamily="1" charset="-128"/>
              <a:cs typeface="Arial" panose="020B0604020202020204" pitchFamily="34" charset="0"/>
            </a:endParaRPr>
          </a:p>
          <a:p>
            <a:pPr marL="0" indent="0" algn="ctr">
              <a:buNone/>
              <a:defRPr/>
            </a:pPr>
            <a:r>
              <a:rPr lang="en-GB" altLang="en-US" sz="3200" b="0" kern="1200" dirty="0" smtClean="0">
                <a:solidFill>
                  <a:srgbClr val="002060"/>
                </a:solidFill>
                <a:ea typeface="ＭＳ Ｐゴシック" pitchFamily="1" charset="-128"/>
                <a:cs typeface="Arial" panose="020B0604020202020204" pitchFamily="34" charset="0"/>
              </a:rPr>
              <a:t>Controlling </a:t>
            </a:r>
          </a:p>
          <a:p>
            <a:pPr marL="0" indent="0" algn="ctr">
              <a:buNone/>
              <a:defRPr/>
            </a:pPr>
            <a:endParaRPr lang="en-GB" altLang="en-US" sz="3200" b="0" kern="1200" dirty="0" smtClean="0">
              <a:solidFill>
                <a:srgbClr val="002060"/>
              </a:solidFill>
              <a:ea typeface="ＭＳ Ｐゴシック" pitchFamily="1" charset="-128"/>
              <a:cs typeface="Arial" panose="020B0604020202020204" pitchFamily="34" charset="0"/>
            </a:endParaRPr>
          </a:p>
          <a:p>
            <a:pPr marL="0" indent="0" algn="ctr">
              <a:buNone/>
              <a:defRPr/>
            </a:pPr>
            <a:r>
              <a:rPr lang="en-GB" altLang="en-US" sz="3200" b="0" kern="1200" dirty="0" smtClean="0">
                <a:solidFill>
                  <a:srgbClr val="002060"/>
                </a:solidFill>
                <a:ea typeface="ＭＳ Ｐゴシック" pitchFamily="1" charset="-128"/>
                <a:cs typeface="Arial" panose="020B0604020202020204" pitchFamily="34" charset="0"/>
              </a:rPr>
              <a:t>Pursuing</a:t>
            </a:r>
          </a:p>
          <a:p>
            <a:pPr marL="0" indent="0" algn="ctr">
              <a:buNone/>
              <a:defRPr/>
            </a:pPr>
            <a:endParaRPr lang="en-GB" altLang="en-US" sz="3200" b="0" kern="1200" dirty="0" smtClean="0">
              <a:solidFill>
                <a:srgbClr val="002060"/>
              </a:solidFill>
              <a:ea typeface="ＭＳ Ｐゴシック" pitchFamily="1" charset="-128"/>
              <a:cs typeface="Arial" panose="020B0604020202020204" pitchFamily="34" charset="0"/>
            </a:endParaRPr>
          </a:p>
          <a:p>
            <a:pPr marL="0" indent="0" algn="ctr">
              <a:buNone/>
              <a:defRPr/>
            </a:pPr>
            <a:r>
              <a:rPr lang="en-GB" altLang="en-US" sz="3200" b="0" kern="1200" dirty="0" smtClean="0">
                <a:solidFill>
                  <a:srgbClr val="002060"/>
                </a:solidFill>
                <a:ea typeface="ＭＳ Ｐゴシック" pitchFamily="1" charset="-128"/>
                <a:cs typeface="Arial" panose="020B0604020202020204" pitchFamily="34" charset="0"/>
              </a:rPr>
              <a:t>Sharing </a:t>
            </a:r>
            <a:endParaRPr lang="en-GB" altLang="en-US" sz="3200" b="0" kern="1200" dirty="0">
              <a:solidFill>
                <a:srgbClr val="002060"/>
              </a:solidFill>
              <a:ea typeface="ＭＳ Ｐゴシック" pitchFamily="1" charset="-128"/>
              <a:cs typeface="Arial" panose="020B0604020202020204" pitchFamily="34" charset="0"/>
            </a:endParaRP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Process of Controlling</a:t>
            </a:r>
            <a:endParaRPr lang="en-GB" sz="3200" b="1" dirty="0">
              <a:solidFill>
                <a:schemeClr val="bg1"/>
              </a:solidFill>
            </a:endParaRPr>
          </a:p>
        </p:txBody>
      </p:sp>
    </p:spTree>
    <p:extLst>
      <p:ext uri="{BB962C8B-B14F-4D97-AF65-F5344CB8AC3E}">
        <p14:creationId xmlns:p14="http://schemas.microsoft.com/office/powerpoint/2010/main" val="266573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a:xfrm>
            <a:off x="1424199" y="5038711"/>
            <a:ext cx="9351034" cy="618506"/>
          </a:xfrm>
          <a:prstGeom prst="rect">
            <a:avLst/>
          </a:prstGeom>
          <a:solidFill>
            <a:schemeClr val="accent1">
              <a:lumMod val="20000"/>
              <a:lumOff val="8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45000"/>
              </a:lnSpc>
              <a:spcBef>
                <a:spcPct val="0"/>
              </a:spcBef>
              <a:buFontTx/>
              <a:buNone/>
              <a:defRPr/>
            </a:pPr>
            <a:r>
              <a:rPr lang="en-GB" altLang="en-US" sz="2000" dirty="0" smtClean="0">
                <a:solidFill>
                  <a:srgbClr val="002060"/>
                </a:solidFill>
              </a:rPr>
              <a:t>Consider the use of disruption tactics such as </a:t>
            </a:r>
            <a:r>
              <a:rPr lang="en-GB" altLang="en-US" sz="2000" b="1" dirty="0" smtClean="0">
                <a:solidFill>
                  <a:srgbClr val="FF0000"/>
                </a:solidFill>
              </a:rPr>
              <a:t>Child Abduction Warning Notices</a:t>
            </a:r>
            <a:endParaRPr lang="en-US" altLang="en-US" sz="2000" dirty="0" smtClean="0">
              <a:solidFill>
                <a:srgbClr val="FF0000"/>
              </a:solidFill>
            </a:endParaRPr>
          </a:p>
        </p:txBody>
      </p:sp>
      <p:sp>
        <p:nvSpPr>
          <p:cNvPr id="3" name="TextBox 2"/>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Positive Action</a:t>
            </a:r>
            <a:endParaRPr lang="en-GB" sz="3200" b="1" dirty="0">
              <a:solidFill>
                <a:schemeClr val="bg1"/>
              </a:solidFill>
            </a:endParaRPr>
          </a:p>
        </p:txBody>
      </p:sp>
      <p:sp>
        <p:nvSpPr>
          <p:cNvPr id="2" name="Rectangle 1"/>
          <p:cNvSpPr/>
          <p:nvPr/>
        </p:nvSpPr>
        <p:spPr>
          <a:xfrm>
            <a:off x="708024" y="1356489"/>
            <a:ext cx="5068308" cy="3528658"/>
          </a:xfrm>
          <a:prstGeom prst="rect">
            <a:avLst/>
          </a:prstGeom>
          <a:ln>
            <a:noFill/>
          </a:ln>
        </p:spPr>
        <p:txBody>
          <a:bodyPr wrap="square">
            <a:spAutoFit/>
          </a:bodyPr>
          <a:lstStyle/>
          <a:p>
            <a:pPr marL="342900" indent="-342900">
              <a:lnSpc>
                <a:spcPct val="145000"/>
              </a:lnSpc>
              <a:spcBef>
                <a:spcPct val="0"/>
              </a:spcBef>
              <a:buFont typeface="Arial" panose="020B0604020202020204" pitchFamily="34" charset="0"/>
              <a:buChar char="•"/>
              <a:defRPr/>
            </a:pPr>
            <a:r>
              <a:rPr lang="en-GB" altLang="en-US" sz="2200" dirty="0" smtClean="0">
                <a:solidFill>
                  <a:srgbClr val="002060"/>
                </a:solidFill>
              </a:rPr>
              <a:t>Identification </a:t>
            </a:r>
            <a:r>
              <a:rPr lang="en-GB" altLang="en-US" sz="2200" dirty="0">
                <a:solidFill>
                  <a:srgbClr val="002060"/>
                </a:solidFill>
              </a:rPr>
              <a:t>of potential suspects.</a:t>
            </a:r>
          </a:p>
          <a:p>
            <a:pPr marL="285750" indent="-285750">
              <a:lnSpc>
                <a:spcPct val="145000"/>
              </a:lnSpc>
              <a:spcBef>
                <a:spcPct val="0"/>
              </a:spcBef>
              <a:buFont typeface="Arial" panose="020B0604020202020204" pitchFamily="34" charset="0"/>
              <a:buChar char="•"/>
              <a:defRPr/>
            </a:pPr>
            <a:r>
              <a:rPr lang="en-GB" altLang="en-US" sz="2200" dirty="0">
                <a:solidFill>
                  <a:srgbClr val="002060"/>
                </a:solidFill>
              </a:rPr>
              <a:t>PNC &amp; PND checks of potential offenders.</a:t>
            </a:r>
          </a:p>
          <a:p>
            <a:pPr marL="285750" indent="-285750">
              <a:lnSpc>
                <a:spcPct val="145000"/>
              </a:lnSpc>
              <a:spcBef>
                <a:spcPct val="0"/>
              </a:spcBef>
              <a:buFont typeface="Arial" panose="020B0604020202020204" pitchFamily="34" charset="0"/>
              <a:buChar char="•"/>
              <a:defRPr/>
            </a:pPr>
            <a:r>
              <a:rPr lang="en-GB" altLang="en-US" sz="2200" dirty="0">
                <a:solidFill>
                  <a:srgbClr val="002060"/>
                </a:solidFill>
              </a:rPr>
              <a:t>Check the CSE flags on offender and victim</a:t>
            </a:r>
          </a:p>
          <a:p>
            <a:pPr marL="285750" indent="-285750">
              <a:lnSpc>
                <a:spcPct val="145000"/>
              </a:lnSpc>
              <a:spcBef>
                <a:spcPct val="0"/>
              </a:spcBef>
              <a:buFont typeface="Arial" panose="020B0604020202020204" pitchFamily="34" charset="0"/>
              <a:buChar char="•"/>
              <a:defRPr/>
            </a:pPr>
            <a:r>
              <a:rPr lang="en-GB" altLang="en-US" sz="2200" dirty="0" smtClean="0">
                <a:solidFill>
                  <a:srgbClr val="002060"/>
                </a:solidFill>
              </a:rPr>
              <a:t>Initial </a:t>
            </a:r>
            <a:r>
              <a:rPr lang="en-GB" altLang="en-US" sz="2200" dirty="0">
                <a:solidFill>
                  <a:srgbClr val="002060"/>
                </a:solidFill>
              </a:rPr>
              <a:t>response to a reported missing child/young person</a:t>
            </a:r>
            <a:r>
              <a:rPr lang="en-GB" altLang="en-US" sz="2200" dirty="0" smtClean="0">
                <a:solidFill>
                  <a:srgbClr val="002060"/>
                </a:solidFill>
              </a:rPr>
              <a:t>.</a:t>
            </a:r>
            <a:endParaRPr lang="en-GB" altLang="en-US" sz="2200" dirty="0">
              <a:solidFill>
                <a:srgbClr val="002060"/>
              </a:solidFill>
            </a:endParaRPr>
          </a:p>
        </p:txBody>
      </p:sp>
      <p:sp>
        <p:nvSpPr>
          <p:cNvPr id="4" name="Rectangle 3"/>
          <p:cNvSpPr/>
          <p:nvPr/>
        </p:nvSpPr>
        <p:spPr>
          <a:xfrm>
            <a:off x="6204944" y="1356489"/>
            <a:ext cx="5068308" cy="3528658"/>
          </a:xfrm>
          <a:prstGeom prst="rect">
            <a:avLst/>
          </a:prstGeom>
          <a:ln>
            <a:noFill/>
          </a:ln>
        </p:spPr>
        <p:txBody>
          <a:bodyPr wrap="square">
            <a:spAutoFit/>
          </a:bodyPr>
          <a:lstStyle/>
          <a:p>
            <a:pPr marL="285750" indent="-285750">
              <a:lnSpc>
                <a:spcPct val="145000"/>
              </a:lnSpc>
              <a:spcBef>
                <a:spcPct val="0"/>
              </a:spcBef>
              <a:buFont typeface="Arial" panose="020B0604020202020204" pitchFamily="34" charset="0"/>
              <a:buChar char="•"/>
              <a:defRPr/>
            </a:pPr>
            <a:r>
              <a:rPr lang="en-GB" altLang="en-US" sz="2200" dirty="0" smtClean="0">
                <a:solidFill>
                  <a:srgbClr val="002060"/>
                </a:solidFill>
              </a:rPr>
              <a:t>Thorough </a:t>
            </a:r>
            <a:r>
              <a:rPr lang="en-GB" altLang="en-US" sz="2200" dirty="0">
                <a:solidFill>
                  <a:srgbClr val="002060"/>
                </a:solidFill>
              </a:rPr>
              <a:t>search of the </a:t>
            </a:r>
            <a:r>
              <a:rPr lang="en-GB" altLang="en-US" sz="2200" dirty="0" smtClean="0">
                <a:solidFill>
                  <a:srgbClr val="002060"/>
                </a:solidFill>
              </a:rPr>
              <a:t>MISPER’s </a:t>
            </a:r>
            <a:r>
              <a:rPr lang="en-GB" altLang="en-US" sz="2200" dirty="0">
                <a:solidFill>
                  <a:srgbClr val="002060"/>
                </a:solidFill>
              </a:rPr>
              <a:t>last known address.</a:t>
            </a:r>
          </a:p>
          <a:p>
            <a:pPr marL="285750" indent="-285750">
              <a:lnSpc>
                <a:spcPct val="145000"/>
              </a:lnSpc>
              <a:spcBef>
                <a:spcPct val="0"/>
              </a:spcBef>
              <a:buFont typeface="Arial" panose="020B0604020202020204" pitchFamily="34" charset="0"/>
              <a:buChar char="•"/>
              <a:defRPr/>
            </a:pPr>
            <a:r>
              <a:rPr lang="en-GB" altLang="en-US" sz="2200" dirty="0">
                <a:solidFill>
                  <a:srgbClr val="002060"/>
                </a:solidFill>
              </a:rPr>
              <a:t>Child Protection Register checks</a:t>
            </a:r>
          </a:p>
          <a:p>
            <a:pPr marL="285750" indent="-285750">
              <a:lnSpc>
                <a:spcPct val="145000"/>
              </a:lnSpc>
              <a:spcBef>
                <a:spcPct val="0"/>
              </a:spcBef>
              <a:buFont typeface="Arial" panose="020B0604020202020204" pitchFamily="34" charset="0"/>
              <a:buChar char="•"/>
              <a:defRPr/>
            </a:pPr>
            <a:r>
              <a:rPr lang="en-GB" altLang="en-US" sz="2200" dirty="0" smtClean="0">
                <a:solidFill>
                  <a:srgbClr val="002060"/>
                </a:solidFill>
              </a:rPr>
              <a:t>Submission </a:t>
            </a:r>
            <a:r>
              <a:rPr lang="en-GB" altLang="en-US" sz="2200" dirty="0">
                <a:solidFill>
                  <a:srgbClr val="002060"/>
                </a:solidFill>
              </a:rPr>
              <a:t>of Intelligence Logs.</a:t>
            </a:r>
          </a:p>
          <a:p>
            <a:pPr marL="285750" indent="-285750">
              <a:lnSpc>
                <a:spcPct val="145000"/>
              </a:lnSpc>
              <a:spcBef>
                <a:spcPct val="0"/>
              </a:spcBef>
              <a:buFont typeface="Arial" panose="020B0604020202020204" pitchFamily="34" charset="0"/>
              <a:buChar char="•"/>
              <a:defRPr/>
            </a:pPr>
            <a:r>
              <a:rPr lang="en-GB" altLang="en-US" sz="2200" dirty="0">
                <a:solidFill>
                  <a:srgbClr val="002060"/>
                </a:solidFill>
              </a:rPr>
              <a:t>Link all known associates and addresses to the Occurrence. </a:t>
            </a:r>
          </a:p>
          <a:p>
            <a:pPr marL="285750" indent="-285750">
              <a:lnSpc>
                <a:spcPct val="145000"/>
              </a:lnSpc>
              <a:spcBef>
                <a:spcPct val="0"/>
              </a:spcBef>
              <a:buFont typeface="Arial" panose="020B0604020202020204" pitchFamily="34" charset="0"/>
              <a:buChar char="•"/>
              <a:defRPr/>
            </a:pPr>
            <a:r>
              <a:rPr lang="en-GB" altLang="en-US" sz="2200" dirty="0">
                <a:solidFill>
                  <a:srgbClr val="002060"/>
                </a:solidFill>
              </a:rPr>
              <a:t>PPN </a:t>
            </a:r>
            <a:r>
              <a:rPr lang="en-GB" altLang="en-US" sz="2200" dirty="0" smtClean="0">
                <a:solidFill>
                  <a:srgbClr val="002060"/>
                </a:solidFill>
              </a:rPr>
              <a:t>submission</a:t>
            </a:r>
            <a:endParaRPr lang="en-GB" altLang="en-US" sz="2200" dirty="0">
              <a:solidFill>
                <a:srgbClr val="002060"/>
              </a:solidFill>
            </a:endParaRPr>
          </a:p>
        </p:txBody>
      </p:sp>
    </p:spTree>
    <p:extLst>
      <p:ext uri="{BB962C8B-B14F-4D97-AF65-F5344CB8AC3E}">
        <p14:creationId xmlns:p14="http://schemas.microsoft.com/office/powerpoint/2010/main" val="393011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2031844" y="1137297"/>
            <a:ext cx="8208332" cy="49078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tabLst>
                <a:tab pos="0" algn="l"/>
              </a:tabLst>
              <a:defRPr/>
            </a:pPr>
            <a:r>
              <a:rPr lang="en-GB" altLang="en-US" dirty="0" smtClean="0">
                <a:solidFill>
                  <a:srgbClr val="002060"/>
                </a:solidFill>
              </a:rPr>
              <a:t>(formerly known as </a:t>
            </a:r>
            <a:r>
              <a:rPr lang="en-GB" altLang="en-US" i="1" dirty="0" smtClean="0">
                <a:solidFill>
                  <a:srgbClr val="002060"/>
                </a:solidFill>
              </a:rPr>
              <a:t>‘Harbourers Warning Notices.’</a:t>
            </a:r>
            <a:r>
              <a:rPr lang="en-GB" altLang="en-US" dirty="0" smtClean="0">
                <a:solidFill>
                  <a:srgbClr val="002060"/>
                </a:solidFill>
              </a:rPr>
              <a:t>)</a:t>
            </a:r>
          </a:p>
        </p:txBody>
      </p:sp>
      <p:sp>
        <p:nvSpPr>
          <p:cNvPr id="5" name="Text Box 4"/>
          <p:cNvSpPr txBox="1">
            <a:spLocks noChangeArrowheads="1"/>
          </p:cNvSpPr>
          <p:nvPr/>
        </p:nvSpPr>
        <p:spPr bwMode="auto">
          <a:xfrm>
            <a:off x="1170877" y="2219015"/>
            <a:ext cx="985767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3200" b="1" dirty="0">
                <a:solidFill>
                  <a:srgbClr val="002060"/>
                </a:solidFill>
                <a:latin typeface="+mn-lt"/>
              </a:rPr>
              <a:t>There are two types of CAWNs: </a:t>
            </a:r>
            <a:endParaRPr lang="en-GB" altLang="en-US" sz="3200" dirty="0">
              <a:solidFill>
                <a:srgbClr val="002060"/>
              </a:solidFill>
              <a:latin typeface="+mn-lt"/>
            </a:endParaRPr>
          </a:p>
          <a:p>
            <a:pPr algn="ctr" eaLnBrk="1" hangingPunct="1">
              <a:lnSpc>
                <a:spcPct val="100000"/>
              </a:lnSpc>
              <a:spcBef>
                <a:spcPct val="0"/>
              </a:spcBef>
              <a:buFontTx/>
              <a:buNone/>
            </a:pPr>
            <a:endParaRPr lang="en-GB" altLang="en-US" sz="3200" dirty="0">
              <a:latin typeface="+mn-lt"/>
            </a:endParaRPr>
          </a:p>
          <a:p>
            <a:pPr algn="ctr" eaLnBrk="1" hangingPunct="1">
              <a:lnSpc>
                <a:spcPct val="100000"/>
              </a:lnSpc>
              <a:spcBef>
                <a:spcPct val="0"/>
              </a:spcBef>
              <a:buFontTx/>
              <a:buNone/>
            </a:pPr>
            <a:r>
              <a:rPr lang="en-GB" altLang="en-US" sz="3200" dirty="0">
                <a:solidFill>
                  <a:srgbClr val="002060"/>
                </a:solidFill>
                <a:latin typeface="+mn-lt"/>
              </a:rPr>
              <a:t>If the child is under 16yrs - </a:t>
            </a:r>
            <a:r>
              <a:rPr lang="en-GB" altLang="en-US" sz="3200" b="1" dirty="0">
                <a:solidFill>
                  <a:srgbClr val="0070C0"/>
                </a:solidFill>
                <a:latin typeface="+mn-lt"/>
              </a:rPr>
              <a:t>S.2 Child Abduction Act </a:t>
            </a:r>
            <a:r>
              <a:rPr lang="en-GB" altLang="en-US" sz="3200" b="1" dirty="0" smtClean="0">
                <a:solidFill>
                  <a:srgbClr val="0070C0"/>
                </a:solidFill>
                <a:latin typeface="+mn-lt"/>
              </a:rPr>
              <a:t>1984</a:t>
            </a:r>
            <a:endParaRPr lang="en-GB" altLang="en-US" sz="3200" dirty="0">
              <a:solidFill>
                <a:srgbClr val="0070C0"/>
              </a:solidFill>
              <a:latin typeface="+mn-lt"/>
            </a:endParaRPr>
          </a:p>
          <a:p>
            <a:pPr algn="ctr" eaLnBrk="1" hangingPunct="1">
              <a:lnSpc>
                <a:spcPct val="100000"/>
              </a:lnSpc>
              <a:spcBef>
                <a:spcPct val="0"/>
              </a:spcBef>
              <a:buFontTx/>
              <a:buNone/>
            </a:pPr>
            <a:endParaRPr lang="en-GB" altLang="en-US" sz="3200" dirty="0">
              <a:latin typeface="+mn-lt"/>
            </a:endParaRPr>
          </a:p>
          <a:p>
            <a:pPr algn="ctr" eaLnBrk="1" hangingPunct="1">
              <a:lnSpc>
                <a:spcPct val="100000"/>
              </a:lnSpc>
              <a:spcBef>
                <a:spcPct val="0"/>
              </a:spcBef>
              <a:buFontTx/>
              <a:buNone/>
            </a:pPr>
            <a:r>
              <a:rPr lang="en-GB" altLang="en-US" sz="3200" dirty="0">
                <a:solidFill>
                  <a:srgbClr val="002060"/>
                </a:solidFill>
                <a:latin typeface="+mn-lt"/>
              </a:rPr>
              <a:t>If the child is under 18yrs and in Local Authority care (under S.31 Children Act 1989) - </a:t>
            </a:r>
            <a:r>
              <a:rPr lang="en-GB" altLang="en-US" sz="3200" b="1" dirty="0">
                <a:solidFill>
                  <a:srgbClr val="0070C0"/>
                </a:solidFill>
                <a:latin typeface="+mn-lt"/>
              </a:rPr>
              <a:t>S.49 Children Act </a:t>
            </a:r>
            <a:r>
              <a:rPr lang="en-GB" altLang="en-US" sz="3200" b="1" dirty="0" smtClean="0">
                <a:solidFill>
                  <a:srgbClr val="0070C0"/>
                </a:solidFill>
                <a:latin typeface="+mn-lt"/>
              </a:rPr>
              <a:t>1989</a:t>
            </a:r>
            <a:r>
              <a:rPr lang="en-GB" altLang="en-US" sz="3200" dirty="0" smtClean="0">
                <a:solidFill>
                  <a:srgbClr val="0070C0"/>
                </a:solidFill>
                <a:latin typeface="+mn-lt"/>
              </a:rPr>
              <a:t> </a:t>
            </a:r>
            <a:endParaRPr lang="en-GB" altLang="en-US" sz="3200" dirty="0">
              <a:solidFill>
                <a:srgbClr val="0070C0"/>
              </a:solidFill>
              <a:latin typeface="+mn-lt"/>
            </a:endParaRPr>
          </a:p>
        </p:txBody>
      </p:sp>
      <p:sp>
        <p:nvSpPr>
          <p:cNvPr id="6" name="TextBox 5"/>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Child Abduction Warning Notice</a:t>
            </a:r>
            <a:endParaRPr lang="en-GB" sz="3200" b="1" dirty="0">
              <a:solidFill>
                <a:schemeClr val="bg1"/>
              </a:solidFill>
            </a:endParaRPr>
          </a:p>
        </p:txBody>
      </p:sp>
    </p:spTree>
    <p:extLst>
      <p:ext uri="{BB962C8B-B14F-4D97-AF65-F5344CB8AC3E}">
        <p14:creationId xmlns:p14="http://schemas.microsoft.com/office/powerpoint/2010/main" val="93307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25912" y="1981200"/>
            <a:ext cx="1012530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rPr>
              <a:t>Child Abduction Warning Notices are issued to suspects who are believed to place children at risk of offences being committed against them.</a:t>
            </a:r>
          </a:p>
          <a:p>
            <a:pPr marL="0" marR="0" lvl="0" indent="0" algn="ctr" defTabSz="914400" rtl="0" eaLnBrk="0" fontAlgn="base" latinLnBrk="0" hangingPunct="0">
              <a:lnSpc>
                <a:spcPct val="100000"/>
              </a:lnSpc>
              <a:spcBef>
                <a:spcPct val="20000"/>
              </a:spcBef>
              <a:spcAft>
                <a:spcPct val="0"/>
              </a:spcAft>
              <a:buClrTx/>
              <a:buSzTx/>
              <a:buNone/>
              <a:tabLst/>
              <a:defRPr/>
            </a:pPr>
            <a:endParaRPr lang="en-GB" altLang="en-US" b="0" dirty="0">
              <a:solidFill>
                <a:srgbClr val="002060"/>
              </a:solidFill>
              <a:latin typeface="Arial" panose="020B0604020202020204" pitchFamily="34" charset="0"/>
              <a:ea typeface="ＭＳ Ｐゴシック" pitchFamily="1"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rPr>
              <a:t>The issue of a CAWN should be viewed as a Safeguarding measure for the child concerned and also as active case building in the first stage of a potential prosecution for an offence.  </a:t>
            </a:r>
            <a:endParaRPr kumimoji="0" lang="en-GB" altLang="en-US" b="0" i="0" u="none" strike="noStrike" kern="1200" cap="none" spc="0" normalizeH="0" baseline="0" noProof="0" dirty="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endParaRPr>
          </a:p>
        </p:txBody>
      </p:sp>
      <p:sp>
        <p:nvSpPr>
          <p:cNvPr id="4" name="TextBox 3"/>
          <p:cNvSpPr txBox="1"/>
          <p:nvPr/>
        </p:nvSpPr>
        <p:spPr>
          <a:xfrm>
            <a:off x="1948106" y="61944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Child Abduction Warning Notice</a:t>
            </a:r>
            <a:endParaRPr lang="en-GB" sz="3200" b="1" dirty="0">
              <a:solidFill>
                <a:schemeClr val="bg1"/>
              </a:solidFill>
            </a:endParaRPr>
          </a:p>
        </p:txBody>
      </p:sp>
    </p:spTree>
    <p:extLst>
      <p:ext uri="{BB962C8B-B14F-4D97-AF65-F5344CB8AC3E}">
        <p14:creationId xmlns:p14="http://schemas.microsoft.com/office/powerpoint/2010/main" val="5076165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1131849" y="1935430"/>
            <a:ext cx="1009185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r>
              <a:rPr lang="en-GB" altLang="en-US" sz="3200" b="0" dirty="0" smtClean="0">
                <a:solidFill>
                  <a:srgbClr val="002060"/>
                </a:solidFill>
                <a:latin typeface="Arial" panose="020B0604020202020204" pitchFamily="34" charset="0"/>
                <a:ea typeface="ＭＳ Ｐゴシック" panose="020B0600070205080204" pitchFamily="34" charset="-128"/>
              </a:rPr>
              <a:t>There Is No Specific Offence of CSE…. So….</a:t>
            </a:r>
          </a:p>
        </p:txBody>
      </p:sp>
      <p:sp>
        <p:nvSpPr>
          <p:cNvPr id="3" name="Content Placeholder 2"/>
          <p:cNvSpPr txBox="1">
            <a:spLocks/>
          </p:cNvSpPr>
          <p:nvPr/>
        </p:nvSpPr>
        <p:spPr bwMode="auto">
          <a:xfrm>
            <a:off x="959005" y="3240026"/>
            <a:ext cx="10264698" cy="2122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800" b="1" i="0" u="none" strike="noStrike" kern="0" cap="none" spc="0" normalizeH="0" baseline="0" noProof="0" dirty="0" smtClean="0">
              <a:ln>
                <a:noFill/>
              </a:ln>
              <a:solidFill>
                <a:srgbClr val="002060"/>
              </a:solidFill>
              <a:effectLst/>
              <a:uLnTx/>
              <a:uFillTx/>
              <a:latin typeface="Arial Black"/>
              <a:cs typeface="+mn-cs"/>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rPr>
              <a:t>What offences can be linked to CSE? </a:t>
            </a:r>
            <a:endParaRPr kumimoji="0" lang="en-GB" altLang="en-US" sz="32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itchFamily="1" charset="-128"/>
              <a:cs typeface="Arial" panose="020B0604020202020204" pitchFamily="34" charset="0"/>
            </a:endParaRPr>
          </a:p>
        </p:txBody>
      </p:sp>
    </p:spTree>
    <p:extLst>
      <p:ext uri="{BB962C8B-B14F-4D97-AF65-F5344CB8AC3E}">
        <p14:creationId xmlns:p14="http://schemas.microsoft.com/office/powerpoint/2010/main" val="14390935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678150" y="955228"/>
            <a:ext cx="6843131" cy="5111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altLang="en-US" sz="2500" b="0" kern="1200" dirty="0" smtClean="0">
                <a:solidFill>
                  <a:srgbClr val="002060"/>
                </a:solidFill>
                <a:ea typeface="ＭＳ Ｐゴシック" pitchFamily="1" charset="-128"/>
                <a:cs typeface="Arial" panose="020B0604020202020204" pitchFamily="34" charset="0"/>
              </a:rPr>
              <a:t>Rape / Assault by penetration</a:t>
            </a:r>
          </a:p>
          <a:p>
            <a:pPr>
              <a:defRPr/>
            </a:pPr>
            <a:endParaRPr lang="en-GB" altLang="en-US" sz="2500" b="0" kern="1200" dirty="0" smtClean="0">
              <a:solidFill>
                <a:srgbClr val="002060"/>
              </a:solidFill>
              <a:ea typeface="ＭＳ Ｐゴシック" pitchFamily="1" charset="-128"/>
              <a:cs typeface="Arial" panose="020B0604020202020204" pitchFamily="34" charset="0"/>
            </a:endParaRPr>
          </a:p>
          <a:p>
            <a:pPr>
              <a:defRPr/>
            </a:pPr>
            <a:r>
              <a:rPr lang="en-GB" altLang="en-US" sz="2500" b="0" kern="1200" dirty="0" smtClean="0">
                <a:solidFill>
                  <a:srgbClr val="002060"/>
                </a:solidFill>
                <a:ea typeface="ＭＳ Ｐゴシック" pitchFamily="1" charset="-128"/>
                <a:cs typeface="Arial" panose="020B0604020202020204" pitchFamily="34" charset="0"/>
              </a:rPr>
              <a:t>Arranging or facilitating a child sex offence</a:t>
            </a:r>
          </a:p>
          <a:p>
            <a:pPr>
              <a:defRPr/>
            </a:pPr>
            <a:endParaRPr lang="en-GB" altLang="en-US" sz="2500" b="0" kern="1200" dirty="0" smtClean="0">
              <a:solidFill>
                <a:srgbClr val="002060"/>
              </a:solidFill>
              <a:ea typeface="ＭＳ Ｐゴシック" pitchFamily="1" charset="-128"/>
              <a:cs typeface="Arial" panose="020B0604020202020204" pitchFamily="34" charset="0"/>
            </a:endParaRPr>
          </a:p>
          <a:p>
            <a:pPr>
              <a:defRPr/>
            </a:pPr>
            <a:r>
              <a:rPr lang="en-GB" altLang="en-US" sz="2500" b="0" kern="1200" dirty="0" smtClean="0">
                <a:solidFill>
                  <a:srgbClr val="002060"/>
                </a:solidFill>
                <a:ea typeface="ＭＳ Ｐゴシック" pitchFamily="1" charset="-128"/>
                <a:cs typeface="Arial" panose="020B0604020202020204" pitchFamily="34" charset="0"/>
              </a:rPr>
              <a:t>Meeting a child following sexual grooming</a:t>
            </a:r>
          </a:p>
          <a:p>
            <a:pPr>
              <a:defRPr/>
            </a:pPr>
            <a:endParaRPr lang="en-GB" altLang="en-US" sz="2500" b="0" kern="1200" dirty="0" smtClean="0">
              <a:solidFill>
                <a:srgbClr val="002060"/>
              </a:solidFill>
              <a:ea typeface="ＭＳ Ｐゴシック" pitchFamily="1" charset="-128"/>
              <a:cs typeface="Arial" panose="020B0604020202020204" pitchFamily="34" charset="0"/>
            </a:endParaRPr>
          </a:p>
          <a:p>
            <a:pPr>
              <a:defRPr/>
            </a:pPr>
            <a:r>
              <a:rPr lang="en-GB" altLang="en-US" sz="2500" b="0" kern="1200" dirty="0" smtClean="0">
                <a:solidFill>
                  <a:srgbClr val="002060"/>
                </a:solidFill>
                <a:ea typeface="ＭＳ Ｐゴシック" pitchFamily="1" charset="-128"/>
                <a:cs typeface="Arial" panose="020B0604020202020204" pitchFamily="34" charset="0"/>
              </a:rPr>
              <a:t>Paying for the sexual services of a child</a:t>
            </a:r>
          </a:p>
          <a:p>
            <a:pPr>
              <a:defRPr/>
            </a:pPr>
            <a:endParaRPr lang="en-GB" altLang="en-US" sz="2500" b="0" kern="1200" dirty="0" smtClean="0">
              <a:solidFill>
                <a:srgbClr val="002060"/>
              </a:solidFill>
              <a:ea typeface="ＭＳ Ｐゴシック" pitchFamily="1" charset="-128"/>
              <a:cs typeface="Arial" panose="020B0604020202020204" pitchFamily="34" charset="0"/>
            </a:endParaRPr>
          </a:p>
          <a:p>
            <a:pPr>
              <a:defRPr/>
            </a:pPr>
            <a:r>
              <a:rPr lang="en-GB" altLang="en-US" sz="2500" b="0" kern="1200" dirty="0" smtClean="0">
                <a:solidFill>
                  <a:srgbClr val="002060"/>
                </a:solidFill>
                <a:ea typeface="ＭＳ Ｐゴシック" pitchFamily="1" charset="-128"/>
                <a:cs typeface="Arial" panose="020B0604020202020204" pitchFamily="34" charset="0"/>
              </a:rPr>
              <a:t>Child Abduction Act 1984 Section 2</a:t>
            </a:r>
          </a:p>
          <a:p>
            <a:pPr>
              <a:defRPr/>
            </a:pPr>
            <a:endParaRPr lang="en-GB" altLang="en-US" sz="2500" b="0" kern="1200" dirty="0" smtClean="0">
              <a:solidFill>
                <a:srgbClr val="002060"/>
              </a:solidFill>
              <a:ea typeface="ＭＳ Ｐゴシック" pitchFamily="1" charset="-128"/>
              <a:cs typeface="Arial" panose="020B0604020202020204" pitchFamily="34" charset="0"/>
            </a:endParaRPr>
          </a:p>
          <a:p>
            <a:pPr>
              <a:defRPr/>
            </a:pPr>
            <a:r>
              <a:rPr lang="en-GB" altLang="en-US" sz="2500" b="0" kern="1200" dirty="0" smtClean="0">
                <a:solidFill>
                  <a:srgbClr val="002060"/>
                </a:solidFill>
                <a:ea typeface="ＭＳ Ｐゴシック" pitchFamily="1" charset="-128"/>
                <a:cs typeface="Arial" panose="020B0604020202020204" pitchFamily="34" charset="0"/>
              </a:rPr>
              <a:t>Sections 47 – 51 of the Sexual Offences Act 2003</a:t>
            </a:r>
          </a:p>
          <a:p>
            <a:pPr>
              <a:defRPr/>
            </a:pPr>
            <a:endParaRPr lang="en-GB" altLang="en-US" sz="2600" kern="0" dirty="0" smtClean="0">
              <a:ea typeface="Microsoft YaHei" pitchFamily="34" charset="-122"/>
              <a:cs typeface="Arial" charset="0"/>
            </a:endParaRP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Offences to Consider</a:t>
            </a:r>
            <a:endParaRPr lang="en-GB" sz="3200" b="1" dirty="0">
              <a:solidFill>
                <a:schemeClr val="bg1"/>
              </a:solidFill>
            </a:endParaRPr>
          </a:p>
        </p:txBody>
      </p:sp>
    </p:spTree>
    <p:extLst>
      <p:ext uri="{BB962C8B-B14F-4D97-AF65-F5344CB8AC3E}">
        <p14:creationId xmlns:p14="http://schemas.microsoft.com/office/powerpoint/2010/main" val="475144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377174" y="1120350"/>
            <a:ext cx="9445083" cy="4678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Raise awareness – Intel logs; daily briefing; sharing with other agencies (schools </a:t>
            </a:r>
            <a:r>
              <a:rPr kumimoji="0" lang="en-GB" altLang="en-US" sz="2600" b="0" i="0" u="none" strike="noStrike" kern="1200" cap="none" spc="0" normalizeH="0" baseline="0" noProof="0" dirty="0" err="1" smtClean="0">
                <a:ln>
                  <a:noFill/>
                </a:ln>
                <a:solidFill>
                  <a:srgbClr val="002060"/>
                </a:solidFill>
                <a:effectLst/>
                <a:uLnTx/>
                <a:uFillTx/>
                <a:ea typeface="ＭＳ Ｐゴシック" pitchFamily="1" charset="-128"/>
                <a:cs typeface="Arial" panose="020B0604020202020204" pitchFamily="34" charset="0"/>
              </a:rPr>
              <a:t>etc</a:t>
            </a: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Bring to attention of supervisor</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If appropriate use S46 Police Powers </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Bring to attention of PVPU</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CSE referral</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Crime (Initial contact to be documented)</a:t>
            </a:r>
          </a:p>
          <a:p>
            <a:pPr marL="342900" marR="0" lvl="0" indent="-342900" algn="l" defTabSz="914400" rtl="0" eaLnBrk="1" fontAlgn="base" latinLnBrk="0" hangingPunct="1">
              <a:lnSpc>
                <a:spcPct val="145000"/>
              </a:lnSpc>
              <a:spcBef>
                <a:spcPct val="0"/>
              </a:spcBef>
              <a:spcAft>
                <a:spcPct val="0"/>
              </a:spcAft>
              <a:buClrTx/>
              <a:buSzTx/>
              <a:buFontTx/>
              <a:buChar char="•"/>
              <a:tabLst/>
              <a:defRPr/>
            </a:pPr>
            <a:r>
              <a:rPr kumimoji="0" lang="en-GB" altLang="en-US" sz="2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“The more you know the more you see”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400" b="1" i="0" u="none" strike="noStrike" kern="0" cap="none" spc="0" normalizeH="0" baseline="0" noProof="0" dirty="0" smtClean="0">
              <a:ln>
                <a:noFill/>
              </a:ln>
              <a:solidFill>
                <a:srgbClr val="FFE701"/>
              </a:solidFill>
              <a:effectLst/>
              <a:uLnTx/>
              <a:uFillTx/>
              <a:latin typeface="Arial Black"/>
              <a:cs typeface="+mn-cs"/>
            </a:endParaRP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Can You Do?</a:t>
            </a:r>
            <a:endParaRPr lang="en-GB" sz="3200" b="1" dirty="0">
              <a:solidFill>
                <a:schemeClr val="bg1"/>
              </a:solidFill>
            </a:endParaRPr>
          </a:p>
        </p:txBody>
      </p:sp>
    </p:spTree>
    <p:extLst>
      <p:ext uri="{BB962C8B-B14F-4D97-AF65-F5344CB8AC3E}">
        <p14:creationId xmlns:p14="http://schemas.microsoft.com/office/powerpoint/2010/main" val="1836546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970629" y="1959285"/>
            <a:ext cx="8522668" cy="331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600" b="1" i="0" u="none" strike="noStrike" kern="0" cap="none" spc="0" normalizeH="0" baseline="0" noProof="0" dirty="0" smtClean="0">
              <a:ln>
                <a:noFill/>
              </a:ln>
              <a:solidFill>
                <a:srgbClr val="FFE701"/>
              </a:solidFill>
              <a:effectLst/>
              <a:uLnTx/>
              <a:uFillTx/>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3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What is SERAF?</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3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Where will I find the information?</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36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What will the information tell me?</a:t>
            </a:r>
            <a:endParaRPr kumimoji="0" lang="en-GB" altLang="en-US" sz="3600" b="0" i="0" u="none" strike="noStrike" kern="1200" cap="none" spc="0" normalizeH="0" baseline="0" noProof="0" dirty="0">
              <a:ln>
                <a:noFill/>
              </a:ln>
              <a:solidFill>
                <a:srgbClr val="002060"/>
              </a:solidFill>
              <a:effectLst/>
              <a:uLnTx/>
              <a:uFillTx/>
              <a:ea typeface="ＭＳ Ｐゴシック" pitchFamily="1" charset="-128"/>
              <a:cs typeface="Arial" panose="020B0604020202020204" pitchFamily="34" charset="0"/>
            </a:endParaRPr>
          </a:p>
        </p:txBody>
      </p:sp>
      <p:sp>
        <p:nvSpPr>
          <p:cNvPr id="4" name="TextBox 3"/>
          <p:cNvSpPr txBox="1"/>
          <p:nvPr/>
        </p:nvSpPr>
        <p:spPr>
          <a:xfrm>
            <a:off x="1491016" y="882067"/>
            <a:ext cx="9481893" cy="1077218"/>
          </a:xfrm>
          <a:prstGeom prst="rect">
            <a:avLst/>
          </a:prstGeom>
          <a:solidFill>
            <a:srgbClr val="002060"/>
          </a:solidFill>
        </p:spPr>
        <p:txBody>
          <a:bodyPr wrap="square" rtlCol="0">
            <a:spAutoFit/>
          </a:bodyPr>
          <a:lstStyle/>
          <a:p>
            <a:pPr algn="ctr"/>
            <a:r>
              <a:rPr lang="en-GB" sz="3200" b="1" dirty="0" smtClean="0">
                <a:solidFill>
                  <a:schemeClr val="bg1"/>
                </a:solidFill>
              </a:rPr>
              <a:t>SERAF</a:t>
            </a:r>
          </a:p>
          <a:p>
            <a:pPr algn="ctr"/>
            <a:r>
              <a:rPr lang="en-GB" sz="3200" b="1" dirty="0" smtClean="0">
                <a:solidFill>
                  <a:schemeClr val="bg1"/>
                </a:solidFill>
              </a:rPr>
              <a:t>Sexual Exploitation Risk Assessment Framework</a:t>
            </a:r>
            <a:endParaRPr lang="en-GB" sz="3200" b="1" dirty="0">
              <a:solidFill>
                <a:schemeClr val="bg1"/>
              </a:solidFill>
            </a:endParaRPr>
          </a:p>
        </p:txBody>
      </p:sp>
    </p:spTree>
    <p:extLst>
      <p:ext uri="{BB962C8B-B14F-4D97-AF65-F5344CB8AC3E}">
        <p14:creationId xmlns:p14="http://schemas.microsoft.com/office/powerpoint/2010/main" val="249117294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371599" y="1264811"/>
            <a:ext cx="945623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Shopping Centres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Arcades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Cafes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Take away food outlets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Alcohol outlets including shops off licences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Pubs/clubs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Public Parks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Car Parks </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Hotels/B&amp;B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400" b="0"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959256" y="30889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CSE Locations of Concern</a:t>
            </a:r>
            <a:endParaRPr lang="en-GB" sz="3200" b="1" dirty="0">
              <a:solidFill>
                <a:schemeClr val="bg1"/>
              </a:solidFill>
            </a:endParaRPr>
          </a:p>
        </p:txBody>
      </p:sp>
    </p:spTree>
    <p:extLst>
      <p:ext uri="{BB962C8B-B14F-4D97-AF65-F5344CB8AC3E}">
        <p14:creationId xmlns:p14="http://schemas.microsoft.com/office/powerpoint/2010/main" val="190170924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625600" y="977591"/>
            <a:ext cx="8991599"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endParaRPr kumimoji="0" lang="en-GB"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lvl="0" indent="0" algn="ctr">
              <a:buNone/>
              <a:defRPr/>
            </a:pPr>
            <a:endParaRPr kumimoji="0" lang="en-GB"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endParaRPr kumimoji="0" lang="en-GB"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What can we learn from recent  Serious Case Reviews in Rotherham, Rochdale and Oxfordshire? </a:t>
            </a:r>
            <a:endParaRPr kumimoji="0" lang="en-GB" altLang="en-US" sz="3200" b="0" i="0" u="none" strike="noStrike" kern="1200" cap="none" spc="0" normalizeH="0" baseline="0" noProof="0" dirty="0">
              <a:ln>
                <a:noFill/>
              </a:ln>
              <a:solidFill>
                <a:srgbClr val="002060"/>
              </a:solidFill>
              <a:effectLst/>
              <a:uLnTx/>
              <a:uFillTx/>
              <a:ea typeface="ＭＳ Ｐゴシック" pitchFamily="1" charset="-128"/>
              <a:cs typeface="Arial" panose="020B0604020202020204" pitchFamily="34" charset="0"/>
            </a:endParaRPr>
          </a:p>
        </p:txBody>
      </p:sp>
      <p:pic>
        <p:nvPicPr>
          <p:cNvPr id="3" name="Picture 2">
            <a:hlinkClick r:id="rId4"/>
          </p:cNvPr>
          <p:cNvPicPr>
            <a:picLocks noChangeAspect="1"/>
          </p:cNvPicPr>
          <p:nvPr/>
        </p:nvPicPr>
        <p:blipFill rotWithShape="1">
          <a:blip r:embed="rId5"/>
          <a:srcRect l="13988" t="7268" r="12893" b="7435"/>
          <a:stretch/>
        </p:blipFill>
        <p:spPr>
          <a:xfrm>
            <a:off x="10459843" y="4293637"/>
            <a:ext cx="1115123" cy="798754"/>
          </a:xfrm>
          <a:prstGeom prst="rect">
            <a:avLst/>
          </a:prstGeom>
        </p:spPr>
      </p:pic>
    </p:spTree>
    <p:extLst>
      <p:ext uri="{BB962C8B-B14F-4D97-AF65-F5344CB8AC3E}">
        <p14:creationId xmlns:p14="http://schemas.microsoft.com/office/powerpoint/2010/main" val="39995864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282391" y="687658"/>
            <a:ext cx="9623502" cy="49325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Have you fully investigated this incident?</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Have you considered all the wider safeguarding concerns?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Have you done everything in your power to protect these vulnerable children?</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3200" b="0" i="0" u="none" strike="noStrike" kern="1200" cap="none" spc="0" normalizeH="0" baseline="0" noProof="0" dirty="0" smtClean="0">
                <a:ln>
                  <a:noFill/>
                </a:ln>
                <a:solidFill>
                  <a:srgbClr val="002060"/>
                </a:solidFill>
                <a:effectLst/>
                <a:uLnTx/>
                <a:uFillTx/>
                <a:ea typeface="ＭＳ Ｐゴシック" pitchFamily="1" charset="-128"/>
                <a:cs typeface="Arial" panose="020B0604020202020204" pitchFamily="34" charset="0"/>
              </a:rPr>
              <a:t>Have you recorded all your actions and given a rationale for your decision making?</a:t>
            </a:r>
          </a:p>
          <a:p>
            <a:pPr marL="0" marR="0" lvl="0" indent="0" algn="ctr" defTabSz="914400" rtl="0" eaLnBrk="0" fontAlgn="base" latinLnBrk="0" hangingPunct="0">
              <a:lnSpc>
                <a:spcPct val="100000"/>
              </a:lnSpc>
              <a:spcBef>
                <a:spcPct val="20000"/>
              </a:spcBef>
              <a:spcAft>
                <a:spcPct val="0"/>
              </a:spcAft>
              <a:buClrTx/>
              <a:buSzTx/>
              <a:buNone/>
              <a:tabLst/>
              <a:defRPr/>
            </a:pPr>
            <a:endParaRPr kumimoji="0" lang="en-GB" sz="2800" b="0" i="0" u="none" strike="noStrike" kern="0" cap="none" spc="0" normalizeH="0" baseline="0" noProof="0" dirty="0" smtClean="0">
              <a:ln>
                <a:noFill/>
              </a:ln>
              <a:solidFill>
                <a:srgbClr val="FFE701"/>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sz="32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3600" i="0" u="none" strike="noStrike" kern="0" cap="none" spc="0" normalizeH="0" baseline="0" noProof="0" dirty="0" smtClean="0">
                <a:ln>
                  <a:noFill/>
                </a:ln>
                <a:solidFill>
                  <a:srgbClr val="FF0000"/>
                </a:solidFill>
                <a:effectLst/>
                <a:uLnTx/>
                <a:uFillTx/>
                <a:cs typeface="Arial" panose="020B0604020202020204" pitchFamily="34" charset="0"/>
              </a:rPr>
              <a:t>Think Serious Case Review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Tree>
    <p:extLst>
      <p:ext uri="{BB962C8B-B14F-4D97-AF65-F5344CB8AC3E}">
        <p14:creationId xmlns:p14="http://schemas.microsoft.com/office/powerpoint/2010/main" val="22526001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616" y="109282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stretch>
            <a:fillRect/>
          </a:stretch>
        </p:blipFill>
        <p:spPr>
          <a:xfrm>
            <a:off x="8572615" y="637710"/>
            <a:ext cx="2762250" cy="1657350"/>
          </a:xfrm>
          <a:prstGeom prst="rect">
            <a:avLst/>
          </a:prstGeom>
        </p:spPr>
      </p:pic>
      <p:pic>
        <p:nvPicPr>
          <p:cNvPr id="6" name="Picture 5"/>
          <p:cNvPicPr>
            <a:picLocks noChangeAspect="1"/>
          </p:cNvPicPr>
          <p:nvPr/>
        </p:nvPicPr>
        <p:blipFill>
          <a:blip r:embed="rId6"/>
          <a:stretch>
            <a:fillRect/>
          </a:stretch>
        </p:blipFill>
        <p:spPr>
          <a:xfrm>
            <a:off x="8276061" y="3186112"/>
            <a:ext cx="2303773" cy="2303773"/>
          </a:xfrm>
          <a:prstGeom prst="rect">
            <a:avLst/>
          </a:prstGeom>
        </p:spPr>
      </p:pic>
      <p:pic>
        <p:nvPicPr>
          <p:cNvPr id="7" name="Picture 6"/>
          <p:cNvPicPr>
            <a:picLocks noChangeAspect="1"/>
          </p:cNvPicPr>
          <p:nvPr/>
        </p:nvPicPr>
        <p:blipFill>
          <a:blip r:embed="rId7"/>
          <a:stretch>
            <a:fillRect/>
          </a:stretch>
        </p:blipFill>
        <p:spPr>
          <a:xfrm>
            <a:off x="5851511" y="3543997"/>
            <a:ext cx="1702595" cy="2143127"/>
          </a:xfrm>
          <a:prstGeom prst="rect">
            <a:avLst/>
          </a:prstGeom>
          <a:ln>
            <a:solidFill>
              <a:schemeClr val="tx1"/>
            </a:solidFill>
          </a:ln>
        </p:spPr>
      </p:pic>
      <p:pic>
        <p:nvPicPr>
          <p:cNvPr id="9" name="Picture 8"/>
          <p:cNvPicPr>
            <a:picLocks noChangeAspect="1"/>
          </p:cNvPicPr>
          <p:nvPr/>
        </p:nvPicPr>
        <p:blipFill>
          <a:blip r:embed="rId8"/>
          <a:stretch>
            <a:fillRect/>
          </a:stretch>
        </p:blipFill>
        <p:spPr>
          <a:xfrm>
            <a:off x="2076170" y="3543997"/>
            <a:ext cx="2600325" cy="1762125"/>
          </a:xfrm>
          <a:prstGeom prst="rect">
            <a:avLst/>
          </a:prstGeom>
          <a:ln>
            <a:solidFill>
              <a:schemeClr val="tx1"/>
            </a:solidFill>
          </a:ln>
        </p:spPr>
      </p:pic>
      <p:pic>
        <p:nvPicPr>
          <p:cNvPr id="11" name="Picture 10"/>
          <p:cNvPicPr>
            <a:picLocks noChangeAspect="1"/>
          </p:cNvPicPr>
          <p:nvPr/>
        </p:nvPicPr>
        <p:blipFill>
          <a:blip r:embed="rId9"/>
          <a:stretch>
            <a:fillRect/>
          </a:stretch>
        </p:blipFill>
        <p:spPr>
          <a:xfrm>
            <a:off x="4676495" y="504786"/>
            <a:ext cx="2465345" cy="2465345"/>
          </a:xfrm>
          <a:prstGeom prst="rect">
            <a:avLst/>
          </a:prstGeom>
          <a:ln>
            <a:solidFill>
              <a:schemeClr val="tx1"/>
            </a:solidFill>
          </a:ln>
        </p:spPr>
      </p:pic>
    </p:spTree>
    <p:extLst>
      <p:ext uri="{BB962C8B-B14F-4D97-AF65-F5344CB8AC3E}">
        <p14:creationId xmlns:p14="http://schemas.microsoft.com/office/powerpoint/2010/main" val="10449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048465" y="2249209"/>
            <a:ext cx="8280920" cy="830997"/>
          </a:xfrm>
          <a:prstGeom prst="rect">
            <a:avLst/>
          </a:prstGeom>
          <a:solidFill>
            <a:srgbClr val="002060"/>
          </a:solidFill>
        </p:spPr>
        <p:txBody>
          <a:bodyPr wrap="square" rtlCol="0">
            <a:spAutoFit/>
          </a:bodyPr>
          <a:lstStyle/>
          <a:p>
            <a:pPr algn="ctr"/>
            <a:r>
              <a:rPr lang="en-GB" sz="4800" b="1" dirty="0" smtClean="0">
                <a:solidFill>
                  <a:schemeClr val="bg1"/>
                </a:solidFill>
              </a:rPr>
              <a:t>‘Hidden’</a:t>
            </a:r>
            <a:endParaRPr lang="en-GB" sz="4800" b="1" dirty="0">
              <a:solidFill>
                <a:schemeClr val="bg1"/>
              </a:solidFill>
            </a:endParaRPr>
          </a:p>
        </p:txBody>
      </p:sp>
    </p:spTree>
    <p:extLst>
      <p:ext uri="{BB962C8B-B14F-4D97-AF65-F5344CB8AC3E}">
        <p14:creationId xmlns:p14="http://schemas.microsoft.com/office/powerpoint/2010/main" val="14062260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433313" y="1069212"/>
            <a:ext cx="5594300" cy="4080342"/>
          </a:xfrm>
          <a:prstGeom prst="rect">
            <a:avLst/>
          </a:prstGeom>
        </p:spPr>
      </p:pic>
    </p:spTree>
    <p:extLst>
      <p:ext uri="{BB962C8B-B14F-4D97-AF65-F5344CB8AC3E}">
        <p14:creationId xmlns:p14="http://schemas.microsoft.com/office/powerpoint/2010/main" val="125060960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537</TotalTime>
  <Words>6131</Words>
  <Application>Microsoft Office PowerPoint</Application>
  <PresentationFormat>Widescreen</PresentationFormat>
  <Paragraphs>676</Paragraphs>
  <Slides>35</Slides>
  <Notes>34</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Microsoft YaHei</vt:lpstr>
      <vt:lpstr>ＭＳ Ｐゴシック</vt:lpstr>
      <vt:lpstr>Arial</vt:lpstr>
      <vt:lpstr>Arial Black</vt:lpstr>
      <vt:lpstr>Calibri</vt:lpstr>
      <vt:lpstr>Calibri Light</vt:lpstr>
      <vt:lpstr>Gill Alt One MT</vt:lpstr>
      <vt:lpstr>Microsoft Sans Serif</vt:lpstr>
      <vt:lpstr>Tahoma</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124</cp:revision>
  <dcterms:created xsi:type="dcterms:W3CDTF">2018-01-30T11:09:50Z</dcterms:created>
  <dcterms:modified xsi:type="dcterms:W3CDTF">2019-03-26T07:31:51Z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