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28"/>
  </p:notesMasterIdLst>
  <p:sldIdLst>
    <p:sldId id="256" r:id="rId2"/>
    <p:sldId id="257" r:id="rId3"/>
    <p:sldId id="259" r:id="rId4"/>
    <p:sldId id="285" r:id="rId5"/>
    <p:sldId id="286" r:id="rId6"/>
    <p:sldId id="287" r:id="rId7"/>
    <p:sldId id="288" r:id="rId8"/>
    <p:sldId id="289" r:id="rId9"/>
    <p:sldId id="290" r:id="rId10"/>
    <p:sldId id="291" r:id="rId11"/>
    <p:sldId id="292" r:id="rId12"/>
    <p:sldId id="293" r:id="rId13"/>
    <p:sldId id="294" r:id="rId14"/>
    <p:sldId id="295" r:id="rId15"/>
    <p:sldId id="296" r:id="rId16"/>
    <p:sldId id="297" r:id="rId17"/>
    <p:sldId id="298" r:id="rId18"/>
    <p:sldId id="264" r:id="rId19"/>
    <p:sldId id="265" r:id="rId20"/>
    <p:sldId id="266" r:id="rId21"/>
    <p:sldId id="267" r:id="rId22"/>
    <p:sldId id="258" r:id="rId23"/>
    <p:sldId id="261" r:id="rId24"/>
    <p:sldId id="262" r:id="rId25"/>
    <p:sldId id="263" r:id="rId26"/>
    <p:sldId id="273"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431" autoAdjust="0"/>
  </p:normalViewPr>
  <p:slideViewPr>
    <p:cSldViewPr snapToGrid="0" showGuides="1">
      <p:cViewPr varScale="1">
        <p:scale>
          <a:sx n="66" d="100"/>
          <a:sy n="66" d="100"/>
        </p:scale>
        <p:origin x="150" y="-9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75AD61-1D90-4581-847D-7BD7DF2D030B}" type="datetimeFigureOut">
              <a:rPr lang="en-GB" smtClean="0"/>
              <a:t>22/08/2020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7AF140-FF20-4441-BCDD-671306A8B0EE}" type="slidenum">
              <a:rPr lang="en-GB" smtClean="0"/>
              <a:t>‹#›</a:t>
            </a:fld>
            <a:endParaRPr lang="en-GB"/>
          </a:p>
        </p:txBody>
      </p:sp>
    </p:spTree>
    <p:extLst>
      <p:ext uri="{BB962C8B-B14F-4D97-AF65-F5344CB8AC3E}">
        <p14:creationId xmlns:p14="http://schemas.microsoft.com/office/powerpoint/2010/main" val="8639898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7AF140-FF20-4441-BCDD-671306A8B0EE}" type="slidenum">
              <a:rPr lang="en-GB" smtClean="0"/>
              <a:t>2</a:t>
            </a:fld>
            <a:endParaRPr lang="en-GB"/>
          </a:p>
        </p:txBody>
      </p:sp>
    </p:spTree>
    <p:extLst>
      <p:ext uri="{BB962C8B-B14F-4D97-AF65-F5344CB8AC3E}">
        <p14:creationId xmlns:p14="http://schemas.microsoft.com/office/powerpoint/2010/main" val="11721605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7AF140-FF20-4441-BCDD-671306A8B0EE}" type="slidenum">
              <a:rPr lang="en-GB" smtClean="0"/>
              <a:t>4</a:t>
            </a:fld>
            <a:endParaRPr lang="en-GB"/>
          </a:p>
        </p:txBody>
      </p:sp>
    </p:spTree>
    <p:extLst>
      <p:ext uri="{BB962C8B-B14F-4D97-AF65-F5344CB8AC3E}">
        <p14:creationId xmlns:p14="http://schemas.microsoft.com/office/powerpoint/2010/main" val="41364959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DDED737-52DD-4AF8-991E-946168035277}" type="slidenum">
              <a:rPr lang="en-GB" smtClean="0"/>
              <a:t>14</a:t>
            </a:fld>
            <a:endParaRPr lang="en-GB"/>
          </a:p>
        </p:txBody>
      </p:sp>
    </p:spTree>
    <p:extLst>
      <p:ext uri="{BB962C8B-B14F-4D97-AF65-F5344CB8AC3E}">
        <p14:creationId xmlns:p14="http://schemas.microsoft.com/office/powerpoint/2010/main" val="4094221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roles  and principles can be applied for creating a successful team at Care Homes.</a:t>
            </a:r>
          </a:p>
          <a:p>
            <a:r>
              <a:rPr lang="en-US" dirty="0"/>
              <a:t>The staff in the Care Homes can be observed and put into teams with similar abilities and according to the following features described by Belbin. </a:t>
            </a:r>
          </a:p>
          <a:p>
            <a:endParaRPr lang="en-GB" dirty="0"/>
          </a:p>
        </p:txBody>
      </p:sp>
      <p:sp>
        <p:nvSpPr>
          <p:cNvPr id="4" name="Slide Number Placeholder 3"/>
          <p:cNvSpPr>
            <a:spLocks noGrp="1"/>
          </p:cNvSpPr>
          <p:nvPr>
            <p:ph type="sldNum" sz="quarter" idx="10"/>
          </p:nvPr>
        </p:nvSpPr>
        <p:spPr/>
        <p:txBody>
          <a:bodyPr/>
          <a:lstStyle/>
          <a:p>
            <a:fld id="{0DDED737-52DD-4AF8-991E-946168035277}" type="slidenum">
              <a:rPr lang="en-GB" smtClean="0"/>
              <a:t>15</a:t>
            </a:fld>
            <a:endParaRPr lang="en-GB"/>
          </a:p>
        </p:txBody>
      </p:sp>
    </p:spTree>
    <p:extLst>
      <p:ext uri="{BB962C8B-B14F-4D97-AF65-F5344CB8AC3E}">
        <p14:creationId xmlns:p14="http://schemas.microsoft.com/office/powerpoint/2010/main" val="10941946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DDED737-52DD-4AF8-991E-946168035277}" type="slidenum">
              <a:rPr lang="en-GB" smtClean="0"/>
              <a:t>16</a:t>
            </a:fld>
            <a:endParaRPr lang="en-GB"/>
          </a:p>
        </p:txBody>
      </p:sp>
    </p:spTree>
    <p:extLst>
      <p:ext uri="{BB962C8B-B14F-4D97-AF65-F5344CB8AC3E}">
        <p14:creationId xmlns:p14="http://schemas.microsoft.com/office/powerpoint/2010/main" val="23013611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Each member of the team contributes with its qualities to the successful performance of the team, as Belbin says ‘ a team is not just a bunch of people with job titles, but a congregation of individuals, each of whom has a role which is understood by other members.’</a:t>
            </a:r>
          </a:p>
          <a:p>
            <a:endParaRPr lang="en-GB" dirty="0"/>
          </a:p>
        </p:txBody>
      </p:sp>
      <p:sp>
        <p:nvSpPr>
          <p:cNvPr id="4" name="Slide Number Placeholder 3"/>
          <p:cNvSpPr>
            <a:spLocks noGrp="1"/>
          </p:cNvSpPr>
          <p:nvPr>
            <p:ph type="sldNum" sz="quarter" idx="10"/>
          </p:nvPr>
        </p:nvSpPr>
        <p:spPr/>
        <p:txBody>
          <a:bodyPr/>
          <a:lstStyle/>
          <a:p>
            <a:fld id="{0DDED737-52DD-4AF8-991E-946168035277}" type="slidenum">
              <a:rPr lang="en-GB" smtClean="0"/>
              <a:t>17</a:t>
            </a:fld>
            <a:endParaRPr lang="en-GB"/>
          </a:p>
        </p:txBody>
      </p:sp>
    </p:spTree>
    <p:extLst>
      <p:ext uri="{BB962C8B-B14F-4D97-AF65-F5344CB8AC3E}">
        <p14:creationId xmlns:p14="http://schemas.microsoft.com/office/powerpoint/2010/main" val="8970325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19436" y="3401962"/>
            <a:ext cx="8986681" cy="1356852"/>
          </a:xfrm>
          <a:noFill/>
          <a:effectLst>
            <a:outerShdw blurRad="50800" dist="38100" dir="2700000" algn="tl" rotWithShape="0">
              <a:prstClr val="black">
                <a:alpha val="40000"/>
              </a:prstClr>
            </a:outerShdw>
          </a:effectLst>
        </p:spPr>
        <p:txBody>
          <a:bodyPr>
            <a:normAutofit/>
          </a:bodyPr>
          <a:lstStyle>
            <a:lvl1pPr algn="l">
              <a:defRPr sz="4800">
                <a:solidFill>
                  <a:schemeClr val="bg1"/>
                </a:solidFill>
              </a:defRPr>
            </a:lvl1pPr>
          </a:lstStyle>
          <a:p>
            <a:r>
              <a:rPr lang="en-US"/>
              <a:t>Click to edit Master title style</a:t>
            </a:r>
            <a:endParaRPr lang="en-US" dirty="0"/>
          </a:p>
        </p:txBody>
      </p:sp>
      <p:sp>
        <p:nvSpPr>
          <p:cNvPr id="3" name="Subtitle 2"/>
          <p:cNvSpPr>
            <a:spLocks noGrp="1"/>
          </p:cNvSpPr>
          <p:nvPr>
            <p:ph type="subTitle" idx="1"/>
          </p:nvPr>
        </p:nvSpPr>
        <p:spPr>
          <a:xfrm>
            <a:off x="599769" y="4891552"/>
            <a:ext cx="10668000" cy="904568"/>
          </a:xfrm>
        </p:spPr>
        <p:txBody>
          <a:bodyPr>
            <a:normAutofit/>
          </a:bodyPr>
          <a:lstStyle>
            <a:lvl1pPr marL="0" indent="0" algn="l">
              <a:buNone/>
              <a:defRPr sz="3733" b="0" i="0">
                <a:solidFill>
                  <a:srgbClr val="FFC000"/>
                </a:solidFill>
              </a:defRPr>
            </a:lvl1pPr>
            <a:lvl2pPr marL="609585" indent="0" algn="ctr">
              <a:buNone/>
              <a:defRPr>
                <a:solidFill>
                  <a:schemeClr val="tx1">
                    <a:tint val="75000"/>
                  </a:schemeClr>
                </a:solidFill>
              </a:defRPr>
            </a:lvl2pPr>
            <a:lvl3pPr marL="1219170" indent="0" algn="ctr">
              <a:buNone/>
              <a:defRPr>
                <a:solidFill>
                  <a:schemeClr val="tx1">
                    <a:tint val="75000"/>
                  </a:schemeClr>
                </a:solidFill>
              </a:defRPr>
            </a:lvl3pPr>
            <a:lvl4pPr marL="1828754" indent="0" algn="ctr">
              <a:buNone/>
              <a:defRPr>
                <a:solidFill>
                  <a:schemeClr val="tx1">
                    <a:tint val="75000"/>
                  </a:schemeClr>
                </a:solidFill>
              </a:defRPr>
            </a:lvl4pPr>
            <a:lvl5pPr marL="2438339" indent="0" algn="ctr">
              <a:buNone/>
              <a:defRPr>
                <a:solidFill>
                  <a:schemeClr val="tx1">
                    <a:tint val="75000"/>
                  </a:schemeClr>
                </a:solidFill>
              </a:defRPr>
            </a:lvl5pPr>
            <a:lvl6pPr marL="3047924" indent="0" algn="ctr">
              <a:buNone/>
              <a:defRPr>
                <a:solidFill>
                  <a:schemeClr val="tx1">
                    <a:tint val="75000"/>
                  </a:schemeClr>
                </a:solidFill>
              </a:defRPr>
            </a:lvl6pPr>
            <a:lvl7pPr marL="3657509" indent="0" algn="ctr">
              <a:buNone/>
              <a:defRPr>
                <a:solidFill>
                  <a:schemeClr val="tx1">
                    <a:tint val="75000"/>
                  </a:schemeClr>
                </a:solidFill>
              </a:defRPr>
            </a:lvl7pPr>
            <a:lvl8pPr marL="4267093" indent="0" algn="ctr">
              <a:buNone/>
              <a:defRPr>
                <a:solidFill>
                  <a:schemeClr val="tx1">
                    <a:tint val="75000"/>
                  </a:schemeClr>
                </a:solidFill>
              </a:defRPr>
            </a:lvl8pPr>
            <a:lvl9pPr marL="4876678"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321DAE7-6BD9-DD42-9131-7046DAF0494A}" type="datetimeFigureOut">
              <a:rPr lang="en-US" smtClean="0"/>
              <a:t>8/22/20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359FC9-20CC-3C4C-894C-82A9CC9867D1}" type="slidenum">
              <a:rPr lang="en-US" smtClean="0"/>
              <a:t>‹#›</a:t>
            </a:fld>
            <a:endParaRPr lang="en-US"/>
          </a:p>
        </p:txBody>
      </p:sp>
    </p:spTree>
    <p:extLst>
      <p:ext uri="{BB962C8B-B14F-4D97-AF65-F5344CB8AC3E}">
        <p14:creationId xmlns:p14="http://schemas.microsoft.com/office/powerpoint/2010/main" val="13002221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48924" y="417103"/>
            <a:ext cx="11012131" cy="1018035"/>
          </a:xfrm>
        </p:spPr>
        <p:txBody>
          <a:bodyPr>
            <a:normAutofit/>
          </a:bodyPr>
          <a:lstStyle>
            <a:lvl1pPr algn="l">
              <a:defRPr sz="4800" baseline="0">
                <a:solidFill>
                  <a:schemeClr val="bg1"/>
                </a:solidFill>
                <a:effectLst>
                  <a:outerShdw blurRad="50800" dist="38100" dir="2700000" algn="tl" rotWithShape="0">
                    <a:prstClr val="black">
                      <a:alpha val="40000"/>
                    </a:prstClr>
                  </a:outerShdw>
                </a:effectLst>
              </a:defRPr>
            </a:lvl1pPr>
          </a:lstStyle>
          <a:p>
            <a:r>
              <a:rPr lang="en-US"/>
              <a:t>Click to edit Master title style</a:t>
            </a:r>
            <a:endParaRPr lang="en-US" dirty="0"/>
          </a:p>
        </p:txBody>
      </p:sp>
      <p:sp>
        <p:nvSpPr>
          <p:cNvPr id="3" name="Content Placeholder 2"/>
          <p:cNvSpPr>
            <a:spLocks noGrp="1"/>
          </p:cNvSpPr>
          <p:nvPr>
            <p:ph idx="1"/>
          </p:nvPr>
        </p:nvSpPr>
        <p:spPr>
          <a:xfrm>
            <a:off x="668594" y="1632155"/>
            <a:ext cx="10992465" cy="4699820"/>
          </a:xfrm>
        </p:spPr>
        <p:txBody>
          <a:bodyPr/>
          <a:lstStyle>
            <a:lvl1pPr algn="l">
              <a:defRPr sz="3733">
                <a:solidFill>
                  <a:schemeClr val="tx1"/>
                </a:solidFill>
              </a:defRPr>
            </a:lvl1pPr>
            <a:lvl2pPr algn="l">
              <a:defRPr>
                <a:solidFill>
                  <a:schemeClr val="tx1"/>
                </a:solidFill>
              </a:defRPr>
            </a:lvl2pPr>
            <a:lvl3pPr algn="l">
              <a:defRPr>
                <a:solidFill>
                  <a:schemeClr val="tx1"/>
                </a:solidFill>
              </a:defRPr>
            </a:lvl3pPr>
            <a:lvl4pPr algn="l">
              <a:defRPr>
                <a:solidFill>
                  <a:schemeClr val="tx1"/>
                </a:solidFill>
              </a:defRPr>
            </a:lvl4pPr>
            <a:lvl5pPr algn="l">
              <a:defRPr>
                <a:solidFill>
                  <a:schemeClr val="tx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21DAE7-6BD9-DD42-9131-7046DAF0494A}" type="datetimeFigureOut">
              <a:rPr lang="en-US" smtClean="0"/>
              <a:t>8/22/20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359FC9-20CC-3C4C-894C-82A9CC9867D1}" type="slidenum">
              <a:rPr lang="en-US" smtClean="0"/>
              <a:t>‹#›</a:t>
            </a:fld>
            <a:endParaRPr lang="en-US"/>
          </a:p>
        </p:txBody>
      </p:sp>
    </p:spTree>
    <p:extLst>
      <p:ext uri="{BB962C8B-B14F-4D97-AF65-F5344CB8AC3E}">
        <p14:creationId xmlns:p14="http://schemas.microsoft.com/office/powerpoint/2010/main" val="8495756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7319" y="719031"/>
            <a:ext cx="8599893" cy="967132"/>
          </a:xfrm>
        </p:spPr>
        <p:txBody>
          <a:bodyPr>
            <a:normAutofit/>
          </a:bodyPr>
          <a:lstStyle>
            <a:lvl1pPr algn="l">
              <a:defRPr sz="4800">
                <a:solidFill>
                  <a:srgbClr val="FFC000"/>
                </a:solidFill>
                <a:effectLst>
                  <a:outerShdw blurRad="50800" dist="38100" dir="2700000" algn="tl" rotWithShape="0">
                    <a:prstClr val="black">
                      <a:alpha val="40000"/>
                    </a:prstClr>
                  </a:outerShdw>
                </a:effectLst>
              </a:defRPr>
            </a:lvl1pPr>
          </a:lstStyle>
          <a:p>
            <a:r>
              <a:rPr lang="en-US"/>
              <a:t>Click to edit Master title style</a:t>
            </a:r>
            <a:endParaRPr lang="en-US" dirty="0"/>
          </a:p>
        </p:txBody>
      </p:sp>
      <p:sp>
        <p:nvSpPr>
          <p:cNvPr id="3" name="Content Placeholder 2"/>
          <p:cNvSpPr>
            <a:spLocks noGrp="1"/>
          </p:cNvSpPr>
          <p:nvPr>
            <p:ph idx="1"/>
          </p:nvPr>
        </p:nvSpPr>
        <p:spPr>
          <a:xfrm>
            <a:off x="639097" y="1750141"/>
            <a:ext cx="8632724" cy="4678168"/>
          </a:xfrm>
        </p:spPr>
        <p:txBody>
          <a:bodyPr/>
          <a:lstStyle>
            <a:lvl1pPr>
              <a:defRPr sz="3733">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21DAE7-6BD9-DD42-9131-7046DAF0494A}" type="datetimeFigureOut">
              <a:rPr lang="en-US" smtClean="0"/>
              <a:t>8/22/20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359FC9-20CC-3C4C-894C-82A9CC9867D1}" type="slidenum">
              <a:rPr lang="en-US" smtClean="0"/>
              <a:t>‹#›</a:t>
            </a:fld>
            <a:endParaRPr lang="en-US"/>
          </a:p>
        </p:txBody>
      </p:sp>
    </p:spTree>
    <p:extLst>
      <p:ext uri="{BB962C8B-B14F-4D97-AF65-F5344CB8AC3E}">
        <p14:creationId xmlns:p14="http://schemas.microsoft.com/office/powerpoint/2010/main" val="14526414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5333"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667">
                <a:solidFill>
                  <a:schemeClr val="tx1">
                    <a:tint val="75000"/>
                  </a:schemeClr>
                </a:solidFill>
              </a:defRPr>
            </a:lvl1pPr>
            <a:lvl2pPr marL="609585" indent="0">
              <a:buNone/>
              <a:defRPr sz="2400">
                <a:solidFill>
                  <a:schemeClr val="tx1">
                    <a:tint val="75000"/>
                  </a:schemeClr>
                </a:solidFill>
              </a:defRPr>
            </a:lvl2pPr>
            <a:lvl3pPr marL="1219170" indent="0">
              <a:buNone/>
              <a:defRPr sz="2133">
                <a:solidFill>
                  <a:schemeClr val="tx1">
                    <a:tint val="75000"/>
                  </a:schemeClr>
                </a:solidFill>
              </a:defRPr>
            </a:lvl3pPr>
            <a:lvl4pPr marL="1828754" indent="0">
              <a:buNone/>
              <a:defRPr sz="1867">
                <a:solidFill>
                  <a:schemeClr val="tx1">
                    <a:tint val="75000"/>
                  </a:schemeClr>
                </a:solidFill>
              </a:defRPr>
            </a:lvl4pPr>
            <a:lvl5pPr marL="2438339" indent="0">
              <a:buNone/>
              <a:defRPr sz="1867">
                <a:solidFill>
                  <a:schemeClr val="tx1">
                    <a:tint val="75000"/>
                  </a:schemeClr>
                </a:solidFill>
              </a:defRPr>
            </a:lvl5pPr>
            <a:lvl6pPr marL="3047924" indent="0">
              <a:buNone/>
              <a:defRPr sz="1867">
                <a:solidFill>
                  <a:schemeClr val="tx1">
                    <a:tint val="75000"/>
                  </a:schemeClr>
                </a:solidFill>
              </a:defRPr>
            </a:lvl6pPr>
            <a:lvl7pPr marL="3657509" indent="0">
              <a:buNone/>
              <a:defRPr sz="1867">
                <a:solidFill>
                  <a:schemeClr val="tx1">
                    <a:tint val="75000"/>
                  </a:schemeClr>
                </a:solidFill>
              </a:defRPr>
            </a:lvl7pPr>
            <a:lvl8pPr marL="4267093" indent="0">
              <a:buNone/>
              <a:defRPr sz="1867">
                <a:solidFill>
                  <a:schemeClr val="tx1">
                    <a:tint val="75000"/>
                  </a:schemeClr>
                </a:solidFill>
              </a:defRPr>
            </a:lvl8pPr>
            <a:lvl9pPr marL="4876678" indent="0">
              <a:buNone/>
              <a:defRPr sz="1867">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321DAE7-6BD9-DD42-9131-7046DAF0494A}" type="datetimeFigureOut">
              <a:rPr lang="en-US" smtClean="0"/>
              <a:t>8/22/20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359FC9-20CC-3C4C-894C-82A9CC9867D1}" type="slidenum">
              <a:rPr lang="en-US" smtClean="0"/>
              <a:t>‹#›</a:t>
            </a:fld>
            <a:endParaRPr lang="en-US"/>
          </a:p>
        </p:txBody>
      </p:sp>
    </p:spTree>
    <p:extLst>
      <p:ext uri="{BB962C8B-B14F-4D97-AF65-F5344CB8AC3E}">
        <p14:creationId xmlns:p14="http://schemas.microsoft.com/office/powerpoint/2010/main" val="174193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3733"/>
            </a:lvl1pPr>
            <a:lvl2pPr>
              <a:defRPr sz="3200"/>
            </a:lvl2pPr>
            <a:lvl3pPr>
              <a:defRPr sz="2667"/>
            </a:lvl3pPr>
            <a:lvl4pPr>
              <a:defRPr sz="2400"/>
            </a:lvl4pPr>
            <a:lvl5pPr>
              <a:defRPr sz="2400"/>
            </a:lvl5pPr>
            <a:lvl6pPr>
              <a:defRPr sz="2400"/>
            </a:lvl6pPr>
            <a:lvl7pPr>
              <a:defRPr sz="2400"/>
            </a:lvl7pPr>
            <a:lvl8pPr>
              <a:defRPr sz="2400"/>
            </a:lvl8pPr>
            <a:lvl9pPr>
              <a:defRPr sz="2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3733"/>
            </a:lvl1pPr>
            <a:lvl2pPr>
              <a:defRPr sz="3200"/>
            </a:lvl2pPr>
            <a:lvl3pPr>
              <a:defRPr sz="2667"/>
            </a:lvl3pPr>
            <a:lvl4pPr>
              <a:defRPr sz="2400"/>
            </a:lvl4pPr>
            <a:lvl5pPr>
              <a:defRPr sz="2400"/>
            </a:lvl5pPr>
            <a:lvl6pPr>
              <a:defRPr sz="2400"/>
            </a:lvl6pPr>
            <a:lvl7pPr>
              <a:defRPr sz="2400"/>
            </a:lvl7pPr>
            <a:lvl8pPr>
              <a:defRPr sz="2400"/>
            </a:lvl8pPr>
            <a:lvl9pPr>
              <a:defRPr sz="2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321DAE7-6BD9-DD42-9131-7046DAF0494A}" type="datetimeFigureOut">
              <a:rPr lang="en-US" smtClean="0"/>
              <a:t>8/22/20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359FC9-20CC-3C4C-894C-82A9CC9867D1}" type="slidenum">
              <a:rPr lang="en-US" smtClean="0"/>
              <a:t>‹#›</a:t>
            </a:fld>
            <a:endParaRPr lang="en-US"/>
          </a:p>
        </p:txBody>
      </p:sp>
    </p:spTree>
    <p:extLst>
      <p:ext uri="{BB962C8B-B14F-4D97-AF65-F5344CB8AC3E}">
        <p14:creationId xmlns:p14="http://schemas.microsoft.com/office/powerpoint/2010/main" val="29807792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20090" y="401520"/>
            <a:ext cx="10791153" cy="1018033"/>
          </a:xfrm>
        </p:spPr>
        <p:txBody>
          <a:bodyPr>
            <a:normAutofit/>
          </a:bodyPr>
          <a:lstStyle>
            <a:lvl1pPr algn="l">
              <a:defRPr sz="4800" baseline="0">
                <a:solidFill>
                  <a:schemeClr val="bg1"/>
                </a:solidFill>
                <a:effectLst>
                  <a:outerShdw blurRad="50800" dist="38100" dir="2700000" algn="tl" rotWithShape="0">
                    <a:prstClr val="black">
                      <a:alpha val="40000"/>
                    </a:prstClr>
                  </a:outerShdw>
                </a:effectLst>
              </a:defRPr>
            </a:lvl1pPr>
          </a:lstStyle>
          <a:p>
            <a:r>
              <a:rPr lang="en-US"/>
              <a:t>Click to edit Master title style</a:t>
            </a:r>
            <a:endParaRPr lang="en-US" dirty="0"/>
          </a:p>
        </p:txBody>
      </p:sp>
      <p:sp>
        <p:nvSpPr>
          <p:cNvPr id="3" name="Text Placeholder 2"/>
          <p:cNvSpPr>
            <a:spLocks noGrp="1"/>
          </p:cNvSpPr>
          <p:nvPr>
            <p:ph type="body" idx="1"/>
          </p:nvPr>
        </p:nvSpPr>
        <p:spPr>
          <a:xfrm>
            <a:off x="715839" y="2148364"/>
            <a:ext cx="5386917" cy="639763"/>
          </a:xfrm>
        </p:spPr>
        <p:txBody>
          <a:bodyPr anchor="b"/>
          <a:lstStyle>
            <a:lvl1pPr marL="0" indent="0" algn="ctr">
              <a:buNone/>
              <a:defRPr sz="3200" b="1">
                <a:solidFill>
                  <a:schemeClr val="tx1"/>
                </a:solidFill>
              </a:defRPr>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Edit Master text styles</a:t>
            </a:r>
          </a:p>
        </p:txBody>
      </p:sp>
      <p:sp>
        <p:nvSpPr>
          <p:cNvPr id="4" name="Content Placeholder 3"/>
          <p:cNvSpPr>
            <a:spLocks noGrp="1"/>
          </p:cNvSpPr>
          <p:nvPr>
            <p:ph sz="half" idx="2"/>
          </p:nvPr>
        </p:nvSpPr>
        <p:spPr>
          <a:xfrm>
            <a:off x="715839" y="2778227"/>
            <a:ext cx="5386917" cy="3035059"/>
          </a:xfrm>
        </p:spPr>
        <p:txBody>
          <a:bodyPr/>
          <a:lstStyle>
            <a:lvl1pPr algn="ctr">
              <a:defRPr sz="3200">
                <a:solidFill>
                  <a:schemeClr val="tx1"/>
                </a:solidFill>
              </a:defRPr>
            </a:lvl1pPr>
            <a:lvl2pPr algn="ctr">
              <a:defRPr sz="2667">
                <a:solidFill>
                  <a:schemeClr val="tx1"/>
                </a:solidFill>
              </a:defRPr>
            </a:lvl2pPr>
            <a:lvl3pPr algn="ctr">
              <a:defRPr sz="2400">
                <a:solidFill>
                  <a:schemeClr val="tx1"/>
                </a:solidFill>
              </a:defRPr>
            </a:lvl3pPr>
            <a:lvl4pPr algn="ctr">
              <a:defRPr sz="2133">
                <a:solidFill>
                  <a:schemeClr val="tx1"/>
                </a:solidFill>
              </a:defRPr>
            </a:lvl4pPr>
            <a:lvl5pPr algn="ctr">
              <a:defRPr sz="2133">
                <a:solidFill>
                  <a:schemeClr val="tx1"/>
                </a:solidFill>
              </a:defRPr>
            </a:lvl5pPr>
            <a:lvl6pPr>
              <a:defRPr sz="2133"/>
            </a:lvl6pPr>
            <a:lvl7pPr>
              <a:defRPr sz="2133"/>
            </a:lvl7pPr>
            <a:lvl8pPr>
              <a:defRPr sz="2133"/>
            </a:lvl8pPr>
            <a:lvl9pPr>
              <a:defRPr sz="2133"/>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1" y="2148364"/>
            <a:ext cx="5389033" cy="639763"/>
          </a:xfrm>
        </p:spPr>
        <p:txBody>
          <a:bodyPr anchor="b"/>
          <a:lstStyle>
            <a:lvl1pPr marL="0" indent="0" algn="ctr">
              <a:buNone/>
              <a:defRPr sz="3200" b="1">
                <a:solidFill>
                  <a:schemeClr val="tx1"/>
                </a:solidFill>
              </a:defRPr>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Edit Master text styles</a:t>
            </a:r>
          </a:p>
        </p:txBody>
      </p:sp>
      <p:sp>
        <p:nvSpPr>
          <p:cNvPr id="6" name="Content Placeholder 5"/>
          <p:cNvSpPr>
            <a:spLocks noGrp="1"/>
          </p:cNvSpPr>
          <p:nvPr>
            <p:ph sz="quarter" idx="4"/>
          </p:nvPr>
        </p:nvSpPr>
        <p:spPr>
          <a:xfrm>
            <a:off x="6096001" y="2778227"/>
            <a:ext cx="5389033" cy="3035059"/>
          </a:xfrm>
        </p:spPr>
        <p:txBody>
          <a:bodyPr/>
          <a:lstStyle>
            <a:lvl1pPr algn="ctr">
              <a:defRPr sz="3200">
                <a:solidFill>
                  <a:schemeClr val="tx1"/>
                </a:solidFill>
              </a:defRPr>
            </a:lvl1pPr>
            <a:lvl2pPr algn="ctr">
              <a:defRPr sz="2667">
                <a:solidFill>
                  <a:schemeClr val="tx1"/>
                </a:solidFill>
              </a:defRPr>
            </a:lvl2pPr>
            <a:lvl3pPr algn="ctr">
              <a:defRPr sz="2400">
                <a:solidFill>
                  <a:schemeClr val="tx1"/>
                </a:solidFill>
              </a:defRPr>
            </a:lvl3pPr>
            <a:lvl4pPr algn="ctr">
              <a:defRPr sz="2133">
                <a:solidFill>
                  <a:schemeClr val="tx1"/>
                </a:solidFill>
              </a:defRPr>
            </a:lvl4pPr>
            <a:lvl5pPr algn="ctr">
              <a:defRPr sz="2133">
                <a:solidFill>
                  <a:schemeClr val="tx1"/>
                </a:solidFill>
              </a:defRPr>
            </a:lvl5pPr>
            <a:lvl6pPr>
              <a:defRPr sz="2133"/>
            </a:lvl6pPr>
            <a:lvl7pPr>
              <a:defRPr sz="2133"/>
            </a:lvl7pPr>
            <a:lvl8pPr>
              <a:defRPr sz="2133"/>
            </a:lvl8pPr>
            <a:lvl9pPr>
              <a:defRPr sz="2133"/>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321DAE7-6BD9-DD42-9131-7046DAF0494A}" type="datetimeFigureOut">
              <a:rPr lang="en-US" smtClean="0"/>
              <a:t>8/22/20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1359FC9-20CC-3C4C-894C-82A9CC9867D1}" type="slidenum">
              <a:rPr lang="en-US" smtClean="0"/>
              <a:t>‹#›</a:t>
            </a:fld>
            <a:endParaRPr lang="en-US"/>
          </a:p>
        </p:txBody>
      </p:sp>
    </p:spTree>
    <p:extLst>
      <p:ext uri="{BB962C8B-B14F-4D97-AF65-F5344CB8AC3E}">
        <p14:creationId xmlns:p14="http://schemas.microsoft.com/office/powerpoint/2010/main" val="9391553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321DAE7-6BD9-DD42-9131-7046DAF0494A}" type="datetimeFigureOut">
              <a:rPr lang="en-US" smtClean="0"/>
              <a:t>8/22/20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1359FC9-20CC-3C4C-894C-82A9CC9867D1}" type="slidenum">
              <a:rPr lang="en-US" smtClean="0"/>
              <a:t>‹#›</a:t>
            </a:fld>
            <a:endParaRPr lang="en-US"/>
          </a:p>
        </p:txBody>
      </p:sp>
    </p:spTree>
    <p:extLst>
      <p:ext uri="{BB962C8B-B14F-4D97-AF65-F5344CB8AC3E}">
        <p14:creationId xmlns:p14="http://schemas.microsoft.com/office/powerpoint/2010/main" val="27365878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21DAE7-6BD9-DD42-9131-7046DAF0494A}" type="datetimeFigureOut">
              <a:rPr lang="en-US" smtClean="0"/>
              <a:t>8/22/20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1359FC9-20CC-3C4C-894C-82A9CC9867D1}" type="slidenum">
              <a:rPr lang="en-US" smtClean="0"/>
              <a:t>‹#›</a:t>
            </a:fld>
            <a:endParaRPr lang="en-US"/>
          </a:p>
        </p:txBody>
      </p:sp>
    </p:spTree>
    <p:extLst>
      <p:ext uri="{BB962C8B-B14F-4D97-AF65-F5344CB8AC3E}">
        <p14:creationId xmlns:p14="http://schemas.microsoft.com/office/powerpoint/2010/main" val="28134303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49"/>
            <a:ext cx="4011084" cy="1162051"/>
          </a:xfrm>
        </p:spPr>
        <p:txBody>
          <a:bodyPr anchor="b"/>
          <a:lstStyle>
            <a:lvl1pPr algn="l">
              <a:defRPr sz="2667" b="1"/>
            </a:lvl1pPr>
          </a:lstStyle>
          <a:p>
            <a:r>
              <a:rPr lang="en-US"/>
              <a:t>Click to edit Master title style</a:t>
            </a:r>
          </a:p>
        </p:txBody>
      </p:sp>
      <p:sp>
        <p:nvSpPr>
          <p:cNvPr id="3" name="Content Placeholder 2"/>
          <p:cNvSpPr>
            <a:spLocks noGrp="1"/>
          </p:cNvSpPr>
          <p:nvPr>
            <p:ph idx="1"/>
          </p:nvPr>
        </p:nvSpPr>
        <p:spPr>
          <a:xfrm>
            <a:off x="4766733" y="273052"/>
            <a:ext cx="6815667" cy="5853113"/>
          </a:xfrm>
        </p:spPr>
        <p:txBody>
          <a:bodyPr/>
          <a:lstStyle>
            <a:lvl1pPr>
              <a:defRPr sz="4267"/>
            </a:lvl1pPr>
            <a:lvl2pPr>
              <a:defRPr sz="3733"/>
            </a:lvl2pPr>
            <a:lvl3pPr>
              <a:defRPr sz="3200"/>
            </a:lvl3pPr>
            <a:lvl4pPr>
              <a:defRPr sz="2667"/>
            </a:lvl4pPr>
            <a:lvl5pPr>
              <a:defRPr sz="2667"/>
            </a:lvl5pPr>
            <a:lvl6pPr>
              <a:defRPr sz="2667"/>
            </a:lvl6pPr>
            <a:lvl7pPr>
              <a:defRPr sz="2667"/>
            </a:lvl7pPr>
            <a:lvl8pPr>
              <a:defRPr sz="2667"/>
            </a:lvl8pPr>
            <a:lvl9pPr>
              <a:defRPr sz="2667"/>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2" y="1435102"/>
            <a:ext cx="4011084" cy="4691063"/>
          </a:xfrm>
        </p:spPr>
        <p:txBody>
          <a:bodyPr/>
          <a:lstStyle>
            <a:lvl1pPr marL="0" indent="0">
              <a:buNone/>
              <a:defRPr sz="1867"/>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US"/>
              <a:t>Edit Master text styles</a:t>
            </a:r>
          </a:p>
        </p:txBody>
      </p:sp>
      <p:sp>
        <p:nvSpPr>
          <p:cNvPr id="5" name="Date Placeholder 4"/>
          <p:cNvSpPr>
            <a:spLocks noGrp="1"/>
          </p:cNvSpPr>
          <p:nvPr>
            <p:ph type="dt" sz="half" idx="10"/>
          </p:nvPr>
        </p:nvSpPr>
        <p:spPr/>
        <p:txBody>
          <a:bodyPr/>
          <a:lstStyle/>
          <a:p>
            <a:fld id="{D321DAE7-6BD9-DD42-9131-7046DAF0494A}" type="datetimeFigureOut">
              <a:rPr lang="en-US" smtClean="0"/>
              <a:t>8/22/20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359FC9-20CC-3C4C-894C-82A9CC9867D1}" type="slidenum">
              <a:rPr lang="en-US" smtClean="0"/>
              <a:t>‹#›</a:t>
            </a:fld>
            <a:endParaRPr lang="en-US"/>
          </a:p>
        </p:txBody>
      </p:sp>
    </p:spTree>
    <p:extLst>
      <p:ext uri="{BB962C8B-B14F-4D97-AF65-F5344CB8AC3E}">
        <p14:creationId xmlns:p14="http://schemas.microsoft.com/office/powerpoint/2010/main" val="8232482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9"/>
          </a:xfrm>
        </p:spPr>
        <p:txBody>
          <a:bodyPr anchor="b"/>
          <a:lstStyle>
            <a:lvl1pPr algn="l">
              <a:defRPr sz="2667"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4267"/>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a:t>Click icon to add picture</a:t>
            </a:r>
          </a:p>
        </p:txBody>
      </p:sp>
      <p:sp>
        <p:nvSpPr>
          <p:cNvPr id="4" name="Text Placeholder 3"/>
          <p:cNvSpPr>
            <a:spLocks noGrp="1"/>
          </p:cNvSpPr>
          <p:nvPr>
            <p:ph type="body" sz="half" idx="2"/>
          </p:nvPr>
        </p:nvSpPr>
        <p:spPr>
          <a:xfrm>
            <a:off x="2389717" y="5367338"/>
            <a:ext cx="7315200" cy="804863"/>
          </a:xfrm>
        </p:spPr>
        <p:txBody>
          <a:bodyPr/>
          <a:lstStyle>
            <a:lvl1pPr marL="0" indent="0">
              <a:buNone/>
              <a:defRPr sz="1867"/>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US"/>
              <a:t>Edit Master text styles</a:t>
            </a:r>
          </a:p>
        </p:txBody>
      </p:sp>
      <p:sp>
        <p:nvSpPr>
          <p:cNvPr id="5" name="Date Placeholder 4"/>
          <p:cNvSpPr>
            <a:spLocks noGrp="1"/>
          </p:cNvSpPr>
          <p:nvPr>
            <p:ph type="dt" sz="half" idx="10"/>
          </p:nvPr>
        </p:nvSpPr>
        <p:spPr/>
        <p:txBody>
          <a:bodyPr/>
          <a:lstStyle/>
          <a:p>
            <a:fld id="{D321DAE7-6BD9-DD42-9131-7046DAF0494A}" type="datetimeFigureOut">
              <a:rPr lang="en-US" smtClean="0"/>
              <a:t>8/22/20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359FC9-20CC-3C4C-894C-82A9CC9867D1}" type="slidenum">
              <a:rPr lang="en-US" smtClean="0"/>
              <a:t>‹#›</a:t>
            </a:fld>
            <a:endParaRPr lang="en-US"/>
          </a:p>
        </p:txBody>
      </p:sp>
    </p:spTree>
    <p:extLst>
      <p:ext uri="{BB962C8B-B14F-4D97-AF65-F5344CB8AC3E}">
        <p14:creationId xmlns:p14="http://schemas.microsoft.com/office/powerpoint/2010/main" val="20453152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321DAE7-6BD9-DD42-9131-7046DAF0494A}" type="datetimeFigureOut">
              <a:rPr lang="en-US" smtClean="0"/>
              <a:t>8/22/20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359FC9-20CC-3C4C-894C-82A9CC9867D1}" type="slidenum">
              <a:rPr lang="en-US" smtClean="0"/>
              <a:t>‹#›</a:t>
            </a:fld>
            <a:endParaRPr lang="en-US"/>
          </a:p>
        </p:txBody>
      </p:sp>
    </p:spTree>
    <p:extLst>
      <p:ext uri="{BB962C8B-B14F-4D97-AF65-F5344CB8AC3E}">
        <p14:creationId xmlns:p14="http://schemas.microsoft.com/office/powerpoint/2010/main" val="19569873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321DAE7-6BD9-DD42-9131-7046DAF0494A}" type="datetimeFigureOut">
              <a:rPr lang="en-US" smtClean="0"/>
              <a:t>8/22/20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359FC9-20CC-3C4C-894C-82A9CC9867D1}" type="slidenum">
              <a:rPr lang="en-US" smtClean="0"/>
              <a:t>‹#›</a:t>
            </a:fld>
            <a:endParaRPr lang="en-US"/>
          </a:p>
        </p:txBody>
      </p:sp>
      <p:pic>
        <p:nvPicPr>
          <p:cNvPr id="7" name="Picture 6" descr="E:\websites\free-power-point-templates\2012\logos.png">
            <a:extLst>
              <a:ext uri="{FF2B5EF4-FFF2-40B4-BE49-F238E27FC236}">
                <a16:creationId xmlns:a16="http://schemas.microsoft.com/office/drawing/2014/main" id="{08B89D22-1D6E-450B-881F-4D2A4C527F7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077967" y="3101618"/>
            <a:ext cx="1951712" cy="702615"/>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6722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9"/>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D321DAE7-6BD9-DD42-9131-7046DAF0494A}" type="datetimeFigureOut">
              <a:rPr lang="en-US" smtClean="0"/>
              <a:t>8/22/20</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71359FC9-20CC-3C4C-894C-82A9CC9867D1}" type="slidenum">
              <a:rPr lang="en-US" smtClean="0"/>
              <a:t>‹#›</a:t>
            </a:fld>
            <a:endParaRPr lang="en-US"/>
          </a:p>
        </p:txBody>
      </p:sp>
      <p:sp>
        <p:nvSpPr>
          <p:cNvPr id="7" name="TextBox 6">
            <a:extLst>
              <a:ext uri="{FF2B5EF4-FFF2-40B4-BE49-F238E27FC236}">
                <a16:creationId xmlns:a16="http://schemas.microsoft.com/office/drawing/2014/main" id="{11E867DF-3DCA-4725-94F0-F2B6BD747A82}"/>
              </a:ext>
            </a:extLst>
          </p:cNvPr>
          <p:cNvSpPr txBox="1"/>
          <p:nvPr/>
        </p:nvSpPr>
        <p:spPr>
          <a:xfrm>
            <a:off x="-12200" y="6951663"/>
            <a:ext cx="11186167" cy="666977"/>
          </a:xfrm>
          <a:prstGeom prst="rect">
            <a:avLst/>
          </a:prstGeom>
          <a:noFill/>
        </p:spPr>
        <p:txBody>
          <a:bodyPr wrap="square" rtlCol="0">
            <a:spAutoFit/>
          </a:bodyPr>
          <a:lstStyle/>
          <a:p>
            <a:r>
              <a:rPr lang="en-US" sz="1867" dirty="0">
                <a:solidFill>
                  <a:schemeClr val="bg1">
                    <a:lumMod val="65000"/>
                  </a:schemeClr>
                </a:solidFill>
              </a:rPr>
              <a:t>This presentation uses a free template provided by FPPT.com</a:t>
            </a:r>
          </a:p>
          <a:p>
            <a:r>
              <a:rPr lang="en-US" sz="1867" dirty="0">
                <a:solidFill>
                  <a:schemeClr val="bg1">
                    <a:lumMod val="65000"/>
                  </a:schemeClr>
                </a:solidFill>
              </a:rPr>
              <a:t>www.free-power-point-templates.com</a:t>
            </a:r>
          </a:p>
        </p:txBody>
      </p:sp>
    </p:spTree>
    <p:extLst>
      <p:ext uri="{BB962C8B-B14F-4D97-AF65-F5344CB8AC3E}">
        <p14:creationId xmlns:p14="http://schemas.microsoft.com/office/powerpoint/2010/main" val="4050876190"/>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Lst>
  <p:txStyles>
    <p:titleStyle>
      <a:lvl1pPr algn="ctr" defTabSz="1219170" rtl="0" eaLnBrk="1" latinLnBrk="0" hangingPunct="1">
        <a:spcBef>
          <a:spcPct val="0"/>
        </a:spcBef>
        <a:buNone/>
        <a:defRPr sz="5867" kern="1200">
          <a:solidFill>
            <a:schemeClr val="tx1"/>
          </a:solidFill>
          <a:latin typeface="+mj-lt"/>
          <a:ea typeface="+mj-ea"/>
          <a:cs typeface="+mj-cs"/>
        </a:defRPr>
      </a:lvl1pPr>
    </p:titleStyle>
    <p:bodyStyle>
      <a:lvl1pPr marL="457189" indent="-457189" algn="l" defTabSz="1219170" rtl="0" eaLnBrk="1" latinLnBrk="0" hangingPunct="1">
        <a:spcBef>
          <a:spcPct val="20000"/>
        </a:spcBef>
        <a:buFont typeface="Arial" pitchFamily="34" charset="0"/>
        <a:buChar char="•"/>
        <a:defRPr sz="4267" kern="1200">
          <a:solidFill>
            <a:schemeClr val="tx1"/>
          </a:solidFill>
          <a:latin typeface="+mn-lt"/>
          <a:ea typeface="+mn-ea"/>
          <a:cs typeface="+mn-cs"/>
        </a:defRPr>
      </a:lvl1pPr>
      <a:lvl2pPr marL="990575" indent="-380990" algn="l" defTabSz="1219170" rtl="0" eaLnBrk="1" latinLnBrk="0" hangingPunct="1">
        <a:spcBef>
          <a:spcPct val="20000"/>
        </a:spcBef>
        <a:buFont typeface="Arial" pitchFamily="34" charset="0"/>
        <a:buChar char="–"/>
        <a:defRPr sz="3733" kern="1200">
          <a:solidFill>
            <a:schemeClr val="tx1"/>
          </a:solidFill>
          <a:latin typeface="+mn-lt"/>
          <a:ea typeface="+mn-ea"/>
          <a:cs typeface="+mn-cs"/>
        </a:defRPr>
      </a:lvl2pPr>
      <a:lvl3pPr marL="1523962" indent="-304792" algn="l" defTabSz="1219170" rtl="0" eaLnBrk="1" latinLnBrk="0" hangingPunct="1">
        <a:spcBef>
          <a:spcPct val="20000"/>
        </a:spcBef>
        <a:buFont typeface="Arial" pitchFamily="34" charset="0"/>
        <a:buChar char="•"/>
        <a:defRPr sz="3200" kern="1200">
          <a:solidFill>
            <a:schemeClr val="tx1"/>
          </a:solidFill>
          <a:latin typeface="+mn-lt"/>
          <a:ea typeface="+mn-ea"/>
          <a:cs typeface="+mn-cs"/>
        </a:defRPr>
      </a:lvl3pPr>
      <a:lvl4pPr marL="2133547"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4pPr>
      <a:lvl5pPr marL="2743131"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5pPr>
      <a:lvl6pPr marL="3352716"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study.sagepub.com/morgan" TargetMode="External"/><Relationship Id="rId1" Type="http://schemas.openxmlformats.org/officeDocument/2006/relationships/slideLayout" Target="../slideLayouts/slideLayout3.xml"/><Relationship Id="rId4" Type="http://schemas.openxmlformats.org/officeDocument/2006/relationships/image" Target="../media/image19.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C4C83-2B2F-8D48-A5B8-75558C20CA6A}"/>
              </a:ext>
            </a:extLst>
          </p:cNvPr>
          <p:cNvSpPr>
            <a:spLocks noGrp="1"/>
          </p:cNvSpPr>
          <p:nvPr>
            <p:ph type="ctrTitle"/>
          </p:nvPr>
        </p:nvSpPr>
        <p:spPr/>
        <p:txBody>
          <a:bodyPr/>
          <a:lstStyle/>
          <a:p>
            <a:r>
              <a:rPr lang="en-US" dirty="0"/>
              <a:t>Effective team working </a:t>
            </a:r>
          </a:p>
        </p:txBody>
      </p:sp>
      <p:sp>
        <p:nvSpPr>
          <p:cNvPr id="3" name="Subtitle 2">
            <a:extLst>
              <a:ext uri="{FF2B5EF4-FFF2-40B4-BE49-F238E27FC236}">
                <a16:creationId xmlns:a16="http://schemas.microsoft.com/office/drawing/2014/main" id="{65474DF1-7D64-F446-8625-D3E116F0068A}"/>
              </a:ext>
            </a:extLst>
          </p:cNvPr>
          <p:cNvSpPr>
            <a:spLocks noGrp="1"/>
          </p:cNvSpPr>
          <p:nvPr>
            <p:ph type="subTitle" idx="1"/>
          </p:nvPr>
        </p:nvSpPr>
        <p:spPr/>
        <p:txBody>
          <a:bodyPr>
            <a:noAutofit/>
          </a:bodyPr>
          <a:lstStyle/>
          <a:p>
            <a:r>
              <a:rPr lang="en-US" sz="2000" dirty="0"/>
              <a:t>Lenuta Stefan:1912289</a:t>
            </a:r>
          </a:p>
          <a:p>
            <a:r>
              <a:rPr lang="en-US" sz="2000" dirty="0"/>
              <a:t>Ginka Borisova:1915313</a:t>
            </a:r>
          </a:p>
          <a:p>
            <a:r>
              <a:rPr lang="en-US" sz="2000" dirty="0"/>
              <a:t>Valentina Ivanova:1913754</a:t>
            </a:r>
          </a:p>
          <a:p>
            <a:r>
              <a:rPr lang="en-US" sz="2000" dirty="0"/>
              <a:t>Myrna Morales:1917110</a:t>
            </a:r>
          </a:p>
          <a:p>
            <a:r>
              <a:rPr lang="en-US" sz="2000" dirty="0"/>
              <a:t>Ioana Pantiru:1914744</a:t>
            </a:r>
          </a:p>
        </p:txBody>
      </p:sp>
    </p:spTree>
    <p:extLst>
      <p:ext uri="{BB962C8B-B14F-4D97-AF65-F5344CB8AC3E}">
        <p14:creationId xmlns:p14="http://schemas.microsoft.com/office/powerpoint/2010/main" val="11845181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DBB6F-6FBB-AB4A-8E28-BBC105A9199B}"/>
              </a:ext>
            </a:extLst>
          </p:cNvPr>
          <p:cNvSpPr>
            <a:spLocks noGrp="1"/>
          </p:cNvSpPr>
          <p:nvPr>
            <p:ph type="title"/>
          </p:nvPr>
        </p:nvSpPr>
        <p:spPr/>
        <p:txBody>
          <a:bodyPr anchor="b">
            <a:normAutofit/>
          </a:bodyPr>
          <a:lstStyle/>
          <a:p>
            <a:r>
              <a:rPr lang="en-US" sz="4000" dirty="0"/>
              <a:t>              </a:t>
            </a:r>
            <a:r>
              <a:rPr lang="en-US" sz="4000" u="sng" dirty="0"/>
              <a:t>Following topics </a:t>
            </a:r>
          </a:p>
        </p:txBody>
      </p:sp>
      <p:sp>
        <p:nvSpPr>
          <p:cNvPr id="3" name="Content Placeholder 2">
            <a:extLst>
              <a:ext uri="{FF2B5EF4-FFF2-40B4-BE49-F238E27FC236}">
                <a16:creationId xmlns:a16="http://schemas.microsoft.com/office/drawing/2014/main" id="{D0D9FF7E-4DE9-824B-830D-72C0ABA561C8}"/>
              </a:ext>
            </a:extLst>
          </p:cNvPr>
          <p:cNvSpPr>
            <a:spLocks noGrp="1"/>
          </p:cNvSpPr>
          <p:nvPr>
            <p:ph idx="1"/>
          </p:nvPr>
        </p:nvSpPr>
        <p:spPr/>
        <p:txBody>
          <a:bodyPr anchor="ctr">
            <a:normAutofit/>
          </a:bodyPr>
          <a:lstStyle/>
          <a:p>
            <a:r>
              <a:rPr lang="en-US" sz="2000" dirty="0"/>
              <a:t> Benefits of team work………………………………………………..1 (Lenuta)</a:t>
            </a:r>
          </a:p>
          <a:p>
            <a:r>
              <a:rPr lang="en-US" sz="2000" dirty="0"/>
              <a:t>Stages of team development……………………………………….2 (Ginka)</a:t>
            </a:r>
          </a:p>
          <a:p>
            <a:r>
              <a:rPr lang="en-US" sz="2000" dirty="0"/>
              <a:t>Team roles……………………………………………………………………3 (Valentina)</a:t>
            </a:r>
          </a:p>
          <a:p>
            <a:r>
              <a:rPr lang="en-US" sz="2000" dirty="0"/>
              <a:t>Managing conflict…………………………………………………………4 (Myrna)</a:t>
            </a:r>
          </a:p>
          <a:p>
            <a:r>
              <a:rPr lang="en-US" sz="2000" dirty="0"/>
              <a:t>Successfully team development……………………………………5 (Ioana)</a:t>
            </a:r>
          </a:p>
          <a:p>
            <a:pPr marL="0" indent="0">
              <a:buNone/>
            </a:pPr>
            <a:r>
              <a:rPr lang="en-US" sz="2000" dirty="0"/>
              <a:t>      </a:t>
            </a:r>
          </a:p>
          <a:p>
            <a:endParaRPr lang="en-US" sz="2000" dirty="0"/>
          </a:p>
        </p:txBody>
      </p:sp>
    </p:spTree>
    <p:extLst>
      <p:ext uri="{BB962C8B-B14F-4D97-AF65-F5344CB8AC3E}">
        <p14:creationId xmlns:p14="http://schemas.microsoft.com/office/powerpoint/2010/main" val="7038597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FA9240D-6752-6140-A97F-AF1703190A51}"/>
              </a:ext>
            </a:extLst>
          </p:cNvPr>
          <p:cNvSpPr>
            <a:spLocks noGrp="1"/>
          </p:cNvSpPr>
          <p:nvPr>
            <p:ph type="title"/>
          </p:nvPr>
        </p:nvSpPr>
        <p:spPr/>
        <p:txBody>
          <a:bodyPr anchor="t">
            <a:normAutofit/>
          </a:bodyPr>
          <a:lstStyle/>
          <a:p>
            <a:r>
              <a:rPr lang="en-US" sz="4000" u="sng" dirty="0"/>
              <a:t>Presentation Framework</a:t>
            </a:r>
          </a:p>
        </p:txBody>
      </p:sp>
      <p:sp>
        <p:nvSpPr>
          <p:cNvPr id="5" name="Content Placeholder 4">
            <a:extLst>
              <a:ext uri="{FF2B5EF4-FFF2-40B4-BE49-F238E27FC236}">
                <a16:creationId xmlns:a16="http://schemas.microsoft.com/office/drawing/2014/main" id="{8EF3EECC-FA69-4343-A446-7AE21EC429C9}"/>
              </a:ext>
            </a:extLst>
          </p:cNvPr>
          <p:cNvSpPr>
            <a:spLocks noGrp="1"/>
          </p:cNvSpPr>
          <p:nvPr>
            <p:ph idx="1"/>
          </p:nvPr>
        </p:nvSpPr>
        <p:spPr>
          <a:xfrm>
            <a:off x="0" y="1435138"/>
            <a:ext cx="12192000" cy="5422862"/>
          </a:xfrm>
          <a:gradFill flip="none" rotWithShape="1">
            <a:gsLst>
              <a:gs pos="0">
                <a:schemeClr val="accent1">
                  <a:lumMod val="5000"/>
                  <a:lumOff val="95000"/>
                </a:schemeClr>
              </a:gs>
              <a:gs pos="64000">
                <a:schemeClr val="accent1">
                  <a:lumMod val="45000"/>
                  <a:lumOff val="55000"/>
                </a:schemeClr>
              </a:gs>
              <a:gs pos="75000">
                <a:schemeClr val="accent1">
                  <a:lumMod val="45000"/>
                  <a:lumOff val="55000"/>
                </a:schemeClr>
              </a:gs>
              <a:gs pos="87000">
                <a:schemeClr val="accent1">
                  <a:lumMod val="30000"/>
                  <a:lumOff val="70000"/>
                </a:schemeClr>
              </a:gs>
            </a:gsLst>
            <a:path path="circle">
              <a:fillToRect l="100000" t="100000"/>
            </a:path>
            <a:tileRect r="-100000" b="-100000"/>
          </a:gradFill>
        </p:spPr>
        <p:txBody>
          <a:bodyPr>
            <a:normAutofit/>
          </a:bodyPr>
          <a:lstStyle/>
          <a:p>
            <a:pPr marL="0" indent="0">
              <a:buNone/>
            </a:pPr>
            <a:r>
              <a:rPr lang="en-US" sz="1700" dirty="0"/>
              <a:t> </a:t>
            </a:r>
            <a:r>
              <a:rPr lang="en-US" sz="2000" dirty="0"/>
              <a:t> </a:t>
            </a:r>
            <a:endParaRPr lang="en-US" sz="2800" dirty="0"/>
          </a:p>
          <a:p>
            <a:pPr marL="0" indent="0" algn="ctr">
              <a:buNone/>
            </a:pPr>
            <a:r>
              <a:rPr lang="en-US" sz="2800" dirty="0"/>
              <a:t>According to Babe Ruth, you can own an entire team with the best individuals as long as they are not together; nothing will not go further. The way of organization works.  We hear all around the world about successful stories of multiple teams with a revolutionary impact for the world. But it is not easy to manage an entire team without dealing with conflicts. Effective teamwork is that something which most of organization are fighting. </a:t>
            </a:r>
          </a:p>
          <a:p>
            <a:pPr marL="0" indent="0" algn="ctr">
              <a:buNone/>
            </a:pPr>
            <a:r>
              <a:rPr lang="en-US" sz="2800" dirty="0"/>
              <a:t>   As a team leader, I will do my best to fulfil the happiness of my team and of course, the most significant results of the entire work. Our group decided to discuss as a company of Care Homes, what we offer accordingly to each topic chosen by us. </a:t>
            </a:r>
          </a:p>
          <a:p>
            <a:pPr marL="0" indent="0" algn="ctr">
              <a:buNone/>
            </a:pPr>
            <a:r>
              <a:rPr lang="en-US" sz="2800" dirty="0"/>
              <a:t>  </a:t>
            </a:r>
          </a:p>
        </p:txBody>
      </p:sp>
    </p:spTree>
    <p:extLst>
      <p:ext uri="{BB962C8B-B14F-4D97-AF65-F5344CB8AC3E}">
        <p14:creationId xmlns:p14="http://schemas.microsoft.com/office/powerpoint/2010/main" val="18551176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00B13-8071-5249-B82D-8BCA7006A923}"/>
              </a:ext>
            </a:extLst>
          </p:cNvPr>
          <p:cNvSpPr>
            <a:spLocks noGrp="1"/>
          </p:cNvSpPr>
          <p:nvPr>
            <p:ph type="title"/>
          </p:nvPr>
        </p:nvSpPr>
        <p:spPr/>
        <p:txBody>
          <a:bodyPr>
            <a:normAutofit fontScale="90000"/>
          </a:bodyPr>
          <a:lstStyle/>
          <a:p>
            <a:r>
              <a:rPr lang="en-US" sz="4000" dirty="0">
                <a:solidFill>
                  <a:srgbClr val="FFFFFF"/>
                </a:solidFill>
              </a:rPr>
              <a:t>1. Benefits of team work </a:t>
            </a:r>
          </a:p>
        </p:txBody>
      </p:sp>
      <p:sp>
        <p:nvSpPr>
          <p:cNvPr id="3" name="Content Placeholder 2">
            <a:extLst>
              <a:ext uri="{FF2B5EF4-FFF2-40B4-BE49-F238E27FC236}">
                <a16:creationId xmlns:a16="http://schemas.microsoft.com/office/drawing/2014/main" id="{BF8B17E7-5B86-FB4C-9062-708184AD6D79}"/>
              </a:ext>
            </a:extLst>
          </p:cNvPr>
          <p:cNvSpPr>
            <a:spLocks noGrp="1"/>
          </p:cNvSpPr>
          <p:nvPr>
            <p:ph idx="1"/>
          </p:nvPr>
        </p:nvSpPr>
        <p:spPr>
          <a:xfrm>
            <a:off x="0" y="1435100"/>
            <a:ext cx="12191999" cy="5422900"/>
          </a:xfrm>
          <a:gradFill>
            <a:gsLst>
              <a:gs pos="0">
                <a:schemeClr val="accent1">
                  <a:lumMod val="5000"/>
                  <a:lumOff val="95000"/>
                </a:schemeClr>
              </a:gs>
              <a:gs pos="54000">
                <a:schemeClr val="accent1">
                  <a:lumMod val="45000"/>
                  <a:lumOff val="55000"/>
                </a:schemeClr>
              </a:gs>
              <a:gs pos="33000">
                <a:schemeClr val="accent1">
                  <a:lumMod val="45000"/>
                  <a:lumOff val="55000"/>
                </a:schemeClr>
              </a:gs>
              <a:gs pos="74000">
                <a:schemeClr val="accent1">
                  <a:lumMod val="30000"/>
                  <a:lumOff val="70000"/>
                </a:schemeClr>
              </a:gs>
            </a:gsLst>
            <a:path path="circle">
              <a:fillToRect l="100000" t="100000"/>
            </a:path>
          </a:gradFill>
        </p:spPr>
        <p:txBody>
          <a:bodyPr anchor="ctr">
            <a:normAutofit/>
          </a:bodyPr>
          <a:lstStyle/>
          <a:p>
            <a:pPr marL="0" indent="0">
              <a:buNone/>
            </a:pPr>
            <a:r>
              <a:rPr lang="en-US" sz="2400" dirty="0"/>
              <a:t>  </a:t>
            </a:r>
            <a:r>
              <a:rPr lang="en-US" sz="2800" dirty="0"/>
              <a:t>In this report, I will demonstrate that working in a team is in benefit off all. Organization defined as a group of people who work well together, to develop understanding, bring the knowledge of each member of the group, experience and improve the team, make it strong, with excellent results. As well are teams with people from different nationality, religion, beliefs, behaviors, which can fain as a team.</a:t>
            </a:r>
          </a:p>
        </p:txBody>
      </p:sp>
    </p:spTree>
    <p:extLst>
      <p:ext uri="{BB962C8B-B14F-4D97-AF65-F5344CB8AC3E}">
        <p14:creationId xmlns:p14="http://schemas.microsoft.com/office/powerpoint/2010/main" val="15932066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1B1F9FF-C3C0-EA4C-BF0A-C2A1BC40CE55}"/>
              </a:ext>
            </a:extLst>
          </p:cNvPr>
          <p:cNvSpPr>
            <a:spLocks noGrp="1"/>
          </p:cNvSpPr>
          <p:nvPr>
            <p:ph idx="1"/>
          </p:nvPr>
        </p:nvSpPr>
        <p:spPr>
          <a:xfrm>
            <a:off x="0" y="0"/>
            <a:ext cx="12191999" cy="6857999"/>
          </a:xfrm>
          <a:gradFill>
            <a:gsLst>
              <a:gs pos="32000">
                <a:schemeClr val="accent1">
                  <a:lumMod val="5000"/>
                  <a:lumOff val="95000"/>
                </a:schemeClr>
              </a:gs>
              <a:gs pos="66000">
                <a:schemeClr val="accent1">
                  <a:lumMod val="45000"/>
                  <a:lumOff val="55000"/>
                </a:schemeClr>
              </a:gs>
              <a:gs pos="52000">
                <a:schemeClr val="accent1">
                  <a:lumMod val="45000"/>
                  <a:lumOff val="55000"/>
                </a:schemeClr>
              </a:gs>
              <a:gs pos="80000">
                <a:schemeClr val="accent1">
                  <a:lumMod val="30000"/>
                  <a:lumOff val="70000"/>
                </a:schemeClr>
              </a:gs>
            </a:gsLst>
            <a:path path="circle">
              <a:fillToRect l="100000" t="100000"/>
            </a:path>
          </a:gradFill>
        </p:spPr>
        <p:txBody>
          <a:bodyPr>
            <a:normAutofit/>
          </a:bodyPr>
          <a:lstStyle/>
          <a:p>
            <a:pPr marL="0" indent="0">
              <a:buNone/>
            </a:pPr>
            <a:r>
              <a:rPr lang="en-US" dirty="0"/>
              <a:t>   </a:t>
            </a:r>
          </a:p>
          <a:p>
            <a:pPr marL="0" indent="0">
              <a:buNone/>
            </a:pPr>
            <a:endParaRPr lang="en-US" sz="2600" dirty="0"/>
          </a:p>
          <a:p>
            <a:pPr marL="0" indent="0">
              <a:buNone/>
            </a:pPr>
            <a:r>
              <a:rPr lang="en-US" sz="2600" dirty="0"/>
              <a:t>       Some (e.g.Muchinsky,2003) have argued </a:t>
            </a:r>
          </a:p>
          <a:p>
            <a:pPr marL="0" indent="0">
              <a:buNone/>
            </a:pPr>
            <a:r>
              <a:rPr lang="en-US" sz="2600" dirty="0"/>
              <a:t>   that groups and teams are nearly the same </a:t>
            </a:r>
          </a:p>
          <a:p>
            <a:pPr marL="0" indent="0">
              <a:buNone/>
            </a:pPr>
            <a:r>
              <a:rPr lang="en-US" sz="2600" dirty="0"/>
              <a:t>   thing. Both consists of individuals working </a:t>
            </a:r>
          </a:p>
          <a:p>
            <a:pPr marL="0" indent="0">
              <a:buNone/>
            </a:pPr>
            <a:r>
              <a:rPr lang="en-US" sz="2600" dirty="0"/>
              <a:t>   together to accomplish something. These </a:t>
            </a:r>
          </a:p>
          <a:p>
            <a:pPr marL="0" indent="0">
              <a:buNone/>
            </a:pPr>
            <a:r>
              <a:rPr lang="en-US" sz="2600" dirty="0"/>
              <a:t>   individuals will likely have some differences</a:t>
            </a:r>
          </a:p>
          <a:p>
            <a:pPr marL="0" indent="0">
              <a:buNone/>
            </a:pPr>
            <a:r>
              <a:rPr lang="en-US" sz="2600" dirty="0"/>
              <a:t>   in terms of their interest, personality, </a:t>
            </a:r>
          </a:p>
          <a:p>
            <a:pPr marL="0" indent="0">
              <a:buNone/>
            </a:pPr>
            <a:r>
              <a:rPr lang="en-US" sz="2600" dirty="0"/>
              <a:t>   demographics, and abilities, but this will bring them together.</a:t>
            </a:r>
          </a:p>
          <a:p>
            <a:pPr marL="0" indent="0">
              <a:buNone/>
            </a:pPr>
            <a:r>
              <a:rPr lang="en-US" sz="2600" dirty="0"/>
              <a:t>   Working in a high performant team can be an advantageous experience. All           </a:t>
            </a:r>
            <a:r>
              <a:rPr lang="en-US" sz="2600" dirty="0">
                <a:solidFill>
                  <a:schemeClr val="tx2">
                    <a:lumMod val="20000"/>
                    <a:lumOff val="80000"/>
                  </a:schemeClr>
                </a:solidFill>
              </a:rPr>
              <a:t>..</a:t>
            </a:r>
            <a:r>
              <a:rPr lang="en-US" sz="2600" dirty="0"/>
              <a:t>members of a team, must understand each other, practically support each other and </a:t>
            </a:r>
            <a:r>
              <a:rPr lang="en-US" sz="2600" dirty="0">
                <a:solidFill>
                  <a:schemeClr val="tx2">
                    <a:lumMod val="20000"/>
                    <a:lumOff val="80000"/>
                  </a:schemeClr>
                </a:solidFill>
              </a:rPr>
              <a:t>..</a:t>
            </a:r>
            <a:r>
              <a:rPr lang="en-US" sz="2600" dirty="0"/>
              <a:t>encourages each other at the task progress. They put their egos aside for the good of </a:t>
            </a:r>
            <a:r>
              <a:rPr lang="en-US" sz="2600" dirty="0">
                <a:solidFill>
                  <a:schemeClr val="tx2">
                    <a:lumMod val="20000"/>
                    <a:lumOff val="80000"/>
                  </a:schemeClr>
                </a:solidFill>
              </a:rPr>
              <a:t>..</a:t>
            </a:r>
            <a:r>
              <a:rPr lang="en-US" sz="2600" dirty="0"/>
              <a:t>the team. Teams typically built for a particular Project, where specific skills are needed </a:t>
            </a:r>
            <a:r>
              <a:rPr lang="en-US" sz="2600" dirty="0">
                <a:solidFill>
                  <a:schemeClr val="tx2">
                    <a:lumMod val="20000"/>
                    <a:lumOff val="80000"/>
                  </a:schemeClr>
                </a:solidFill>
              </a:rPr>
              <a:t>..</a:t>
            </a:r>
            <a:r>
              <a:rPr lang="en-US" sz="2600" dirty="0"/>
              <a:t>(e.g. to solve a problem or develop a product.)</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38437" y="359456"/>
            <a:ext cx="4262044" cy="359116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2290079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A711335-3326-3E42-A39F-970D6E7A3E8D}"/>
              </a:ext>
            </a:extLst>
          </p:cNvPr>
          <p:cNvSpPr>
            <a:spLocks noGrp="1"/>
          </p:cNvSpPr>
          <p:nvPr>
            <p:ph idx="1"/>
          </p:nvPr>
        </p:nvSpPr>
        <p:spPr>
          <a:xfrm>
            <a:off x="0" y="0"/>
            <a:ext cx="12192000" cy="6858000"/>
          </a:xfrm>
          <a:gradFill>
            <a:gsLst>
              <a:gs pos="32000">
                <a:schemeClr val="accent1">
                  <a:lumMod val="5000"/>
                  <a:lumOff val="95000"/>
                </a:schemeClr>
              </a:gs>
              <a:gs pos="66000">
                <a:schemeClr val="accent1">
                  <a:lumMod val="45000"/>
                  <a:lumOff val="55000"/>
                </a:schemeClr>
              </a:gs>
              <a:gs pos="52000">
                <a:schemeClr val="accent1">
                  <a:lumMod val="45000"/>
                  <a:lumOff val="55000"/>
                </a:schemeClr>
              </a:gs>
              <a:gs pos="80000">
                <a:schemeClr val="accent1">
                  <a:lumMod val="30000"/>
                  <a:lumOff val="70000"/>
                </a:schemeClr>
              </a:gs>
            </a:gsLst>
            <a:path path="circle">
              <a:fillToRect l="100000" t="100000"/>
            </a:path>
          </a:gradFill>
        </p:spPr>
        <p:txBody>
          <a:bodyPr/>
          <a:lstStyle/>
          <a:p>
            <a:pPr marL="0" indent="0">
              <a:buNone/>
            </a:pPr>
            <a:r>
              <a:rPr lang="en-US" dirty="0"/>
              <a:t>  </a:t>
            </a:r>
          </a:p>
          <a:p>
            <a:pPr marL="0" indent="0">
              <a:buNone/>
            </a:pPr>
            <a:endParaRPr lang="en-US" dirty="0"/>
          </a:p>
          <a:p>
            <a:pPr marL="0" indent="0">
              <a:buNone/>
            </a:pPr>
            <a:r>
              <a:rPr lang="en-US" sz="2800" dirty="0"/>
              <a:t>     </a:t>
            </a:r>
          </a:p>
          <a:p>
            <a:pPr marL="0" indent="0">
              <a:buNone/>
            </a:pPr>
            <a:r>
              <a:rPr lang="en-US" sz="2800" dirty="0"/>
              <a:t>      The converse of this is an environment where there is through competition          </a:t>
            </a:r>
            <a:r>
              <a:rPr lang="en-US" sz="2800" dirty="0">
                <a:solidFill>
                  <a:schemeClr val="tx2">
                    <a:lumMod val="20000"/>
                    <a:lumOff val="80000"/>
                  </a:schemeClr>
                </a:solidFill>
              </a:rPr>
              <a:t>……</a:t>
            </a:r>
            <a:r>
              <a:rPr lang="en-US" sz="2800" dirty="0"/>
              <a:t>between individuals, where pride and ambition can induce the individual’s </a:t>
            </a:r>
            <a:r>
              <a:rPr lang="en-US" sz="2800" dirty="0">
                <a:solidFill>
                  <a:schemeClr val="tx2">
                    <a:lumMod val="20000"/>
                    <a:lumOff val="80000"/>
                  </a:schemeClr>
                </a:solidFill>
              </a:rPr>
              <a:t>……</a:t>
            </a:r>
            <a:r>
              <a:rPr lang="en-US" sz="2800" dirty="0"/>
              <a:t>willingness to assist others in the team, where individuals have hidden </a:t>
            </a:r>
            <a:r>
              <a:rPr lang="en-US" sz="2800" dirty="0">
                <a:solidFill>
                  <a:schemeClr val="tx2">
                    <a:lumMod val="20000"/>
                    <a:lumOff val="80000"/>
                  </a:schemeClr>
                </a:solidFill>
              </a:rPr>
              <a:t>……</a:t>
            </a:r>
            <a:r>
              <a:rPr lang="en-US" sz="2800" dirty="0"/>
              <a:t>purposes in what they do</a:t>
            </a:r>
          </a:p>
          <a:p>
            <a:pPr marL="0" indent="0">
              <a:buNone/>
            </a:pPr>
            <a:r>
              <a:rPr lang="en-US" sz="2800" dirty="0"/>
              <a:t> </a:t>
            </a:r>
            <a:r>
              <a:rPr lang="en-US" sz="2800" dirty="0">
                <a:solidFill>
                  <a:schemeClr val="tx2">
                    <a:lumMod val="20000"/>
                    <a:lumOff val="80000"/>
                  </a:schemeClr>
                </a:solidFill>
              </a:rPr>
              <a:t>…..</a:t>
            </a:r>
            <a:r>
              <a:rPr lang="en-US" sz="2800" dirty="0"/>
              <a:t>(the real reason for their</a:t>
            </a:r>
          </a:p>
          <a:p>
            <a:pPr marL="0" indent="0">
              <a:buNone/>
            </a:pPr>
            <a:r>
              <a:rPr lang="en-US" sz="2800" dirty="0"/>
              <a:t> </a:t>
            </a:r>
            <a:r>
              <a:rPr lang="en-US" sz="2800" dirty="0">
                <a:solidFill>
                  <a:schemeClr val="tx2">
                    <a:lumMod val="20000"/>
                    <a:lumOff val="80000"/>
                  </a:schemeClr>
                </a:solidFill>
              </a:rPr>
              <a:t>…..</a:t>
            </a:r>
            <a:r>
              <a:rPr lang="en-US" sz="2800" dirty="0"/>
              <a:t>particular supporting action </a:t>
            </a:r>
          </a:p>
          <a:p>
            <a:pPr marL="0" indent="0">
              <a:buNone/>
            </a:pPr>
            <a:r>
              <a:rPr lang="en-US" sz="2800" dirty="0">
                <a:solidFill>
                  <a:schemeClr val="tx2">
                    <a:lumMod val="20000"/>
                    <a:lumOff val="80000"/>
                  </a:schemeClr>
                </a:solidFill>
              </a:rPr>
              <a:t>……</a:t>
            </a:r>
            <a:r>
              <a:rPr lang="en-US" sz="2800" dirty="0"/>
              <a:t>is never really discussed), </a:t>
            </a:r>
          </a:p>
          <a:p>
            <a:pPr marL="0" indent="0">
              <a:buNone/>
            </a:pPr>
            <a:r>
              <a:rPr lang="en-US" sz="2800" dirty="0">
                <a:solidFill>
                  <a:schemeClr val="tx2">
                    <a:lumMod val="20000"/>
                    <a:lumOff val="80000"/>
                  </a:schemeClr>
                </a:solidFill>
              </a:rPr>
              <a:t>…...</a:t>
            </a:r>
            <a:r>
              <a:rPr lang="en-US" sz="2800" dirty="0"/>
              <a:t>and where failure means that </a:t>
            </a:r>
          </a:p>
          <a:p>
            <a:pPr marL="0" indent="0">
              <a:buNone/>
            </a:pPr>
            <a:r>
              <a:rPr lang="en-US" sz="2800" dirty="0">
                <a:solidFill>
                  <a:schemeClr val="tx2">
                    <a:lumMod val="20000"/>
                    <a:lumOff val="80000"/>
                  </a:schemeClr>
                </a:solidFill>
              </a:rPr>
              <a:t>……</a:t>
            </a:r>
            <a:r>
              <a:rPr lang="en-US" sz="2800" dirty="0"/>
              <a:t>individual blame each other.</a:t>
            </a: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78487" y="3429000"/>
            <a:ext cx="6326116" cy="2361520"/>
          </a:xfrm>
          <a:prstGeom prst="rect">
            <a:avLst/>
          </a:prstGeom>
        </p:spPr>
      </p:pic>
    </p:spTree>
    <p:extLst>
      <p:ext uri="{BB962C8B-B14F-4D97-AF65-F5344CB8AC3E}">
        <p14:creationId xmlns:p14="http://schemas.microsoft.com/office/powerpoint/2010/main" val="11521355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21792-C486-4A4A-88F0-752209A2DC46}"/>
              </a:ext>
            </a:extLst>
          </p:cNvPr>
          <p:cNvSpPr>
            <a:spLocks noGrp="1"/>
          </p:cNvSpPr>
          <p:nvPr>
            <p:ph type="title"/>
          </p:nvPr>
        </p:nvSpPr>
        <p:spPr/>
        <p:txBody>
          <a:bodyPr>
            <a:normAutofit/>
          </a:bodyPr>
          <a:lstStyle/>
          <a:p>
            <a:r>
              <a:rPr lang="en-US" sz="5400" dirty="0"/>
              <a:t>Belbin Team’s Roles</a:t>
            </a:r>
          </a:p>
        </p:txBody>
      </p:sp>
      <p:sp>
        <p:nvSpPr>
          <p:cNvPr id="3" name="Content Placeholder 2">
            <a:extLst>
              <a:ext uri="{FF2B5EF4-FFF2-40B4-BE49-F238E27FC236}">
                <a16:creationId xmlns:a16="http://schemas.microsoft.com/office/drawing/2014/main" id="{06AFFC04-BF44-FA47-9DC6-E49098797A69}"/>
              </a:ext>
            </a:extLst>
          </p:cNvPr>
          <p:cNvSpPr>
            <a:spLocks noGrp="1"/>
          </p:cNvSpPr>
          <p:nvPr>
            <p:ph idx="1"/>
          </p:nvPr>
        </p:nvSpPr>
        <p:spPr>
          <a:xfrm>
            <a:off x="0" y="1435138"/>
            <a:ext cx="12192000" cy="5422862"/>
          </a:xfrm>
          <a:gradFill>
            <a:gsLst>
              <a:gs pos="32000">
                <a:schemeClr val="accent1">
                  <a:lumMod val="5000"/>
                  <a:lumOff val="95000"/>
                </a:schemeClr>
              </a:gs>
              <a:gs pos="66000">
                <a:schemeClr val="accent1">
                  <a:lumMod val="45000"/>
                  <a:lumOff val="55000"/>
                </a:schemeClr>
              </a:gs>
              <a:gs pos="52000">
                <a:schemeClr val="accent1">
                  <a:lumMod val="45000"/>
                  <a:lumOff val="55000"/>
                </a:schemeClr>
              </a:gs>
              <a:gs pos="80000">
                <a:schemeClr val="accent1">
                  <a:lumMod val="30000"/>
                  <a:lumOff val="70000"/>
                </a:schemeClr>
              </a:gs>
            </a:gsLst>
            <a:path path="circle">
              <a:fillToRect l="100000" t="100000"/>
            </a:path>
          </a:gradFill>
        </p:spPr>
        <p:txBody>
          <a:bodyPr>
            <a:normAutofit/>
          </a:bodyPr>
          <a:lstStyle/>
          <a:p>
            <a:pPr marL="0" indent="0" algn="ctr">
              <a:buNone/>
            </a:pPr>
            <a:r>
              <a:rPr lang="en-US" sz="2400" dirty="0"/>
              <a:t>  </a:t>
            </a:r>
          </a:p>
          <a:p>
            <a:pPr marL="0" indent="0" algn="ctr">
              <a:buNone/>
            </a:pPr>
            <a:r>
              <a:rPr lang="en-US" sz="2400" dirty="0"/>
              <a:t> Research by Belbin (and others in the 1970s)indicated that two factors were important:</a:t>
            </a:r>
          </a:p>
          <a:p>
            <a:pPr marL="0" indent="0" algn="ctr">
              <a:buNone/>
            </a:pPr>
            <a:r>
              <a:rPr lang="en-US" sz="2400" dirty="0"/>
              <a:t>(1)the knowledge that a person has in order to contribute to a group- their occupational function; but, more important,</a:t>
            </a:r>
          </a:p>
          <a:p>
            <a:pPr marL="0" indent="0" algn="ctr">
              <a:buNone/>
            </a:pPr>
            <a:r>
              <a:rPr lang="en-US" sz="2400" dirty="0"/>
              <a:t>(2) the skills and abilities that individuals bring to a task. By analyzing the performance of teams on simulations and investigating the personalities of members of the team in relation to that performance. Belbin and others argued that the combine characters of the individuals in a team or the combination of individual ‘team roles’ could significantly enhance or detract from the ability of that team to complete particular tasks. </a:t>
            </a:r>
          </a:p>
          <a:p>
            <a:pPr marL="0" indent="0" algn="ctr">
              <a:buNone/>
            </a:pPr>
            <a:r>
              <a:rPr lang="en-US" sz="2400" dirty="0"/>
              <a:t>  These are not functional characters that someone asks you to perform, but instead emerge very naturally from your personalities as you engage in team activities, and from your strengths and weaknesses will develop particular, functional roles and activities for you to do.</a:t>
            </a:r>
          </a:p>
        </p:txBody>
      </p:sp>
    </p:spTree>
    <p:extLst>
      <p:ext uri="{BB962C8B-B14F-4D97-AF65-F5344CB8AC3E}">
        <p14:creationId xmlns:p14="http://schemas.microsoft.com/office/powerpoint/2010/main" val="20353379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32000">
              <a:schemeClr val="accent1">
                <a:lumMod val="5000"/>
                <a:lumOff val="95000"/>
              </a:schemeClr>
            </a:gs>
            <a:gs pos="66000">
              <a:schemeClr val="accent1">
                <a:lumMod val="45000"/>
                <a:lumOff val="55000"/>
              </a:schemeClr>
            </a:gs>
            <a:gs pos="52000">
              <a:schemeClr val="accent1">
                <a:lumMod val="45000"/>
                <a:lumOff val="55000"/>
              </a:schemeClr>
            </a:gs>
            <a:gs pos="80000">
              <a:schemeClr val="accent1">
                <a:lumMod val="30000"/>
                <a:lumOff val="70000"/>
              </a:schemeClr>
            </a:gs>
          </a:gsLst>
          <a:path path="circle">
            <a:fillToRect l="100000" t="100000"/>
          </a:path>
        </a:gradFill>
        <a:effectLst/>
      </p:bgPr>
    </p:bg>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A06DDC78-06FC-D043-ABFF-6D8067B93871}"/>
              </a:ext>
            </a:extLst>
          </p:cNvPr>
          <p:cNvGraphicFramePr>
            <a:graphicFrameLocks noGrp="1"/>
          </p:cNvGraphicFramePr>
          <p:nvPr>
            <p:ph idx="1"/>
            <p:extLst>
              <p:ext uri="{D42A27DB-BD31-4B8C-83A1-F6EECF244321}">
                <p14:modId xmlns:p14="http://schemas.microsoft.com/office/powerpoint/2010/main" val="309351922"/>
              </p:ext>
            </p:extLst>
          </p:nvPr>
        </p:nvGraphicFramePr>
        <p:xfrm>
          <a:off x="1146809" y="891540"/>
          <a:ext cx="9948831" cy="5071115"/>
        </p:xfrm>
        <a:graphic>
          <a:graphicData uri="http://schemas.openxmlformats.org/drawingml/2006/table">
            <a:tbl>
              <a:tblPr firstRow="1" bandRow="1">
                <a:tableStyleId>{5C22544A-7EE6-4342-B048-85BDC9FD1C3A}</a:tableStyleId>
              </a:tblPr>
              <a:tblGrid>
                <a:gridCol w="2862647">
                  <a:extLst>
                    <a:ext uri="{9D8B030D-6E8A-4147-A177-3AD203B41FA5}">
                      <a16:colId xmlns:a16="http://schemas.microsoft.com/office/drawing/2014/main" val="190754398"/>
                    </a:ext>
                  </a:extLst>
                </a:gridCol>
                <a:gridCol w="3375965">
                  <a:extLst>
                    <a:ext uri="{9D8B030D-6E8A-4147-A177-3AD203B41FA5}">
                      <a16:colId xmlns:a16="http://schemas.microsoft.com/office/drawing/2014/main" val="1695409316"/>
                    </a:ext>
                  </a:extLst>
                </a:gridCol>
                <a:gridCol w="3710219">
                  <a:extLst>
                    <a:ext uri="{9D8B030D-6E8A-4147-A177-3AD203B41FA5}">
                      <a16:colId xmlns:a16="http://schemas.microsoft.com/office/drawing/2014/main" val="1883169551"/>
                    </a:ext>
                  </a:extLst>
                </a:gridCol>
              </a:tblGrid>
              <a:tr h="378185">
                <a:tc>
                  <a:txBody>
                    <a:bodyPr/>
                    <a:lstStyle/>
                    <a:p>
                      <a:r>
                        <a:rPr lang="en-US" sz="1700"/>
                        <a:t>Team role and abbrevation</a:t>
                      </a:r>
                    </a:p>
                  </a:txBody>
                  <a:tcPr marL="85951" marR="85951" marT="42976" marB="42976"/>
                </a:tc>
                <a:tc>
                  <a:txBody>
                    <a:bodyPr/>
                    <a:lstStyle/>
                    <a:p>
                      <a:r>
                        <a:rPr lang="en-US" sz="1700"/>
                        <a:t>Strenghts </a:t>
                      </a:r>
                    </a:p>
                  </a:txBody>
                  <a:tcPr marL="85951" marR="85951" marT="42976" marB="42976"/>
                </a:tc>
                <a:tc>
                  <a:txBody>
                    <a:bodyPr/>
                    <a:lstStyle/>
                    <a:p>
                      <a:r>
                        <a:rPr lang="en-US" sz="1700"/>
                        <a:t>Allowable weaknesses</a:t>
                      </a:r>
                    </a:p>
                  </a:txBody>
                  <a:tcPr marL="85951" marR="85951" marT="42976" marB="42976"/>
                </a:tc>
                <a:extLst>
                  <a:ext uri="{0D108BD9-81ED-4DB2-BD59-A6C34878D82A}">
                    <a16:rowId xmlns:a16="http://schemas.microsoft.com/office/drawing/2014/main" val="794229288"/>
                  </a:ext>
                </a:extLst>
              </a:tr>
              <a:tr h="378185">
                <a:tc>
                  <a:txBody>
                    <a:bodyPr/>
                    <a:lstStyle/>
                    <a:p>
                      <a:r>
                        <a:rPr lang="en-US" sz="1700"/>
                        <a:t>Coordinator -CO</a:t>
                      </a:r>
                    </a:p>
                  </a:txBody>
                  <a:tcPr marL="85951" marR="85951" marT="42976" marB="42976"/>
                </a:tc>
                <a:tc>
                  <a:txBody>
                    <a:bodyPr/>
                    <a:lstStyle/>
                    <a:p>
                      <a:r>
                        <a:rPr lang="en-US" sz="1700"/>
                        <a:t>Mature, confident</a:t>
                      </a:r>
                    </a:p>
                  </a:txBody>
                  <a:tcPr marL="85951" marR="85951" marT="42976" marB="42976"/>
                </a:tc>
                <a:tc>
                  <a:txBody>
                    <a:bodyPr/>
                    <a:lstStyle/>
                    <a:p>
                      <a:r>
                        <a:rPr lang="en-US" sz="1700"/>
                        <a:t>Manipulative</a:t>
                      </a:r>
                    </a:p>
                  </a:txBody>
                  <a:tcPr marL="85951" marR="85951" marT="42976" marB="42976"/>
                </a:tc>
                <a:extLst>
                  <a:ext uri="{0D108BD9-81ED-4DB2-BD59-A6C34878D82A}">
                    <a16:rowId xmlns:a16="http://schemas.microsoft.com/office/drawing/2014/main" val="2349653324"/>
                  </a:ext>
                </a:extLst>
              </a:tr>
              <a:tr h="378185">
                <a:tc>
                  <a:txBody>
                    <a:bodyPr/>
                    <a:lstStyle/>
                    <a:p>
                      <a:r>
                        <a:rPr lang="en-US" sz="1700"/>
                        <a:t>IMP -implementar</a:t>
                      </a:r>
                    </a:p>
                  </a:txBody>
                  <a:tcPr marL="85951" marR="85951" marT="42976" marB="42976"/>
                </a:tc>
                <a:tc>
                  <a:txBody>
                    <a:bodyPr/>
                    <a:lstStyle/>
                    <a:p>
                      <a:r>
                        <a:rPr lang="en-US" sz="1700"/>
                        <a:t>Turn ideas in to actions </a:t>
                      </a:r>
                    </a:p>
                  </a:txBody>
                  <a:tcPr marL="85951" marR="85951" marT="42976" marB="42976"/>
                </a:tc>
                <a:tc>
                  <a:txBody>
                    <a:bodyPr/>
                    <a:lstStyle/>
                    <a:p>
                      <a:r>
                        <a:rPr lang="en-US" sz="1700"/>
                        <a:t>Inflexible</a:t>
                      </a:r>
                    </a:p>
                  </a:txBody>
                  <a:tcPr marL="85951" marR="85951" marT="42976" marB="42976"/>
                </a:tc>
                <a:extLst>
                  <a:ext uri="{0D108BD9-81ED-4DB2-BD59-A6C34878D82A}">
                    <a16:rowId xmlns:a16="http://schemas.microsoft.com/office/drawing/2014/main" val="3319101922"/>
                  </a:ext>
                </a:extLst>
              </a:tr>
              <a:tr h="378185">
                <a:tc>
                  <a:txBody>
                    <a:bodyPr/>
                    <a:lstStyle/>
                    <a:p>
                      <a:r>
                        <a:rPr lang="en-US" sz="1700"/>
                        <a:t>Shaper -SH</a:t>
                      </a:r>
                    </a:p>
                  </a:txBody>
                  <a:tcPr marL="85951" marR="85951" marT="42976" marB="42976"/>
                </a:tc>
                <a:tc>
                  <a:txBody>
                    <a:bodyPr/>
                    <a:lstStyle/>
                    <a:p>
                      <a:r>
                        <a:rPr lang="en-US" sz="1700"/>
                        <a:t>Challenging, dynamic</a:t>
                      </a:r>
                    </a:p>
                  </a:txBody>
                  <a:tcPr marL="85951" marR="85951" marT="42976" marB="42976"/>
                </a:tc>
                <a:tc>
                  <a:txBody>
                    <a:bodyPr/>
                    <a:lstStyle/>
                    <a:p>
                      <a:r>
                        <a:rPr lang="en-US" sz="1700"/>
                        <a:t>Offends people’s feelings</a:t>
                      </a:r>
                    </a:p>
                  </a:txBody>
                  <a:tcPr marL="85951" marR="85951" marT="42976" marB="42976"/>
                </a:tc>
                <a:extLst>
                  <a:ext uri="{0D108BD9-81ED-4DB2-BD59-A6C34878D82A}">
                    <a16:rowId xmlns:a16="http://schemas.microsoft.com/office/drawing/2014/main" val="2175637329"/>
                  </a:ext>
                </a:extLst>
              </a:tr>
              <a:tr h="378185">
                <a:tc>
                  <a:txBody>
                    <a:bodyPr/>
                    <a:lstStyle/>
                    <a:p>
                      <a:r>
                        <a:rPr lang="en-US" sz="1700"/>
                        <a:t>Completer finisher -CF</a:t>
                      </a:r>
                    </a:p>
                  </a:txBody>
                  <a:tcPr marL="85951" marR="85951" marT="42976" marB="42976"/>
                </a:tc>
                <a:tc>
                  <a:txBody>
                    <a:bodyPr/>
                    <a:lstStyle/>
                    <a:p>
                      <a:r>
                        <a:rPr lang="en-US" sz="1700"/>
                        <a:t>Anxious </a:t>
                      </a:r>
                    </a:p>
                  </a:txBody>
                  <a:tcPr marL="85951" marR="85951" marT="42976" marB="42976"/>
                </a:tc>
                <a:tc>
                  <a:txBody>
                    <a:bodyPr/>
                    <a:lstStyle/>
                    <a:p>
                      <a:r>
                        <a:rPr lang="en-US" sz="1700"/>
                        <a:t>Inclined to worry unduly</a:t>
                      </a:r>
                    </a:p>
                  </a:txBody>
                  <a:tcPr marL="85951" marR="85951" marT="42976" marB="42976"/>
                </a:tc>
                <a:extLst>
                  <a:ext uri="{0D108BD9-81ED-4DB2-BD59-A6C34878D82A}">
                    <a16:rowId xmlns:a16="http://schemas.microsoft.com/office/drawing/2014/main" val="2319616610"/>
                  </a:ext>
                </a:extLst>
              </a:tr>
              <a:tr h="636038">
                <a:tc>
                  <a:txBody>
                    <a:bodyPr/>
                    <a:lstStyle/>
                    <a:p>
                      <a:r>
                        <a:rPr lang="en-US" sz="1700"/>
                        <a:t>Resource investigator -RI</a:t>
                      </a:r>
                    </a:p>
                  </a:txBody>
                  <a:tcPr marL="85951" marR="85951" marT="42976" marB="42976"/>
                </a:tc>
                <a:tc>
                  <a:txBody>
                    <a:bodyPr/>
                    <a:lstStyle/>
                    <a:p>
                      <a:r>
                        <a:rPr lang="en-US" sz="1700"/>
                        <a:t>Outgoing , enthusiastic, comunicative</a:t>
                      </a:r>
                    </a:p>
                  </a:txBody>
                  <a:tcPr marL="85951" marR="85951" marT="42976" marB="42976"/>
                </a:tc>
                <a:tc>
                  <a:txBody>
                    <a:bodyPr/>
                    <a:lstStyle/>
                    <a:p>
                      <a:r>
                        <a:rPr lang="en-US" sz="1700"/>
                        <a:t>Over optimistic</a:t>
                      </a:r>
                    </a:p>
                  </a:txBody>
                  <a:tcPr marL="85951" marR="85951" marT="42976" marB="42976"/>
                </a:tc>
                <a:extLst>
                  <a:ext uri="{0D108BD9-81ED-4DB2-BD59-A6C34878D82A}">
                    <a16:rowId xmlns:a16="http://schemas.microsoft.com/office/drawing/2014/main" val="731259241"/>
                  </a:ext>
                </a:extLst>
              </a:tr>
              <a:tr h="636038">
                <a:tc>
                  <a:txBody>
                    <a:bodyPr/>
                    <a:lstStyle/>
                    <a:p>
                      <a:r>
                        <a:rPr lang="en-US" sz="1700"/>
                        <a:t>Specialist</a:t>
                      </a:r>
                    </a:p>
                  </a:txBody>
                  <a:tcPr marL="85951" marR="85951" marT="42976" marB="42976"/>
                </a:tc>
                <a:tc>
                  <a:txBody>
                    <a:bodyPr/>
                    <a:lstStyle/>
                    <a:p>
                      <a:r>
                        <a:rPr lang="en-US" sz="1700"/>
                        <a:t>Dedicated, self-starting, self-minded</a:t>
                      </a:r>
                    </a:p>
                  </a:txBody>
                  <a:tcPr marL="85951" marR="85951" marT="42976" marB="42976"/>
                </a:tc>
                <a:tc>
                  <a:txBody>
                    <a:bodyPr/>
                    <a:lstStyle/>
                    <a:p>
                      <a:r>
                        <a:rPr lang="en-US" sz="1700"/>
                        <a:t>Contributes only on narrow front </a:t>
                      </a:r>
                    </a:p>
                  </a:txBody>
                  <a:tcPr marL="85951" marR="85951" marT="42976" marB="42976"/>
                </a:tc>
                <a:extLst>
                  <a:ext uri="{0D108BD9-81ED-4DB2-BD59-A6C34878D82A}">
                    <a16:rowId xmlns:a16="http://schemas.microsoft.com/office/drawing/2014/main" val="4273935642"/>
                  </a:ext>
                </a:extLst>
              </a:tr>
              <a:tr h="636038">
                <a:tc>
                  <a:txBody>
                    <a:bodyPr/>
                    <a:lstStyle/>
                    <a:p>
                      <a:r>
                        <a:rPr lang="en-US" sz="1700"/>
                        <a:t>Monitor Evaluator -ME</a:t>
                      </a:r>
                    </a:p>
                  </a:txBody>
                  <a:tcPr marL="85951" marR="85951" marT="42976" marB="42976"/>
                </a:tc>
                <a:tc>
                  <a:txBody>
                    <a:bodyPr/>
                    <a:lstStyle/>
                    <a:p>
                      <a:r>
                        <a:rPr lang="en-US" sz="1700"/>
                        <a:t>Sober, Strategic,discerning</a:t>
                      </a:r>
                    </a:p>
                  </a:txBody>
                  <a:tcPr marL="85951" marR="85951" marT="42976" marB="42976"/>
                </a:tc>
                <a:tc>
                  <a:txBody>
                    <a:bodyPr/>
                    <a:lstStyle/>
                    <a:p>
                      <a:r>
                        <a:rPr lang="en-US" sz="1700"/>
                        <a:t>Critical and lacks drive and ability to inspire others</a:t>
                      </a:r>
                    </a:p>
                  </a:txBody>
                  <a:tcPr marL="85951" marR="85951" marT="42976" marB="42976"/>
                </a:tc>
                <a:extLst>
                  <a:ext uri="{0D108BD9-81ED-4DB2-BD59-A6C34878D82A}">
                    <a16:rowId xmlns:a16="http://schemas.microsoft.com/office/drawing/2014/main" val="4011861141"/>
                  </a:ext>
                </a:extLst>
              </a:tr>
              <a:tr h="636038">
                <a:tc>
                  <a:txBody>
                    <a:bodyPr/>
                    <a:lstStyle/>
                    <a:p>
                      <a:r>
                        <a:rPr lang="en-US" sz="1700"/>
                        <a:t>Plant-PL</a:t>
                      </a:r>
                    </a:p>
                  </a:txBody>
                  <a:tcPr marL="85951" marR="85951" marT="42976" marB="42976"/>
                </a:tc>
                <a:tc>
                  <a:txBody>
                    <a:bodyPr/>
                    <a:lstStyle/>
                    <a:p>
                      <a:r>
                        <a:rPr lang="en-US" sz="1700" dirty="0"/>
                        <a:t>Creative, imaginative, generates </a:t>
                      </a:r>
                      <a:r>
                        <a:rPr lang="en-US" sz="1700" dirty="0" err="1"/>
                        <a:t>ideas,free</a:t>
                      </a:r>
                      <a:r>
                        <a:rPr lang="en-US" sz="1700" dirty="0"/>
                        <a:t> thinking</a:t>
                      </a:r>
                    </a:p>
                  </a:txBody>
                  <a:tcPr marL="85951" marR="85951" marT="42976" marB="42976"/>
                </a:tc>
                <a:tc>
                  <a:txBody>
                    <a:bodyPr/>
                    <a:lstStyle/>
                    <a:p>
                      <a:r>
                        <a:rPr lang="en-US" sz="1700"/>
                        <a:t>Ignores incidents</a:t>
                      </a:r>
                    </a:p>
                  </a:txBody>
                  <a:tcPr marL="85951" marR="85951" marT="42976" marB="42976"/>
                </a:tc>
                <a:extLst>
                  <a:ext uri="{0D108BD9-81ED-4DB2-BD59-A6C34878D82A}">
                    <a16:rowId xmlns:a16="http://schemas.microsoft.com/office/drawing/2014/main" val="1483252941"/>
                  </a:ext>
                </a:extLst>
              </a:tr>
              <a:tr h="636038">
                <a:tc>
                  <a:txBody>
                    <a:bodyPr/>
                    <a:lstStyle/>
                    <a:p>
                      <a:r>
                        <a:rPr lang="en-US" sz="1700"/>
                        <a:t>Team worker -TW</a:t>
                      </a:r>
                    </a:p>
                  </a:txBody>
                  <a:tcPr marL="85951" marR="85951" marT="42976" marB="42976"/>
                </a:tc>
                <a:tc>
                  <a:txBody>
                    <a:bodyPr/>
                    <a:lstStyle/>
                    <a:p>
                      <a:r>
                        <a:rPr lang="en-US" sz="1700"/>
                        <a:t>Cooperative, perceptive, deplomatic</a:t>
                      </a:r>
                    </a:p>
                  </a:txBody>
                  <a:tcPr marL="85951" marR="85951" marT="42976" marB="42976"/>
                </a:tc>
                <a:tc>
                  <a:txBody>
                    <a:bodyPr/>
                    <a:lstStyle/>
                    <a:p>
                      <a:r>
                        <a:rPr lang="en-US" sz="1700" dirty="0"/>
                        <a:t>Indecisive and avoid confrontation</a:t>
                      </a:r>
                    </a:p>
                  </a:txBody>
                  <a:tcPr marL="85951" marR="85951" marT="42976" marB="42976"/>
                </a:tc>
                <a:extLst>
                  <a:ext uri="{0D108BD9-81ED-4DB2-BD59-A6C34878D82A}">
                    <a16:rowId xmlns:a16="http://schemas.microsoft.com/office/drawing/2014/main" val="2172671330"/>
                  </a:ext>
                </a:extLst>
              </a:tr>
            </a:tbl>
          </a:graphicData>
        </a:graphic>
      </p:graphicFrame>
    </p:spTree>
    <p:extLst>
      <p:ext uri="{BB962C8B-B14F-4D97-AF65-F5344CB8AC3E}">
        <p14:creationId xmlns:p14="http://schemas.microsoft.com/office/powerpoint/2010/main" val="39384661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effectLst>
            <a:outerShdw sx="1000" sy="1000" algn="ctr" rotWithShape="0">
              <a:srgbClr val="000000"/>
            </a:outerShdw>
          </a:effectLst>
        </p:spPr>
        <p:txBody>
          <a:bodyPr>
            <a:normAutofit/>
          </a:bodyPr>
          <a:lstStyle/>
          <a:p>
            <a:pPr algn="l"/>
            <a:r>
              <a:rPr lang="en-US" sz="4400" dirty="0"/>
              <a:t>2.</a:t>
            </a:r>
            <a:r>
              <a:rPr lang="en-GB" sz="4400" dirty="0"/>
              <a:t>Stages of Team Development</a:t>
            </a:r>
          </a:p>
        </p:txBody>
      </p:sp>
      <p:sp>
        <p:nvSpPr>
          <p:cNvPr id="3" name="Subtitle 2"/>
          <p:cNvSpPr>
            <a:spLocks noGrp="1"/>
          </p:cNvSpPr>
          <p:nvPr>
            <p:ph idx="1"/>
          </p:nvPr>
        </p:nvSpPr>
        <p:spPr>
          <a:xfrm>
            <a:off x="0" y="1435138"/>
            <a:ext cx="12192000" cy="5422862"/>
          </a:xfrm>
          <a:gradFill>
            <a:gsLst>
              <a:gs pos="14000">
                <a:schemeClr val="accent1">
                  <a:lumMod val="5000"/>
                  <a:lumOff val="95000"/>
                </a:schemeClr>
              </a:gs>
              <a:gs pos="66000">
                <a:schemeClr val="accent1">
                  <a:lumMod val="45000"/>
                  <a:lumOff val="55000"/>
                </a:schemeClr>
              </a:gs>
              <a:gs pos="66000">
                <a:schemeClr val="accent1">
                  <a:lumMod val="45000"/>
                  <a:lumOff val="55000"/>
                </a:schemeClr>
              </a:gs>
              <a:gs pos="80000">
                <a:schemeClr val="accent1">
                  <a:lumMod val="30000"/>
                  <a:lumOff val="70000"/>
                </a:schemeClr>
              </a:gs>
            </a:gsLst>
            <a:path path="circle">
              <a:fillToRect l="100000" t="100000"/>
            </a:path>
          </a:gradFill>
        </p:spPr>
        <p:txBody>
          <a:bodyPr>
            <a:normAutofit/>
          </a:bodyPr>
          <a:lstStyle/>
          <a:p>
            <a:pPr marL="0" indent="0" algn="l">
              <a:buNone/>
            </a:pPr>
            <a:endParaRPr lang="en-GB" sz="2200" i="1" dirty="0"/>
          </a:p>
          <a:p>
            <a:pPr marL="0" indent="0" algn="l">
              <a:buNone/>
            </a:pPr>
            <a:r>
              <a:rPr lang="en-GB" sz="2200" i="1" dirty="0"/>
              <a:t>The first structured processes of team development was initially proposed by Bruce Tuckman in 1965, with the “Forming, Storming, Norming and Performing” theory.  This model is an elegant and simple explanation on the stages of team building and development</a:t>
            </a:r>
            <a:r>
              <a:rPr lang="en-GB" sz="2200" dirty="0"/>
              <a:t> (Chapman, 2001-2013)</a:t>
            </a:r>
            <a:r>
              <a:rPr lang="en-GB" sz="2200" i="1" dirty="0"/>
              <a:t>.</a:t>
            </a:r>
            <a:endParaRPr lang="en-GB" sz="2200" dirty="0"/>
          </a:p>
          <a:p>
            <a:pPr marL="0" indent="0">
              <a:spcBef>
                <a:spcPts val="100"/>
              </a:spcBef>
              <a:buNone/>
            </a:pPr>
            <a:endParaRPr lang="en-GB" sz="2400" dirty="0"/>
          </a:p>
          <a:p>
            <a:pPr marL="0" indent="0">
              <a:spcBef>
                <a:spcPts val="100"/>
              </a:spcBef>
              <a:buNone/>
            </a:pPr>
            <a:r>
              <a:rPr lang="en-GB" sz="2400" dirty="0"/>
              <a:t>Without a doubt, any team assigned working</a:t>
            </a:r>
          </a:p>
          <a:p>
            <a:pPr marL="0" indent="0">
              <a:spcBef>
                <a:spcPts val="100"/>
              </a:spcBef>
              <a:buNone/>
            </a:pPr>
            <a:r>
              <a:rPr lang="en-GB" sz="2400" dirty="0"/>
              <a:t> towards reaching a goal/deadline is bound to</a:t>
            </a:r>
          </a:p>
          <a:p>
            <a:pPr marL="0" indent="0">
              <a:spcBef>
                <a:spcPts val="100"/>
              </a:spcBef>
              <a:buNone/>
            </a:pPr>
            <a:r>
              <a:rPr lang="en-GB" sz="2400" dirty="0"/>
              <a:t> face a series of obstacles and interpersonal-</a:t>
            </a:r>
          </a:p>
          <a:p>
            <a:pPr marL="0" indent="0">
              <a:spcBef>
                <a:spcPts val="100"/>
              </a:spcBef>
              <a:buNone/>
            </a:pPr>
            <a:r>
              <a:rPr lang="en-GB" sz="2400" dirty="0"/>
              <a:t>related issues along the way. A simplified general</a:t>
            </a:r>
          </a:p>
          <a:p>
            <a:pPr marL="0" indent="0">
              <a:spcBef>
                <a:spcPts val="100"/>
              </a:spcBef>
              <a:buNone/>
            </a:pPr>
            <a:r>
              <a:rPr lang="en-GB" sz="2400" dirty="0"/>
              <a:t> model of these dynamic team processes was first</a:t>
            </a:r>
          </a:p>
          <a:p>
            <a:pPr marL="0" indent="0">
              <a:spcBef>
                <a:spcPts val="100"/>
              </a:spcBef>
              <a:buNone/>
            </a:pPr>
            <a:r>
              <a:rPr lang="en-GB" sz="2400" dirty="0"/>
              <a:t> released by Bruce Tuckman, who pointed out four</a:t>
            </a:r>
          </a:p>
          <a:p>
            <a:pPr marL="0" indent="0">
              <a:spcBef>
                <a:spcPts val="100"/>
              </a:spcBef>
              <a:buNone/>
            </a:pPr>
            <a:r>
              <a:rPr lang="en-GB" sz="2400" dirty="0"/>
              <a:t> major stages of team development </a:t>
            </a:r>
            <a:r>
              <a:rPr lang="en-GB" sz="2400" u="sng" dirty="0"/>
              <a:t>Forming</a:t>
            </a:r>
            <a:r>
              <a:rPr lang="en-GB" sz="2400" dirty="0"/>
              <a:t>,</a:t>
            </a:r>
          </a:p>
          <a:p>
            <a:pPr marL="0" indent="0">
              <a:spcBef>
                <a:spcPts val="100"/>
              </a:spcBef>
              <a:buNone/>
            </a:pPr>
            <a:r>
              <a:rPr lang="en-GB" sz="2400" dirty="0"/>
              <a:t> </a:t>
            </a:r>
            <a:r>
              <a:rPr lang="en-GB" sz="2400" u="sng" dirty="0"/>
              <a:t>Storming</a:t>
            </a:r>
            <a:r>
              <a:rPr lang="en-GB" sz="2400" dirty="0"/>
              <a:t>, </a:t>
            </a:r>
            <a:r>
              <a:rPr lang="en-GB" sz="2400" u="sng" dirty="0"/>
              <a:t>Norming</a:t>
            </a:r>
            <a:r>
              <a:rPr lang="en-GB" sz="2400" dirty="0"/>
              <a:t> and </a:t>
            </a:r>
            <a:r>
              <a:rPr lang="en-GB" sz="2400" u="sng" dirty="0"/>
              <a:t>Performing</a:t>
            </a:r>
            <a:r>
              <a:rPr lang="en-GB" sz="2400" dirty="0"/>
              <a:t> </a:t>
            </a:r>
          </a:p>
          <a:p>
            <a:pPr marL="0" indent="0">
              <a:spcBef>
                <a:spcPts val="100"/>
              </a:spcBef>
              <a:buNone/>
            </a:pPr>
            <a:r>
              <a:rPr lang="en-GB" sz="2400" dirty="0"/>
              <a:t>(Tuckman, 1965).</a:t>
            </a:r>
          </a:p>
          <a:p>
            <a:pPr algn="l"/>
            <a:endParaRPr lang="en-GB" dirty="0"/>
          </a:p>
        </p:txBody>
      </p:sp>
      <p:cxnSp>
        <p:nvCxnSpPr>
          <p:cNvPr id="5" name="Straight Connector 4"/>
          <p:cNvCxnSpPr/>
          <p:nvPr/>
        </p:nvCxnSpPr>
        <p:spPr>
          <a:xfrm>
            <a:off x="1011382" y="1316183"/>
            <a:ext cx="6622473" cy="0"/>
          </a:xfrm>
          <a:prstGeom prst="line">
            <a:avLst/>
          </a:prstGeom>
        </p:spPr>
        <p:style>
          <a:lnRef idx="1">
            <a:schemeClr val="accent1"/>
          </a:lnRef>
          <a:fillRef idx="0">
            <a:schemeClr val="accent1"/>
          </a:fillRef>
          <a:effectRef idx="0">
            <a:schemeClr val="accent1"/>
          </a:effectRef>
          <a:fontRef idx="minor">
            <a:schemeClr val="tx1"/>
          </a:fontRef>
        </p:style>
      </p:cxn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88155" y="2982352"/>
            <a:ext cx="5803845" cy="3874066"/>
          </a:xfrm>
          <a:prstGeom prst="rect">
            <a:avLst/>
          </a:prstGeom>
        </p:spPr>
      </p:pic>
    </p:spTree>
    <p:extLst>
      <p:ext uri="{BB962C8B-B14F-4D97-AF65-F5344CB8AC3E}">
        <p14:creationId xmlns:p14="http://schemas.microsoft.com/office/powerpoint/2010/main" val="40245357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Forming</a:t>
            </a:r>
          </a:p>
        </p:txBody>
      </p:sp>
      <p:sp>
        <p:nvSpPr>
          <p:cNvPr id="3" name="Content Placeholder 2"/>
          <p:cNvSpPr>
            <a:spLocks noGrp="1"/>
          </p:cNvSpPr>
          <p:nvPr>
            <p:ph idx="1"/>
          </p:nvPr>
        </p:nvSpPr>
        <p:spPr>
          <a:xfrm>
            <a:off x="0" y="1448972"/>
            <a:ext cx="12192000" cy="5409027"/>
          </a:xfrm>
          <a:gradFill>
            <a:gsLst>
              <a:gs pos="14000">
                <a:schemeClr val="accent1">
                  <a:lumMod val="5000"/>
                  <a:lumOff val="95000"/>
                </a:schemeClr>
              </a:gs>
              <a:gs pos="66000">
                <a:schemeClr val="accent1">
                  <a:lumMod val="45000"/>
                  <a:lumOff val="55000"/>
                </a:schemeClr>
              </a:gs>
              <a:gs pos="66000">
                <a:schemeClr val="accent1">
                  <a:lumMod val="45000"/>
                  <a:lumOff val="55000"/>
                </a:schemeClr>
              </a:gs>
              <a:gs pos="80000">
                <a:schemeClr val="accent1">
                  <a:lumMod val="30000"/>
                  <a:lumOff val="70000"/>
                </a:schemeClr>
              </a:gs>
            </a:gsLst>
            <a:path path="circle">
              <a:fillToRect l="100000" t="100000"/>
            </a:path>
          </a:gradFill>
        </p:spPr>
        <p:txBody>
          <a:bodyPr>
            <a:normAutofit/>
          </a:bodyPr>
          <a:lstStyle/>
          <a:p>
            <a:endParaRPr lang="en-GB" sz="2600" i="1" dirty="0"/>
          </a:p>
          <a:p>
            <a:r>
              <a:rPr lang="en-GB" sz="2600" i="1" dirty="0"/>
              <a:t>Team leader sets parameters and proposes an action plan;</a:t>
            </a:r>
            <a:endParaRPr lang="en-GB" sz="2600" dirty="0"/>
          </a:p>
          <a:p>
            <a:r>
              <a:rPr lang="en-GB" sz="2600" i="1" dirty="0"/>
              <a:t>Individual requirement and attributions are uncertain;</a:t>
            </a:r>
            <a:endParaRPr lang="en-GB" sz="2600" dirty="0"/>
          </a:p>
          <a:p>
            <a:r>
              <a:rPr lang="en-GB" sz="2600" i="1" dirty="0"/>
              <a:t>Team asks questions and leader’s role is to inform and guide towards a clear common goal;</a:t>
            </a:r>
          </a:p>
          <a:p>
            <a:pPr marL="0" indent="0">
              <a:buNone/>
            </a:pPr>
            <a:endParaRPr lang="en-GB" sz="2600" dirty="0">
              <a:solidFill>
                <a:prstClr val="black"/>
              </a:solidFill>
            </a:endParaRPr>
          </a:p>
          <a:p>
            <a:pPr marL="0" indent="0">
              <a:buNone/>
            </a:pPr>
            <a:r>
              <a:rPr lang="en-GB" sz="2600" dirty="0">
                <a:solidFill>
                  <a:prstClr val="black"/>
                </a:solidFill>
              </a:rPr>
              <a:t>The initial stage, forming, sets the guidelines on identifying objectives and means of reaching them</a:t>
            </a:r>
            <a:r>
              <a:rPr lang="en-GB" sz="2600" dirty="0"/>
              <a:t> (Largent, 2016)</a:t>
            </a:r>
            <a:r>
              <a:rPr lang="en-GB" sz="2600" dirty="0">
                <a:solidFill>
                  <a:prstClr val="black"/>
                </a:solidFill>
              </a:rPr>
              <a:t>. Less attention is allocated upon individual attributions and requirements. In this stage, the voice of the team leader is predominant. This is a time for asking questions and the team leader must be well informed and offer guidance and direction</a:t>
            </a:r>
            <a:r>
              <a:rPr lang="en-GB" sz="2600" dirty="0"/>
              <a:t> (Chapman, 2001-2013)</a:t>
            </a:r>
            <a:r>
              <a:rPr lang="en-GB" sz="2600" dirty="0">
                <a:solidFill>
                  <a:prstClr val="black"/>
                </a:solidFill>
              </a:rPr>
              <a:t>.</a:t>
            </a:r>
          </a:p>
          <a:p>
            <a:pPr marL="0" indent="0">
              <a:buNone/>
            </a:pPr>
            <a:endParaRPr lang="en-GB" dirty="0"/>
          </a:p>
          <a:p>
            <a:endParaRPr lang="en-GB" dirty="0"/>
          </a:p>
        </p:txBody>
      </p:sp>
      <p:cxnSp>
        <p:nvCxnSpPr>
          <p:cNvPr id="5" name="Straight Connector 4"/>
          <p:cNvCxnSpPr/>
          <p:nvPr/>
        </p:nvCxnSpPr>
        <p:spPr>
          <a:xfrm>
            <a:off x="936674" y="1434904"/>
            <a:ext cx="2208628" cy="14068"/>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607115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Storming</a:t>
            </a:r>
          </a:p>
        </p:txBody>
      </p:sp>
      <p:sp>
        <p:nvSpPr>
          <p:cNvPr id="3" name="Content Placeholder 2"/>
          <p:cNvSpPr>
            <a:spLocks noGrp="1"/>
          </p:cNvSpPr>
          <p:nvPr>
            <p:ph idx="1"/>
          </p:nvPr>
        </p:nvSpPr>
        <p:spPr>
          <a:xfrm>
            <a:off x="0" y="1435138"/>
            <a:ext cx="12192000" cy="5422862"/>
          </a:xfrm>
          <a:gradFill>
            <a:gsLst>
              <a:gs pos="14000">
                <a:schemeClr val="accent1">
                  <a:lumMod val="5000"/>
                  <a:lumOff val="95000"/>
                </a:schemeClr>
              </a:gs>
              <a:gs pos="66000">
                <a:schemeClr val="accent1">
                  <a:lumMod val="45000"/>
                  <a:lumOff val="55000"/>
                </a:schemeClr>
              </a:gs>
              <a:gs pos="66000">
                <a:schemeClr val="accent1">
                  <a:lumMod val="45000"/>
                  <a:lumOff val="55000"/>
                </a:schemeClr>
              </a:gs>
              <a:gs pos="80000">
                <a:schemeClr val="accent1">
                  <a:lumMod val="30000"/>
                  <a:lumOff val="70000"/>
                </a:schemeClr>
              </a:gs>
            </a:gsLst>
            <a:path path="circle">
              <a:fillToRect l="100000" t="100000"/>
            </a:path>
          </a:gradFill>
        </p:spPr>
        <p:txBody>
          <a:bodyPr>
            <a:normAutofit/>
          </a:bodyPr>
          <a:lstStyle/>
          <a:p>
            <a:endParaRPr lang="en-GB" sz="2400" i="1" dirty="0"/>
          </a:p>
          <a:p>
            <a:r>
              <a:rPr lang="en-GB" sz="2400" i="1" dirty="0"/>
              <a:t>Disagreement in making group decisions;</a:t>
            </a:r>
            <a:endParaRPr lang="en-GB" sz="2400" dirty="0"/>
          </a:p>
          <a:p>
            <a:r>
              <a:rPr lang="en-GB" sz="2400" i="1" dirty="0"/>
              <a:t>Factions form in hope to establish optimal approach and individual roles;</a:t>
            </a:r>
            <a:endParaRPr lang="en-GB" sz="2400" dirty="0"/>
          </a:p>
          <a:p>
            <a:r>
              <a:rPr lang="en-GB" sz="2400" i="1" dirty="0"/>
              <a:t>Team goal is clear, but some insecurities may still be present;</a:t>
            </a:r>
            <a:endParaRPr lang="en-GB" sz="2400" dirty="0"/>
          </a:p>
          <a:p>
            <a:r>
              <a:rPr lang="en-GB" sz="2400" i="1" dirty="0"/>
              <a:t>The leader coaches the team into reaching a compromise, as means of ensuring progress;</a:t>
            </a:r>
          </a:p>
          <a:p>
            <a:pPr marL="0" indent="0">
              <a:buNone/>
            </a:pPr>
            <a:endParaRPr lang="en-GB" sz="2400" dirty="0">
              <a:solidFill>
                <a:prstClr val="black"/>
              </a:solidFill>
            </a:endParaRPr>
          </a:p>
          <a:p>
            <a:pPr marL="0" indent="0">
              <a:buNone/>
            </a:pPr>
            <a:r>
              <a:rPr lang="en-GB" sz="2400" dirty="0">
                <a:solidFill>
                  <a:prstClr val="black"/>
                </a:solidFill>
              </a:rPr>
              <a:t>The second stage, storming, faces a few challenges in regards to disclosing each individual’s role in relationship to other team members and the team leader. First disagreements occur, as team is divided into small groups, each choosing a different approach on problem solving and individual’s positions. The purpose becomes increasingly clear, although some insecurities might still be present. It is the leader’s job to lobby for compromise, as he guides the team towards progress(Chapman, 2001-2013) .</a:t>
            </a:r>
          </a:p>
          <a:p>
            <a:pPr marL="0" indent="0">
              <a:buNone/>
            </a:pPr>
            <a:endParaRPr lang="en-GB" sz="2400" dirty="0"/>
          </a:p>
          <a:p>
            <a:pPr marL="0" indent="0">
              <a:buNone/>
            </a:pPr>
            <a:endParaRPr lang="en-GB" dirty="0"/>
          </a:p>
        </p:txBody>
      </p:sp>
      <p:cxnSp>
        <p:nvCxnSpPr>
          <p:cNvPr id="5" name="Straight Connector 4"/>
          <p:cNvCxnSpPr/>
          <p:nvPr/>
        </p:nvCxnSpPr>
        <p:spPr>
          <a:xfrm>
            <a:off x="956604" y="1392702"/>
            <a:ext cx="2214489"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39929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Norming</a:t>
            </a:r>
          </a:p>
        </p:txBody>
      </p:sp>
      <p:sp>
        <p:nvSpPr>
          <p:cNvPr id="3" name="Content Placeholder 2"/>
          <p:cNvSpPr>
            <a:spLocks noGrp="1"/>
          </p:cNvSpPr>
          <p:nvPr>
            <p:ph idx="1"/>
          </p:nvPr>
        </p:nvSpPr>
        <p:spPr>
          <a:xfrm>
            <a:off x="0" y="1435138"/>
            <a:ext cx="12192000" cy="5422861"/>
          </a:xfrm>
          <a:gradFill>
            <a:gsLst>
              <a:gs pos="14000">
                <a:schemeClr val="accent1">
                  <a:lumMod val="5000"/>
                  <a:lumOff val="95000"/>
                </a:schemeClr>
              </a:gs>
              <a:gs pos="66000">
                <a:schemeClr val="accent1">
                  <a:lumMod val="45000"/>
                  <a:lumOff val="55000"/>
                </a:schemeClr>
              </a:gs>
              <a:gs pos="66000">
                <a:schemeClr val="accent1">
                  <a:lumMod val="45000"/>
                  <a:lumOff val="55000"/>
                </a:schemeClr>
              </a:gs>
              <a:gs pos="80000">
                <a:schemeClr val="accent1">
                  <a:lumMod val="30000"/>
                  <a:lumOff val="70000"/>
                </a:schemeClr>
              </a:gs>
            </a:gsLst>
            <a:path path="circle">
              <a:fillToRect l="100000" t="100000"/>
            </a:path>
          </a:gradFill>
        </p:spPr>
        <p:txBody>
          <a:bodyPr>
            <a:normAutofit fontScale="92500" lnSpcReduction="10000"/>
          </a:bodyPr>
          <a:lstStyle/>
          <a:p>
            <a:endParaRPr lang="en-GB" sz="2600" i="1" dirty="0"/>
          </a:p>
          <a:p>
            <a:r>
              <a:rPr lang="en-GB" sz="2600" i="1" dirty="0"/>
              <a:t>Team reaches an agreement;</a:t>
            </a:r>
            <a:endParaRPr lang="en-GB" sz="2600" dirty="0"/>
          </a:p>
          <a:p>
            <a:r>
              <a:rPr lang="en-GB" sz="2600" i="1" dirty="0"/>
              <a:t>Individual roles are clear, main decisions accepted by</a:t>
            </a:r>
          </a:p>
          <a:p>
            <a:pPr marL="0" indent="0">
              <a:buNone/>
            </a:pPr>
            <a:r>
              <a:rPr lang="en-GB" sz="2600" i="1" dirty="0"/>
              <a:t>       all team members;</a:t>
            </a:r>
            <a:endParaRPr lang="en-GB" sz="2600" dirty="0"/>
          </a:p>
          <a:p>
            <a:r>
              <a:rPr lang="en-GB" sz="2600" i="1" dirty="0"/>
              <a:t>Team reaches desired level of collaboration and unity;</a:t>
            </a:r>
            <a:endParaRPr lang="en-GB" sz="2600" dirty="0"/>
          </a:p>
          <a:p>
            <a:r>
              <a:rPr lang="en-GB" sz="2600" i="1" dirty="0"/>
              <a:t>Leader facilitates the ideas into practice;</a:t>
            </a:r>
            <a:endParaRPr lang="en-GB" sz="2600" dirty="0"/>
          </a:p>
          <a:p>
            <a:r>
              <a:rPr lang="en-GB" sz="2600" i="1" dirty="0"/>
              <a:t>Leadership responsibilities shared with the team;</a:t>
            </a:r>
          </a:p>
          <a:p>
            <a:pPr marL="0" indent="0">
              <a:buNone/>
            </a:pPr>
            <a:endParaRPr lang="en-GB" sz="2600" dirty="0">
              <a:solidFill>
                <a:prstClr val="black"/>
              </a:solidFill>
            </a:endParaRPr>
          </a:p>
          <a:p>
            <a:pPr marL="0" indent="0">
              <a:buNone/>
            </a:pPr>
            <a:r>
              <a:rPr lang="en-GB" sz="2600" dirty="0">
                <a:solidFill>
                  <a:prstClr val="black"/>
                </a:solidFill>
              </a:rPr>
              <a:t>The third stage, norming, appears once the team reaches agreement on all topics. Individual roles are clear, and each team member agrees with the group’s established approach. Smaller tasks are delegated independently, while the main decisions are accepted with complete agreement. Team bonding reaches its peak, as the key words for this step become unity and collaboration(Miller, 2009). The leader is in charge of facilitating the team’s ideas into practice, as smaller leadership positions share responsibility (Chapman, 2001-2013) .</a:t>
            </a:r>
          </a:p>
          <a:p>
            <a:pPr marL="0" indent="0">
              <a:buNone/>
            </a:pPr>
            <a:endParaRPr lang="en-GB" dirty="0"/>
          </a:p>
          <a:p>
            <a:endParaRPr lang="en-GB" dirty="0"/>
          </a:p>
        </p:txBody>
      </p:sp>
      <p:cxnSp>
        <p:nvCxnSpPr>
          <p:cNvPr id="6" name="Straight Connector 5"/>
          <p:cNvCxnSpPr/>
          <p:nvPr/>
        </p:nvCxnSpPr>
        <p:spPr>
          <a:xfrm>
            <a:off x="936674" y="1378634"/>
            <a:ext cx="2073812" cy="0"/>
          </a:xfrm>
          <a:prstGeom prst="line">
            <a:avLst/>
          </a:prstGeom>
        </p:spPr>
        <p:style>
          <a:lnRef idx="1">
            <a:schemeClr val="accent1"/>
          </a:lnRef>
          <a:fillRef idx="0">
            <a:schemeClr val="accent1"/>
          </a:fillRef>
          <a:effectRef idx="0">
            <a:schemeClr val="accent1"/>
          </a:effectRef>
          <a:fontRef idx="minor">
            <a:schemeClr val="tx1"/>
          </a:fontRef>
        </p:style>
      </p:cxn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29600" y="1888003"/>
            <a:ext cx="3257284" cy="2439819"/>
          </a:xfrm>
          <a:prstGeom prst="rect">
            <a:avLst/>
          </a:prstGeom>
        </p:spPr>
      </p:pic>
    </p:spTree>
    <p:extLst>
      <p:ext uri="{BB962C8B-B14F-4D97-AF65-F5344CB8AC3E}">
        <p14:creationId xmlns:p14="http://schemas.microsoft.com/office/powerpoint/2010/main" val="10359977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154186"/>
          </a:xfrm>
        </p:spPr>
        <p:txBody>
          <a:bodyPr/>
          <a:lstStyle/>
          <a:p>
            <a:r>
              <a:rPr lang="en-GB" dirty="0"/>
              <a:t>Performing</a:t>
            </a:r>
          </a:p>
        </p:txBody>
      </p:sp>
      <p:sp>
        <p:nvSpPr>
          <p:cNvPr id="3" name="Content Placeholder 2"/>
          <p:cNvSpPr>
            <a:spLocks noGrp="1"/>
          </p:cNvSpPr>
          <p:nvPr>
            <p:ph idx="1"/>
          </p:nvPr>
        </p:nvSpPr>
        <p:spPr>
          <a:xfrm>
            <a:off x="0" y="1336431"/>
            <a:ext cx="12192000" cy="5521569"/>
          </a:xfrm>
          <a:gradFill>
            <a:gsLst>
              <a:gs pos="19000">
                <a:schemeClr val="accent1">
                  <a:lumMod val="5000"/>
                  <a:lumOff val="95000"/>
                </a:schemeClr>
              </a:gs>
              <a:gs pos="66000">
                <a:schemeClr val="accent1">
                  <a:lumMod val="45000"/>
                  <a:lumOff val="55000"/>
                </a:schemeClr>
              </a:gs>
              <a:gs pos="66000">
                <a:schemeClr val="accent1">
                  <a:lumMod val="45000"/>
                  <a:lumOff val="55000"/>
                </a:schemeClr>
              </a:gs>
              <a:gs pos="80000">
                <a:schemeClr val="accent1">
                  <a:lumMod val="30000"/>
                  <a:lumOff val="70000"/>
                </a:schemeClr>
              </a:gs>
            </a:gsLst>
            <a:path path="circle">
              <a:fillToRect l="100000" t="100000"/>
            </a:path>
          </a:gradFill>
        </p:spPr>
        <p:txBody>
          <a:bodyPr>
            <a:normAutofit fontScale="77500" lnSpcReduction="20000"/>
          </a:bodyPr>
          <a:lstStyle/>
          <a:p>
            <a:endParaRPr lang="en-GB" sz="3500" i="1" dirty="0"/>
          </a:p>
          <a:p>
            <a:r>
              <a:rPr lang="en-GB" sz="3400" i="1" dirty="0"/>
              <a:t>Strategic awareness for the team and individuals;</a:t>
            </a:r>
            <a:endParaRPr lang="en-GB" sz="3400" dirty="0"/>
          </a:p>
          <a:p>
            <a:r>
              <a:rPr lang="en-GB" sz="3400" i="1" dirty="0"/>
              <a:t>An optimised approach becomes a secondary goal, for the purpose of improving constantly;</a:t>
            </a:r>
            <a:endParaRPr lang="en-GB" sz="3400" dirty="0"/>
          </a:p>
          <a:p>
            <a:r>
              <a:rPr lang="en-GB" sz="3400" i="1" dirty="0"/>
              <a:t>Individual team members have high autonomy;</a:t>
            </a:r>
            <a:endParaRPr lang="en-GB" sz="3400" dirty="0"/>
          </a:p>
          <a:p>
            <a:r>
              <a:rPr lang="en-GB" sz="3400" i="1" dirty="0"/>
              <a:t>Disagreements are resolved quickly. Everyone knows what to do and how to do it;</a:t>
            </a:r>
            <a:endParaRPr lang="en-GB" sz="3400" dirty="0"/>
          </a:p>
          <a:p>
            <a:r>
              <a:rPr lang="en-GB" sz="3400" i="1" dirty="0"/>
              <a:t>The leader delegates and oversees the processes, without needed to intervene often; </a:t>
            </a:r>
          </a:p>
          <a:p>
            <a:pPr marL="0" indent="0">
              <a:buNone/>
            </a:pPr>
            <a:endParaRPr lang="en-GB" sz="34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3400" dirty="0">
                <a:latin typeface="Calibri" panose="020F0502020204030204" pitchFamily="34" charset="0"/>
                <a:ea typeface="Calibri" panose="020F0502020204030204" pitchFamily="34" charset="0"/>
                <a:cs typeface="Times New Roman" panose="02020603050405020304" pitchFamily="18" charset="0"/>
              </a:rPr>
              <a:t>The last stage, performing, is defined by strategic awareness by both individuals and the group as a whole. In search of optimisation, the team is looking to constantly improve, and focus on over achieving the initial goal. There is a high level of individual autonomy, as the leader is no longer required to intervene and rectify mistakes (Largent, 2016) . Any disagreements are quickly resolved, as the team knows exactly what to do, and how to do it.  The leader at this stage only assigns tasks and supervise the processes (Chapman, 2001-2013) . </a:t>
            </a:r>
          </a:p>
          <a:p>
            <a:pPr marL="0" indent="0">
              <a:buNone/>
            </a:pPr>
            <a:endParaRPr lang="en-GB" sz="3500" dirty="0"/>
          </a:p>
          <a:p>
            <a:pPr marL="0" indent="0">
              <a:buNone/>
            </a:pPr>
            <a:endParaRPr lang="en-GB" dirty="0"/>
          </a:p>
        </p:txBody>
      </p:sp>
      <p:cxnSp>
        <p:nvCxnSpPr>
          <p:cNvPr id="5" name="Straight Connector 4"/>
          <p:cNvCxnSpPr/>
          <p:nvPr/>
        </p:nvCxnSpPr>
        <p:spPr>
          <a:xfrm>
            <a:off x="936674" y="1336431"/>
            <a:ext cx="2538046"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79831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b="1" dirty="0"/>
              <a:t>3. Team Roles</a:t>
            </a:r>
          </a:p>
        </p:txBody>
      </p:sp>
      <p:sp>
        <p:nvSpPr>
          <p:cNvPr id="2" name="TextBox 1"/>
          <p:cNvSpPr txBox="1"/>
          <p:nvPr/>
        </p:nvSpPr>
        <p:spPr>
          <a:xfrm>
            <a:off x="14514" y="1451429"/>
            <a:ext cx="12221027" cy="5424571"/>
          </a:xfrm>
          <a:custGeom>
            <a:avLst/>
            <a:gdLst>
              <a:gd name="connsiteX0" fmla="*/ 0 w 12192000"/>
              <a:gd name="connsiteY0" fmla="*/ 0 h 4524315"/>
              <a:gd name="connsiteX1" fmla="*/ 12192000 w 12192000"/>
              <a:gd name="connsiteY1" fmla="*/ 0 h 4524315"/>
              <a:gd name="connsiteX2" fmla="*/ 12192000 w 12192000"/>
              <a:gd name="connsiteY2" fmla="*/ 4524315 h 4524315"/>
              <a:gd name="connsiteX3" fmla="*/ 0 w 12192000"/>
              <a:gd name="connsiteY3" fmla="*/ 4524315 h 4524315"/>
              <a:gd name="connsiteX4" fmla="*/ 0 w 12192000"/>
              <a:gd name="connsiteY4" fmla="*/ 0 h 4524315"/>
              <a:gd name="connsiteX0" fmla="*/ 14514 w 12192000"/>
              <a:gd name="connsiteY0" fmla="*/ 0 h 4814601"/>
              <a:gd name="connsiteX1" fmla="*/ 12192000 w 12192000"/>
              <a:gd name="connsiteY1" fmla="*/ 290286 h 4814601"/>
              <a:gd name="connsiteX2" fmla="*/ 12192000 w 12192000"/>
              <a:gd name="connsiteY2" fmla="*/ 4814601 h 4814601"/>
              <a:gd name="connsiteX3" fmla="*/ 0 w 12192000"/>
              <a:gd name="connsiteY3" fmla="*/ 4814601 h 4814601"/>
              <a:gd name="connsiteX4" fmla="*/ 14514 w 12192000"/>
              <a:gd name="connsiteY4" fmla="*/ 0 h 4814601"/>
              <a:gd name="connsiteX0" fmla="*/ 14514 w 12192000"/>
              <a:gd name="connsiteY0" fmla="*/ 0 h 4814601"/>
              <a:gd name="connsiteX1" fmla="*/ 12192000 w 12192000"/>
              <a:gd name="connsiteY1" fmla="*/ 290286 h 4814601"/>
              <a:gd name="connsiteX2" fmla="*/ 12192000 w 12192000"/>
              <a:gd name="connsiteY2" fmla="*/ 4814601 h 4814601"/>
              <a:gd name="connsiteX3" fmla="*/ 0 w 12192000"/>
              <a:gd name="connsiteY3" fmla="*/ 4814601 h 4814601"/>
              <a:gd name="connsiteX4" fmla="*/ 14514 w 12192000"/>
              <a:gd name="connsiteY4" fmla="*/ 0 h 4814601"/>
              <a:gd name="connsiteX0" fmla="*/ 14514 w 12192000"/>
              <a:gd name="connsiteY0" fmla="*/ 29028 h 4843629"/>
              <a:gd name="connsiteX1" fmla="*/ 12177486 w 12192000"/>
              <a:gd name="connsiteY1" fmla="*/ 0 h 4843629"/>
              <a:gd name="connsiteX2" fmla="*/ 12192000 w 12192000"/>
              <a:gd name="connsiteY2" fmla="*/ 4843629 h 4843629"/>
              <a:gd name="connsiteX3" fmla="*/ 0 w 12192000"/>
              <a:gd name="connsiteY3" fmla="*/ 4843629 h 4843629"/>
              <a:gd name="connsiteX4" fmla="*/ 14514 w 12192000"/>
              <a:gd name="connsiteY4" fmla="*/ 29028 h 4843629"/>
              <a:gd name="connsiteX0" fmla="*/ 29028 w 12206514"/>
              <a:gd name="connsiteY0" fmla="*/ 29028 h 5409686"/>
              <a:gd name="connsiteX1" fmla="*/ 12192000 w 12206514"/>
              <a:gd name="connsiteY1" fmla="*/ 0 h 5409686"/>
              <a:gd name="connsiteX2" fmla="*/ 12206514 w 12206514"/>
              <a:gd name="connsiteY2" fmla="*/ 4843629 h 5409686"/>
              <a:gd name="connsiteX3" fmla="*/ 0 w 12206514"/>
              <a:gd name="connsiteY3" fmla="*/ 5409686 h 5409686"/>
              <a:gd name="connsiteX4" fmla="*/ 29028 w 12206514"/>
              <a:gd name="connsiteY4" fmla="*/ 29028 h 5409686"/>
              <a:gd name="connsiteX0" fmla="*/ 29028 w 12206514"/>
              <a:gd name="connsiteY0" fmla="*/ 29028 h 5410078"/>
              <a:gd name="connsiteX1" fmla="*/ 12192000 w 12206514"/>
              <a:gd name="connsiteY1" fmla="*/ 0 h 5410078"/>
              <a:gd name="connsiteX2" fmla="*/ 12206514 w 12206514"/>
              <a:gd name="connsiteY2" fmla="*/ 4843629 h 5410078"/>
              <a:gd name="connsiteX3" fmla="*/ 0 w 12206514"/>
              <a:gd name="connsiteY3" fmla="*/ 5409686 h 5410078"/>
              <a:gd name="connsiteX4" fmla="*/ 29028 w 12206514"/>
              <a:gd name="connsiteY4" fmla="*/ 29028 h 5410078"/>
              <a:gd name="connsiteX0" fmla="*/ 29028 w 12221028"/>
              <a:gd name="connsiteY0" fmla="*/ 29028 h 5518515"/>
              <a:gd name="connsiteX1" fmla="*/ 12192000 w 12221028"/>
              <a:gd name="connsiteY1" fmla="*/ 0 h 5518515"/>
              <a:gd name="connsiteX2" fmla="*/ 12221028 w 12221028"/>
              <a:gd name="connsiteY2" fmla="*/ 5438715 h 5518515"/>
              <a:gd name="connsiteX3" fmla="*/ 0 w 12221028"/>
              <a:gd name="connsiteY3" fmla="*/ 5409686 h 5518515"/>
              <a:gd name="connsiteX4" fmla="*/ 29028 w 12221028"/>
              <a:gd name="connsiteY4" fmla="*/ 29028 h 5518515"/>
              <a:gd name="connsiteX0" fmla="*/ 29028 w 12221028"/>
              <a:gd name="connsiteY0" fmla="*/ 29028 h 5438715"/>
              <a:gd name="connsiteX1" fmla="*/ 12192000 w 12221028"/>
              <a:gd name="connsiteY1" fmla="*/ 0 h 5438715"/>
              <a:gd name="connsiteX2" fmla="*/ 12221028 w 12221028"/>
              <a:gd name="connsiteY2" fmla="*/ 5438715 h 5438715"/>
              <a:gd name="connsiteX3" fmla="*/ 0 w 12221028"/>
              <a:gd name="connsiteY3" fmla="*/ 5409686 h 5438715"/>
              <a:gd name="connsiteX4" fmla="*/ 29028 w 12221028"/>
              <a:gd name="connsiteY4" fmla="*/ 29028 h 5438715"/>
              <a:gd name="connsiteX0" fmla="*/ 29028 w 12221028"/>
              <a:gd name="connsiteY0" fmla="*/ 29028 h 5438715"/>
              <a:gd name="connsiteX1" fmla="*/ 12192000 w 12221028"/>
              <a:gd name="connsiteY1" fmla="*/ 0 h 5438715"/>
              <a:gd name="connsiteX2" fmla="*/ 12221028 w 12221028"/>
              <a:gd name="connsiteY2" fmla="*/ 5438715 h 5438715"/>
              <a:gd name="connsiteX3" fmla="*/ 0 w 12221028"/>
              <a:gd name="connsiteY3" fmla="*/ 5409686 h 5438715"/>
              <a:gd name="connsiteX4" fmla="*/ 29028 w 12221028"/>
              <a:gd name="connsiteY4" fmla="*/ 29028 h 5438715"/>
              <a:gd name="connsiteX0" fmla="*/ 29028 w 12221028"/>
              <a:gd name="connsiteY0" fmla="*/ 29028 h 5438715"/>
              <a:gd name="connsiteX1" fmla="*/ 12192000 w 12221028"/>
              <a:gd name="connsiteY1" fmla="*/ 0 h 5438715"/>
              <a:gd name="connsiteX2" fmla="*/ 12221028 w 12221028"/>
              <a:gd name="connsiteY2" fmla="*/ 5438715 h 5438715"/>
              <a:gd name="connsiteX3" fmla="*/ 0 w 12221028"/>
              <a:gd name="connsiteY3" fmla="*/ 5409686 h 5438715"/>
              <a:gd name="connsiteX4" fmla="*/ 29028 w 12221028"/>
              <a:gd name="connsiteY4" fmla="*/ 29028 h 5438715"/>
              <a:gd name="connsiteX0" fmla="*/ 29028 w 12235542"/>
              <a:gd name="connsiteY0" fmla="*/ 29028 h 5453229"/>
              <a:gd name="connsiteX1" fmla="*/ 12192000 w 12235542"/>
              <a:gd name="connsiteY1" fmla="*/ 0 h 5453229"/>
              <a:gd name="connsiteX2" fmla="*/ 12235542 w 12235542"/>
              <a:gd name="connsiteY2" fmla="*/ 5453229 h 5453229"/>
              <a:gd name="connsiteX3" fmla="*/ 0 w 12235542"/>
              <a:gd name="connsiteY3" fmla="*/ 5409686 h 5453229"/>
              <a:gd name="connsiteX4" fmla="*/ 29028 w 12235542"/>
              <a:gd name="connsiteY4" fmla="*/ 29028 h 5453229"/>
              <a:gd name="connsiteX0" fmla="*/ 29028 w 12235542"/>
              <a:gd name="connsiteY0" fmla="*/ 29028 h 5453229"/>
              <a:gd name="connsiteX1" fmla="*/ 12192000 w 12235542"/>
              <a:gd name="connsiteY1" fmla="*/ 0 h 5453229"/>
              <a:gd name="connsiteX2" fmla="*/ 12235542 w 12235542"/>
              <a:gd name="connsiteY2" fmla="*/ 5453229 h 5453229"/>
              <a:gd name="connsiteX3" fmla="*/ 0 w 12235542"/>
              <a:gd name="connsiteY3" fmla="*/ 5409686 h 5453229"/>
              <a:gd name="connsiteX4" fmla="*/ 29028 w 12235542"/>
              <a:gd name="connsiteY4" fmla="*/ 29028 h 5453229"/>
              <a:gd name="connsiteX0" fmla="*/ 14514 w 12221028"/>
              <a:gd name="connsiteY0" fmla="*/ 29028 h 5620231"/>
              <a:gd name="connsiteX1" fmla="*/ 12177486 w 12221028"/>
              <a:gd name="connsiteY1" fmla="*/ 0 h 5620231"/>
              <a:gd name="connsiteX2" fmla="*/ 12221028 w 12221028"/>
              <a:gd name="connsiteY2" fmla="*/ 5453229 h 5620231"/>
              <a:gd name="connsiteX3" fmla="*/ 0 w 12221028"/>
              <a:gd name="connsiteY3" fmla="*/ 5620231 h 5620231"/>
              <a:gd name="connsiteX4" fmla="*/ 14514 w 12221028"/>
              <a:gd name="connsiteY4" fmla="*/ 29028 h 5620231"/>
              <a:gd name="connsiteX0" fmla="*/ 14514 w 12221028"/>
              <a:gd name="connsiteY0" fmla="*/ 29028 h 5633697"/>
              <a:gd name="connsiteX1" fmla="*/ 12177486 w 12221028"/>
              <a:gd name="connsiteY1" fmla="*/ 0 h 5633697"/>
              <a:gd name="connsiteX2" fmla="*/ 12221028 w 12221028"/>
              <a:gd name="connsiteY2" fmla="*/ 5633697 h 5633697"/>
              <a:gd name="connsiteX3" fmla="*/ 0 w 12221028"/>
              <a:gd name="connsiteY3" fmla="*/ 5620231 h 5633697"/>
              <a:gd name="connsiteX4" fmla="*/ 14514 w 12221028"/>
              <a:gd name="connsiteY4" fmla="*/ 29028 h 5633697"/>
              <a:gd name="connsiteX0" fmla="*/ 0 w 12206514"/>
              <a:gd name="connsiteY0" fmla="*/ 29028 h 5806671"/>
              <a:gd name="connsiteX1" fmla="*/ 12162972 w 12206514"/>
              <a:gd name="connsiteY1" fmla="*/ 0 h 5806671"/>
              <a:gd name="connsiteX2" fmla="*/ 12206514 w 12206514"/>
              <a:gd name="connsiteY2" fmla="*/ 5633697 h 5806671"/>
              <a:gd name="connsiteX3" fmla="*/ 14514 w 12206514"/>
              <a:gd name="connsiteY3" fmla="*/ 5806671 h 5806671"/>
              <a:gd name="connsiteX4" fmla="*/ 0 w 12206514"/>
              <a:gd name="connsiteY4" fmla="*/ 29028 h 5806671"/>
              <a:gd name="connsiteX0" fmla="*/ 0 w 12221028"/>
              <a:gd name="connsiteY0" fmla="*/ 29028 h 5806671"/>
              <a:gd name="connsiteX1" fmla="*/ 12162972 w 12221028"/>
              <a:gd name="connsiteY1" fmla="*/ 0 h 5806671"/>
              <a:gd name="connsiteX2" fmla="*/ 12221028 w 12221028"/>
              <a:gd name="connsiteY2" fmla="*/ 5804601 h 5806671"/>
              <a:gd name="connsiteX3" fmla="*/ 14514 w 12221028"/>
              <a:gd name="connsiteY3" fmla="*/ 5806671 h 5806671"/>
              <a:gd name="connsiteX4" fmla="*/ 0 w 12221028"/>
              <a:gd name="connsiteY4" fmla="*/ 29028 h 58066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21028" h="5806671">
                <a:moveTo>
                  <a:pt x="0" y="29028"/>
                </a:moveTo>
                <a:lnTo>
                  <a:pt x="12162972" y="0"/>
                </a:lnTo>
                <a:lnTo>
                  <a:pt x="12221028" y="5804601"/>
                </a:lnTo>
                <a:lnTo>
                  <a:pt x="14514" y="5806671"/>
                </a:lnTo>
                <a:lnTo>
                  <a:pt x="0" y="29028"/>
                </a:lnTo>
                <a:close/>
              </a:path>
            </a:pathLst>
          </a:custGeom>
          <a:gradFill>
            <a:gsLst>
              <a:gs pos="19000">
                <a:schemeClr val="accent1">
                  <a:lumMod val="5000"/>
                  <a:lumOff val="95000"/>
                </a:schemeClr>
              </a:gs>
              <a:gs pos="66000">
                <a:schemeClr val="accent1">
                  <a:lumMod val="45000"/>
                  <a:lumOff val="55000"/>
                </a:schemeClr>
              </a:gs>
              <a:gs pos="66000">
                <a:schemeClr val="accent1">
                  <a:lumMod val="45000"/>
                  <a:lumOff val="55000"/>
                </a:schemeClr>
              </a:gs>
              <a:gs pos="80000">
                <a:schemeClr val="accent1">
                  <a:lumMod val="30000"/>
                  <a:lumOff val="70000"/>
                </a:schemeClr>
              </a:gs>
            </a:gsLst>
            <a:path path="circle">
              <a:fillToRect l="100000" t="100000"/>
            </a:path>
          </a:gradFill>
        </p:spPr>
        <p:txBody>
          <a:bodyPr wrap="square" rtlCol="0">
            <a:spAutoFit/>
          </a:bodyPr>
          <a:lstStyle/>
          <a:p>
            <a:pPr algn="r"/>
            <a:r>
              <a:rPr lang="en-GB" sz="2400" b="1" dirty="0"/>
              <a:t>                                                                                          Meredith Belbin</a:t>
            </a:r>
            <a:r>
              <a:rPr lang="en-GB" sz="2400" dirty="0"/>
              <a:t> (1926) is a British researcher known as the Father of Team Roles Theory.</a:t>
            </a:r>
          </a:p>
          <a:p>
            <a:pPr algn="r"/>
            <a:r>
              <a:rPr lang="en-GB" sz="2400" dirty="0"/>
              <a:t>                                                                                                   He is a researcher at Henley Business                                           School, Oxfordshire, England.</a:t>
            </a:r>
          </a:p>
          <a:p>
            <a:pPr algn="r"/>
            <a:r>
              <a:rPr lang="en-GB" sz="2400" dirty="0"/>
              <a:t>                                                                              He defines a team role as ‘a tendency to behave,                                contribute and interrelate with others</a:t>
            </a:r>
          </a:p>
          <a:p>
            <a:pPr algn="r"/>
            <a:r>
              <a:rPr lang="en-GB" sz="2400" dirty="0"/>
              <a:t> in  a particular way.’</a:t>
            </a:r>
          </a:p>
          <a:p>
            <a:pPr algn="r"/>
            <a:endParaRPr lang="en-GB" sz="2400" dirty="0"/>
          </a:p>
          <a:p>
            <a:pPr algn="r"/>
            <a:r>
              <a:rPr lang="en-GB" sz="2400" dirty="0"/>
              <a:t>  “What is needed is not well </a:t>
            </a:r>
          </a:p>
          <a:p>
            <a:pPr algn="r"/>
            <a:r>
              <a:rPr lang="en-GB" sz="2400" dirty="0"/>
              <a:t>balanced individuals,</a:t>
            </a:r>
          </a:p>
          <a:p>
            <a:pPr algn="r"/>
            <a:r>
              <a:rPr lang="en-GB" sz="2400" dirty="0"/>
              <a:t> but individuals who </a:t>
            </a:r>
          </a:p>
          <a:p>
            <a:pPr algn="r"/>
            <a:r>
              <a:rPr lang="en-GB" sz="2400" dirty="0"/>
              <a:t>balance well with each other.”</a:t>
            </a:r>
          </a:p>
          <a:p>
            <a:pPr algn="r"/>
            <a:endParaRPr lang="en-GB" sz="2400" dirty="0"/>
          </a:p>
          <a:p>
            <a:pPr algn="r"/>
            <a:r>
              <a:rPr lang="en-GB" sz="2400" dirty="0"/>
              <a:t>-Meredith Belbin-</a:t>
            </a:r>
          </a:p>
        </p:txBody>
      </p:sp>
      <p:pic>
        <p:nvPicPr>
          <p:cNvPr id="4" name="Picture 3"/>
          <p:cNvPicPr>
            <a:picLocks noChangeAspect="1"/>
          </p:cNvPicPr>
          <p:nvPr/>
        </p:nvPicPr>
        <p:blipFill>
          <a:blip r:embed="rId3"/>
          <a:stretch>
            <a:fillRect/>
          </a:stretch>
        </p:blipFill>
        <p:spPr>
          <a:xfrm>
            <a:off x="648924" y="1451429"/>
            <a:ext cx="4657748" cy="5340559"/>
          </a:xfrm>
          <a:prstGeom prst="rect">
            <a:avLst/>
          </a:prstGeom>
        </p:spPr>
      </p:pic>
    </p:spTree>
    <p:extLst>
      <p:ext uri="{BB962C8B-B14F-4D97-AF65-F5344CB8AC3E}">
        <p14:creationId xmlns:p14="http://schemas.microsoft.com/office/powerpoint/2010/main" val="9081913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19000">
              <a:schemeClr val="accent1">
                <a:lumMod val="5000"/>
                <a:lumOff val="95000"/>
              </a:schemeClr>
            </a:gs>
            <a:gs pos="66000">
              <a:schemeClr val="accent1">
                <a:lumMod val="45000"/>
                <a:lumOff val="55000"/>
              </a:schemeClr>
            </a:gs>
            <a:gs pos="66000">
              <a:schemeClr val="accent1">
                <a:lumMod val="45000"/>
                <a:lumOff val="55000"/>
              </a:schemeClr>
            </a:gs>
            <a:gs pos="80000">
              <a:schemeClr val="accent1">
                <a:lumMod val="30000"/>
                <a:lumOff val="70000"/>
              </a:schemeClr>
            </a:gs>
          </a:gsLst>
          <a:path path="circle">
            <a:fillToRect l="100000" t="100000"/>
          </a:path>
        </a:gradFill>
        <a:effectLst/>
      </p:bgPr>
    </p:bg>
    <p:spTree>
      <p:nvGrpSpPr>
        <p:cNvPr id="1" name=""/>
        <p:cNvGrpSpPr/>
        <p:nvPr/>
      </p:nvGrpSpPr>
      <p:grpSpPr>
        <a:xfrm>
          <a:off x="0" y="0"/>
          <a:ext cx="0" cy="0"/>
          <a:chOff x="0" y="0"/>
          <a:chExt cx="0" cy="0"/>
        </a:xfrm>
      </p:grpSpPr>
      <p:sp>
        <p:nvSpPr>
          <p:cNvPr id="25" name="Rounded Rectangle 24"/>
          <p:cNvSpPr/>
          <p:nvPr/>
        </p:nvSpPr>
        <p:spPr>
          <a:xfrm>
            <a:off x="2960253" y="3036059"/>
            <a:ext cx="6725265" cy="3861270"/>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a:lnSpc>
                <a:spcPct val="150000"/>
              </a:lnSpc>
            </a:pPr>
            <a:r>
              <a:rPr lang="en-GB" sz="2000" b="1" dirty="0">
                <a:solidFill>
                  <a:schemeClr val="tx1"/>
                </a:solidFill>
                <a:latin typeface="Arial" panose="020B0604020202020204" pitchFamily="34" charset="0"/>
                <a:cs typeface="Arial" panose="020B0604020202020204" pitchFamily="34" charset="0"/>
              </a:rPr>
              <a:t>                             Thinking roles</a:t>
            </a:r>
            <a:endParaRPr lang="en-GB" sz="2000" dirty="0">
              <a:solidFill>
                <a:schemeClr val="tx1"/>
              </a:solidFill>
              <a:latin typeface="Arial" panose="020B0604020202020204" pitchFamily="34" charset="0"/>
              <a:cs typeface="Arial" panose="020B0604020202020204" pitchFamily="34" charset="0"/>
            </a:endParaRPr>
          </a:p>
          <a:p>
            <a:pPr fontAlgn="b">
              <a:lnSpc>
                <a:spcPct val="150000"/>
              </a:lnSpc>
            </a:pPr>
            <a:r>
              <a:rPr lang="en-GB" b="1" dirty="0">
                <a:solidFill>
                  <a:schemeClr val="tx1"/>
                </a:solidFill>
              </a:rPr>
              <a:t>Plant</a:t>
            </a:r>
            <a:r>
              <a:rPr lang="en-GB" dirty="0">
                <a:solidFill>
                  <a:schemeClr val="tx1"/>
                </a:solidFill>
              </a:rPr>
              <a:t>- this is a highly creative personnel who good at solving problems in alternative ways. </a:t>
            </a:r>
          </a:p>
          <a:p>
            <a:pPr>
              <a:lnSpc>
                <a:spcPct val="150000"/>
              </a:lnSpc>
            </a:pPr>
            <a:r>
              <a:rPr lang="en-GB" b="1" dirty="0">
                <a:solidFill>
                  <a:schemeClr val="tx1"/>
                </a:solidFill>
              </a:rPr>
              <a:t>Specialists</a:t>
            </a:r>
            <a:r>
              <a:rPr lang="en-GB" dirty="0">
                <a:solidFill>
                  <a:schemeClr val="tx1"/>
                </a:solidFill>
              </a:rPr>
              <a:t>- This is an expert who has deep knowledge in the subject the team is working on.</a:t>
            </a:r>
          </a:p>
          <a:p>
            <a:pPr>
              <a:lnSpc>
                <a:spcPct val="150000"/>
              </a:lnSpc>
            </a:pPr>
            <a:r>
              <a:rPr lang="en-US" b="1" dirty="0"/>
              <a:t>Monitor-Evaluators</a:t>
            </a:r>
            <a:r>
              <a:rPr lang="en-US" dirty="0"/>
              <a:t>- This person looks with a critical  but logical eye and spots any issues. </a:t>
            </a:r>
          </a:p>
          <a:p>
            <a:endParaRPr lang="en-GB" sz="1600" dirty="0"/>
          </a:p>
        </p:txBody>
      </p:sp>
      <p:sp>
        <p:nvSpPr>
          <p:cNvPr id="26" name="Right Arrow 25"/>
          <p:cNvSpPr/>
          <p:nvPr/>
        </p:nvSpPr>
        <p:spPr>
          <a:xfrm rot="16200000">
            <a:off x="5923435" y="2619340"/>
            <a:ext cx="771513" cy="754401"/>
          </a:xfrm>
          <a:prstGeom prst="rightArrow">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sz="1600">
              <a:latin typeface="Arial" panose="020B0604020202020204" pitchFamily="34" charset="0"/>
              <a:cs typeface="Arial" panose="020B0604020202020204" pitchFamily="34" charset="0"/>
            </a:endParaRPr>
          </a:p>
        </p:txBody>
      </p:sp>
      <p:sp>
        <p:nvSpPr>
          <p:cNvPr id="32" name="Rounded Rectangle 31"/>
          <p:cNvSpPr/>
          <p:nvPr/>
        </p:nvSpPr>
        <p:spPr>
          <a:xfrm>
            <a:off x="716120" y="4236629"/>
            <a:ext cx="2100397" cy="1585728"/>
          </a:xfrm>
          <a:prstGeom prst="roundRect">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en-GB" sz="1600" dirty="0">
                <a:latin typeface="Arial" panose="020B0604020202020204" pitchFamily="34" charset="0"/>
                <a:cs typeface="Arial" panose="020B0604020202020204" pitchFamily="34" charset="0"/>
              </a:rPr>
              <a:t>Strengths: dedicated</a:t>
            </a:r>
          </a:p>
          <a:p>
            <a:pPr algn="ctr"/>
            <a:r>
              <a:rPr lang="en-GB" sz="1600" dirty="0">
                <a:latin typeface="Arial" panose="020B0604020202020204" pitchFamily="34" charset="0"/>
                <a:cs typeface="Arial" panose="020B0604020202020204" pitchFamily="34" charset="0"/>
              </a:rPr>
              <a:t>Weaknesses: dwells on the technologies</a:t>
            </a:r>
          </a:p>
        </p:txBody>
      </p:sp>
      <p:sp>
        <p:nvSpPr>
          <p:cNvPr id="34" name="Rounded Rectangle 33"/>
          <p:cNvSpPr/>
          <p:nvPr/>
        </p:nvSpPr>
        <p:spPr>
          <a:xfrm>
            <a:off x="5302487" y="0"/>
            <a:ext cx="2040795" cy="1529526"/>
          </a:xfrm>
          <a:prstGeom prst="roundRect">
            <a:avLst/>
          </a:prstGeom>
        </p:spPr>
        <p:style>
          <a:lnRef idx="1">
            <a:schemeClr val="accent4"/>
          </a:lnRef>
          <a:fillRef idx="3">
            <a:schemeClr val="accent4"/>
          </a:fillRef>
          <a:effectRef idx="2">
            <a:schemeClr val="accent4"/>
          </a:effectRef>
          <a:fontRef idx="minor">
            <a:schemeClr val="lt1"/>
          </a:fontRef>
        </p:style>
        <p:txBody>
          <a:bodyPr rtlCol="0" anchor="ctr"/>
          <a:lstStyle/>
          <a:p>
            <a:pPr algn="ctr"/>
            <a:r>
              <a:rPr lang="en-GB" sz="1600" dirty="0">
                <a:latin typeface="Arial" panose="020B0604020202020204" pitchFamily="34" charset="0"/>
                <a:cs typeface="Arial" panose="020B0604020202020204" pitchFamily="34" charset="0"/>
              </a:rPr>
              <a:t>Strengths: creative, imaginative</a:t>
            </a:r>
          </a:p>
          <a:p>
            <a:pPr algn="ctr"/>
            <a:r>
              <a:rPr lang="en-GB" sz="1600" dirty="0">
                <a:latin typeface="Arial" panose="020B0604020202020204" pitchFamily="34" charset="0"/>
                <a:cs typeface="Arial" panose="020B0604020202020204" pitchFamily="34" charset="0"/>
              </a:rPr>
              <a:t>Weaknesses: ignore incidentals</a:t>
            </a:r>
          </a:p>
        </p:txBody>
      </p:sp>
      <p:sp>
        <p:nvSpPr>
          <p:cNvPr id="35" name="Rounded Rectangle 34"/>
          <p:cNvSpPr/>
          <p:nvPr/>
        </p:nvSpPr>
        <p:spPr>
          <a:xfrm>
            <a:off x="9815678" y="4197736"/>
            <a:ext cx="2100397" cy="1585728"/>
          </a:xfrm>
          <a:prstGeom prst="roundRect">
            <a:avLst/>
          </a:prstGeom>
          <a:solidFill>
            <a:srgbClr val="D15FC6"/>
          </a:solidFill>
        </p:spPr>
        <p:style>
          <a:lnRef idx="1">
            <a:schemeClr val="dk1"/>
          </a:lnRef>
          <a:fillRef idx="3">
            <a:schemeClr val="dk1"/>
          </a:fillRef>
          <a:effectRef idx="2">
            <a:schemeClr val="dk1"/>
          </a:effectRef>
          <a:fontRef idx="minor">
            <a:schemeClr val="lt1"/>
          </a:fontRef>
        </p:style>
        <p:txBody>
          <a:bodyPr rtlCol="0" anchor="ctr"/>
          <a:lstStyle/>
          <a:p>
            <a:pPr algn="ctr"/>
            <a:r>
              <a:rPr lang="en-GB" sz="1600" dirty="0">
                <a:latin typeface="Arial" panose="020B0604020202020204" pitchFamily="34" charset="0"/>
                <a:cs typeface="Arial" panose="020B0604020202020204" pitchFamily="34" charset="0"/>
              </a:rPr>
              <a:t>Strengths: sober, strategic</a:t>
            </a:r>
          </a:p>
          <a:p>
            <a:pPr algn="ctr"/>
            <a:r>
              <a:rPr lang="en-GB" sz="1600" dirty="0">
                <a:latin typeface="Arial" panose="020B0604020202020204" pitchFamily="34" charset="0"/>
                <a:cs typeface="Arial" panose="020B0604020202020204" pitchFamily="34" charset="0"/>
              </a:rPr>
              <a:t>Weaknesses: overly critical</a:t>
            </a:r>
          </a:p>
        </p:txBody>
      </p:sp>
      <p:sp>
        <p:nvSpPr>
          <p:cNvPr id="36" name="Rectangle 35"/>
          <p:cNvSpPr/>
          <p:nvPr/>
        </p:nvSpPr>
        <p:spPr>
          <a:xfrm>
            <a:off x="905997" y="3052121"/>
            <a:ext cx="1720644" cy="1081257"/>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1600" dirty="0">
                <a:latin typeface="Arial" panose="020B0604020202020204" pitchFamily="34" charset="0"/>
                <a:cs typeface="Arial" panose="020B0604020202020204" pitchFamily="34" charset="0"/>
              </a:rPr>
              <a:t>The </a:t>
            </a:r>
          </a:p>
          <a:p>
            <a:pPr algn="ctr"/>
            <a:r>
              <a:rPr lang="en-GB" sz="1600" dirty="0">
                <a:latin typeface="Arial" panose="020B0604020202020204" pitchFamily="34" charset="0"/>
                <a:cs typeface="Arial" panose="020B0604020202020204" pitchFamily="34" charset="0"/>
              </a:rPr>
              <a:t>Specialist</a:t>
            </a:r>
          </a:p>
        </p:txBody>
      </p:sp>
      <p:sp>
        <p:nvSpPr>
          <p:cNvPr id="37" name="Rectangle 36"/>
          <p:cNvSpPr/>
          <p:nvPr/>
        </p:nvSpPr>
        <p:spPr>
          <a:xfrm>
            <a:off x="5448868" y="1641494"/>
            <a:ext cx="1720644" cy="1081257"/>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1600" dirty="0">
                <a:latin typeface="Arial" panose="020B0604020202020204" pitchFamily="34" charset="0"/>
                <a:cs typeface="Arial" panose="020B0604020202020204" pitchFamily="34" charset="0"/>
              </a:rPr>
              <a:t> The Plant</a:t>
            </a:r>
          </a:p>
        </p:txBody>
      </p:sp>
      <p:sp>
        <p:nvSpPr>
          <p:cNvPr id="38" name="Rectangle 37"/>
          <p:cNvSpPr/>
          <p:nvPr/>
        </p:nvSpPr>
        <p:spPr>
          <a:xfrm>
            <a:off x="10005555" y="2996730"/>
            <a:ext cx="1720644" cy="1081257"/>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1600" dirty="0">
                <a:latin typeface="Arial" panose="020B0604020202020204" pitchFamily="34" charset="0"/>
                <a:cs typeface="Arial" panose="020B0604020202020204" pitchFamily="34" charset="0"/>
              </a:rPr>
              <a:t>The </a:t>
            </a:r>
          </a:p>
          <a:p>
            <a:pPr algn="ctr"/>
            <a:r>
              <a:rPr lang="en-GB" sz="1600" dirty="0">
                <a:latin typeface="Arial" panose="020B0604020202020204" pitchFamily="34" charset="0"/>
                <a:cs typeface="Arial" panose="020B0604020202020204" pitchFamily="34" charset="0"/>
              </a:rPr>
              <a:t>Monitor/ Evaluator</a:t>
            </a:r>
          </a:p>
        </p:txBody>
      </p:sp>
      <p:pic>
        <p:nvPicPr>
          <p:cNvPr id="39" name="Picture 38"/>
          <p:cNvPicPr>
            <a:picLocks noChangeAspect="1"/>
          </p:cNvPicPr>
          <p:nvPr/>
        </p:nvPicPr>
        <p:blipFill>
          <a:blip r:embed="rId3"/>
          <a:stretch>
            <a:fillRect/>
          </a:stretch>
        </p:blipFill>
        <p:spPr>
          <a:xfrm>
            <a:off x="51445" y="68767"/>
            <a:ext cx="3832186" cy="2849032"/>
          </a:xfrm>
          <a:prstGeom prst="rect">
            <a:avLst/>
          </a:prstGeom>
        </p:spPr>
      </p:pic>
      <p:pic>
        <p:nvPicPr>
          <p:cNvPr id="40" name="Picture 39"/>
          <p:cNvPicPr>
            <a:picLocks noChangeAspect="1"/>
          </p:cNvPicPr>
          <p:nvPr/>
        </p:nvPicPr>
        <p:blipFill>
          <a:blip r:embed="rId4"/>
          <a:stretch>
            <a:fillRect/>
          </a:stretch>
        </p:blipFill>
        <p:spPr>
          <a:xfrm>
            <a:off x="7758911" y="68767"/>
            <a:ext cx="4251814" cy="2653984"/>
          </a:xfrm>
          <a:prstGeom prst="rect">
            <a:avLst/>
          </a:prstGeom>
        </p:spPr>
      </p:pic>
      <p:sp>
        <p:nvSpPr>
          <p:cNvPr id="41" name="Rounded Rectangle 40"/>
          <p:cNvSpPr/>
          <p:nvPr/>
        </p:nvSpPr>
        <p:spPr>
          <a:xfrm>
            <a:off x="4041058" y="6312310"/>
            <a:ext cx="4778477" cy="4719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Team Roles within Care Homes</a:t>
            </a:r>
          </a:p>
        </p:txBody>
      </p:sp>
      <p:sp>
        <p:nvSpPr>
          <p:cNvPr id="27" name="Right Arrow 26"/>
          <p:cNvSpPr/>
          <p:nvPr/>
        </p:nvSpPr>
        <p:spPr>
          <a:xfrm>
            <a:off x="9468464" y="4757361"/>
            <a:ext cx="551697" cy="754401"/>
          </a:xfrm>
          <a:prstGeom prst="rightArrow">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sz="1600">
              <a:latin typeface="Arial" panose="020B0604020202020204" pitchFamily="34" charset="0"/>
              <a:cs typeface="Arial" panose="020B0604020202020204" pitchFamily="34" charset="0"/>
            </a:endParaRPr>
          </a:p>
        </p:txBody>
      </p:sp>
      <p:sp>
        <p:nvSpPr>
          <p:cNvPr id="24" name="Right Arrow 23"/>
          <p:cNvSpPr/>
          <p:nvPr/>
        </p:nvSpPr>
        <p:spPr>
          <a:xfrm rot="10800000">
            <a:off x="2584137" y="4757359"/>
            <a:ext cx="565992" cy="754401"/>
          </a:xfrm>
          <a:prstGeom prst="rightArrow">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sz="16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34167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19000">
              <a:schemeClr val="accent1">
                <a:lumMod val="5000"/>
                <a:lumOff val="95000"/>
              </a:schemeClr>
            </a:gs>
            <a:gs pos="66000">
              <a:schemeClr val="accent1">
                <a:lumMod val="45000"/>
                <a:lumOff val="55000"/>
              </a:schemeClr>
            </a:gs>
            <a:gs pos="66000">
              <a:schemeClr val="accent1">
                <a:lumMod val="45000"/>
                <a:lumOff val="55000"/>
              </a:schemeClr>
            </a:gs>
            <a:gs pos="80000">
              <a:schemeClr val="accent1">
                <a:lumMod val="30000"/>
                <a:lumOff val="70000"/>
              </a:schemeClr>
            </a:gs>
          </a:gsLst>
          <a:path path="circle">
            <a:fillToRect l="100000" t="100000"/>
          </a:path>
        </a:gradFill>
        <a:effectLst/>
      </p:bgPr>
    </p:bg>
    <p:spTree>
      <p:nvGrpSpPr>
        <p:cNvPr id="1" name=""/>
        <p:cNvGrpSpPr/>
        <p:nvPr/>
      </p:nvGrpSpPr>
      <p:grpSpPr>
        <a:xfrm>
          <a:off x="0" y="0"/>
          <a:ext cx="0" cy="0"/>
          <a:chOff x="0" y="0"/>
          <a:chExt cx="0" cy="0"/>
        </a:xfrm>
      </p:grpSpPr>
      <p:pic>
        <p:nvPicPr>
          <p:cNvPr id="18" name="Picture 17"/>
          <p:cNvPicPr>
            <a:picLocks noChangeAspect="1"/>
          </p:cNvPicPr>
          <p:nvPr/>
        </p:nvPicPr>
        <p:blipFill>
          <a:blip r:embed="rId3"/>
          <a:stretch>
            <a:fillRect/>
          </a:stretch>
        </p:blipFill>
        <p:spPr>
          <a:xfrm>
            <a:off x="2017045" y="1196855"/>
            <a:ext cx="3717620" cy="3301696"/>
          </a:xfrm>
          <a:prstGeom prst="rect">
            <a:avLst/>
          </a:prstGeom>
        </p:spPr>
      </p:pic>
      <p:sp>
        <p:nvSpPr>
          <p:cNvPr id="5" name="Right Arrow 4"/>
          <p:cNvSpPr/>
          <p:nvPr/>
        </p:nvSpPr>
        <p:spPr>
          <a:xfrm rot="5400000">
            <a:off x="4954369" y="1851716"/>
            <a:ext cx="2224256" cy="10524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ight Arrow 5"/>
          <p:cNvSpPr/>
          <p:nvPr/>
        </p:nvSpPr>
        <p:spPr>
          <a:xfrm rot="5400000">
            <a:off x="625390" y="1800671"/>
            <a:ext cx="2103846" cy="106828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ight Arrow 9"/>
          <p:cNvSpPr/>
          <p:nvPr/>
        </p:nvSpPr>
        <p:spPr>
          <a:xfrm rot="5400000">
            <a:off x="9439537" y="1852347"/>
            <a:ext cx="2246414" cy="106828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p:cNvSpPr/>
          <p:nvPr/>
        </p:nvSpPr>
        <p:spPr>
          <a:xfrm>
            <a:off x="4946782" y="4498551"/>
            <a:ext cx="2239430" cy="2113932"/>
          </a:xfrm>
          <a:prstGeom prst="ellipse">
            <a:avLst/>
          </a:prstGeom>
          <a:solidFill>
            <a:srgbClr val="D15FC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Strengths: painstaking</a:t>
            </a:r>
          </a:p>
          <a:p>
            <a:pPr algn="ctr"/>
            <a:r>
              <a:rPr lang="en-GB" dirty="0"/>
              <a:t>Weaknesses: reluctant to delegate</a:t>
            </a:r>
          </a:p>
        </p:txBody>
      </p:sp>
      <p:sp>
        <p:nvSpPr>
          <p:cNvPr id="15" name="Oval 14"/>
          <p:cNvSpPr/>
          <p:nvPr/>
        </p:nvSpPr>
        <p:spPr>
          <a:xfrm>
            <a:off x="581941" y="4483272"/>
            <a:ext cx="2190744" cy="1981988"/>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t>Strengths: practical, reliable</a:t>
            </a:r>
          </a:p>
          <a:p>
            <a:pPr algn="ctr"/>
            <a:r>
              <a:rPr lang="en-GB" dirty="0"/>
              <a:t>Weaknesses: inflexible</a:t>
            </a:r>
          </a:p>
        </p:txBody>
      </p:sp>
      <p:sp>
        <p:nvSpPr>
          <p:cNvPr id="16" name="Oval 15"/>
          <p:cNvSpPr/>
          <p:nvPr/>
        </p:nvSpPr>
        <p:spPr>
          <a:xfrm>
            <a:off x="9556954" y="4558495"/>
            <a:ext cx="2163097" cy="2070557"/>
          </a:xfrm>
          <a:prstGeom prst="ellipse">
            <a:avLst/>
          </a:prstGeom>
          <a:solidFill>
            <a:srgbClr val="33ED5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Strengths: dynamic</a:t>
            </a:r>
          </a:p>
          <a:p>
            <a:pPr algn="ctr"/>
            <a:r>
              <a:rPr lang="en-GB" dirty="0"/>
              <a:t>Weaknesses: offensive</a:t>
            </a:r>
          </a:p>
        </p:txBody>
      </p:sp>
      <p:pic>
        <p:nvPicPr>
          <p:cNvPr id="17" name="Picture 16"/>
          <p:cNvPicPr>
            <a:picLocks noChangeAspect="1"/>
          </p:cNvPicPr>
          <p:nvPr/>
        </p:nvPicPr>
        <p:blipFill>
          <a:blip r:embed="rId4"/>
          <a:stretch>
            <a:fillRect/>
          </a:stretch>
        </p:blipFill>
        <p:spPr>
          <a:xfrm>
            <a:off x="6826431" y="1332132"/>
            <a:ext cx="2952902" cy="3086259"/>
          </a:xfrm>
          <a:prstGeom prst="rect">
            <a:avLst/>
          </a:prstGeom>
        </p:spPr>
      </p:pic>
      <p:sp>
        <p:nvSpPr>
          <p:cNvPr id="21" name="Rectangle 20"/>
          <p:cNvSpPr/>
          <p:nvPr/>
        </p:nvSpPr>
        <p:spPr>
          <a:xfrm>
            <a:off x="9702422" y="3477238"/>
            <a:ext cx="1720644" cy="1081257"/>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latin typeface="Arial" panose="020B0604020202020204" pitchFamily="34" charset="0"/>
                <a:cs typeface="Arial" panose="020B0604020202020204" pitchFamily="34" charset="0"/>
              </a:rPr>
              <a:t>The</a:t>
            </a:r>
          </a:p>
          <a:p>
            <a:pPr algn="ctr"/>
            <a:r>
              <a:rPr lang="en-GB" dirty="0">
                <a:latin typeface="Arial" panose="020B0604020202020204" pitchFamily="34" charset="0"/>
                <a:cs typeface="Arial" panose="020B0604020202020204" pitchFamily="34" charset="0"/>
              </a:rPr>
              <a:t> Shaper </a:t>
            </a:r>
          </a:p>
        </p:txBody>
      </p:sp>
      <p:sp>
        <p:nvSpPr>
          <p:cNvPr id="22" name="Rectangle 21"/>
          <p:cNvSpPr/>
          <p:nvPr/>
        </p:nvSpPr>
        <p:spPr>
          <a:xfrm>
            <a:off x="5162852" y="3417163"/>
            <a:ext cx="1930882" cy="107128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latin typeface="Arial" panose="020B0604020202020204" pitchFamily="34" charset="0"/>
                <a:cs typeface="Arial" panose="020B0604020202020204" pitchFamily="34" charset="0"/>
              </a:rPr>
              <a:t>The Completer/ Finisher</a:t>
            </a:r>
          </a:p>
        </p:txBody>
      </p:sp>
      <p:sp>
        <p:nvSpPr>
          <p:cNvPr id="20" name="Rectangle 19"/>
          <p:cNvSpPr/>
          <p:nvPr/>
        </p:nvSpPr>
        <p:spPr>
          <a:xfrm>
            <a:off x="780151" y="3402015"/>
            <a:ext cx="1720644" cy="1081257"/>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dirty="0">
                <a:latin typeface="Arial" panose="020B0604020202020204" pitchFamily="34" charset="0"/>
                <a:cs typeface="Arial" panose="020B0604020202020204" pitchFamily="34" charset="0"/>
              </a:rPr>
              <a:t>The </a:t>
            </a:r>
          </a:p>
          <a:p>
            <a:pPr algn="ctr"/>
            <a:r>
              <a:rPr lang="en-GB" dirty="0">
                <a:latin typeface="Arial" panose="020B0604020202020204" pitchFamily="34" charset="0"/>
                <a:cs typeface="Arial" panose="020B0604020202020204" pitchFamily="34" charset="0"/>
              </a:rPr>
              <a:t>Implementer</a:t>
            </a:r>
          </a:p>
        </p:txBody>
      </p:sp>
      <p:sp>
        <p:nvSpPr>
          <p:cNvPr id="23" name="Rounded Rectangle 22"/>
          <p:cNvSpPr/>
          <p:nvPr/>
        </p:nvSpPr>
        <p:spPr>
          <a:xfrm>
            <a:off x="4041058" y="6253316"/>
            <a:ext cx="4778477" cy="53094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Team Roles within Care Homes</a:t>
            </a:r>
          </a:p>
        </p:txBody>
      </p:sp>
      <p:sp>
        <p:nvSpPr>
          <p:cNvPr id="2" name="Rounded Rectangle 1"/>
          <p:cNvSpPr/>
          <p:nvPr/>
        </p:nvSpPr>
        <p:spPr>
          <a:xfrm>
            <a:off x="196645" y="112193"/>
            <a:ext cx="11602065" cy="1590615"/>
          </a:xfrm>
          <a:prstGeom prst="round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sz="2000" b="1" dirty="0">
              <a:solidFill>
                <a:schemeClr val="tx1"/>
              </a:solidFill>
              <a:latin typeface="Arial" panose="020B0604020202020204" pitchFamily="34" charset="0"/>
              <a:cs typeface="Arial" panose="020B0604020202020204" pitchFamily="34" charset="0"/>
            </a:endParaRPr>
          </a:p>
          <a:p>
            <a:pPr lvl="2" algn="just"/>
            <a:r>
              <a:rPr lang="en-GB" sz="2000" b="1" dirty="0">
                <a:solidFill>
                  <a:schemeClr val="tx1"/>
                </a:solidFill>
                <a:latin typeface="Arial" panose="020B0604020202020204" pitchFamily="34" charset="0"/>
                <a:cs typeface="Arial" panose="020B0604020202020204" pitchFamily="34" charset="0"/>
              </a:rPr>
              <a:t>                                                    Action Roles</a:t>
            </a:r>
          </a:p>
          <a:p>
            <a:pPr lvl="2" algn="just"/>
            <a:r>
              <a:rPr lang="en-GB" b="1" dirty="0">
                <a:solidFill>
                  <a:schemeClr val="tx1"/>
                </a:solidFill>
              </a:rPr>
              <a:t>Implementers</a:t>
            </a:r>
            <a:r>
              <a:rPr lang="en-GB" dirty="0">
                <a:solidFill>
                  <a:schemeClr val="tx1"/>
                </a:solidFill>
              </a:rPr>
              <a:t>-they make the actual product. </a:t>
            </a:r>
          </a:p>
          <a:p>
            <a:pPr lvl="2" algn="just"/>
            <a:r>
              <a:rPr lang="en-GB" b="1" dirty="0">
                <a:solidFill>
                  <a:schemeClr val="tx1"/>
                </a:solidFill>
              </a:rPr>
              <a:t>Completer</a:t>
            </a:r>
            <a:r>
              <a:rPr lang="en-GB" dirty="0">
                <a:solidFill>
                  <a:schemeClr val="tx1"/>
                </a:solidFill>
              </a:rPr>
              <a:t>-</a:t>
            </a:r>
            <a:r>
              <a:rPr lang="en-GB" b="1" dirty="0">
                <a:solidFill>
                  <a:schemeClr val="tx1"/>
                </a:solidFill>
              </a:rPr>
              <a:t>finisher-</a:t>
            </a:r>
            <a:r>
              <a:rPr lang="en-GB" dirty="0">
                <a:solidFill>
                  <a:schemeClr val="tx1"/>
                </a:solidFill>
              </a:rPr>
              <a:t> observe and at the end of the task to have a final look.</a:t>
            </a:r>
          </a:p>
          <a:p>
            <a:pPr lvl="2" algn="just"/>
            <a:r>
              <a:rPr lang="en-US" b="1" dirty="0"/>
              <a:t>Shaper</a:t>
            </a:r>
            <a:r>
              <a:rPr lang="en-US" dirty="0"/>
              <a:t>-keeps the team focused, this is the leader, he drives the team moving. </a:t>
            </a:r>
          </a:p>
          <a:p>
            <a:endParaRPr lang="en-GB" dirty="0"/>
          </a:p>
        </p:txBody>
      </p:sp>
    </p:spTree>
    <p:extLst>
      <p:ext uri="{BB962C8B-B14F-4D97-AF65-F5344CB8AC3E}">
        <p14:creationId xmlns:p14="http://schemas.microsoft.com/office/powerpoint/2010/main" val="30117863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19000">
              <a:schemeClr val="accent1">
                <a:lumMod val="5000"/>
                <a:lumOff val="95000"/>
              </a:schemeClr>
            </a:gs>
            <a:gs pos="66000">
              <a:schemeClr val="accent1">
                <a:lumMod val="45000"/>
                <a:lumOff val="55000"/>
              </a:schemeClr>
            </a:gs>
            <a:gs pos="66000">
              <a:schemeClr val="accent1">
                <a:lumMod val="45000"/>
                <a:lumOff val="55000"/>
              </a:schemeClr>
            </a:gs>
            <a:gs pos="80000">
              <a:schemeClr val="accent1">
                <a:lumMod val="30000"/>
                <a:lumOff val="70000"/>
              </a:schemeClr>
            </a:gs>
          </a:gsLst>
          <a:path path="circle">
            <a:fillToRect l="100000" t="100000"/>
          </a:path>
        </a:gradFill>
        <a:effectLst/>
      </p:bgPr>
    </p:bg>
    <p:spTree>
      <p:nvGrpSpPr>
        <p:cNvPr id="1" name=""/>
        <p:cNvGrpSpPr/>
        <p:nvPr/>
      </p:nvGrpSpPr>
      <p:grpSpPr>
        <a:xfrm>
          <a:off x="0" y="0"/>
          <a:ext cx="0" cy="0"/>
          <a:chOff x="0" y="0"/>
          <a:chExt cx="0" cy="0"/>
        </a:xfrm>
      </p:grpSpPr>
      <p:pic>
        <p:nvPicPr>
          <p:cNvPr id="20" name="Picture 19"/>
          <p:cNvPicPr>
            <a:picLocks noChangeAspect="1"/>
          </p:cNvPicPr>
          <p:nvPr/>
        </p:nvPicPr>
        <p:blipFill>
          <a:blip r:embed="rId3"/>
          <a:stretch>
            <a:fillRect/>
          </a:stretch>
        </p:blipFill>
        <p:spPr>
          <a:xfrm>
            <a:off x="205989" y="4177520"/>
            <a:ext cx="4336513" cy="2719810"/>
          </a:xfrm>
          <a:prstGeom prst="rect">
            <a:avLst/>
          </a:prstGeom>
        </p:spPr>
      </p:pic>
      <p:pic>
        <p:nvPicPr>
          <p:cNvPr id="10" name="Picture 9"/>
          <p:cNvPicPr>
            <a:picLocks noChangeAspect="1"/>
          </p:cNvPicPr>
          <p:nvPr/>
        </p:nvPicPr>
        <p:blipFill>
          <a:blip r:embed="rId4"/>
          <a:stretch>
            <a:fillRect/>
          </a:stretch>
        </p:blipFill>
        <p:spPr>
          <a:xfrm>
            <a:off x="8397282" y="4193457"/>
            <a:ext cx="3605824" cy="2602759"/>
          </a:xfrm>
          <a:prstGeom prst="rect">
            <a:avLst/>
          </a:prstGeom>
        </p:spPr>
      </p:pic>
      <p:sp>
        <p:nvSpPr>
          <p:cNvPr id="13" name="Rounded Rectangle 12"/>
          <p:cNvSpPr/>
          <p:nvPr/>
        </p:nvSpPr>
        <p:spPr>
          <a:xfrm>
            <a:off x="548788" y="1621771"/>
            <a:ext cx="2192593" cy="2644878"/>
          </a:xfrm>
          <a:prstGeom prst="roundRect">
            <a:avLst/>
          </a:prstGeom>
          <a:solidFill>
            <a:srgbClr val="10B3E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latin typeface="Arial" panose="020B0604020202020204" pitchFamily="34" charset="0"/>
                <a:cs typeface="Arial" panose="020B0604020202020204" pitchFamily="34" charset="0"/>
              </a:rPr>
              <a:t>Strengths: Mature, confident</a:t>
            </a:r>
          </a:p>
          <a:p>
            <a:pPr algn="ctr"/>
            <a:r>
              <a:rPr lang="en-GB" sz="1600" dirty="0">
                <a:latin typeface="Arial" panose="020B0604020202020204" pitchFamily="34" charset="0"/>
                <a:cs typeface="Arial" panose="020B0604020202020204" pitchFamily="34" charset="0"/>
              </a:rPr>
              <a:t>Weaknesses: Manipulative</a:t>
            </a:r>
          </a:p>
        </p:txBody>
      </p:sp>
      <p:sp>
        <p:nvSpPr>
          <p:cNvPr id="14" name="Rounded Rectangle 13"/>
          <p:cNvSpPr/>
          <p:nvPr/>
        </p:nvSpPr>
        <p:spPr>
          <a:xfrm>
            <a:off x="4975871" y="4213122"/>
            <a:ext cx="2192593" cy="2644878"/>
          </a:xfrm>
          <a:prstGeom prst="roundRect">
            <a:avLst/>
          </a:prstGeom>
          <a:solidFill>
            <a:srgbClr val="CC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latin typeface="Arial" panose="020B0604020202020204" pitchFamily="34" charset="0"/>
                <a:cs typeface="Arial" panose="020B0604020202020204" pitchFamily="34" charset="0"/>
              </a:rPr>
              <a:t>Strengths: diplomatic</a:t>
            </a:r>
          </a:p>
          <a:p>
            <a:pPr algn="ctr"/>
            <a:r>
              <a:rPr lang="en-GB" sz="1600" dirty="0">
                <a:latin typeface="Arial" panose="020B0604020202020204" pitchFamily="34" charset="0"/>
                <a:cs typeface="Arial" panose="020B0604020202020204" pitchFamily="34" charset="0"/>
              </a:rPr>
              <a:t>Weaknesses: indecisive</a:t>
            </a:r>
          </a:p>
        </p:txBody>
      </p:sp>
      <p:sp>
        <p:nvSpPr>
          <p:cNvPr id="15" name="Rounded Rectangle 14"/>
          <p:cNvSpPr/>
          <p:nvPr/>
        </p:nvSpPr>
        <p:spPr>
          <a:xfrm>
            <a:off x="9559251" y="1744778"/>
            <a:ext cx="2192593" cy="2644878"/>
          </a:xfrm>
          <a:prstGeom prst="round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latin typeface="Arial" panose="020B0604020202020204" pitchFamily="34" charset="0"/>
                <a:cs typeface="Arial" panose="020B0604020202020204" pitchFamily="34" charset="0"/>
              </a:rPr>
              <a:t>Strengths: Outgoing</a:t>
            </a:r>
          </a:p>
          <a:p>
            <a:pPr algn="ctr"/>
            <a:r>
              <a:rPr lang="en-GB" sz="1600" dirty="0">
                <a:latin typeface="Arial" panose="020B0604020202020204" pitchFamily="34" charset="0"/>
                <a:cs typeface="Arial" panose="020B0604020202020204" pitchFamily="34" charset="0"/>
              </a:rPr>
              <a:t>Weaknesses: Too optimistic</a:t>
            </a:r>
          </a:p>
        </p:txBody>
      </p:sp>
      <p:sp>
        <p:nvSpPr>
          <p:cNvPr id="17" name="Rectangle 16"/>
          <p:cNvSpPr/>
          <p:nvPr/>
        </p:nvSpPr>
        <p:spPr>
          <a:xfrm>
            <a:off x="813426" y="795347"/>
            <a:ext cx="1720644" cy="1081257"/>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1600" dirty="0">
                <a:latin typeface="Arial" panose="020B0604020202020204" pitchFamily="34" charset="0"/>
                <a:cs typeface="Arial" panose="020B0604020202020204" pitchFamily="34" charset="0"/>
              </a:rPr>
              <a:t>The </a:t>
            </a:r>
          </a:p>
          <a:p>
            <a:pPr algn="ctr"/>
            <a:r>
              <a:rPr lang="en-GB" sz="1600" dirty="0">
                <a:latin typeface="Arial" panose="020B0604020202020204" pitchFamily="34" charset="0"/>
                <a:cs typeface="Arial" panose="020B0604020202020204" pitchFamily="34" charset="0"/>
              </a:rPr>
              <a:t>Coordinator</a:t>
            </a:r>
          </a:p>
        </p:txBody>
      </p:sp>
      <p:sp>
        <p:nvSpPr>
          <p:cNvPr id="18" name="Rectangle 17"/>
          <p:cNvSpPr/>
          <p:nvPr/>
        </p:nvSpPr>
        <p:spPr>
          <a:xfrm>
            <a:off x="5217763" y="3849027"/>
            <a:ext cx="1720644" cy="1081257"/>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1600" dirty="0">
                <a:latin typeface="Arial" panose="020B0604020202020204" pitchFamily="34" charset="0"/>
                <a:cs typeface="Arial" panose="020B0604020202020204" pitchFamily="34" charset="0"/>
              </a:rPr>
              <a:t>The </a:t>
            </a:r>
          </a:p>
          <a:p>
            <a:pPr algn="ctr"/>
            <a:r>
              <a:rPr lang="en-GB" sz="1600" dirty="0">
                <a:latin typeface="Arial" panose="020B0604020202020204" pitchFamily="34" charset="0"/>
                <a:cs typeface="Arial" panose="020B0604020202020204" pitchFamily="34" charset="0"/>
              </a:rPr>
              <a:t>Team Worker</a:t>
            </a:r>
          </a:p>
        </p:txBody>
      </p:sp>
      <p:sp>
        <p:nvSpPr>
          <p:cNvPr id="19" name="Rectangle 18"/>
          <p:cNvSpPr/>
          <p:nvPr/>
        </p:nvSpPr>
        <p:spPr>
          <a:xfrm>
            <a:off x="9795225" y="888808"/>
            <a:ext cx="1720644" cy="1081257"/>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1600" dirty="0">
                <a:latin typeface="Arial" panose="020B0604020202020204" pitchFamily="34" charset="0"/>
                <a:cs typeface="Arial" panose="020B0604020202020204" pitchFamily="34" charset="0"/>
              </a:rPr>
              <a:t>The </a:t>
            </a:r>
          </a:p>
          <a:p>
            <a:pPr algn="ctr"/>
            <a:r>
              <a:rPr lang="en-GB" sz="1600" dirty="0">
                <a:latin typeface="Arial" panose="020B0604020202020204" pitchFamily="34" charset="0"/>
                <a:cs typeface="Arial" panose="020B0604020202020204" pitchFamily="34" charset="0"/>
              </a:rPr>
              <a:t>Resource Investigator</a:t>
            </a:r>
          </a:p>
        </p:txBody>
      </p:sp>
      <p:sp>
        <p:nvSpPr>
          <p:cNvPr id="22" name="Rounded Rectangle 21"/>
          <p:cNvSpPr/>
          <p:nvPr/>
        </p:nvSpPr>
        <p:spPr>
          <a:xfrm>
            <a:off x="4041058" y="6148991"/>
            <a:ext cx="4778477" cy="63526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Team Roles within Care Home</a:t>
            </a:r>
          </a:p>
        </p:txBody>
      </p:sp>
      <p:sp>
        <p:nvSpPr>
          <p:cNvPr id="2" name="Rounded Rectangle 1"/>
          <p:cNvSpPr/>
          <p:nvPr/>
        </p:nvSpPr>
        <p:spPr>
          <a:xfrm>
            <a:off x="3323303" y="157316"/>
            <a:ext cx="5862727" cy="3691711"/>
          </a:xfrm>
          <a:prstGeom prst="roundRect">
            <a:avLst/>
          </a:prstGeom>
        </p:spPr>
        <p:style>
          <a:lnRef idx="3">
            <a:schemeClr val="lt1"/>
          </a:lnRef>
          <a:fillRef idx="1">
            <a:schemeClr val="accent2"/>
          </a:fillRef>
          <a:effectRef idx="1">
            <a:schemeClr val="accent2"/>
          </a:effectRef>
          <a:fontRef idx="minor">
            <a:schemeClr val="lt1"/>
          </a:fontRef>
        </p:style>
        <p:txBody>
          <a:bodyPr rtlCol="0" anchor="ctr"/>
          <a:lstStyle/>
          <a:p>
            <a:r>
              <a:rPr lang="en-GB" sz="2400" dirty="0">
                <a:latin typeface="Arial" panose="020B0604020202020204" pitchFamily="34" charset="0"/>
                <a:cs typeface="Arial" panose="020B0604020202020204" pitchFamily="34" charset="0"/>
              </a:rPr>
              <a:t> </a:t>
            </a:r>
            <a:r>
              <a:rPr lang="en-GB" sz="2400" dirty="0">
                <a:solidFill>
                  <a:schemeClr val="tx1"/>
                </a:solidFill>
              </a:rPr>
              <a:t>                          </a:t>
            </a:r>
            <a:r>
              <a:rPr lang="en-GB" sz="2400" dirty="0">
                <a:solidFill>
                  <a:schemeClr val="tx1"/>
                </a:solidFill>
                <a:latin typeface="Arial" panose="020B0604020202020204" pitchFamily="34" charset="0"/>
                <a:cs typeface="Arial" panose="020B0604020202020204" pitchFamily="34" charset="0"/>
              </a:rPr>
              <a:t>People Roles</a:t>
            </a:r>
          </a:p>
          <a:p>
            <a:endParaRPr lang="en-GB" dirty="0">
              <a:solidFill>
                <a:schemeClr val="tx1"/>
              </a:solidFill>
            </a:endParaRPr>
          </a:p>
          <a:p>
            <a:r>
              <a:rPr lang="en-GB" b="1" dirty="0">
                <a:solidFill>
                  <a:schemeClr val="tx1"/>
                </a:solidFill>
              </a:rPr>
              <a:t>Co-ordinator</a:t>
            </a:r>
            <a:r>
              <a:rPr lang="en-GB" dirty="0">
                <a:solidFill>
                  <a:schemeClr val="tx1"/>
                </a:solidFill>
              </a:rPr>
              <a:t>-managing the teams work, focuses on the team objectives. </a:t>
            </a:r>
          </a:p>
          <a:p>
            <a:r>
              <a:rPr lang="en-GB" b="1" dirty="0">
                <a:solidFill>
                  <a:schemeClr val="tx1"/>
                </a:solidFill>
              </a:rPr>
              <a:t>Team-worker-</a:t>
            </a:r>
            <a:r>
              <a:rPr lang="en-GB" dirty="0">
                <a:solidFill>
                  <a:schemeClr val="tx1"/>
                </a:solidFill>
              </a:rPr>
              <a:t> the heart of the team, completes tasks on the behalf of the team. </a:t>
            </a:r>
          </a:p>
          <a:p>
            <a:r>
              <a:rPr lang="en-GB" b="1" dirty="0">
                <a:solidFill>
                  <a:schemeClr val="tx1"/>
                </a:solidFill>
              </a:rPr>
              <a:t>Resource investigators</a:t>
            </a:r>
            <a:r>
              <a:rPr lang="en-GB" dirty="0">
                <a:solidFill>
                  <a:schemeClr val="tx1"/>
                </a:solidFill>
              </a:rPr>
              <a:t>- they communicate the team ideas to the world, and bring back ideas to the team.</a:t>
            </a:r>
          </a:p>
          <a:p>
            <a:endParaRPr lang="en-GB" dirty="0"/>
          </a:p>
        </p:txBody>
      </p:sp>
      <p:sp>
        <p:nvSpPr>
          <p:cNvPr id="4" name="Right Arrow 3"/>
          <p:cNvSpPr/>
          <p:nvPr/>
        </p:nvSpPr>
        <p:spPr>
          <a:xfrm rot="10800000">
            <a:off x="8819534" y="2567009"/>
            <a:ext cx="681640" cy="754401"/>
          </a:xfrm>
          <a:prstGeom prst="rightArrow">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a:latin typeface="Arial" panose="020B0604020202020204" pitchFamily="34" charset="0"/>
              <a:cs typeface="Arial" panose="020B0604020202020204" pitchFamily="34" charset="0"/>
            </a:endParaRPr>
          </a:p>
        </p:txBody>
      </p:sp>
      <p:sp>
        <p:nvSpPr>
          <p:cNvPr id="6" name="Right Arrow 5"/>
          <p:cNvSpPr/>
          <p:nvPr/>
        </p:nvSpPr>
        <p:spPr>
          <a:xfrm>
            <a:off x="2817026" y="2567010"/>
            <a:ext cx="785116" cy="754401"/>
          </a:xfrm>
          <a:prstGeom prst="rightArrow">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375728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3029F-5BD3-6547-96E2-278159A475DB}"/>
              </a:ext>
            </a:extLst>
          </p:cNvPr>
          <p:cNvSpPr>
            <a:spLocks noGrp="1"/>
          </p:cNvSpPr>
          <p:nvPr>
            <p:ph type="title"/>
          </p:nvPr>
        </p:nvSpPr>
        <p:spPr/>
        <p:txBody>
          <a:bodyPr>
            <a:normAutofit fontScale="90000"/>
          </a:bodyPr>
          <a:lstStyle/>
          <a:p>
            <a:r>
              <a:rPr lang="en-US" dirty="0"/>
              <a:t>4. Managing conflict:</a:t>
            </a:r>
            <a:br>
              <a:rPr lang="en-US" dirty="0"/>
            </a:br>
            <a:r>
              <a:rPr lang="en-US" dirty="0"/>
              <a:t>  Introduction</a:t>
            </a:r>
          </a:p>
        </p:txBody>
      </p:sp>
      <p:sp>
        <p:nvSpPr>
          <p:cNvPr id="3" name="Content Placeholder 2">
            <a:extLst>
              <a:ext uri="{FF2B5EF4-FFF2-40B4-BE49-F238E27FC236}">
                <a16:creationId xmlns:a16="http://schemas.microsoft.com/office/drawing/2014/main" id="{812999E5-6996-084C-BFA8-2BA22D1C2E28}"/>
              </a:ext>
            </a:extLst>
          </p:cNvPr>
          <p:cNvSpPr>
            <a:spLocks noGrp="1"/>
          </p:cNvSpPr>
          <p:nvPr>
            <p:ph idx="1"/>
          </p:nvPr>
        </p:nvSpPr>
        <p:spPr>
          <a:xfrm>
            <a:off x="0" y="1435138"/>
            <a:ext cx="12192000" cy="5422862"/>
          </a:xfrm>
          <a:gradFill>
            <a:gsLst>
              <a:gs pos="19000">
                <a:schemeClr val="accent1">
                  <a:lumMod val="5000"/>
                  <a:lumOff val="95000"/>
                </a:schemeClr>
              </a:gs>
              <a:gs pos="66000">
                <a:schemeClr val="accent1">
                  <a:lumMod val="45000"/>
                  <a:lumOff val="55000"/>
                </a:schemeClr>
              </a:gs>
              <a:gs pos="66000">
                <a:schemeClr val="accent1">
                  <a:lumMod val="45000"/>
                  <a:lumOff val="55000"/>
                </a:schemeClr>
              </a:gs>
              <a:gs pos="80000">
                <a:schemeClr val="accent1">
                  <a:lumMod val="30000"/>
                  <a:lumOff val="70000"/>
                </a:schemeClr>
              </a:gs>
            </a:gsLst>
            <a:path path="circle">
              <a:fillToRect l="100000" t="100000"/>
            </a:path>
          </a:gradFill>
        </p:spPr>
        <p:txBody>
          <a:bodyPr anchor="ctr">
            <a:normAutofit/>
          </a:bodyPr>
          <a:lstStyle/>
          <a:p>
            <a:pPr marL="0" indent="0">
              <a:buNone/>
            </a:pPr>
            <a:r>
              <a:rPr lang="en-GB" sz="2600" b="1" i="1" dirty="0">
                <a:latin typeface="Times New Roman"/>
                <a:cs typeface="Times New Roman"/>
              </a:rPr>
              <a:t>How you manage the conflict in a team?</a:t>
            </a:r>
          </a:p>
          <a:p>
            <a:endParaRPr lang="en-GB" sz="2600" dirty="0">
              <a:latin typeface="Times New Roman"/>
              <a:cs typeface="Times New Roman"/>
            </a:endParaRPr>
          </a:p>
          <a:p>
            <a:r>
              <a:rPr lang="en-GB" sz="2600" dirty="0">
                <a:latin typeface="Times New Roman"/>
                <a:cs typeface="Times New Roman"/>
              </a:rPr>
              <a:t>The conflict arise when the members of a group have: </a:t>
            </a:r>
            <a:endParaRPr lang="en-GB" sz="2600" dirty="0"/>
          </a:p>
          <a:p>
            <a:r>
              <a:rPr lang="en-GB" sz="2600" dirty="0">
                <a:latin typeface="Times New Roman"/>
                <a:cs typeface="Times New Roman"/>
              </a:rPr>
              <a:t>-different cultures</a:t>
            </a:r>
            <a:endParaRPr lang="en-GB" sz="2600" dirty="0"/>
          </a:p>
          <a:p>
            <a:r>
              <a:rPr lang="en-GB" sz="2600" dirty="0">
                <a:latin typeface="Times New Roman"/>
                <a:cs typeface="Times New Roman"/>
              </a:rPr>
              <a:t>-different point of views</a:t>
            </a:r>
            <a:endParaRPr lang="en-GB" sz="2600" dirty="0">
              <a:latin typeface="Avenir Next LT Pro Light"/>
              <a:cs typeface="Times New Roman"/>
            </a:endParaRPr>
          </a:p>
          <a:p>
            <a:r>
              <a:rPr lang="en-GB" sz="2600" dirty="0">
                <a:latin typeface="Times New Roman"/>
                <a:cs typeface="Times New Roman"/>
              </a:rPr>
              <a:t>-different ways how they perform their tasks</a:t>
            </a:r>
          </a:p>
          <a:p>
            <a:r>
              <a:rPr lang="en-GB" sz="2600" dirty="0">
                <a:latin typeface="Times New Roman"/>
                <a:cs typeface="Times New Roman"/>
              </a:rPr>
              <a:t>As an individual, you should learn how all the members: professional, background, work style (including their training skills and their characteristics).</a:t>
            </a:r>
          </a:p>
          <a:p>
            <a:pPr marL="0" indent="0">
              <a:buNone/>
            </a:pPr>
            <a:endParaRPr lang="en-US" sz="2000" dirty="0">
              <a:latin typeface="Times New Roman"/>
              <a:cs typeface="Times New Roman"/>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80544" y="1733550"/>
            <a:ext cx="4102307" cy="2571164"/>
          </a:xfrm>
          <a:prstGeom prst="rect">
            <a:avLst/>
          </a:prstGeom>
        </p:spPr>
      </p:pic>
    </p:spTree>
    <p:extLst>
      <p:ext uri="{BB962C8B-B14F-4D97-AF65-F5344CB8AC3E}">
        <p14:creationId xmlns:p14="http://schemas.microsoft.com/office/powerpoint/2010/main" val="15899971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60285-2E8D-3F47-B3E4-E866226BC97F}"/>
              </a:ext>
            </a:extLst>
          </p:cNvPr>
          <p:cNvSpPr>
            <a:spLocks noGrp="1"/>
          </p:cNvSpPr>
          <p:nvPr>
            <p:ph type="title"/>
          </p:nvPr>
        </p:nvSpPr>
        <p:spPr/>
        <p:txBody>
          <a:bodyPr>
            <a:normAutofit/>
          </a:bodyPr>
          <a:lstStyle/>
          <a:p>
            <a:r>
              <a:rPr lang="en-GB" u="sng" dirty="0"/>
              <a:t>Find the root cause</a:t>
            </a:r>
            <a:endParaRPr lang="en-US" sz="4000" dirty="0">
              <a:solidFill>
                <a:srgbClr val="FFFFFF"/>
              </a:solidFill>
            </a:endParaRPr>
          </a:p>
        </p:txBody>
      </p:sp>
      <p:sp>
        <p:nvSpPr>
          <p:cNvPr id="3" name="Content Placeholder 2">
            <a:extLst>
              <a:ext uri="{FF2B5EF4-FFF2-40B4-BE49-F238E27FC236}">
                <a16:creationId xmlns:a16="http://schemas.microsoft.com/office/drawing/2014/main" id="{4FCB8F89-9D87-6F4E-9ED1-6AF440A4A585}"/>
              </a:ext>
            </a:extLst>
          </p:cNvPr>
          <p:cNvSpPr>
            <a:spLocks noGrp="1"/>
          </p:cNvSpPr>
          <p:nvPr>
            <p:ph idx="1"/>
          </p:nvPr>
        </p:nvSpPr>
        <p:spPr>
          <a:xfrm>
            <a:off x="0" y="1435138"/>
            <a:ext cx="12192000" cy="5422862"/>
          </a:xfrm>
          <a:gradFill>
            <a:gsLst>
              <a:gs pos="19000">
                <a:schemeClr val="accent1">
                  <a:lumMod val="5000"/>
                  <a:lumOff val="95000"/>
                </a:schemeClr>
              </a:gs>
              <a:gs pos="66000">
                <a:schemeClr val="accent1">
                  <a:lumMod val="45000"/>
                  <a:lumOff val="55000"/>
                </a:schemeClr>
              </a:gs>
              <a:gs pos="66000">
                <a:schemeClr val="accent1">
                  <a:lumMod val="45000"/>
                  <a:lumOff val="55000"/>
                </a:schemeClr>
              </a:gs>
              <a:gs pos="80000">
                <a:schemeClr val="accent1">
                  <a:lumMod val="30000"/>
                  <a:lumOff val="70000"/>
                </a:schemeClr>
              </a:gs>
            </a:gsLst>
            <a:path path="circle">
              <a:fillToRect l="100000" t="100000"/>
            </a:path>
          </a:gradFill>
        </p:spPr>
        <p:txBody>
          <a:bodyPr anchor="ctr">
            <a:normAutofit/>
          </a:bodyPr>
          <a:lstStyle/>
          <a:p>
            <a:pPr marL="0" indent="0" algn="ctr">
              <a:buNone/>
            </a:pPr>
            <a:r>
              <a:rPr lang="en-GB" sz="2400" dirty="0">
                <a:latin typeface="Times New Roman"/>
                <a:cs typeface="Times New Roman"/>
              </a:rPr>
              <a:t>Discuss conflict by identifying what are the team members arguing with each other, if the conflict is complicated or long-standing.</a:t>
            </a:r>
          </a:p>
          <a:p>
            <a:pPr marL="0" indent="0" algn="ctr">
              <a:buNone/>
            </a:pPr>
            <a:r>
              <a:rPr lang="en-GB" sz="2400" dirty="0">
                <a:latin typeface="Times New Roman"/>
                <a:cs typeface="Times New Roman"/>
              </a:rPr>
              <a:t>Try to talk to all parties involved in the conflict separately, you should learn the personality clash and communicate better with one another and be more respectful when they disagree.</a:t>
            </a:r>
          </a:p>
          <a:p>
            <a:pPr marL="0" indent="0" algn="ctr">
              <a:buNone/>
            </a:pPr>
            <a:r>
              <a:rPr lang="en-GB" sz="2400" dirty="0">
                <a:latin typeface="Times New Roman"/>
                <a:cs typeface="Times New Roman"/>
              </a:rPr>
              <a:t>If the conflict is caused by the tasks circumstances just redefining roles or modify the scope of the work.</a:t>
            </a:r>
            <a:endParaRPr lang="en-US" sz="2400" dirty="0"/>
          </a:p>
        </p:txBody>
      </p:sp>
    </p:spTree>
    <p:extLst>
      <p:ext uri="{BB962C8B-B14F-4D97-AF65-F5344CB8AC3E}">
        <p14:creationId xmlns:p14="http://schemas.microsoft.com/office/powerpoint/2010/main" val="4378264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0E7E7-BBCF-0A40-8335-EE783D277450}"/>
              </a:ext>
            </a:extLst>
          </p:cNvPr>
          <p:cNvSpPr>
            <a:spLocks noGrp="1"/>
          </p:cNvSpPr>
          <p:nvPr>
            <p:ph type="title"/>
          </p:nvPr>
        </p:nvSpPr>
        <p:spPr>
          <a:xfrm>
            <a:off x="241054" y="181413"/>
            <a:ext cx="10264697" cy="1212102"/>
          </a:xfrm>
        </p:spPr>
        <p:txBody>
          <a:bodyPr>
            <a:normAutofit/>
          </a:bodyPr>
          <a:lstStyle/>
          <a:p>
            <a:r>
              <a:rPr lang="en-GB" u="sng" dirty="0"/>
              <a:t>Listening and Collaborating</a:t>
            </a:r>
            <a:endParaRPr lang="en-US" sz="4000" dirty="0">
              <a:solidFill>
                <a:srgbClr val="FFFFFF"/>
              </a:solidFill>
            </a:endParaRPr>
          </a:p>
        </p:txBody>
      </p:sp>
      <p:sp>
        <p:nvSpPr>
          <p:cNvPr id="3" name="Content Placeholder 2">
            <a:extLst>
              <a:ext uri="{FF2B5EF4-FFF2-40B4-BE49-F238E27FC236}">
                <a16:creationId xmlns:a16="http://schemas.microsoft.com/office/drawing/2014/main" id="{0B0BBBB9-D12E-6247-9587-B45AEA568866}"/>
              </a:ext>
            </a:extLst>
          </p:cNvPr>
          <p:cNvSpPr>
            <a:spLocks noGrp="1"/>
          </p:cNvSpPr>
          <p:nvPr>
            <p:ph idx="1"/>
          </p:nvPr>
        </p:nvSpPr>
        <p:spPr>
          <a:xfrm>
            <a:off x="0" y="1393515"/>
            <a:ext cx="12192000" cy="5464485"/>
          </a:xfrm>
          <a:gradFill>
            <a:gsLst>
              <a:gs pos="19000">
                <a:schemeClr val="accent1">
                  <a:lumMod val="5000"/>
                  <a:lumOff val="95000"/>
                </a:schemeClr>
              </a:gs>
              <a:gs pos="66000">
                <a:schemeClr val="accent1">
                  <a:lumMod val="45000"/>
                  <a:lumOff val="55000"/>
                </a:schemeClr>
              </a:gs>
              <a:gs pos="66000">
                <a:schemeClr val="accent1">
                  <a:lumMod val="45000"/>
                  <a:lumOff val="55000"/>
                </a:schemeClr>
              </a:gs>
              <a:gs pos="80000">
                <a:schemeClr val="accent1">
                  <a:lumMod val="30000"/>
                  <a:lumOff val="70000"/>
                </a:schemeClr>
              </a:gs>
            </a:gsLst>
            <a:path path="circle">
              <a:fillToRect l="100000" t="100000"/>
            </a:path>
          </a:gradFill>
        </p:spPr>
        <p:txBody>
          <a:bodyPr anchor="ctr">
            <a:normAutofit/>
          </a:bodyPr>
          <a:lstStyle/>
          <a:p>
            <a:pPr marL="0" indent="0" algn="ctr">
              <a:buNone/>
            </a:pPr>
            <a:r>
              <a:rPr lang="en-GB" sz="2400" dirty="0">
                <a:latin typeface="Times New Roman"/>
                <a:cs typeface="Times New Roman"/>
              </a:rPr>
              <a:t>-Discuss the conflict first with the person involved, avoid talking behind anyone's back.</a:t>
            </a:r>
            <a:endParaRPr lang="en-US" sz="2400" dirty="0"/>
          </a:p>
          <a:p>
            <a:pPr marL="0" indent="0" algn="ctr">
              <a:buNone/>
            </a:pPr>
            <a:r>
              <a:rPr lang="en-GB" sz="2400" dirty="0">
                <a:latin typeface="Times New Roman"/>
                <a:cs typeface="Times New Roman"/>
              </a:rPr>
              <a:t>-Don’t yell, use profanity, make threats, or walk out of discussions.</a:t>
            </a:r>
          </a:p>
          <a:p>
            <a:pPr marL="0" indent="0" algn="ctr">
              <a:buNone/>
            </a:pPr>
            <a:r>
              <a:rPr lang="en-GB" sz="2400" dirty="0">
                <a:latin typeface="Times New Roman"/>
                <a:cs typeface="Times New Roman"/>
              </a:rPr>
              <a:t>The discussion tone should remain calm, reminding the members to have good communication and behaviour instead of traits and fighting to its other</a:t>
            </a:r>
          </a:p>
          <a:p>
            <a:pPr marL="0" indent="0" algn="ctr">
              <a:buNone/>
            </a:pPr>
            <a:r>
              <a:rPr lang="en-GB" sz="2400" dirty="0">
                <a:latin typeface="Times New Roman"/>
                <a:cs typeface="Times New Roman"/>
              </a:rPr>
              <a:t>-That collaborating in a team should be applied Rules, Respect and Trust to reach the goal of the team.</a:t>
            </a:r>
            <a:endParaRPr lang="en-US" sz="2400" dirty="0"/>
          </a:p>
        </p:txBody>
      </p:sp>
    </p:spTree>
    <p:extLst>
      <p:ext uri="{BB962C8B-B14F-4D97-AF65-F5344CB8AC3E}">
        <p14:creationId xmlns:p14="http://schemas.microsoft.com/office/powerpoint/2010/main" val="12568569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EA87D-CE03-0E4D-8157-D67E7A87E616}"/>
              </a:ext>
            </a:extLst>
          </p:cNvPr>
          <p:cNvSpPr>
            <a:spLocks noGrp="1"/>
          </p:cNvSpPr>
          <p:nvPr>
            <p:ph type="title"/>
          </p:nvPr>
        </p:nvSpPr>
        <p:spPr>
          <a:xfrm>
            <a:off x="409866" y="0"/>
            <a:ext cx="7228891" cy="1464506"/>
          </a:xfrm>
        </p:spPr>
        <p:txBody>
          <a:bodyPr>
            <a:normAutofit fontScale="90000"/>
          </a:bodyPr>
          <a:lstStyle/>
          <a:p>
            <a:r>
              <a:rPr lang="en-GB" u="sng" dirty="0"/>
              <a:t>What are the positive view of conflicts</a:t>
            </a:r>
            <a:endParaRPr lang="en-US" sz="4000" dirty="0">
              <a:solidFill>
                <a:srgbClr val="FFFFFF"/>
              </a:solidFill>
            </a:endParaRPr>
          </a:p>
        </p:txBody>
      </p:sp>
      <p:sp>
        <p:nvSpPr>
          <p:cNvPr id="3" name="Content Placeholder 2">
            <a:extLst>
              <a:ext uri="{FF2B5EF4-FFF2-40B4-BE49-F238E27FC236}">
                <a16:creationId xmlns:a16="http://schemas.microsoft.com/office/drawing/2014/main" id="{057D520C-3E5F-A44F-8501-2E12178176D4}"/>
              </a:ext>
            </a:extLst>
          </p:cNvPr>
          <p:cNvSpPr>
            <a:spLocks noGrp="1"/>
          </p:cNvSpPr>
          <p:nvPr>
            <p:ph idx="1"/>
          </p:nvPr>
        </p:nvSpPr>
        <p:spPr>
          <a:xfrm>
            <a:off x="0" y="1464506"/>
            <a:ext cx="12192000" cy="5393494"/>
          </a:xfrm>
          <a:gradFill>
            <a:gsLst>
              <a:gs pos="19000">
                <a:schemeClr val="accent1">
                  <a:lumMod val="5000"/>
                  <a:lumOff val="95000"/>
                </a:schemeClr>
              </a:gs>
              <a:gs pos="66000">
                <a:schemeClr val="accent1">
                  <a:lumMod val="45000"/>
                  <a:lumOff val="55000"/>
                </a:schemeClr>
              </a:gs>
              <a:gs pos="66000">
                <a:schemeClr val="accent1">
                  <a:lumMod val="45000"/>
                  <a:lumOff val="55000"/>
                </a:schemeClr>
              </a:gs>
              <a:gs pos="80000">
                <a:schemeClr val="accent1">
                  <a:lumMod val="30000"/>
                  <a:lumOff val="70000"/>
                </a:schemeClr>
              </a:gs>
            </a:gsLst>
            <a:path path="circle">
              <a:fillToRect l="100000" t="100000"/>
            </a:path>
          </a:gradFill>
        </p:spPr>
        <p:txBody>
          <a:bodyPr anchor="ctr">
            <a:normAutofit/>
          </a:bodyPr>
          <a:lstStyle/>
          <a:p>
            <a:pPr marL="0" indent="0" algn="ctr">
              <a:buNone/>
            </a:pPr>
            <a:r>
              <a:rPr lang="en-GB" sz="2400" dirty="0">
                <a:latin typeface="Times New Roman"/>
                <a:cs typeface="Times New Roman"/>
              </a:rPr>
              <a:t>Effective cross-cultural team have mix competencies and backgrounds putting unique individuals with different of views together in the workplace brings opportunities and challenges</a:t>
            </a:r>
          </a:p>
          <a:p>
            <a:pPr marL="0" indent="0" algn="ctr">
              <a:buNone/>
            </a:pPr>
            <a:r>
              <a:rPr lang="en-GB" sz="2400" dirty="0">
                <a:latin typeface="Times New Roman"/>
                <a:cs typeface="Times New Roman"/>
              </a:rPr>
              <a:t>-In a group rules, respect and trust helps everyone understand how to apply the good acts despite their differences and makes every team members behaviour more transparent.</a:t>
            </a:r>
            <a:endParaRPr lang="en-US" sz="2400" dirty="0"/>
          </a:p>
        </p:txBody>
      </p:sp>
    </p:spTree>
    <p:extLst>
      <p:ext uri="{BB962C8B-B14F-4D97-AF65-F5344CB8AC3E}">
        <p14:creationId xmlns:p14="http://schemas.microsoft.com/office/powerpoint/2010/main" val="22130087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A7A9D-8817-9947-A3AE-2BF882CC440D}"/>
              </a:ext>
            </a:extLst>
          </p:cNvPr>
          <p:cNvSpPr>
            <a:spLocks noGrp="1"/>
          </p:cNvSpPr>
          <p:nvPr>
            <p:ph type="title"/>
          </p:nvPr>
        </p:nvSpPr>
        <p:spPr>
          <a:xfrm>
            <a:off x="550451" y="79781"/>
            <a:ext cx="7524404" cy="1552374"/>
          </a:xfrm>
        </p:spPr>
        <p:txBody>
          <a:bodyPr>
            <a:normAutofit fontScale="90000"/>
          </a:bodyPr>
          <a:lstStyle/>
          <a:p>
            <a:r>
              <a:rPr lang="en-US" dirty="0"/>
              <a:t>5. Successfully team development </a:t>
            </a:r>
          </a:p>
        </p:txBody>
      </p:sp>
      <p:sp>
        <p:nvSpPr>
          <p:cNvPr id="3" name="Content Placeholder 2">
            <a:extLst>
              <a:ext uri="{FF2B5EF4-FFF2-40B4-BE49-F238E27FC236}">
                <a16:creationId xmlns:a16="http://schemas.microsoft.com/office/drawing/2014/main" id="{3621618B-D8F1-524A-ADD4-E3454B544264}"/>
              </a:ext>
            </a:extLst>
          </p:cNvPr>
          <p:cNvSpPr>
            <a:spLocks noGrp="1"/>
          </p:cNvSpPr>
          <p:nvPr>
            <p:ph idx="1"/>
          </p:nvPr>
        </p:nvSpPr>
        <p:spPr>
          <a:xfrm>
            <a:off x="0" y="1434904"/>
            <a:ext cx="12192000" cy="5423095"/>
          </a:xfrm>
          <a:gradFill>
            <a:gsLst>
              <a:gs pos="19000">
                <a:schemeClr val="accent1">
                  <a:lumMod val="5000"/>
                  <a:lumOff val="95000"/>
                </a:schemeClr>
              </a:gs>
              <a:gs pos="66000">
                <a:schemeClr val="accent1">
                  <a:lumMod val="45000"/>
                  <a:lumOff val="55000"/>
                </a:schemeClr>
              </a:gs>
              <a:gs pos="66000">
                <a:schemeClr val="accent1">
                  <a:lumMod val="45000"/>
                  <a:lumOff val="55000"/>
                </a:schemeClr>
              </a:gs>
              <a:gs pos="80000">
                <a:schemeClr val="accent1">
                  <a:lumMod val="30000"/>
                  <a:lumOff val="70000"/>
                </a:schemeClr>
              </a:gs>
            </a:gsLst>
            <a:path path="circle">
              <a:fillToRect l="100000" t="100000"/>
            </a:path>
          </a:gradFill>
        </p:spPr>
        <p:txBody>
          <a:bodyPr numCol="2" anchor="t">
            <a:normAutofit/>
          </a:bodyPr>
          <a:lstStyle/>
          <a:p>
            <a:pPr marL="0" indent="0">
              <a:buNone/>
            </a:pPr>
            <a:endParaRPr lang="en-US" sz="2200" dirty="0">
              <a:latin typeface="arial" panose="020B0604020202020204" pitchFamily="34" charset="0"/>
            </a:endParaRPr>
          </a:p>
          <a:p>
            <a:pPr marL="0" indent="0">
              <a:buNone/>
            </a:pPr>
            <a:endParaRPr lang="en-US" sz="2200" dirty="0">
              <a:latin typeface="arial" panose="020B0604020202020204" pitchFamily="34" charset="0"/>
            </a:endParaRPr>
          </a:p>
          <a:p>
            <a:pPr marL="0" indent="0">
              <a:buNone/>
            </a:pPr>
            <a:endParaRPr lang="en-US" sz="2200" dirty="0">
              <a:latin typeface="arial" panose="020B0604020202020204" pitchFamily="34" charset="0"/>
            </a:endParaRPr>
          </a:p>
          <a:p>
            <a:pPr marL="0" indent="0">
              <a:buNone/>
            </a:pPr>
            <a:r>
              <a:rPr lang="en-US" sz="2400" dirty="0">
                <a:latin typeface="arial" panose="020B0604020202020204" pitchFamily="34" charset="0"/>
              </a:rPr>
              <a:t>Success is the accomplishment of an aspiration or purpose. The capacity for working with one or more people called teamwork. The scope of a team leader is to find for each member of the team a purpose to make the organization go smoothly without problems. </a:t>
            </a:r>
          </a:p>
          <a:p>
            <a:pPr marL="0" indent="0">
              <a:buNone/>
            </a:pPr>
            <a:r>
              <a:rPr lang="en-US" sz="2400" dirty="0">
                <a:latin typeface="arial" panose="020B0604020202020204" pitchFamily="34" charset="0"/>
              </a:rPr>
              <a:t>  Combining team and success allow us to see an extraordinary result after the hard work of more than one people.</a:t>
            </a:r>
            <a:endParaRPr lang="en-US" sz="2400" b="0" i="0" dirty="0">
              <a:effectLst/>
              <a:latin typeface="arial" panose="020B0604020202020204" pitchFamily="34" charset="0"/>
            </a:endParaRPr>
          </a:p>
          <a:p>
            <a:pPr marL="0" indent="0">
              <a:buNone/>
            </a:pPr>
            <a:r>
              <a:rPr lang="en-US" sz="2400" dirty="0">
                <a:latin typeface="arial" panose="020B0604020202020204" pitchFamily="34" charset="0"/>
              </a:rPr>
              <a:t>   </a:t>
            </a:r>
            <a:endParaRPr lang="en-US" sz="24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00157" y="2310719"/>
            <a:ext cx="4795396" cy="3538538"/>
          </a:xfrm>
          <a:prstGeom prst="rect">
            <a:avLst/>
          </a:prstGeom>
        </p:spPr>
      </p:pic>
    </p:spTree>
    <p:extLst>
      <p:ext uri="{BB962C8B-B14F-4D97-AF65-F5344CB8AC3E}">
        <p14:creationId xmlns:p14="http://schemas.microsoft.com/office/powerpoint/2010/main" val="20771744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C531D-28DC-F345-845A-38A5DF0FD982}"/>
              </a:ext>
            </a:extLst>
          </p:cNvPr>
          <p:cNvSpPr>
            <a:spLocks noGrp="1"/>
          </p:cNvSpPr>
          <p:nvPr>
            <p:ph type="title"/>
          </p:nvPr>
        </p:nvSpPr>
        <p:spPr/>
        <p:txBody>
          <a:bodyPr>
            <a:normAutofit/>
          </a:bodyPr>
          <a:lstStyle/>
          <a:p>
            <a:r>
              <a:rPr lang="en-US" dirty="0"/>
              <a:t>Successfully team development:</a:t>
            </a:r>
          </a:p>
        </p:txBody>
      </p:sp>
      <p:sp>
        <p:nvSpPr>
          <p:cNvPr id="3" name="Content Placeholder 2">
            <a:extLst>
              <a:ext uri="{FF2B5EF4-FFF2-40B4-BE49-F238E27FC236}">
                <a16:creationId xmlns:a16="http://schemas.microsoft.com/office/drawing/2014/main" id="{025DF1B8-4F89-0B41-913A-C9E9E8BE32FC}"/>
              </a:ext>
            </a:extLst>
          </p:cNvPr>
          <p:cNvSpPr>
            <a:spLocks noGrp="1"/>
          </p:cNvSpPr>
          <p:nvPr>
            <p:ph idx="1"/>
          </p:nvPr>
        </p:nvSpPr>
        <p:spPr>
          <a:xfrm>
            <a:off x="0" y="1435138"/>
            <a:ext cx="12192000" cy="5422862"/>
          </a:xfrm>
          <a:gradFill>
            <a:gsLst>
              <a:gs pos="19000">
                <a:schemeClr val="accent1">
                  <a:lumMod val="5000"/>
                  <a:lumOff val="95000"/>
                </a:schemeClr>
              </a:gs>
              <a:gs pos="66000">
                <a:schemeClr val="accent1">
                  <a:lumMod val="45000"/>
                  <a:lumOff val="55000"/>
                </a:schemeClr>
              </a:gs>
              <a:gs pos="66000">
                <a:schemeClr val="accent1">
                  <a:lumMod val="45000"/>
                  <a:lumOff val="55000"/>
                </a:schemeClr>
              </a:gs>
              <a:gs pos="80000">
                <a:schemeClr val="accent1">
                  <a:lumMod val="30000"/>
                  <a:lumOff val="70000"/>
                </a:schemeClr>
              </a:gs>
            </a:gsLst>
            <a:path path="circle">
              <a:fillToRect l="100000" t="100000"/>
            </a:path>
          </a:gradFill>
        </p:spPr>
        <p:txBody>
          <a:bodyPr anchor="ctr">
            <a:normAutofit/>
          </a:bodyPr>
          <a:lstStyle/>
          <a:p>
            <a:pPr marL="0" indent="0">
              <a:buNone/>
            </a:pPr>
            <a:r>
              <a:rPr lang="en-US" sz="2400" i="1" dirty="0"/>
              <a:t>   </a:t>
            </a:r>
            <a:r>
              <a:rPr lang="en-US" sz="2400" dirty="0"/>
              <a:t>As a leader what criteria must be followed to develop and grow your development. I chose this particular topic because I have the opportunity to work as a assistant manager and I see how to build a perfect team.</a:t>
            </a:r>
          </a:p>
          <a:p>
            <a:pPr marL="0" indent="0">
              <a:buNone/>
            </a:pPr>
            <a:endParaRPr lang="en-US" sz="2400" dirty="0"/>
          </a:p>
          <a:p>
            <a:pPr marL="0" indent="0">
              <a:buNone/>
            </a:pPr>
            <a:r>
              <a:rPr lang="en-US" sz="2400" i="1" dirty="0"/>
              <a:t> </a:t>
            </a:r>
            <a:r>
              <a:rPr lang="en-US" sz="2400" b="1" i="1" dirty="0"/>
              <a:t> Build a strong team ensuring you have these 10 key steps:</a:t>
            </a:r>
          </a:p>
          <a:p>
            <a:pPr marL="0" indent="0">
              <a:buNone/>
            </a:pPr>
            <a:endParaRPr lang="en-US" sz="2400" b="1" i="1" dirty="0"/>
          </a:p>
          <a:p>
            <a:pPr marL="0" indent="0" algn="ctr">
              <a:buNone/>
            </a:pPr>
            <a:r>
              <a:rPr lang="en-US" sz="2400" b="1" i="1" dirty="0">
                <a:solidFill>
                  <a:schemeClr val="accent1">
                    <a:lumMod val="75000"/>
                  </a:schemeClr>
                </a:solidFill>
                <a:effectLst>
                  <a:outerShdw blurRad="38100" dist="38100" dir="2700000" algn="tl">
                    <a:srgbClr val="000000">
                      <a:alpha val="43137"/>
                    </a:srgbClr>
                  </a:outerShdw>
                </a:effectLst>
              </a:rPr>
              <a:t>1.Identify the team leader which is suitable for the team;</a:t>
            </a:r>
          </a:p>
          <a:p>
            <a:pPr marL="0" indent="0" algn="ctr">
              <a:buNone/>
            </a:pPr>
            <a:r>
              <a:rPr lang="en-US" sz="2400" i="1" dirty="0">
                <a:effectLst>
                  <a:outerShdw blurRad="38100" dist="38100" dir="2700000" algn="tl">
                    <a:srgbClr val="000000">
                      <a:alpha val="43137"/>
                    </a:srgbClr>
                  </a:outerShdw>
                </a:effectLst>
              </a:rPr>
              <a:t>      - Not all the people where born as a leader so that is why you have to win your coworker’s trust and will. It is really important first of all to be their friend and to understand their request. Do not make them feel bad when mistakes happen ,teach team how to do it better.</a:t>
            </a:r>
          </a:p>
          <a:p>
            <a:pPr marL="0" indent="0">
              <a:buNone/>
            </a:pPr>
            <a:endParaRPr lang="en-US" sz="2000" i="1" dirty="0"/>
          </a:p>
          <a:p>
            <a:pPr marL="0" indent="0">
              <a:buNone/>
            </a:pPr>
            <a:endParaRPr lang="en-US" sz="2000" i="1" dirty="0"/>
          </a:p>
        </p:txBody>
      </p:sp>
    </p:spTree>
    <p:extLst>
      <p:ext uri="{BB962C8B-B14F-4D97-AF65-F5344CB8AC3E}">
        <p14:creationId xmlns:p14="http://schemas.microsoft.com/office/powerpoint/2010/main" val="20974572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2A30D-FA66-0E42-BE2C-00DF9991A28B}"/>
              </a:ext>
            </a:extLst>
          </p:cNvPr>
          <p:cNvSpPr>
            <a:spLocks noGrp="1"/>
          </p:cNvSpPr>
          <p:nvPr>
            <p:ph type="title"/>
          </p:nvPr>
        </p:nvSpPr>
        <p:spPr>
          <a:xfrm>
            <a:off x="0" y="0"/>
            <a:ext cx="12192000" cy="6858000"/>
          </a:xfrm>
          <a:gradFill>
            <a:gsLst>
              <a:gs pos="19000">
                <a:schemeClr val="accent1">
                  <a:lumMod val="5000"/>
                  <a:lumOff val="95000"/>
                </a:schemeClr>
              </a:gs>
              <a:gs pos="66000">
                <a:schemeClr val="accent1">
                  <a:lumMod val="45000"/>
                  <a:lumOff val="55000"/>
                </a:schemeClr>
              </a:gs>
              <a:gs pos="66000">
                <a:schemeClr val="accent1">
                  <a:lumMod val="45000"/>
                  <a:lumOff val="55000"/>
                </a:schemeClr>
              </a:gs>
              <a:gs pos="80000">
                <a:schemeClr val="accent1">
                  <a:lumMod val="30000"/>
                  <a:lumOff val="70000"/>
                </a:schemeClr>
              </a:gs>
            </a:gsLst>
            <a:path path="circle">
              <a:fillToRect l="100000" t="100000"/>
            </a:path>
          </a:gradFill>
        </p:spPr>
        <p:txBody>
          <a:bodyPr vert="horz" lIns="91440" tIns="45720" rIns="91440" bIns="45720" rtlCol="0" anchor="ctr">
            <a:normAutofit/>
          </a:bodyPr>
          <a:lstStyle/>
          <a:p>
            <a:pPr algn="ctr"/>
            <a:r>
              <a:rPr lang="en-US" sz="2400" i="1" kern="1200" dirty="0">
                <a:solidFill>
                  <a:schemeClr val="accent1"/>
                </a:solidFill>
                <a:latin typeface="+mn-lt"/>
                <a:ea typeface="+mj-ea"/>
                <a:cs typeface="+mj-cs"/>
              </a:rPr>
              <a:t>2. Clear and easy to identify the common goals and purpose; </a:t>
            </a:r>
            <a:br>
              <a:rPr lang="en-US" sz="2400" i="1" kern="1200" dirty="0">
                <a:solidFill>
                  <a:schemeClr val="tx1"/>
                </a:solidFill>
                <a:latin typeface="+mn-lt"/>
                <a:ea typeface="+mj-ea"/>
                <a:cs typeface="+mj-cs"/>
              </a:rPr>
            </a:br>
            <a:r>
              <a:rPr lang="en-US" sz="2400" i="1" kern="1200" dirty="0">
                <a:solidFill>
                  <a:schemeClr val="tx1"/>
                </a:solidFill>
                <a:latin typeface="+mn-lt"/>
                <a:ea typeface="+mj-ea"/>
                <a:cs typeface="+mj-cs"/>
              </a:rPr>
              <a:t>   - Search for the best and appropriate skills for each member and give them the allowance they develop not only in their own habit. Common ideas make the work going smoothly without any confusion;</a:t>
            </a:r>
            <a:br>
              <a:rPr lang="en-US" sz="2400" i="1" kern="1200" dirty="0">
                <a:solidFill>
                  <a:schemeClr val="tx1"/>
                </a:solidFill>
                <a:latin typeface="+mn-lt"/>
                <a:ea typeface="+mj-ea"/>
                <a:cs typeface="+mj-cs"/>
              </a:rPr>
            </a:br>
            <a:br>
              <a:rPr lang="en-US" sz="2400" i="1" kern="1200" dirty="0">
                <a:solidFill>
                  <a:schemeClr val="tx1"/>
                </a:solidFill>
                <a:latin typeface="+mn-lt"/>
                <a:ea typeface="+mj-ea"/>
                <a:cs typeface="+mj-cs"/>
              </a:rPr>
            </a:br>
            <a:r>
              <a:rPr lang="en-US" sz="2400" i="1" kern="1200" dirty="0">
                <a:solidFill>
                  <a:schemeClr val="accent1"/>
                </a:solidFill>
                <a:latin typeface="+mn-lt"/>
                <a:ea typeface="+mj-ea"/>
                <a:cs typeface="+mj-cs"/>
              </a:rPr>
              <a:t>3. Be tolerant and respect any small difference between members;</a:t>
            </a:r>
            <a:br>
              <a:rPr lang="en-US" sz="2400" i="1" kern="1200" dirty="0">
                <a:solidFill>
                  <a:schemeClr val="tx1"/>
                </a:solidFill>
                <a:latin typeface="+mn-lt"/>
                <a:ea typeface="+mj-ea"/>
                <a:cs typeface="+mj-cs"/>
              </a:rPr>
            </a:br>
            <a:r>
              <a:rPr lang="en-US" sz="2400" i="1" kern="1200" dirty="0">
                <a:solidFill>
                  <a:schemeClr val="tx1"/>
                </a:solidFill>
                <a:latin typeface="+mn-lt"/>
                <a:ea typeface="+mj-ea"/>
                <a:cs typeface="+mj-cs"/>
              </a:rPr>
              <a:t>  - Mistakes may happen all the time and thinking at how our first day was, offer the chance to do it better. The team should know that barriers should not exist between people. Making sure a good relationship must be the key.</a:t>
            </a:r>
            <a:br>
              <a:rPr lang="en-US" sz="2400" i="1" kern="1200" dirty="0">
                <a:solidFill>
                  <a:schemeClr val="tx1"/>
                </a:solidFill>
                <a:latin typeface="+mn-lt"/>
                <a:ea typeface="+mj-ea"/>
                <a:cs typeface="+mj-cs"/>
              </a:rPr>
            </a:br>
            <a:br>
              <a:rPr lang="en-US" sz="2400" i="1" kern="1200" dirty="0">
                <a:solidFill>
                  <a:schemeClr val="tx1"/>
                </a:solidFill>
                <a:latin typeface="+mn-lt"/>
                <a:ea typeface="+mj-ea"/>
                <a:cs typeface="+mj-cs"/>
              </a:rPr>
            </a:br>
            <a:r>
              <a:rPr lang="en-US" sz="2400" i="1" kern="1200" dirty="0">
                <a:solidFill>
                  <a:schemeClr val="accent1"/>
                </a:solidFill>
                <a:latin typeface="+mn-lt"/>
                <a:ea typeface="+mj-ea"/>
                <a:cs typeface="+mj-cs"/>
              </a:rPr>
              <a:t>4. Members of the team have the right to express their own thoughts and ideas; </a:t>
            </a:r>
            <a:br>
              <a:rPr lang="en-US" sz="2400" i="1" kern="1200" dirty="0">
                <a:solidFill>
                  <a:schemeClr val="tx1"/>
                </a:solidFill>
                <a:latin typeface="+mn-lt"/>
                <a:ea typeface="+mj-ea"/>
                <a:cs typeface="+mj-cs"/>
              </a:rPr>
            </a:br>
            <a:r>
              <a:rPr lang="en-US" sz="2400" i="1" kern="1200" dirty="0">
                <a:solidFill>
                  <a:schemeClr val="tx1"/>
                </a:solidFill>
                <a:latin typeface="+mn-lt"/>
                <a:ea typeface="+mj-ea"/>
                <a:cs typeface="+mj-cs"/>
              </a:rPr>
              <a:t>   - A clear communication must keep the team together. Do not tag a quiet person in the group issues, make them speak and you will be surprised.</a:t>
            </a:r>
            <a:br>
              <a:rPr lang="en-US" sz="2400" i="1" kern="1200" dirty="0">
                <a:solidFill>
                  <a:schemeClr val="tx1"/>
                </a:solidFill>
                <a:latin typeface="+mn-lt"/>
                <a:ea typeface="+mj-ea"/>
                <a:cs typeface="+mj-cs"/>
              </a:rPr>
            </a:br>
            <a:br>
              <a:rPr lang="en-US" sz="2400" i="1" kern="1200" dirty="0">
                <a:solidFill>
                  <a:schemeClr val="tx1"/>
                </a:solidFill>
                <a:latin typeface="+mn-lt"/>
                <a:ea typeface="+mj-ea"/>
                <a:cs typeface="+mj-cs"/>
              </a:rPr>
            </a:br>
            <a:r>
              <a:rPr lang="en-US" sz="2400" i="1" kern="1200" dirty="0">
                <a:solidFill>
                  <a:schemeClr val="accent1"/>
                </a:solidFill>
                <a:latin typeface="+mn-lt"/>
                <a:ea typeface="+mj-ea"/>
                <a:cs typeface="+mj-cs"/>
              </a:rPr>
              <a:t>5. Build between teams of the group a strong trust; </a:t>
            </a:r>
            <a:br>
              <a:rPr lang="en-US" sz="2400" i="1" kern="1200" dirty="0">
                <a:solidFill>
                  <a:schemeClr val="tx1"/>
                </a:solidFill>
                <a:latin typeface="+mn-lt"/>
                <a:ea typeface="+mj-ea"/>
                <a:cs typeface="+mj-cs"/>
              </a:rPr>
            </a:br>
            <a:r>
              <a:rPr lang="en-US" sz="2400" i="1" kern="1200" dirty="0">
                <a:solidFill>
                  <a:schemeClr val="tx1"/>
                </a:solidFill>
                <a:latin typeface="+mn-lt"/>
                <a:ea typeface="+mj-ea"/>
                <a:cs typeface="+mj-cs"/>
              </a:rPr>
              <a:t>  -Never hate each other, nobody loves to work in a toxic environment.</a:t>
            </a:r>
            <a:br>
              <a:rPr lang="en-US" sz="2400" i="1" kern="1200" dirty="0">
                <a:solidFill>
                  <a:schemeClr val="tx1"/>
                </a:solidFill>
                <a:latin typeface="+mj-lt"/>
                <a:ea typeface="+mj-ea"/>
                <a:cs typeface="+mj-cs"/>
              </a:rPr>
            </a:br>
            <a:br>
              <a:rPr lang="en-US" sz="1500" i="1" kern="1200" dirty="0">
                <a:solidFill>
                  <a:schemeClr val="tx1"/>
                </a:solidFill>
                <a:latin typeface="+mj-lt"/>
                <a:ea typeface="+mj-ea"/>
                <a:cs typeface="+mj-cs"/>
              </a:rPr>
            </a:br>
            <a:endParaRPr lang="en-US" sz="1500" kern="1200" dirty="0">
              <a:solidFill>
                <a:schemeClr val="tx1"/>
              </a:solidFill>
              <a:latin typeface="+mj-lt"/>
              <a:ea typeface="+mj-ea"/>
              <a:cs typeface="+mj-cs"/>
            </a:endParaRPr>
          </a:p>
        </p:txBody>
      </p:sp>
    </p:spTree>
    <p:extLst>
      <p:ext uri="{BB962C8B-B14F-4D97-AF65-F5344CB8AC3E}">
        <p14:creationId xmlns:p14="http://schemas.microsoft.com/office/powerpoint/2010/main" val="17690539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p:cNvSpPr txBox="1"/>
          <p:nvPr/>
        </p:nvSpPr>
        <p:spPr>
          <a:xfrm>
            <a:off x="0" y="1"/>
            <a:ext cx="12192000" cy="7109639"/>
          </a:xfrm>
          <a:custGeom>
            <a:avLst/>
            <a:gdLst>
              <a:gd name="connsiteX0" fmla="*/ 0 w 12192000"/>
              <a:gd name="connsiteY0" fmla="*/ 0 h 6217087"/>
              <a:gd name="connsiteX1" fmla="*/ 12192000 w 12192000"/>
              <a:gd name="connsiteY1" fmla="*/ 0 h 6217087"/>
              <a:gd name="connsiteX2" fmla="*/ 12192000 w 12192000"/>
              <a:gd name="connsiteY2" fmla="*/ 6217087 h 6217087"/>
              <a:gd name="connsiteX3" fmla="*/ 0 w 12192000"/>
              <a:gd name="connsiteY3" fmla="*/ 6217087 h 6217087"/>
              <a:gd name="connsiteX4" fmla="*/ 0 w 12192000"/>
              <a:gd name="connsiteY4" fmla="*/ 0 h 6217087"/>
              <a:gd name="connsiteX0" fmla="*/ 0 w 12192000"/>
              <a:gd name="connsiteY0" fmla="*/ 0 h 6855715"/>
              <a:gd name="connsiteX1" fmla="*/ 12192000 w 12192000"/>
              <a:gd name="connsiteY1" fmla="*/ 0 h 6855715"/>
              <a:gd name="connsiteX2" fmla="*/ 12192000 w 12192000"/>
              <a:gd name="connsiteY2" fmla="*/ 6217087 h 6855715"/>
              <a:gd name="connsiteX3" fmla="*/ 0 w 12192000"/>
              <a:gd name="connsiteY3" fmla="*/ 6855715 h 6855715"/>
              <a:gd name="connsiteX4" fmla="*/ 0 w 12192000"/>
              <a:gd name="connsiteY4" fmla="*/ 0 h 6855715"/>
              <a:gd name="connsiteX0" fmla="*/ 0 w 12192000"/>
              <a:gd name="connsiteY0" fmla="*/ 0 h 6884744"/>
              <a:gd name="connsiteX1" fmla="*/ 12192000 w 12192000"/>
              <a:gd name="connsiteY1" fmla="*/ 0 h 6884744"/>
              <a:gd name="connsiteX2" fmla="*/ 12192000 w 12192000"/>
              <a:gd name="connsiteY2" fmla="*/ 6884744 h 6884744"/>
              <a:gd name="connsiteX3" fmla="*/ 0 w 12192000"/>
              <a:gd name="connsiteY3" fmla="*/ 6855715 h 6884744"/>
              <a:gd name="connsiteX4" fmla="*/ 0 w 12192000"/>
              <a:gd name="connsiteY4" fmla="*/ 0 h 68847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92000" h="6884744">
                <a:moveTo>
                  <a:pt x="0" y="0"/>
                </a:moveTo>
                <a:lnTo>
                  <a:pt x="12192000" y="0"/>
                </a:lnTo>
                <a:lnTo>
                  <a:pt x="12192000" y="6884744"/>
                </a:lnTo>
                <a:lnTo>
                  <a:pt x="0" y="6855715"/>
                </a:lnTo>
                <a:lnTo>
                  <a:pt x="0" y="0"/>
                </a:lnTo>
                <a:close/>
              </a:path>
            </a:pathLst>
          </a:custGeom>
          <a:gradFill>
            <a:gsLst>
              <a:gs pos="19000">
                <a:schemeClr val="accent1">
                  <a:lumMod val="5000"/>
                  <a:lumOff val="95000"/>
                </a:schemeClr>
              </a:gs>
              <a:gs pos="66000">
                <a:schemeClr val="accent1">
                  <a:lumMod val="45000"/>
                  <a:lumOff val="55000"/>
                </a:schemeClr>
              </a:gs>
              <a:gs pos="66000">
                <a:schemeClr val="accent1">
                  <a:lumMod val="45000"/>
                  <a:lumOff val="55000"/>
                </a:schemeClr>
              </a:gs>
              <a:gs pos="80000">
                <a:schemeClr val="accent1">
                  <a:lumMod val="30000"/>
                  <a:lumOff val="70000"/>
                </a:schemeClr>
              </a:gs>
            </a:gsLst>
            <a:path path="circle">
              <a:fillToRect l="100000" t="100000"/>
            </a:path>
          </a:gradFill>
        </p:spPr>
        <p:txBody>
          <a:bodyPr wrap="square" rtlCol="0">
            <a:spAutoFit/>
          </a:bodyPr>
          <a:lstStyle/>
          <a:p>
            <a:pPr algn="ctr"/>
            <a:endParaRPr lang="en-US" sz="2000" b="1" i="1" dirty="0">
              <a:solidFill>
                <a:schemeClr val="accent1"/>
              </a:solidFill>
            </a:endParaRPr>
          </a:p>
          <a:p>
            <a:pPr algn="ctr"/>
            <a:r>
              <a:rPr lang="en-US" sz="2200" b="1" i="1" dirty="0">
                <a:solidFill>
                  <a:schemeClr val="accent1"/>
                </a:solidFill>
                <a:effectLst>
                  <a:outerShdw blurRad="38100" dist="38100" dir="2700000" algn="tl">
                    <a:srgbClr val="000000">
                      <a:alpha val="43137"/>
                    </a:srgbClr>
                  </a:outerShdw>
                </a:effectLst>
              </a:rPr>
              <a:t>6.Imperfection is a part of the human nature;</a:t>
            </a:r>
            <a:br>
              <a:rPr lang="en-US" sz="2200" i="1" dirty="0">
                <a:solidFill>
                  <a:schemeClr val="accent1"/>
                </a:solidFill>
                <a:effectLst>
                  <a:outerShdw blurRad="38100" dist="38100" dir="2700000" algn="tl">
                    <a:srgbClr val="000000">
                      <a:alpha val="43137"/>
                    </a:srgbClr>
                  </a:outerShdw>
                </a:effectLst>
              </a:rPr>
            </a:br>
            <a:r>
              <a:rPr lang="en-US" sz="2200" i="1" dirty="0">
                <a:effectLst>
                  <a:outerShdw blurRad="38100" dist="38100" dir="2700000" algn="tl">
                    <a:srgbClr val="000000">
                      <a:alpha val="43137"/>
                    </a:srgbClr>
                  </a:outerShdw>
                </a:effectLst>
              </a:rPr>
              <a:t>   - Leave apart the criticism and accept the imperfection which the person next to you has been born with. Give them comfort as they work together with you on the same goal for the team, SUCCESS. </a:t>
            </a:r>
            <a:br>
              <a:rPr lang="en-US" sz="2200" i="1" dirty="0">
                <a:effectLst>
                  <a:outerShdw blurRad="38100" dist="38100" dir="2700000" algn="tl">
                    <a:srgbClr val="000000">
                      <a:alpha val="43137"/>
                    </a:srgbClr>
                  </a:outerShdw>
                </a:effectLst>
              </a:rPr>
            </a:br>
            <a:br>
              <a:rPr lang="en-US" sz="2200" i="1" dirty="0">
                <a:effectLst>
                  <a:outerShdw blurRad="38100" dist="38100" dir="2700000" algn="tl">
                    <a:srgbClr val="000000">
                      <a:alpha val="43137"/>
                    </a:srgbClr>
                  </a:outerShdw>
                </a:effectLst>
              </a:rPr>
            </a:br>
            <a:r>
              <a:rPr lang="en-US" sz="2200" b="1" i="1" dirty="0">
                <a:solidFill>
                  <a:schemeClr val="accent1"/>
                </a:solidFill>
                <a:effectLst>
                  <a:outerShdw blurRad="38100" dist="38100" dir="2700000" algn="tl">
                    <a:srgbClr val="000000">
                      <a:alpha val="43137"/>
                    </a:srgbClr>
                  </a:outerShdw>
                </a:effectLst>
              </a:rPr>
              <a:t>7. Working under pressure; </a:t>
            </a:r>
            <a:br>
              <a:rPr lang="en-US" sz="2200" i="1" dirty="0">
                <a:effectLst>
                  <a:outerShdw blurRad="38100" dist="38100" dir="2700000" algn="tl">
                    <a:srgbClr val="000000">
                      <a:alpha val="43137"/>
                    </a:srgbClr>
                  </a:outerShdw>
                </a:effectLst>
              </a:rPr>
            </a:br>
            <a:r>
              <a:rPr lang="en-US" sz="2200" i="1" dirty="0">
                <a:effectLst>
                  <a:outerShdw blurRad="38100" dist="38100" dir="2700000" algn="tl">
                    <a:srgbClr val="000000">
                      <a:alpha val="43137"/>
                    </a:srgbClr>
                  </a:outerShdw>
                </a:effectLst>
              </a:rPr>
              <a:t>   - Things may lose several times control from every single small reason. Reason why plan B should be find in the team leader’s pocket. Making people to work with each other can be tough in those days.</a:t>
            </a:r>
            <a:br>
              <a:rPr lang="en-US" sz="2200" i="1" dirty="0">
                <a:effectLst>
                  <a:outerShdw blurRad="38100" dist="38100" dir="2700000" algn="tl">
                    <a:srgbClr val="000000">
                      <a:alpha val="43137"/>
                    </a:srgbClr>
                  </a:outerShdw>
                </a:effectLst>
              </a:rPr>
            </a:br>
            <a:br>
              <a:rPr lang="en-US" sz="2200" b="1" i="1" dirty="0">
                <a:effectLst>
                  <a:outerShdw blurRad="38100" dist="38100" dir="2700000" algn="tl">
                    <a:srgbClr val="000000">
                      <a:alpha val="43137"/>
                    </a:srgbClr>
                  </a:outerShdw>
                </a:effectLst>
              </a:rPr>
            </a:br>
            <a:r>
              <a:rPr lang="en-US" sz="2200" b="1" i="1" dirty="0">
                <a:solidFill>
                  <a:schemeClr val="accent1"/>
                </a:solidFill>
                <a:effectLst>
                  <a:outerShdw blurRad="38100" dist="38100" dir="2700000" algn="tl">
                    <a:srgbClr val="000000">
                      <a:alpha val="43137"/>
                    </a:srgbClr>
                  </a:outerShdw>
                </a:effectLst>
              </a:rPr>
              <a:t>8.Every team member is a leader;</a:t>
            </a:r>
            <a:br>
              <a:rPr lang="en-US" sz="2200" i="1" dirty="0">
                <a:effectLst>
                  <a:outerShdw blurRad="38100" dist="38100" dir="2700000" algn="tl">
                    <a:srgbClr val="000000">
                      <a:alpha val="43137"/>
                    </a:srgbClr>
                  </a:outerShdw>
                </a:effectLst>
              </a:rPr>
            </a:br>
            <a:r>
              <a:rPr lang="en-US" sz="2200" i="1" dirty="0">
                <a:effectLst>
                  <a:outerShdw blurRad="38100" dist="38100" dir="2700000" algn="tl">
                    <a:srgbClr val="000000">
                      <a:alpha val="43137"/>
                    </a:srgbClr>
                  </a:outerShdw>
                </a:effectLst>
              </a:rPr>
              <a:t>   -Every member of a team needs to focus on how they can best serve other members of the team. Of course maybe the group has a team leader but all can come up with their own work.</a:t>
            </a:r>
            <a:br>
              <a:rPr lang="en-US" sz="2200" i="1" dirty="0">
                <a:effectLst>
                  <a:outerShdw blurRad="38100" dist="38100" dir="2700000" algn="tl">
                    <a:srgbClr val="000000">
                      <a:alpha val="43137"/>
                    </a:srgbClr>
                  </a:outerShdw>
                </a:effectLst>
              </a:rPr>
            </a:br>
            <a:br>
              <a:rPr lang="en-US" sz="2200" i="1" dirty="0">
                <a:effectLst>
                  <a:outerShdw blurRad="38100" dist="38100" dir="2700000" algn="tl">
                    <a:srgbClr val="000000">
                      <a:alpha val="43137"/>
                    </a:srgbClr>
                  </a:outerShdw>
                </a:effectLst>
              </a:rPr>
            </a:br>
            <a:r>
              <a:rPr lang="en-US" sz="2200" b="1" i="1" dirty="0">
                <a:solidFill>
                  <a:schemeClr val="accent1"/>
                </a:solidFill>
                <a:effectLst>
                  <a:outerShdw blurRad="38100" dist="38100" dir="2700000" algn="tl">
                    <a:srgbClr val="000000">
                      <a:alpha val="43137"/>
                    </a:srgbClr>
                  </a:outerShdw>
                </a:effectLst>
              </a:rPr>
              <a:t>9.  Review your processes of work;</a:t>
            </a:r>
            <a:br>
              <a:rPr lang="en-US" sz="2200" i="1" dirty="0">
                <a:effectLst>
                  <a:outerShdw blurRad="38100" dist="38100" dir="2700000" algn="tl">
                    <a:srgbClr val="000000">
                      <a:alpha val="43137"/>
                    </a:srgbClr>
                  </a:outerShdw>
                </a:effectLst>
              </a:rPr>
            </a:br>
            <a:r>
              <a:rPr lang="en-US" sz="2200" i="1" dirty="0">
                <a:effectLst>
                  <a:outerShdw blurRad="38100" dist="38100" dir="2700000" algn="tl">
                    <a:srgbClr val="000000">
                      <a:alpha val="43137"/>
                    </a:srgbClr>
                  </a:outerShdw>
                </a:effectLst>
              </a:rPr>
              <a:t>   -Constructive feedback is the key and should be used even in case of conflicts. Keep the record of work and see every single move so the work is under control. </a:t>
            </a:r>
            <a:br>
              <a:rPr lang="en-US" sz="2200" i="1" dirty="0">
                <a:effectLst>
                  <a:outerShdw blurRad="38100" dist="38100" dir="2700000" algn="tl">
                    <a:srgbClr val="000000">
                      <a:alpha val="43137"/>
                    </a:srgbClr>
                  </a:outerShdw>
                </a:effectLst>
              </a:rPr>
            </a:br>
            <a:br>
              <a:rPr lang="en-US" sz="2200" i="1" dirty="0">
                <a:effectLst>
                  <a:outerShdw blurRad="38100" dist="38100" dir="2700000" algn="tl">
                    <a:srgbClr val="000000">
                      <a:alpha val="43137"/>
                    </a:srgbClr>
                  </a:outerShdw>
                </a:effectLst>
              </a:rPr>
            </a:br>
            <a:r>
              <a:rPr lang="en-US" sz="2200" b="1" i="1" dirty="0">
                <a:solidFill>
                  <a:schemeClr val="accent1"/>
                </a:solidFill>
                <a:effectLst>
                  <a:outerShdw blurRad="38100" dist="38100" dir="2700000" algn="tl">
                    <a:srgbClr val="000000">
                      <a:alpha val="43137"/>
                    </a:srgbClr>
                  </a:outerShdw>
                </a:effectLst>
              </a:rPr>
              <a:t>10. Celebrate success ;</a:t>
            </a:r>
            <a:br>
              <a:rPr lang="en-US" sz="2200" i="1" dirty="0">
                <a:effectLst>
                  <a:outerShdw blurRad="38100" dist="38100" dir="2700000" algn="tl">
                    <a:srgbClr val="000000">
                      <a:alpha val="43137"/>
                    </a:srgbClr>
                  </a:outerShdw>
                </a:effectLst>
              </a:rPr>
            </a:br>
            <a:r>
              <a:rPr lang="en-US" sz="2200" i="1" dirty="0">
                <a:effectLst>
                  <a:outerShdw blurRad="38100" dist="38100" dir="2700000" algn="tl">
                    <a:srgbClr val="000000">
                      <a:alpha val="43137"/>
                    </a:srgbClr>
                  </a:outerShdw>
                </a:effectLst>
              </a:rPr>
              <a:t>   - Nothing compares with the feeling of winning something and of being proud of what has been done behind. </a:t>
            </a:r>
            <a:br>
              <a:rPr lang="en-US" b="1" dirty="0"/>
            </a:br>
            <a:endParaRPr lang="en-GB" dirty="0"/>
          </a:p>
        </p:txBody>
      </p:sp>
    </p:spTree>
    <p:extLst>
      <p:ext uri="{BB962C8B-B14F-4D97-AF65-F5344CB8AC3E}">
        <p14:creationId xmlns:p14="http://schemas.microsoft.com/office/powerpoint/2010/main" val="31821767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BE258-8C6D-B949-A7AE-B23CECCABC72}"/>
              </a:ext>
            </a:extLst>
          </p:cNvPr>
          <p:cNvSpPr>
            <a:spLocks noGrp="1"/>
          </p:cNvSpPr>
          <p:nvPr>
            <p:ph type="title"/>
          </p:nvPr>
        </p:nvSpPr>
        <p:spPr/>
        <p:txBody>
          <a:bodyPr>
            <a:normAutofit/>
          </a:bodyPr>
          <a:lstStyle/>
          <a:p>
            <a:r>
              <a:rPr lang="en-US" sz="5400" dirty="0"/>
              <a:t>References </a:t>
            </a:r>
          </a:p>
        </p:txBody>
      </p:sp>
      <p:sp>
        <p:nvSpPr>
          <p:cNvPr id="3" name="Content Placeholder 2">
            <a:extLst>
              <a:ext uri="{FF2B5EF4-FFF2-40B4-BE49-F238E27FC236}">
                <a16:creationId xmlns:a16="http://schemas.microsoft.com/office/drawing/2014/main" id="{8A599FC3-E11F-EC49-8450-BA93CC93EB40}"/>
              </a:ext>
            </a:extLst>
          </p:cNvPr>
          <p:cNvSpPr>
            <a:spLocks noGrp="1"/>
          </p:cNvSpPr>
          <p:nvPr>
            <p:ph idx="1"/>
          </p:nvPr>
        </p:nvSpPr>
        <p:spPr/>
        <p:txBody>
          <a:bodyPr>
            <a:normAutofit fontScale="55000" lnSpcReduction="20000"/>
          </a:bodyPr>
          <a:lstStyle/>
          <a:p>
            <a:pPr marL="285750" indent="-285750">
              <a:spcBef>
                <a:spcPts val="2400"/>
              </a:spcBef>
              <a:buFont typeface="Arial" panose="020B0604020202020204" pitchFamily="34" charset="0"/>
              <a:buChar char="•"/>
            </a:pPr>
            <a:r>
              <a:rPr lang="en-GB" sz="3600" dirty="0"/>
              <a:t>Bruce Tuckman, 1965 , “</a:t>
            </a:r>
            <a:r>
              <a:rPr lang="en-GB" sz="3600" i="1" dirty="0"/>
              <a:t>Forming – Storming – Norming – Performing</a:t>
            </a:r>
            <a:r>
              <a:rPr lang="en-GB" sz="3600" dirty="0"/>
              <a:t>”;</a:t>
            </a:r>
          </a:p>
          <a:p>
            <a:pPr marL="285750" indent="-285750">
              <a:spcBef>
                <a:spcPts val="2400"/>
              </a:spcBef>
              <a:buFont typeface="Arial" panose="020B0604020202020204" pitchFamily="34" charset="0"/>
              <a:buChar char="•"/>
            </a:pPr>
            <a:r>
              <a:rPr lang="en-GB" sz="3600" dirty="0"/>
              <a:t>Alan Chapman, 2001 – 2013, “</a:t>
            </a:r>
            <a:r>
              <a:rPr lang="en-GB" sz="3600" i="1" dirty="0"/>
              <a:t>Bruce Tuckman's 1965 Team-Development Model</a:t>
            </a:r>
            <a:r>
              <a:rPr lang="en-GB" sz="3600" dirty="0"/>
              <a:t>”;</a:t>
            </a:r>
          </a:p>
          <a:p>
            <a:pPr marL="285750" indent="-285750">
              <a:spcBef>
                <a:spcPts val="2400"/>
              </a:spcBef>
              <a:buFont typeface="Arial" panose="020B0604020202020204" pitchFamily="34" charset="0"/>
              <a:buChar char="•"/>
            </a:pPr>
            <a:r>
              <a:rPr lang="en-GB" sz="3600" dirty="0"/>
              <a:t>David L. Largent, 2016, “</a:t>
            </a:r>
            <a:r>
              <a:rPr lang="en-GB" sz="3600" i="1" dirty="0"/>
              <a:t>Measuring and Understanding Team Development by Capturing Self-assessed Enthusiasm and Skill Levels</a:t>
            </a:r>
            <a:r>
              <a:rPr lang="en-GB" sz="3600" dirty="0"/>
              <a:t>”;</a:t>
            </a:r>
          </a:p>
          <a:p>
            <a:pPr marL="285750" indent="-285750">
              <a:spcBef>
                <a:spcPts val="2400"/>
              </a:spcBef>
              <a:buFont typeface="Arial" panose="020B0604020202020204" pitchFamily="34" charset="0"/>
              <a:buChar char="•"/>
            </a:pPr>
            <a:r>
              <a:rPr lang="en-GB" sz="3600" dirty="0"/>
              <a:t>Diane L. Miller, 2009, “</a:t>
            </a:r>
            <a:r>
              <a:rPr lang="en-GB" sz="3600" i="1" dirty="0"/>
              <a:t>The Stages of Group Development: A Retrospective Study of Dynamic Team Processes</a:t>
            </a:r>
            <a:r>
              <a:rPr lang="en-GB" sz="3600" dirty="0"/>
              <a:t>”.</a:t>
            </a:r>
            <a:endParaRPr lang="en-US" sz="3600" b="0" dirty="0">
              <a:effectLst/>
            </a:endParaRPr>
          </a:p>
          <a:p>
            <a:pPr rtl="0"/>
            <a:r>
              <a:rPr lang="en-US" sz="3600" b="0" i="0" u="none" strike="noStrike" dirty="0">
                <a:effectLst/>
              </a:rPr>
              <a:t>Belbin. (2020, August 5). </a:t>
            </a:r>
            <a:r>
              <a:rPr lang="en-US" sz="3600" b="0" i="1" u="none" strike="noStrike" dirty="0">
                <a:effectLst/>
              </a:rPr>
              <a:t>Belbin Team Roles</a:t>
            </a:r>
            <a:r>
              <a:rPr lang="en-US" sz="3600" b="0" i="0" u="none" strike="noStrike" dirty="0">
                <a:effectLst/>
              </a:rPr>
              <a:t>. Retrieved from Belbin Team Roles: https://www.belbin.com/about/belbin-team-roles/</a:t>
            </a:r>
            <a:endParaRPr lang="en-US" sz="3600" b="0" dirty="0">
              <a:effectLst/>
            </a:endParaRPr>
          </a:p>
          <a:p>
            <a:pPr rtl="0"/>
            <a:r>
              <a:rPr lang="en-US" sz="3600" b="0" i="0" u="none" strike="noStrike" dirty="0">
                <a:effectLst/>
              </a:rPr>
              <a:t>Belbin, M. (2010). </a:t>
            </a:r>
            <a:r>
              <a:rPr lang="en-US" sz="3600" b="0" i="1" u="none" strike="noStrike" dirty="0">
                <a:effectLst/>
              </a:rPr>
              <a:t>Team Roles at work.</a:t>
            </a:r>
            <a:r>
              <a:rPr lang="en-US" sz="3600" b="0" i="0" u="none" strike="noStrike" dirty="0">
                <a:effectLst/>
              </a:rPr>
              <a:t> London: Elsevier.</a:t>
            </a:r>
          </a:p>
          <a:p>
            <a:pPr rtl="0"/>
            <a:r>
              <a:rPr lang="en-US" sz="3600" dirty="0">
                <a:hlinkClick r:id="rId2">
                  <a:extLst>
                    <a:ext uri="{A12FA001-AC4F-418D-AE19-62706E023703}">
                      <ahyp:hlinkClr xmlns:ahyp="http://schemas.microsoft.com/office/drawing/2018/hyperlinkcolor" val="tx"/>
                    </a:ext>
                  </a:extLst>
                </a:hlinkClick>
              </a:rPr>
              <a:t>https://study.sagepub.com/morgan</a:t>
            </a:r>
            <a:endParaRPr lang="en-US" sz="3600" b="0" dirty="0">
              <a:effectLst/>
            </a:endParaRPr>
          </a:p>
          <a:p>
            <a:pPr marL="0" indent="0">
              <a:buNone/>
            </a:pPr>
            <a:br>
              <a:rPr lang="en-US" b="0" dirty="0">
                <a:effectLst/>
              </a:rPr>
            </a:br>
            <a:endParaRPr lang="en-US" dirty="0"/>
          </a:p>
        </p:txBody>
      </p:sp>
      <p:pic>
        <p:nvPicPr>
          <p:cNvPr id="28" name="Graphic 21" descr="Backlog">
            <a:extLst>
              <a:ext uri="{FF2B5EF4-FFF2-40B4-BE49-F238E27FC236}">
                <a16:creationId xmlns:a16="http://schemas.microsoft.com/office/drawing/2014/main" id="{68147E87-5669-49BB-BCB5-3F9F6A77E1C5}"/>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81897" y="473161"/>
            <a:ext cx="914400" cy="914400"/>
          </a:xfrm>
          <a:prstGeom prst="rect">
            <a:avLst/>
          </a:prstGeom>
        </p:spPr>
      </p:pic>
    </p:spTree>
    <p:extLst>
      <p:ext uri="{BB962C8B-B14F-4D97-AF65-F5344CB8AC3E}">
        <p14:creationId xmlns:p14="http://schemas.microsoft.com/office/powerpoint/2010/main" val="3738995778"/>
      </p:ext>
    </p:extLst>
  </p:cSld>
  <p:clrMapOvr>
    <a:masterClrMapping/>
  </p:clrMapOvr>
</p:sld>
</file>

<file path=ppt/theme/theme1.xml><?xml version="1.0" encoding="utf-8"?>
<a:theme xmlns:a="http://schemas.openxmlformats.org/drawingml/2006/main" name="161068-agreement-template-16x9">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658</TotalTime>
  <Words>2303</Words>
  <Application>Microsoft Office PowerPoint</Application>
  <PresentationFormat>Widescreen</PresentationFormat>
  <Paragraphs>240</Paragraphs>
  <Slides>26</Slides>
  <Notes>6</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161068-agreement-template-16x9</vt:lpstr>
      <vt:lpstr>Effective team working </vt:lpstr>
      <vt:lpstr>              Following topics </vt:lpstr>
      <vt:lpstr>Presentation Framework</vt:lpstr>
      <vt:lpstr>1. Benefits of team work </vt:lpstr>
      <vt:lpstr>PowerPoint Presentation</vt:lpstr>
      <vt:lpstr>PowerPoint Presentation</vt:lpstr>
      <vt:lpstr>Belbin Team’s Roles</vt:lpstr>
      <vt:lpstr>PowerPoint Presentation</vt:lpstr>
      <vt:lpstr>2.Stages of Team Development</vt:lpstr>
      <vt:lpstr>Forming</vt:lpstr>
      <vt:lpstr>Storming</vt:lpstr>
      <vt:lpstr>Norming</vt:lpstr>
      <vt:lpstr>Performing</vt:lpstr>
      <vt:lpstr>3. Team Roles</vt:lpstr>
      <vt:lpstr>PowerPoint Presentation</vt:lpstr>
      <vt:lpstr>PowerPoint Presentation</vt:lpstr>
      <vt:lpstr>PowerPoint Presentation</vt:lpstr>
      <vt:lpstr>4. Managing conflict:   Introduction</vt:lpstr>
      <vt:lpstr>Find the root cause</vt:lpstr>
      <vt:lpstr>Listening and Collaborating</vt:lpstr>
      <vt:lpstr>What are the positive view of conflicts</vt:lpstr>
      <vt:lpstr>5. Successfully team development </vt:lpstr>
      <vt:lpstr>Successfully team development:</vt:lpstr>
      <vt:lpstr>2. Clear and easy to identify the common goals and purpose;     - Search for the best and appropriate skills for each member and give them the allowance they develop not only in their own habit. Common ideas make the work going smoothly without any confusion;  3. Be tolerant and respect any small difference between members;   - Mistakes may happen all the time and thinking at how our first day was, offer the chance to do it better. The team should know that barriers should not exist between people. Making sure a good relationship must be the key.  4. Members of the team have the right to express their own thoughts and ideas;     - A clear communication must keep the team together. Do not tag a quiet person in the group issues, make them speak and you will be surprised.  5. Build between teams of the group a strong trust;    -Never hate each other, nobody loves to work in a toxic environment.  </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dc:title>
  <dc:creator>ioana pantiru</dc:creator>
  <cp:lastModifiedBy>Ioana Pantaru (1914744)</cp:lastModifiedBy>
  <cp:revision>94</cp:revision>
  <dcterms:created xsi:type="dcterms:W3CDTF">2020-07-21T17:14:28Z</dcterms:created>
  <dcterms:modified xsi:type="dcterms:W3CDTF">2020-08-22T20:09:56Z</dcterms:modified>
</cp:coreProperties>
</file>