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2" r:id="rId6"/>
    <p:sldId id="261" r:id="rId7"/>
    <p:sldId id="263" r:id="rId8"/>
    <p:sldId id="264" r:id="rId9"/>
    <p:sldId id="265"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inam Dhrangadhariya" userId="82a36f43b9f732d4" providerId="LiveId" clId="{91799690-1A4B-4D4E-8373-4A09D15DFD8F}"/>
    <pc:docChg chg="undo custSel addSld modSld sldOrd">
      <pc:chgData name="Jainam Dhrangadhariya" userId="82a36f43b9f732d4" providerId="LiveId" clId="{91799690-1A4B-4D4E-8373-4A09D15DFD8F}" dt="2023-07-10T13:46:35.630" v="296" actId="1076"/>
      <pc:docMkLst>
        <pc:docMk/>
      </pc:docMkLst>
      <pc:sldChg chg="modSp mod">
        <pc:chgData name="Jainam Dhrangadhariya" userId="82a36f43b9f732d4" providerId="LiveId" clId="{91799690-1A4B-4D4E-8373-4A09D15DFD8F}" dt="2023-07-10T13:26:02.765" v="250" actId="20577"/>
        <pc:sldMkLst>
          <pc:docMk/>
          <pc:sldMk cId="3137863110" sldId="257"/>
        </pc:sldMkLst>
        <pc:spChg chg="mod">
          <ac:chgData name="Jainam Dhrangadhariya" userId="82a36f43b9f732d4" providerId="LiveId" clId="{91799690-1A4B-4D4E-8373-4A09D15DFD8F}" dt="2023-07-10T13:26:02.765" v="250" actId="20577"/>
          <ac:spMkLst>
            <pc:docMk/>
            <pc:sldMk cId="3137863110" sldId="257"/>
            <ac:spMk id="6" creationId="{2018F67D-D2CD-971C-FF5D-29718A3E1964}"/>
          </ac:spMkLst>
        </pc:spChg>
      </pc:sldChg>
      <pc:sldChg chg="addSp modSp mod">
        <pc:chgData name="Jainam Dhrangadhariya" userId="82a36f43b9f732d4" providerId="LiveId" clId="{91799690-1A4B-4D4E-8373-4A09D15DFD8F}" dt="2023-07-10T13:30:22.844" v="264" actId="1076"/>
        <pc:sldMkLst>
          <pc:docMk/>
          <pc:sldMk cId="3454625342" sldId="258"/>
        </pc:sldMkLst>
        <pc:spChg chg="add mod">
          <ac:chgData name="Jainam Dhrangadhariya" userId="82a36f43b9f732d4" providerId="LiveId" clId="{91799690-1A4B-4D4E-8373-4A09D15DFD8F}" dt="2023-07-10T13:30:22.844" v="264" actId="1076"/>
          <ac:spMkLst>
            <pc:docMk/>
            <pc:sldMk cId="3454625342" sldId="258"/>
            <ac:spMk id="3" creationId="{36FA70FD-3599-3AAA-7093-210EFCD784F4}"/>
          </ac:spMkLst>
        </pc:spChg>
      </pc:sldChg>
      <pc:sldChg chg="modSp mod">
        <pc:chgData name="Jainam Dhrangadhariya" userId="82a36f43b9f732d4" providerId="LiveId" clId="{91799690-1A4B-4D4E-8373-4A09D15DFD8F}" dt="2023-07-10T13:27:13.113" v="260" actId="20577"/>
        <pc:sldMkLst>
          <pc:docMk/>
          <pc:sldMk cId="3520983280" sldId="259"/>
        </pc:sldMkLst>
        <pc:spChg chg="mod">
          <ac:chgData name="Jainam Dhrangadhariya" userId="82a36f43b9f732d4" providerId="LiveId" clId="{91799690-1A4B-4D4E-8373-4A09D15DFD8F}" dt="2023-07-10T13:27:13.113" v="260" actId="20577"/>
          <ac:spMkLst>
            <pc:docMk/>
            <pc:sldMk cId="3520983280" sldId="259"/>
            <ac:spMk id="3" creationId="{033F014D-779C-2904-C33B-C47252D62098}"/>
          </ac:spMkLst>
        </pc:spChg>
      </pc:sldChg>
      <pc:sldChg chg="addSp modSp mod">
        <pc:chgData name="Jainam Dhrangadhariya" userId="82a36f43b9f732d4" providerId="LiveId" clId="{91799690-1A4B-4D4E-8373-4A09D15DFD8F}" dt="2023-07-10T13:34:28.452" v="269" actId="1076"/>
        <pc:sldMkLst>
          <pc:docMk/>
          <pc:sldMk cId="667854728" sldId="262"/>
        </pc:sldMkLst>
        <pc:spChg chg="add mod">
          <ac:chgData name="Jainam Dhrangadhariya" userId="82a36f43b9f732d4" providerId="LiveId" clId="{91799690-1A4B-4D4E-8373-4A09D15DFD8F}" dt="2023-07-10T13:34:28.452" v="269" actId="1076"/>
          <ac:spMkLst>
            <pc:docMk/>
            <pc:sldMk cId="667854728" sldId="262"/>
            <ac:spMk id="5" creationId="{60B16B2D-AA2C-70D3-B54F-EBEBED92C25C}"/>
          </ac:spMkLst>
        </pc:spChg>
      </pc:sldChg>
      <pc:sldChg chg="addSp modSp mod">
        <pc:chgData name="Jainam Dhrangadhariya" userId="82a36f43b9f732d4" providerId="LiveId" clId="{91799690-1A4B-4D4E-8373-4A09D15DFD8F}" dt="2023-07-10T13:39:49.403" v="274" actId="1076"/>
        <pc:sldMkLst>
          <pc:docMk/>
          <pc:sldMk cId="2443024921" sldId="263"/>
        </pc:sldMkLst>
        <pc:spChg chg="add mod">
          <ac:chgData name="Jainam Dhrangadhariya" userId="82a36f43b9f732d4" providerId="LiveId" clId="{91799690-1A4B-4D4E-8373-4A09D15DFD8F}" dt="2023-07-10T13:39:49.403" v="274" actId="1076"/>
          <ac:spMkLst>
            <pc:docMk/>
            <pc:sldMk cId="2443024921" sldId="263"/>
            <ac:spMk id="3" creationId="{18868DF9-8143-B3AB-2EA7-46323CE6CBD4}"/>
          </ac:spMkLst>
        </pc:spChg>
      </pc:sldChg>
      <pc:sldChg chg="addSp modSp mod">
        <pc:chgData name="Jainam Dhrangadhariya" userId="82a36f43b9f732d4" providerId="LiveId" clId="{91799690-1A4B-4D4E-8373-4A09D15DFD8F}" dt="2023-07-10T13:42:51.230" v="281" actId="255"/>
        <pc:sldMkLst>
          <pc:docMk/>
          <pc:sldMk cId="50095965" sldId="264"/>
        </pc:sldMkLst>
        <pc:spChg chg="add mod">
          <ac:chgData name="Jainam Dhrangadhariya" userId="82a36f43b9f732d4" providerId="LiveId" clId="{91799690-1A4B-4D4E-8373-4A09D15DFD8F}" dt="2023-07-10T13:42:51.230" v="281" actId="255"/>
          <ac:spMkLst>
            <pc:docMk/>
            <pc:sldMk cId="50095965" sldId="264"/>
            <ac:spMk id="3" creationId="{C793675E-648D-5CC7-0666-A07CEDABF7B9}"/>
          </ac:spMkLst>
        </pc:spChg>
        <pc:spChg chg="mod">
          <ac:chgData name="Jainam Dhrangadhariya" userId="82a36f43b9f732d4" providerId="LiveId" clId="{91799690-1A4B-4D4E-8373-4A09D15DFD8F}" dt="2023-07-06T23:37:06.494" v="73" actId="20577"/>
          <ac:spMkLst>
            <pc:docMk/>
            <pc:sldMk cId="50095965" sldId="264"/>
            <ac:spMk id="6" creationId="{A6982D4C-5B9E-D9AE-9E9C-3B8A296E14EF}"/>
          </ac:spMkLst>
        </pc:spChg>
        <pc:picChg chg="mod">
          <ac:chgData name="Jainam Dhrangadhariya" userId="82a36f43b9f732d4" providerId="LiveId" clId="{91799690-1A4B-4D4E-8373-4A09D15DFD8F}" dt="2023-07-06T23:40:20.833" v="81" actId="14100"/>
          <ac:picMkLst>
            <pc:docMk/>
            <pc:sldMk cId="50095965" sldId="264"/>
            <ac:picMk id="4100" creationId="{C1FD2316-5606-4390-37D5-7AFFDBC16F4C}"/>
          </ac:picMkLst>
        </pc:picChg>
      </pc:sldChg>
      <pc:sldChg chg="addSp delSp modSp mod">
        <pc:chgData name="Jainam Dhrangadhariya" userId="82a36f43b9f732d4" providerId="LiveId" clId="{91799690-1A4B-4D4E-8373-4A09D15DFD8F}" dt="2023-07-10T13:44:35.539" v="286" actId="1076"/>
        <pc:sldMkLst>
          <pc:docMk/>
          <pc:sldMk cId="624505614" sldId="265"/>
        </pc:sldMkLst>
        <pc:spChg chg="mod">
          <ac:chgData name="Jainam Dhrangadhariya" userId="82a36f43b9f732d4" providerId="LiveId" clId="{91799690-1A4B-4D4E-8373-4A09D15DFD8F}" dt="2023-07-09T14:53:35.100" v="100"/>
          <ac:spMkLst>
            <pc:docMk/>
            <pc:sldMk cId="624505614" sldId="265"/>
            <ac:spMk id="2" creationId="{0D254C44-1575-EDDF-2217-C255ADF8C6F3}"/>
          </ac:spMkLst>
        </pc:spChg>
        <pc:spChg chg="add mod">
          <ac:chgData name="Jainam Dhrangadhariya" userId="82a36f43b9f732d4" providerId="LiveId" clId="{91799690-1A4B-4D4E-8373-4A09D15DFD8F}" dt="2023-07-10T13:44:35.539" v="286" actId="1076"/>
          <ac:spMkLst>
            <pc:docMk/>
            <pc:sldMk cId="624505614" sldId="265"/>
            <ac:spMk id="3" creationId="{1D5576D8-B041-1742-0651-DD039EF98991}"/>
          </ac:spMkLst>
        </pc:spChg>
        <pc:spChg chg="add del mod">
          <ac:chgData name="Jainam Dhrangadhariya" userId="82a36f43b9f732d4" providerId="LiveId" clId="{91799690-1A4B-4D4E-8373-4A09D15DFD8F}" dt="2023-07-06T23:22:05.778" v="4" actId="931"/>
          <ac:spMkLst>
            <pc:docMk/>
            <pc:sldMk cId="624505614" sldId="265"/>
            <ac:spMk id="4" creationId="{33AAE200-41A6-A5CC-50E1-1DB50801F36C}"/>
          </ac:spMkLst>
        </pc:spChg>
        <pc:spChg chg="add del mod">
          <ac:chgData name="Jainam Dhrangadhariya" userId="82a36f43b9f732d4" providerId="LiveId" clId="{91799690-1A4B-4D4E-8373-4A09D15DFD8F}" dt="2023-07-06T23:30:36.794" v="13" actId="478"/>
          <ac:spMkLst>
            <pc:docMk/>
            <pc:sldMk cId="624505614" sldId="265"/>
            <ac:spMk id="8" creationId="{AECE13DE-4053-6F17-5BB5-511AD2C7BAFE}"/>
          </ac:spMkLst>
        </pc:spChg>
        <pc:picChg chg="del">
          <ac:chgData name="Jainam Dhrangadhariya" userId="82a36f43b9f732d4" providerId="LiveId" clId="{91799690-1A4B-4D4E-8373-4A09D15DFD8F}" dt="2023-07-06T23:20:16.232" v="3" actId="478"/>
          <ac:picMkLst>
            <pc:docMk/>
            <pc:sldMk cId="624505614" sldId="265"/>
            <ac:picMk id="5" creationId="{A66BE264-13E3-3A51-C262-D83140AD1355}"/>
          </ac:picMkLst>
        </pc:picChg>
        <pc:picChg chg="add mod">
          <ac:chgData name="Jainam Dhrangadhariya" userId="82a36f43b9f732d4" providerId="LiveId" clId="{91799690-1A4B-4D4E-8373-4A09D15DFD8F}" dt="2023-07-06T23:22:31.825" v="11" actId="14100"/>
          <ac:picMkLst>
            <pc:docMk/>
            <pc:sldMk cId="624505614" sldId="265"/>
            <ac:picMk id="7" creationId="{08A3AD6B-616E-96BF-ACA1-3EFA16758377}"/>
          </ac:picMkLst>
        </pc:picChg>
      </pc:sldChg>
      <pc:sldChg chg="addSp delSp modSp add mod ord">
        <pc:chgData name="Jainam Dhrangadhariya" userId="82a36f43b9f732d4" providerId="LiveId" clId="{91799690-1A4B-4D4E-8373-4A09D15DFD8F}" dt="2023-07-10T13:45:19.404" v="291" actId="1076"/>
        <pc:sldMkLst>
          <pc:docMk/>
          <pc:sldMk cId="324293314" sldId="266"/>
        </pc:sldMkLst>
        <pc:spChg chg="mod">
          <ac:chgData name="Jainam Dhrangadhariya" userId="82a36f43b9f732d4" providerId="LiveId" clId="{91799690-1A4B-4D4E-8373-4A09D15DFD8F}" dt="2023-07-06T23:37:47.320" v="77" actId="113"/>
          <ac:spMkLst>
            <pc:docMk/>
            <pc:sldMk cId="324293314" sldId="266"/>
            <ac:spMk id="2" creationId="{EE57B34E-8A43-8358-3E3F-FD21E97D0F95}"/>
          </ac:spMkLst>
        </pc:spChg>
        <pc:spChg chg="add mod">
          <ac:chgData name="Jainam Dhrangadhariya" userId="82a36f43b9f732d4" providerId="LiveId" clId="{91799690-1A4B-4D4E-8373-4A09D15DFD8F}" dt="2023-07-10T13:45:19.404" v="291" actId="1076"/>
          <ac:spMkLst>
            <pc:docMk/>
            <pc:sldMk cId="324293314" sldId="266"/>
            <ac:spMk id="3" creationId="{4CDF0DA0-0733-BCA2-2ECE-E1173CDA6BCB}"/>
          </ac:spMkLst>
        </pc:spChg>
        <pc:spChg chg="mod">
          <ac:chgData name="Jainam Dhrangadhariya" userId="82a36f43b9f732d4" providerId="LiveId" clId="{91799690-1A4B-4D4E-8373-4A09D15DFD8F}" dt="2023-07-06T23:35:02.413" v="20" actId="14100"/>
          <ac:spMkLst>
            <pc:docMk/>
            <pc:sldMk cId="324293314" sldId="266"/>
            <ac:spMk id="4" creationId="{20B13279-B1F7-E6D6-70F5-D6174F2FFF01}"/>
          </ac:spMkLst>
        </pc:spChg>
        <pc:spChg chg="mod">
          <ac:chgData name="Jainam Dhrangadhariya" userId="82a36f43b9f732d4" providerId="LiveId" clId="{91799690-1A4B-4D4E-8373-4A09D15DFD8F}" dt="2023-07-06T23:36:51.451" v="70" actId="20577"/>
          <ac:spMkLst>
            <pc:docMk/>
            <pc:sldMk cId="324293314" sldId="266"/>
            <ac:spMk id="6" creationId="{A6982D4C-5B9E-D9AE-9E9C-3B8A296E14EF}"/>
          </ac:spMkLst>
        </pc:spChg>
        <pc:picChg chg="add mod">
          <ac:chgData name="Jainam Dhrangadhariya" userId="82a36f43b9f732d4" providerId="LiveId" clId="{91799690-1A4B-4D4E-8373-4A09D15DFD8F}" dt="2023-07-10T00:15:49.467" v="109" actId="1076"/>
          <ac:picMkLst>
            <pc:docMk/>
            <pc:sldMk cId="324293314" sldId="266"/>
            <ac:picMk id="5" creationId="{A89D7D10-9998-E4E9-965D-9E7D3B5657C3}"/>
          </ac:picMkLst>
        </pc:picChg>
        <pc:picChg chg="del">
          <ac:chgData name="Jainam Dhrangadhariya" userId="82a36f43b9f732d4" providerId="LiveId" clId="{91799690-1A4B-4D4E-8373-4A09D15DFD8F}" dt="2023-07-06T23:37:14.477" v="74" actId="478"/>
          <ac:picMkLst>
            <pc:docMk/>
            <pc:sldMk cId="324293314" sldId="266"/>
            <ac:picMk id="9" creationId="{E9A7E849-EFBF-8103-F77E-8E65706DF252}"/>
          </ac:picMkLst>
        </pc:picChg>
        <pc:picChg chg="del">
          <ac:chgData name="Jainam Dhrangadhariya" userId="82a36f43b9f732d4" providerId="LiveId" clId="{91799690-1A4B-4D4E-8373-4A09D15DFD8F}" dt="2023-07-06T23:37:16.258" v="75" actId="478"/>
          <ac:picMkLst>
            <pc:docMk/>
            <pc:sldMk cId="324293314" sldId="266"/>
            <ac:picMk id="4100" creationId="{C1FD2316-5606-4390-37D5-7AFFDBC16F4C}"/>
          </ac:picMkLst>
        </pc:picChg>
      </pc:sldChg>
      <pc:sldChg chg="addSp modSp new mod">
        <pc:chgData name="Jainam Dhrangadhariya" userId="82a36f43b9f732d4" providerId="LiveId" clId="{91799690-1A4B-4D4E-8373-4A09D15DFD8F}" dt="2023-07-10T13:46:35.630" v="296" actId="1076"/>
        <pc:sldMkLst>
          <pc:docMk/>
          <pc:sldMk cId="1966431858" sldId="267"/>
        </pc:sldMkLst>
        <pc:spChg chg="add mod">
          <ac:chgData name="Jainam Dhrangadhariya" userId="82a36f43b9f732d4" providerId="LiveId" clId="{91799690-1A4B-4D4E-8373-4A09D15DFD8F}" dt="2023-07-10T00:26:15.966" v="114" actId="255"/>
          <ac:spMkLst>
            <pc:docMk/>
            <pc:sldMk cId="1966431858" sldId="267"/>
            <ac:spMk id="2" creationId="{D0B80B29-F9FD-99DA-B6FC-78347A11F906}"/>
          </ac:spMkLst>
        </pc:spChg>
        <pc:spChg chg="add mod">
          <ac:chgData name="Jainam Dhrangadhariya" userId="82a36f43b9f732d4" providerId="LiveId" clId="{91799690-1A4B-4D4E-8373-4A09D15DFD8F}" dt="2023-07-10T00:30:56.340" v="154" actId="12"/>
          <ac:spMkLst>
            <pc:docMk/>
            <pc:sldMk cId="1966431858" sldId="267"/>
            <ac:spMk id="3" creationId="{21C4C63A-1AD1-B66E-B56C-5E8C70F70AC6}"/>
          </ac:spMkLst>
        </pc:spChg>
        <pc:spChg chg="add mod">
          <ac:chgData name="Jainam Dhrangadhariya" userId="82a36f43b9f732d4" providerId="LiveId" clId="{91799690-1A4B-4D4E-8373-4A09D15DFD8F}" dt="2023-07-10T00:30:34.436" v="148" actId="12"/>
          <ac:spMkLst>
            <pc:docMk/>
            <pc:sldMk cId="1966431858" sldId="267"/>
            <ac:spMk id="4" creationId="{F63AAC8F-1DA8-74CB-9CDE-316757A36FAA}"/>
          </ac:spMkLst>
        </pc:spChg>
        <pc:spChg chg="add mod">
          <ac:chgData name="Jainam Dhrangadhariya" userId="82a36f43b9f732d4" providerId="LiveId" clId="{91799690-1A4B-4D4E-8373-4A09D15DFD8F}" dt="2023-07-10T13:46:35.630" v="296" actId="1076"/>
          <ac:spMkLst>
            <pc:docMk/>
            <pc:sldMk cId="1966431858" sldId="267"/>
            <ac:spMk id="5" creationId="{2B062BCC-0DD0-F477-B67F-C40B39FF882A}"/>
          </ac:spMkLst>
        </pc:spChg>
      </pc:sldChg>
      <pc:sldChg chg="addSp modSp new mod">
        <pc:chgData name="Jainam Dhrangadhariya" userId="82a36f43b9f732d4" providerId="LiveId" clId="{91799690-1A4B-4D4E-8373-4A09D15DFD8F}" dt="2023-07-10T00:44:01.566" v="188" actId="122"/>
        <pc:sldMkLst>
          <pc:docMk/>
          <pc:sldMk cId="370399315" sldId="268"/>
        </pc:sldMkLst>
        <pc:spChg chg="add mod">
          <ac:chgData name="Jainam Dhrangadhariya" userId="82a36f43b9f732d4" providerId="LiveId" clId="{91799690-1A4B-4D4E-8373-4A09D15DFD8F}" dt="2023-07-10T00:43:21.185" v="184" actId="1076"/>
          <ac:spMkLst>
            <pc:docMk/>
            <pc:sldMk cId="370399315" sldId="268"/>
            <ac:spMk id="2" creationId="{D1C8F287-1821-17D1-2A15-382D677A4953}"/>
          </ac:spMkLst>
        </pc:spChg>
        <pc:spChg chg="add mod">
          <ac:chgData name="Jainam Dhrangadhariya" userId="82a36f43b9f732d4" providerId="LiveId" clId="{91799690-1A4B-4D4E-8373-4A09D15DFD8F}" dt="2023-07-10T00:44:01.566" v="188" actId="122"/>
          <ac:spMkLst>
            <pc:docMk/>
            <pc:sldMk cId="370399315" sldId="268"/>
            <ac:spMk id="3" creationId="{38338500-CC87-D7D4-7EF8-897FEB93F5AE}"/>
          </ac:spMkLst>
        </pc:spChg>
      </pc:sldChg>
      <pc:sldChg chg="addSp delSp modSp new mod modClrScheme chgLayout">
        <pc:chgData name="Jainam Dhrangadhariya" userId="82a36f43b9f732d4" providerId="LiveId" clId="{91799690-1A4B-4D4E-8373-4A09D15DFD8F}" dt="2023-07-10T01:06:23.545" v="239" actId="120"/>
        <pc:sldMkLst>
          <pc:docMk/>
          <pc:sldMk cId="983894302" sldId="269"/>
        </pc:sldMkLst>
        <pc:spChg chg="add del mod">
          <ac:chgData name="Jainam Dhrangadhariya" userId="82a36f43b9f732d4" providerId="LiveId" clId="{91799690-1A4B-4D4E-8373-4A09D15DFD8F}" dt="2023-07-10T01:03:29.629" v="207" actId="700"/>
          <ac:spMkLst>
            <pc:docMk/>
            <pc:sldMk cId="983894302" sldId="269"/>
            <ac:spMk id="2" creationId="{42AE91AE-E859-6F00-E1BD-8D402249AE9B}"/>
          </ac:spMkLst>
        </pc:spChg>
        <pc:spChg chg="add del mod">
          <ac:chgData name="Jainam Dhrangadhariya" userId="82a36f43b9f732d4" providerId="LiveId" clId="{91799690-1A4B-4D4E-8373-4A09D15DFD8F}" dt="2023-07-10T01:03:28.839" v="206" actId="767"/>
          <ac:spMkLst>
            <pc:docMk/>
            <pc:sldMk cId="983894302" sldId="269"/>
            <ac:spMk id="3" creationId="{994EC249-1C51-A017-89F9-D655DAF83DB9}"/>
          </ac:spMkLst>
        </pc:spChg>
        <pc:spChg chg="add mod">
          <ac:chgData name="Jainam Dhrangadhariya" userId="82a36f43b9f732d4" providerId="LiveId" clId="{91799690-1A4B-4D4E-8373-4A09D15DFD8F}" dt="2023-07-10T01:05:41.706" v="231" actId="1076"/>
          <ac:spMkLst>
            <pc:docMk/>
            <pc:sldMk cId="983894302" sldId="269"/>
            <ac:spMk id="4" creationId="{94AAFFA1-FC89-F38F-13EF-E5471BF57E89}"/>
          </ac:spMkLst>
        </pc:spChg>
        <pc:spChg chg="add mod ord">
          <ac:chgData name="Jainam Dhrangadhariya" userId="82a36f43b9f732d4" providerId="LiveId" clId="{91799690-1A4B-4D4E-8373-4A09D15DFD8F}" dt="2023-07-10T01:06:23.545" v="239" actId="120"/>
          <ac:spMkLst>
            <pc:docMk/>
            <pc:sldMk cId="983894302" sldId="269"/>
            <ac:spMk id="5" creationId="{1DDF7B63-7A96-63B5-C6C5-8BDFBA60A514}"/>
          </ac:spMkLst>
        </pc:spChg>
      </pc:sldChg>
      <pc:sldChg chg="addSp modSp new mod">
        <pc:chgData name="Jainam Dhrangadhariya" userId="82a36f43b9f732d4" providerId="LiveId" clId="{91799690-1A4B-4D4E-8373-4A09D15DFD8F}" dt="2023-07-10T01:05:33.486" v="230" actId="20577"/>
        <pc:sldMkLst>
          <pc:docMk/>
          <pc:sldMk cId="3492091757" sldId="270"/>
        </pc:sldMkLst>
        <pc:spChg chg="add mod">
          <ac:chgData name="Jainam Dhrangadhariya" userId="82a36f43b9f732d4" providerId="LiveId" clId="{91799690-1A4B-4D4E-8373-4A09D15DFD8F}" dt="2023-07-10T01:05:33.486" v="230" actId="20577"/>
          <ac:spMkLst>
            <pc:docMk/>
            <pc:sldMk cId="3492091757" sldId="270"/>
            <ac:spMk id="2" creationId="{2415C4AB-5871-DB45-2512-A070A7377492}"/>
          </ac:spMkLst>
        </pc:spChg>
      </pc:sldChg>
      <pc:sldChg chg="addSp modSp new mod">
        <pc:chgData name="Jainam Dhrangadhariya" userId="82a36f43b9f732d4" providerId="LiveId" clId="{91799690-1A4B-4D4E-8373-4A09D15DFD8F}" dt="2023-07-10T01:07:54.808" v="247" actId="14100"/>
        <pc:sldMkLst>
          <pc:docMk/>
          <pc:sldMk cId="509114896" sldId="271"/>
        </pc:sldMkLst>
        <pc:picChg chg="add mod">
          <ac:chgData name="Jainam Dhrangadhariya" userId="82a36f43b9f732d4" providerId="LiveId" clId="{91799690-1A4B-4D4E-8373-4A09D15DFD8F}" dt="2023-07-10T01:07:54.808" v="247" actId="14100"/>
          <ac:picMkLst>
            <pc:docMk/>
            <pc:sldMk cId="509114896" sldId="271"/>
            <ac:picMk id="3" creationId="{C56253FD-9F15-3B02-EF09-C8DECB85912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63309F-7E46-4502-A9F3-51AAE36EFC08}" type="doc">
      <dgm:prSet loTypeId="urn:microsoft.com/office/officeart/2005/8/layout/hChevron3" loCatId="process" qsTypeId="urn:microsoft.com/office/officeart/2005/8/quickstyle/simple1" qsCatId="simple" csTypeId="urn:microsoft.com/office/officeart/2005/8/colors/accent2_1" csCatId="accent2" phldr="1"/>
      <dgm:spPr/>
    </dgm:pt>
    <dgm:pt modelId="{99DC8F6F-3FE4-4065-884D-1194FB47E7DF}">
      <dgm:prSet phldrT="[Text]"/>
      <dgm:spPr>
        <a:noFill/>
      </dgm:spPr>
      <dgm:t>
        <a:bodyPr/>
        <a:lstStyle/>
        <a:p>
          <a:r>
            <a:rPr lang="en-US" b="0" i="0" dirty="0"/>
            <a:t>The impact of HR strategies on competitive advantage</a:t>
          </a:r>
          <a:endParaRPr lang="en-IN" dirty="0"/>
        </a:p>
      </dgm:t>
    </dgm:pt>
    <dgm:pt modelId="{18460196-87FC-4C54-8B4A-B51CA280BC2B}" type="parTrans" cxnId="{CAC79CA6-FEC0-4EA6-8DC0-FCA0BDAAD8F5}">
      <dgm:prSet/>
      <dgm:spPr/>
      <dgm:t>
        <a:bodyPr/>
        <a:lstStyle/>
        <a:p>
          <a:endParaRPr lang="en-IN"/>
        </a:p>
      </dgm:t>
    </dgm:pt>
    <dgm:pt modelId="{AD1F3160-F1E4-4271-958A-32A10F61C908}" type="sibTrans" cxnId="{CAC79CA6-FEC0-4EA6-8DC0-FCA0BDAAD8F5}">
      <dgm:prSet/>
      <dgm:spPr/>
      <dgm:t>
        <a:bodyPr/>
        <a:lstStyle/>
        <a:p>
          <a:endParaRPr lang="en-IN"/>
        </a:p>
      </dgm:t>
    </dgm:pt>
    <dgm:pt modelId="{EA087D52-4D7B-4A64-A78D-547004F6F4CF}">
      <dgm:prSet phldrT="[Text]"/>
      <dgm:spPr>
        <a:noFill/>
      </dgm:spPr>
      <dgm:t>
        <a:bodyPr/>
        <a:lstStyle/>
        <a:p>
          <a:r>
            <a:rPr lang="en-IN" b="0" i="0" dirty="0"/>
            <a:t>Examination of real-world examples</a:t>
          </a:r>
          <a:endParaRPr lang="en-IN" dirty="0"/>
        </a:p>
      </dgm:t>
    </dgm:pt>
    <dgm:pt modelId="{FEA38514-E6F5-4ED2-8DEF-D40335B91BD9}" type="parTrans" cxnId="{D4348A43-5A9F-40B8-8D90-1FD8DEEC9CBE}">
      <dgm:prSet/>
      <dgm:spPr/>
      <dgm:t>
        <a:bodyPr/>
        <a:lstStyle/>
        <a:p>
          <a:endParaRPr lang="en-IN"/>
        </a:p>
      </dgm:t>
    </dgm:pt>
    <dgm:pt modelId="{310EC46A-21CB-4865-8A7D-603F4FD0E065}" type="sibTrans" cxnId="{D4348A43-5A9F-40B8-8D90-1FD8DEEC9CBE}">
      <dgm:prSet/>
      <dgm:spPr/>
      <dgm:t>
        <a:bodyPr/>
        <a:lstStyle/>
        <a:p>
          <a:endParaRPr lang="en-IN"/>
        </a:p>
      </dgm:t>
    </dgm:pt>
    <dgm:pt modelId="{3B1EC298-903B-49AD-85CD-352A7A00B387}">
      <dgm:prSet phldrT="[Text]"/>
      <dgm:spPr>
        <a:noFill/>
      </dgm:spPr>
      <dgm:t>
        <a:bodyPr/>
        <a:lstStyle/>
        <a:p>
          <a:r>
            <a:rPr lang="en-IN" b="0" i="0" dirty="0"/>
            <a:t>Different environments and focuses</a:t>
          </a:r>
          <a:endParaRPr lang="en-IN" dirty="0"/>
        </a:p>
      </dgm:t>
    </dgm:pt>
    <dgm:pt modelId="{18180584-F5F5-47B5-AA5D-647314BF4214}" type="parTrans" cxnId="{75471123-1A5A-47B7-823D-42AFE19ED690}">
      <dgm:prSet/>
      <dgm:spPr/>
      <dgm:t>
        <a:bodyPr/>
        <a:lstStyle/>
        <a:p>
          <a:endParaRPr lang="en-IN"/>
        </a:p>
      </dgm:t>
    </dgm:pt>
    <dgm:pt modelId="{FEA83C7E-5C5D-460E-AF96-6A5174E17BB7}" type="sibTrans" cxnId="{75471123-1A5A-47B7-823D-42AFE19ED690}">
      <dgm:prSet/>
      <dgm:spPr/>
      <dgm:t>
        <a:bodyPr/>
        <a:lstStyle/>
        <a:p>
          <a:endParaRPr lang="en-IN"/>
        </a:p>
      </dgm:t>
    </dgm:pt>
    <dgm:pt modelId="{82CD2BC9-EB8B-4706-A140-1185FCD2C8D4}" type="pres">
      <dgm:prSet presAssocID="{1F63309F-7E46-4502-A9F3-51AAE36EFC08}" presName="Name0" presStyleCnt="0">
        <dgm:presLayoutVars>
          <dgm:dir/>
          <dgm:resizeHandles val="exact"/>
        </dgm:presLayoutVars>
      </dgm:prSet>
      <dgm:spPr/>
    </dgm:pt>
    <dgm:pt modelId="{4D0F2C6C-291D-4AEF-8C33-FBB40C54F30A}" type="pres">
      <dgm:prSet presAssocID="{99DC8F6F-3FE4-4065-884D-1194FB47E7DF}" presName="parTxOnly" presStyleLbl="node1" presStyleIdx="0" presStyleCnt="3">
        <dgm:presLayoutVars>
          <dgm:bulletEnabled val="1"/>
        </dgm:presLayoutVars>
      </dgm:prSet>
      <dgm:spPr/>
    </dgm:pt>
    <dgm:pt modelId="{2A4ED0DA-CD98-46C3-A869-7F6793B2A7F9}" type="pres">
      <dgm:prSet presAssocID="{AD1F3160-F1E4-4271-958A-32A10F61C908}" presName="parSpace" presStyleCnt="0"/>
      <dgm:spPr/>
    </dgm:pt>
    <dgm:pt modelId="{1416B6E1-FB0E-46A0-9519-6A6200D7F563}" type="pres">
      <dgm:prSet presAssocID="{EA087D52-4D7B-4A64-A78D-547004F6F4CF}" presName="parTxOnly" presStyleLbl="node1" presStyleIdx="1" presStyleCnt="3">
        <dgm:presLayoutVars>
          <dgm:bulletEnabled val="1"/>
        </dgm:presLayoutVars>
      </dgm:prSet>
      <dgm:spPr/>
    </dgm:pt>
    <dgm:pt modelId="{2B731CBC-0FD1-461C-9A32-1F1C4586EC53}" type="pres">
      <dgm:prSet presAssocID="{310EC46A-21CB-4865-8A7D-603F4FD0E065}" presName="parSpace" presStyleCnt="0"/>
      <dgm:spPr/>
    </dgm:pt>
    <dgm:pt modelId="{C5B3CD43-954D-4F7F-A3B4-3AC25EA9EC3C}" type="pres">
      <dgm:prSet presAssocID="{3B1EC298-903B-49AD-85CD-352A7A00B387}" presName="parTxOnly" presStyleLbl="node1" presStyleIdx="2" presStyleCnt="3" custLinFactNeighborX="8206" custLinFactNeighborY="0">
        <dgm:presLayoutVars>
          <dgm:bulletEnabled val="1"/>
        </dgm:presLayoutVars>
      </dgm:prSet>
      <dgm:spPr/>
    </dgm:pt>
  </dgm:ptLst>
  <dgm:cxnLst>
    <dgm:cxn modelId="{F063D51C-E3C6-44FE-BB8E-022E5E7AA472}" type="presOf" srcId="{99DC8F6F-3FE4-4065-884D-1194FB47E7DF}" destId="{4D0F2C6C-291D-4AEF-8C33-FBB40C54F30A}" srcOrd="0" destOrd="0" presId="urn:microsoft.com/office/officeart/2005/8/layout/hChevron3"/>
    <dgm:cxn modelId="{75471123-1A5A-47B7-823D-42AFE19ED690}" srcId="{1F63309F-7E46-4502-A9F3-51AAE36EFC08}" destId="{3B1EC298-903B-49AD-85CD-352A7A00B387}" srcOrd="2" destOrd="0" parTransId="{18180584-F5F5-47B5-AA5D-647314BF4214}" sibTransId="{FEA83C7E-5C5D-460E-AF96-6A5174E17BB7}"/>
    <dgm:cxn modelId="{D83F4527-2BFF-4C42-BAAE-A5A0B84F1DB8}" type="presOf" srcId="{EA087D52-4D7B-4A64-A78D-547004F6F4CF}" destId="{1416B6E1-FB0E-46A0-9519-6A6200D7F563}" srcOrd="0" destOrd="0" presId="urn:microsoft.com/office/officeart/2005/8/layout/hChevron3"/>
    <dgm:cxn modelId="{D4348A43-5A9F-40B8-8D90-1FD8DEEC9CBE}" srcId="{1F63309F-7E46-4502-A9F3-51AAE36EFC08}" destId="{EA087D52-4D7B-4A64-A78D-547004F6F4CF}" srcOrd="1" destOrd="0" parTransId="{FEA38514-E6F5-4ED2-8DEF-D40335B91BD9}" sibTransId="{310EC46A-21CB-4865-8A7D-603F4FD0E065}"/>
    <dgm:cxn modelId="{9CE3CD9E-89A7-4075-B505-2843B80F12F3}" type="presOf" srcId="{3B1EC298-903B-49AD-85CD-352A7A00B387}" destId="{C5B3CD43-954D-4F7F-A3B4-3AC25EA9EC3C}" srcOrd="0" destOrd="0" presId="urn:microsoft.com/office/officeart/2005/8/layout/hChevron3"/>
    <dgm:cxn modelId="{822617A3-CECC-4868-9A58-B9F946DEC6AD}" type="presOf" srcId="{1F63309F-7E46-4502-A9F3-51AAE36EFC08}" destId="{82CD2BC9-EB8B-4706-A140-1185FCD2C8D4}" srcOrd="0" destOrd="0" presId="urn:microsoft.com/office/officeart/2005/8/layout/hChevron3"/>
    <dgm:cxn modelId="{CAC79CA6-FEC0-4EA6-8DC0-FCA0BDAAD8F5}" srcId="{1F63309F-7E46-4502-A9F3-51AAE36EFC08}" destId="{99DC8F6F-3FE4-4065-884D-1194FB47E7DF}" srcOrd="0" destOrd="0" parTransId="{18460196-87FC-4C54-8B4A-B51CA280BC2B}" sibTransId="{AD1F3160-F1E4-4271-958A-32A10F61C908}"/>
    <dgm:cxn modelId="{3B64212E-55AA-4324-9AE0-D08FC348E154}" type="presParOf" srcId="{82CD2BC9-EB8B-4706-A140-1185FCD2C8D4}" destId="{4D0F2C6C-291D-4AEF-8C33-FBB40C54F30A}" srcOrd="0" destOrd="0" presId="urn:microsoft.com/office/officeart/2005/8/layout/hChevron3"/>
    <dgm:cxn modelId="{05349918-C08F-4FE2-94C8-C0807642C705}" type="presParOf" srcId="{82CD2BC9-EB8B-4706-A140-1185FCD2C8D4}" destId="{2A4ED0DA-CD98-46C3-A869-7F6793B2A7F9}" srcOrd="1" destOrd="0" presId="urn:microsoft.com/office/officeart/2005/8/layout/hChevron3"/>
    <dgm:cxn modelId="{D97A12D7-BE32-4AE4-8B39-6FC762FB1B53}" type="presParOf" srcId="{82CD2BC9-EB8B-4706-A140-1185FCD2C8D4}" destId="{1416B6E1-FB0E-46A0-9519-6A6200D7F563}" srcOrd="2" destOrd="0" presId="urn:microsoft.com/office/officeart/2005/8/layout/hChevron3"/>
    <dgm:cxn modelId="{C60BBA99-A02D-4E0A-AB13-A31E2081C7B9}" type="presParOf" srcId="{82CD2BC9-EB8B-4706-A140-1185FCD2C8D4}" destId="{2B731CBC-0FD1-461C-9A32-1F1C4586EC53}" srcOrd="3" destOrd="0" presId="urn:microsoft.com/office/officeart/2005/8/layout/hChevron3"/>
    <dgm:cxn modelId="{4912CFEE-442B-407E-B361-9334CB26ACD1}" type="presParOf" srcId="{82CD2BC9-EB8B-4706-A140-1185FCD2C8D4}" destId="{C5B3CD43-954D-4F7F-A3B4-3AC25EA9EC3C}" srcOrd="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764A79-4423-427E-8FD0-4ABD865340E4}"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IN"/>
        </a:p>
      </dgm:t>
    </dgm:pt>
    <dgm:pt modelId="{34DC0F89-7B3D-49A1-9A58-8BA84935A77C}">
      <dgm:prSet phldrT="[Text]"/>
      <dgm:spPr>
        <a:noFill/>
        <a:ln>
          <a:solidFill>
            <a:schemeClr val="accent1"/>
          </a:solidFill>
        </a:ln>
      </dgm:spPr>
      <dgm:t>
        <a:bodyPr/>
        <a:lstStyle/>
        <a:p>
          <a:r>
            <a:rPr lang="en-IN" dirty="0">
              <a:solidFill>
                <a:schemeClr val="tx1"/>
              </a:solidFill>
            </a:rPr>
            <a:t>Unique and Valuable Resources</a:t>
          </a:r>
        </a:p>
      </dgm:t>
    </dgm:pt>
    <dgm:pt modelId="{A1425B6E-464C-4773-9C4B-F23900CF0A43}" type="parTrans" cxnId="{0B09A1B2-7DF0-461F-8AE7-D349D33A1011}">
      <dgm:prSet/>
      <dgm:spPr/>
      <dgm:t>
        <a:bodyPr/>
        <a:lstStyle/>
        <a:p>
          <a:endParaRPr lang="en-IN"/>
        </a:p>
      </dgm:t>
    </dgm:pt>
    <dgm:pt modelId="{A6DF8865-7897-4324-91E5-640912D5ADDC}" type="sibTrans" cxnId="{0B09A1B2-7DF0-461F-8AE7-D349D33A1011}">
      <dgm:prSet/>
      <dgm:spPr>
        <a:noFill/>
        <a:ln>
          <a:solidFill>
            <a:schemeClr val="accent1"/>
          </a:solidFill>
        </a:ln>
      </dgm:spPr>
      <dgm:t>
        <a:bodyPr/>
        <a:lstStyle/>
        <a:p>
          <a:endParaRPr lang="en-IN">
            <a:solidFill>
              <a:schemeClr val="tx1"/>
            </a:solidFill>
          </a:endParaRPr>
        </a:p>
      </dgm:t>
    </dgm:pt>
    <dgm:pt modelId="{196A07B1-3DA3-4C48-AE3C-42FB9ED70526}">
      <dgm:prSet phldrT="[Text]" custT="1"/>
      <dgm:spPr>
        <a:noFill/>
        <a:ln>
          <a:solidFill>
            <a:schemeClr val="accent1"/>
          </a:solidFill>
        </a:ln>
      </dgm:spPr>
      <dgm:t>
        <a:bodyPr/>
        <a:lstStyle/>
        <a:p>
          <a:r>
            <a:rPr lang="en-IN" sz="1400" dirty="0">
              <a:solidFill>
                <a:schemeClr val="tx1"/>
              </a:solidFill>
            </a:rPr>
            <a:t>Competitive Advantage</a:t>
          </a:r>
        </a:p>
      </dgm:t>
    </dgm:pt>
    <dgm:pt modelId="{9246B709-B486-4534-96B0-EB43042AB431}" type="parTrans" cxnId="{225B3BA4-129B-4CFE-AA11-A0AF7F8A6DFB}">
      <dgm:prSet/>
      <dgm:spPr/>
      <dgm:t>
        <a:bodyPr/>
        <a:lstStyle/>
        <a:p>
          <a:endParaRPr lang="en-IN"/>
        </a:p>
      </dgm:t>
    </dgm:pt>
    <dgm:pt modelId="{C1E58DBE-8C9E-469D-93F4-65793F173DAB}" type="sibTrans" cxnId="{225B3BA4-129B-4CFE-AA11-A0AF7F8A6DFB}">
      <dgm:prSet/>
      <dgm:spPr>
        <a:noFill/>
        <a:ln>
          <a:solidFill>
            <a:schemeClr val="accent1"/>
          </a:solidFill>
        </a:ln>
      </dgm:spPr>
      <dgm:t>
        <a:bodyPr/>
        <a:lstStyle/>
        <a:p>
          <a:endParaRPr lang="en-IN" dirty="0"/>
        </a:p>
      </dgm:t>
    </dgm:pt>
    <dgm:pt modelId="{D443911B-54D6-4450-9035-34A3F0ADF8C9}">
      <dgm:prSet phldrT="[Text]"/>
      <dgm:spPr/>
      <dgm:t>
        <a:bodyPr/>
        <a:lstStyle/>
        <a:p>
          <a:endParaRPr lang="en-IN" dirty="0"/>
        </a:p>
      </dgm:t>
    </dgm:pt>
    <dgm:pt modelId="{78CFFBF8-60B7-4C67-8572-B0AD1A97543E}" type="sibTrans" cxnId="{FBB1BF6A-03E7-490F-BF72-8489AFBAB735}">
      <dgm:prSet/>
      <dgm:spPr/>
      <dgm:t>
        <a:bodyPr/>
        <a:lstStyle/>
        <a:p>
          <a:endParaRPr lang="en-IN"/>
        </a:p>
      </dgm:t>
    </dgm:pt>
    <dgm:pt modelId="{D1A3B795-4CCA-4C20-AA7A-C14CF275FB98}" type="parTrans" cxnId="{FBB1BF6A-03E7-490F-BF72-8489AFBAB735}">
      <dgm:prSet/>
      <dgm:spPr/>
      <dgm:t>
        <a:bodyPr/>
        <a:lstStyle/>
        <a:p>
          <a:endParaRPr lang="en-IN"/>
        </a:p>
      </dgm:t>
    </dgm:pt>
    <dgm:pt modelId="{06B5AB66-86B3-4281-8FDA-B5CBFF5A5C95}">
      <dgm:prSet phldrT="[Text]"/>
      <dgm:spPr/>
      <dgm:t>
        <a:bodyPr/>
        <a:lstStyle/>
        <a:p>
          <a:endParaRPr lang="en-IN" dirty="0"/>
        </a:p>
      </dgm:t>
    </dgm:pt>
    <dgm:pt modelId="{90DCE392-B3DF-497A-AD60-BFCF746F4D53}" type="sibTrans" cxnId="{5036916D-5C71-49E2-929E-B6B7912CB265}">
      <dgm:prSet/>
      <dgm:spPr/>
      <dgm:t>
        <a:bodyPr/>
        <a:lstStyle/>
        <a:p>
          <a:endParaRPr lang="en-IN"/>
        </a:p>
      </dgm:t>
    </dgm:pt>
    <dgm:pt modelId="{A125B98E-5EDE-4CEE-982F-D6156A7F5273}" type="parTrans" cxnId="{5036916D-5C71-49E2-929E-B6B7912CB265}">
      <dgm:prSet/>
      <dgm:spPr/>
      <dgm:t>
        <a:bodyPr/>
        <a:lstStyle/>
        <a:p>
          <a:endParaRPr lang="en-IN"/>
        </a:p>
      </dgm:t>
    </dgm:pt>
    <dgm:pt modelId="{E247AE40-7532-4E9D-A1A6-7361526BF2D3}" type="pres">
      <dgm:prSet presAssocID="{B0764A79-4423-427E-8FD0-4ABD865340E4}" presName="Name0" presStyleCnt="0">
        <dgm:presLayoutVars>
          <dgm:chMax/>
          <dgm:chPref/>
          <dgm:dir/>
          <dgm:animLvl val="lvl"/>
        </dgm:presLayoutVars>
      </dgm:prSet>
      <dgm:spPr/>
    </dgm:pt>
    <dgm:pt modelId="{370ED89F-DECB-4DF6-99B5-7C13789CD794}" type="pres">
      <dgm:prSet presAssocID="{34DC0F89-7B3D-49A1-9A58-8BA84935A77C}" presName="composite" presStyleCnt="0"/>
      <dgm:spPr/>
    </dgm:pt>
    <dgm:pt modelId="{47CC3DF5-032A-4AE2-964A-6FA8EE0159A5}" type="pres">
      <dgm:prSet presAssocID="{34DC0F89-7B3D-49A1-9A58-8BA84935A77C}" presName="Parent1" presStyleLbl="node1" presStyleIdx="0" presStyleCnt="4">
        <dgm:presLayoutVars>
          <dgm:chMax val="1"/>
          <dgm:chPref val="1"/>
          <dgm:bulletEnabled val="1"/>
        </dgm:presLayoutVars>
      </dgm:prSet>
      <dgm:spPr/>
    </dgm:pt>
    <dgm:pt modelId="{1A5DF906-C3E3-49BC-94E1-5F650066C0DF}" type="pres">
      <dgm:prSet presAssocID="{34DC0F89-7B3D-49A1-9A58-8BA84935A77C}" presName="Childtext1" presStyleLbl="revTx" presStyleIdx="0" presStyleCnt="2" custLinFactNeighborX="-4335" custLinFactNeighborY="-4837">
        <dgm:presLayoutVars>
          <dgm:chMax val="0"/>
          <dgm:chPref val="0"/>
          <dgm:bulletEnabled val="1"/>
        </dgm:presLayoutVars>
      </dgm:prSet>
      <dgm:spPr/>
    </dgm:pt>
    <dgm:pt modelId="{FCAB7291-C30E-4763-A5C5-7482E1ABA322}" type="pres">
      <dgm:prSet presAssocID="{34DC0F89-7B3D-49A1-9A58-8BA84935A77C}" presName="BalanceSpacing" presStyleCnt="0"/>
      <dgm:spPr/>
    </dgm:pt>
    <dgm:pt modelId="{7107459A-AF39-45D2-838C-C520AC268B54}" type="pres">
      <dgm:prSet presAssocID="{34DC0F89-7B3D-49A1-9A58-8BA84935A77C}" presName="BalanceSpacing1" presStyleCnt="0"/>
      <dgm:spPr/>
    </dgm:pt>
    <dgm:pt modelId="{CFCE1A8E-8459-4342-80A0-BD44E5E65EE8}" type="pres">
      <dgm:prSet presAssocID="{A6DF8865-7897-4324-91E5-640912D5ADDC}" presName="Accent1Text" presStyleLbl="node1" presStyleIdx="1" presStyleCnt="4"/>
      <dgm:spPr/>
    </dgm:pt>
    <dgm:pt modelId="{B3CDABA1-D4F0-4C15-8BB2-35A605C5CCEB}" type="pres">
      <dgm:prSet presAssocID="{A6DF8865-7897-4324-91E5-640912D5ADDC}" presName="spaceBetweenRectangles" presStyleCnt="0"/>
      <dgm:spPr/>
    </dgm:pt>
    <dgm:pt modelId="{13ADEE77-54AD-4615-97CC-AA9F80E757BA}" type="pres">
      <dgm:prSet presAssocID="{196A07B1-3DA3-4C48-AE3C-42FB9ED70526}" presName="composite" presStyleCnt="0"/>
      <dgm:spPr/>
    </dgm:pt>
    <dgm:pt modelId="{870E6390-A1BE-47CC-A8B5-12357F9D0C0A}" type="pres">
      <dgm:prSet presAssocID="{196A07B1-3DA3-4C48-AE3C-42FB9ED70526}" presName="Parent1" presStyleLbl="node1" presStyleIdx="2" presStyleCnt="4">
        <dgm:presLayoutVars>
          <dgm:chMax val="1"/>
          <dgm:chPref val="1"/>
          <dgm:bulletEnabled val="1"/>
        </dgm:presLayoutVars>
      </dgm:prSet>
      <dgm:spPr/>
    </dgm:pt>
    <dgm:pt modelId="{8135ACA7-35D1-4F2E-8E9D-5320F36EA781}" type="pres">
      <dgm:prSet presAssocID="{196A07B1-3DA3-4C48-AE3C-42FB9ED70526}" presName="Childtext1" presStyleLbl="revTx" presStyleIdx="1" presStyleCnt="2" custScaleX="57009" custLinFactNeighborX="15520" custLinFactNeighborY="-4838">
        <dgm:presLayoutVars>
          <dgm:chMax val="0"/>
          <dgm:chPref val="0"/>
          <dgm:bulletEnabled val="1"/>
        </dgm:presLayoutVars>
      </dgm:prSet>
      <dgm:spPr/>
    </dgm:pt>
    <dgm:pt modelId="{9992F763-845B-4481-8AD0-AB9FD27D6E5C}" type="pres">
      <dgm:prSet presAssocID="{196A07B1-3DA3-4C48-AE3C-42FB9ED70526}" presName="BalanceSpacing" presStyleCnt="0"/>
      <dgm:spPr/>
    </dgm:pt>
    <dgm:pt modelId="{C56F8681-1EB3-4872-BC37-B48D9CE89931}" type="pres">
      <dgm:prSet presAssocID="{196A07B1-3DA3-4C48-AE3C-42FB9ED70526}" presName="BalanceSpacing1" presStyleCnt="0"/>
      <dgm:spPr/>
    </dgm:pt>
    <dgm:pt modelId="{EED6EFCA-FE23-403E-8636-38523ED7B8A9}" type="pres">
      <dgm:prSet presAssocID="{C1E58DBE-8C9E-469D-93F4-65793F173DAB}" presName="Accent1Text" presStyleLbl="node1" presStyleIdx="3" presStyleCnt="4"/>
      <dgm:spPr/>
    </dgm:pt>
  </dgm:ptLst>
  <dgm:cxnLst>
    <dgm:cxn modelId="{205AA33B-583D-459D-8E7D-91FE67E48604}" type="presOf" srcId="{34DC0F89-7B3D-49A1-9A58-8BA84935A77C}" destId="{47CC3DF5-032A-4AE2-964A-6FA8EE0159A5}" srcOrd="0" destOrd="0" presId="urn:microsoft.com/office/officeart/2008/layout/AlternatingHexagons"/>
    <dgm:cxn modelId="{DF2B1167-6851-4788-A881-7A94D49D128C}" type="presOf" srcId="{C1E58DBE-8C9E-469D-93F4-65793F173DAB}" destId="{EED6EFCA-FE23-403E-8636-38523ED7B8A9}" srcOrd="0" destOrd="0" presId="urn:microsoft.com/office/officeart/2008/layout/AlternatingHexagons"/>
    <dgm:cxn modelId="{BC2B864A-82BD-41C8-9A26-0755D271A852}" type="presOf" srcId="{D443911B-54D6-4450-9035-34A3F0ADF8C9}" destId="{1A5DF906-C3E3-49BC-94E1-5F650066C0DF}" srcOrd="0" destOrd="0" presId="urn:microsoft.com/office/officeart/2008/layout/AlternatingHexagons"/>
    <dgm:cxn modelId="{FBB1BF6A-03E7-490F-BF72-8489AFBAB735}" srcId="{34DC0F89-7B3D-49A1-9A58-8BA84935A77C}" destId="{D443911B-54D6-4450-9035-34A3F0ADF8C9}" srcOrd="0" destOrd="0" parTransId="{D1A3B795-4CCA-4C20-AA7A-C14CF275FB98}" sibTransId="{78CFFBF8-60B7-4C67-8572-B0AD1A97543E}"/>
    <dgm:cxn modelId="{5036916D-5C71-49E2-929E-B6B7912CB265}" srcId="{196A07B1-3DA3-4C48-AE3C-42FB9ED70526}" destId="{06B5AB66-86B3-4281-8FDA-B5CBFF5A5C95}" srcOrd="0" destOrd="0" parTransId="{A125B98E-5EDE-4CEE-982F-D6156A7F5273}" sibTransId="{90DCE392-B3DF-497A-AD60-BFCF746F4D53}"/>
    <dgm:cxn modelId="{7CBE208E-D445-4DCB-8CBA-D70F7ADF92A0}" type="presOf" srcId="{A6DF8865-7897-4324-91E5-640912D5ADDC}" destId="{CFCE1A8E-8459-4342-80A0-BD44E5E65EE8}" srcOrd="0" destOrd="0" presId="urn:microsoft.com/office/officeart/2008/layout/AlternatingHexagons"/>
    <dgm:cxn modelId="{225B3BA4-129B-4CFE-AA11-A0AF7F8A6DFB}" srcId="{B0764A79-4423-427E-8FD0-4ABD865340E4}" destId="{196A07B1-3DA3-4C48-AE3C-42FB9ED70526}" srcOrd="1" destOrd="0" parTransId="{9246B709-B486-4534-96B0-EB43042AB431}" sibTransId="{C1E58DBE-8C9E-469D-93F4-65793F173DAB}"/>
    <dgm:cxn modelId="{F1D963B2-BDA0-4A7F-A28B-1203D15F15F4}" type="presOf" srcId="{B0764A79-4423-427E-8FD0-4ABD865340E4}" destId="{E247AE40-7532-4E9D-A1A6-7361526BF2D3}" srcOrd="0" destOrd="0" presId="urn:microsoft.com/office/officeart/2008/layout/AlternatingHexagons"/>
    <dgm:cxn modelId="{0B09A1B2-7DF0-461F-8AE7-D349D33A1011}" srcId="{B0764A79-4423-427E-8FD0-4ABD865340E4}" destId="{34DC0F89-7B3D-49A1-9A58-8BA84935A77C}" srcOrd="0" destOrd="0" parTransId="{A1425B6E-464C-4773-9C4B-F23900CF0A43}" sibTransId="{A6DF8865-7897-4324-91E5-640912D5ADDC}"/>
    <dgm:cxn modelId="{A72CB4B4-178D-42C3-BE8C-4C12ADCD9B07}" type="presOf" srcId="{196A07B1-3DA3-4C48-AE3C-42FB9ED70526}" destId="{870E6390-A1BE-47CC-A8B5-12357F9D0C0A}" srcOrd="0" destOrd="0" presId="urn:microsoft.com/office/officeart/2008/layout/AlternatingHexagons"/>
    <dgm:cxn modelId="{2A89B0E8-7F9A-4BF9-B369-7969B0622F0A}" type="presOf" srcId="{06B5AB66-86B3-4281-8FDA-B5CBFF5A5C95}" destId="{8135ACA7-35D1-4F2E-8E9D-5320F36EA781}" srcOrd="0" destOrd="0" presId="urn:microsoft.com/office/officeart/2008/layout/AlternatingHexagons"/>
    <dgm:cxn modelId="{65551735-B68A-4A49-8B9F-62AFE2874FF1}" type="presParOf" srcId="{E247AE40-7532-4E9D-A1A6-7361526BF2D3}" destId="{370ED89F-DECB-4DF6-99B5-7C13789CD794}" srcOrd="0" destOrd="0" presId="urn:microsoft.com/office/officeart/2008/layout/AlternatingHexagons"/>
    <dgm:cxn modelId="{28EA614D-0BD0-42C4-8100-072949D993BE}" type="presParOf" srcId="{370ED89F-DECB-4DF6-99B5-7C13789CD794}" destId="{47CC3DF5-032A-4AE2-964A-6FA8EE0159A5}" srcOrd="0" destOrd="0" presId="urn:microsoft.com/office/officeart/2008/layout/AlternatingHexagons"/>
    <dgm:cxn modelId="{FDF1A68C-575F-429F-B84A-B1D0EC6495CD}" type="presParOf" srcId="{370ED89F-DECB-4DF6-99B5-7C13789CD794}" destId="{1A5DF906-C3E3-49BC-94E1-5F650066C0DF}" srcOrd="1" destOrd="0" presId="urn:microsoft.com/office/officeart/2008/layout/AlternatingHexagons"/>
    <dgm:cxn modelId="{3033B461-9390-4060-B28B-B7369A7AF036}" type="presParOf" srcId="{370ED89F-DECB-4DF6-99B5-7C13789CD794}" destId="{FCAB7291-C30E-4763-A5C5-7482E1ABA322}" srcOrd="2" destOrd="0" presId="urn:microsoft.com/office/officeart/2008/layout/AlternatingHexagons"/>
    <dgm:cxn modelId="{642E1852-3072-459E-AA88-5D9FA9516756}" type="presParOf" srcId="{370ED89F-DECB-4DF6-99B5-7C13789CD794}" destId="{7107459A-AF39-45D2-838C-C520AC268B54}" srcOrd="3" destOrd="0" presId="urn:microsoft.com/office/officeart/2008/layout/AlternatingHexagons"/>
    <dgm:cxn modelId="{340998EB-71BF-4B0B-B1DF-2D648EC0A802}" type="presParOf" srcId="{370ED89F-DECB-4DF6-99B5-7C13789CD794}" destId="{CFCE1A8E-8459-4342-80A0-BD44E5E65EE8}" srcOrd="4" destOrd="0" presId="urn:microsoft.com/office/officeart/2008/layout/AlternatingHexagons"/>
    <dgm:cxn modelId="{09256042-1866-4A85-B080-C8D7619BB01F}" type="presParOf" srcId="{E247AE40-7532-4E9D-A1A6-7361526BF2D3}" destId="{B3CDABA1-D4F0-4C15-8BB2-35A605C5CCEB}" srcOrd="1" destOrd="0" presId="urn:microsoft.com/office/officeart/2008/layout/AlternatingHexagons"/>
    <dgm:cxn modelId="{ACA71B05-3AB3-44B8-99F0-52A0CA48DE87}" type="presParOf" srcId="{E247AE40-7532-4E9D-A1A6-7361526BF2D3}" destId="{13ADEE77-54AD-4615-97CC-AA9F80E757BA}" srcOrd="2" destOrd="0" presId="urn:microsoft.com/office/officeart/2008/layout/AlternatingHexagons"/>
    <dgm:cxn modelId="{6186CE80-A77A-4649-87F0-A5324415C3CB}" type="presParOf" srcId="{13ADEE77-54AD-4615-97CC-AA9F80E757BA}" destId="{870E6390-A1BE-47CC-A8B5-12357F9D0C0A}" srcOrd="0" destOrd="0" presId="urn:microsoft.com/office/officeart/2008/layout/AlternatingHexagons"/>
    <dgm:cxn modelId="{CA0DD9A9-8275-48F7-8853-4AFE6668EC1F}" type="presParOf" srcId="{13ADEE77-54AD-4615-97CC-AA9F80E757BA}" destId="{8135ACA7-35D1-4F2E-8E9D-5320F36EA781}" srcOrd="1" destOrd="0" presId="urn:microsoft.com/office/officeart/2008/layout/AlternatingHexagons"/>
    <dgm:cxn modelId="{71C93790-3762-4E6C-B4A8-FED77704D52D}" type="presParOf" srcId="{13ADEE77-54AD-4615-97CC-AA9F80E757BA}" destId="{9992F763-845B-4481-8AD0-AB9FD27D6E5C}" srcOrd="2" destOrd="0" presId="urn:microsoft.com/office/officeart/2008/layout/AlternatingHexagons"/>
    <dgm:cxn modelId="{7C98E1B2-1FD6-4F01-BEDD-398F2605D940}" type="presParOf" srcId="{13ADEE77-54AD-4615-97CC-AA9F80E757BA}" destId="{C56F8681-1EB3-4872-BC37-B48D9CE89931}" srcOrd="3" destOrd="0" presId="urn:microsoft.com/office/officeart/2008/layout/AlternatingHexagons"/>
    <dgm:cxn modelId="{713CE310-F5AE-4BD0-BCF1-FB8F237C8CB9}" type="presParOf" srcId="{13ADEE77-54AD-4615-97CC-AA9F80E757BA}" destId="{EED6EFCA-FE23-403E-8636-38523ED7B8A9}" srcOrd="4" destOrd="0" presId="urn:microsoft.com/office/officeart/2008/layout/AlternatingHexagons"/>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0F2C6C-291D-4AEF-8C33-FBB40C54F30A}">
      <dsp:nvSpPr>
        <dsp:cNvPr id="0" name=""/>
        <dsp:cNvSpPr/>
      </dsp:nvSpPr>
      <dsp:spPr>
        <a:xfrm>
          <a:off x="3579" y="689500"/>
          <a:ext cx="3129780" cy="1251912"/>
        </a:xfrm>
        <a:prstGeom prst="homePlate">
          <a:avLst/>
        </a:prstGeom>
        <a:no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26670" bIns="53340" numCol="1" spcCol="1270" anchor="ctr" anchorCtr="0">
          <a:noAutofit/>
        </a:bodyPr>
        <a:lstStyle/>
        <a:p>
          <a:pPr marL="0" lvl="0" indent="0" algn="ctr" defTabSz="889000">
            <a:lnSpc>
              <a:spcPct val="90000"/>
            </a:lnSpc>
            <a:spcBef>
              <a:spcPct val="0"/>
            </a:spcBef>
            <a:spcAft>
              <a:spcPct val="35000"/>
            </a:spcAft>
            <a:buNone/>
          </a:pPr>
          <a:r>
            <a:rPr lang="en-US" sz="2000" b="0" i="0" kern="1200" dirty="0"/>
            <a:t>The impact of HR strategies on competitive advantage</a:t>
          </a:r>
          <a:endParaRPr lang="en-IN" sz="2000" kern="1200" dirty="0"/>
        </a:p>
      </dsp:txBody>
      <dsp:txXfrm>
        <a:off x="3579" y="689500"/>
        <a:ext cx="2816802" cy="1251912"/>
      </dsp:txXfrm>
    </dsp:sp>
    <dsp:sp modelId="{1416B6E1-FB0E-46A0-9519-6A6200D7F563}">
      <dsp:nvSpPr>
        <dsp:cNvPr id="0" name=""/>
        <dsp:cNvSpPr/>
      </dsp:nvSpPr>
      <dsp:spPr>
        <a:xfrm>
          <a:off x="2507403" y="689500"/>
          <a:ext cx="3129780" cy="1251912"/>
        </a:xfrm>
        <a:prstGeom prst="chevron">
          <a:avLst/>
        </a:prstGeom>
        <a:no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53340" rIns="26670" bIns="53340" numCol="1" spcCol="1270" anchor="ctr" anchorCtr="0">
          <a:noAutofit/>
        </a:bodyPr>
        <a:lstStyle/>
        <a:p>
          <a:pPr marL="0" lvl="0" indent="0" algn="ctr" defTabSz="889000">
            <a:lnSpc>
              <a:spcPct val="90000"/>
            </a:lnSpc>
            <a:spcBef>
              <a:spcPct val="0"/>
            </a:spcBef>
            <a:spcAft>
              <a:spcPct val="35000"/>
            </a:spcAft>
            <a:buNone/>
          </a:pPr>
          <a:r>
            <a:rPr lang="en-IN" sz="2000" b="0" i="0" kern="1200" dirty="0"/>
            <a:t>Examination of real-world examples</a:t>
          </a:r>
          <a:endParaRPr lang="en-IN" sz="2000" kern="1200" dirty="0"/>
        </a:p>
      </dsp:txBody>
      <dsp:txXfrm>
        <a:off x="3133359" y="689500"/>
        <a:ext cx="1877868" cy="1251912"/>
      </dsp:txXfrm>
    </dsp:sp>
    <dsp:sp modelId="{C5B3CD43-954D-4F7F-A3B4-3AC25EA9EC3C}">
      <dsp:nvSpPr>
        <dsp:cNvPr id="0" name=""/>
        <dsp:cNvSpPr/>
      </dsp:nvSpPr>
      <dsp:spPr>
        <a:xfrm>
          <a:off x="5014806" y="689500"/>
          <a:ext cx="3129780" cy="1251912"/>
        </a:xfrm>
        <a:prstGeom prst="chevron">
          <a:avLst/>
        </a:prstGeom>
        <a:no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53340" rIns="26670" bIns="53340" numCol="1" spcCol="1270" anchor="ctr" anchorCtr="0">
          <a:noAutofit/>
        </a:bodyPr>
        <a:lstStyle/>
        <a:p>
          <a:pPr marL="0" lvl="0" indent="0" algn="ctr" defTabSz="889000">
            <a:lnSpc>
              <a:spcPct val="90000"/>
            </a:lnSpc>
            <a:spcBef>
              <a:spcPct val="0"/>
            </a:spcBef>
            <a:spcAft>
              <a:spcPct val="35000"/>
            </a:spcAft>
            <a:buNone/>
          </a:pPr>
          <a:r>
            <a:rPr lang="en-IN" sz="2000" b="0" i="0" kern="1200" dirty="0"/>
            <a:t>Different environments and focuses</a:t>
          </a:r>
          <a:endParaRPr lang="en-IN" sz="2000" kern="1200" dirty="0"/>
        </a:p>
      </dsp:txBody>
      <dsp:txXfrm>
        <a:off x="5640762" y="689500"/>
        <a:ext cx="1877868" cy="12519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C3DF5-032A-4AE2-964A-6FA8EE0159A5}">
      <dsp:nvSpPr>
        <dsp:cNvPr id="0" name=""/>
        <dsp:cNvSpPr/>
      </dsp:nvSpPr>
      <dsp:spPr>
        <a:xfrm rot="5400000">
          <a:off x="2940100" y="126103"/>
          <a:ext cx="1928744" cy="1678008"/>
        </a:xfrm>
        <a:prstGeom prst="hexagon">
          <a:avLst>
            <a:gd name="adj" fmla="val 25000"/>
            <a:gd name="vf" fmla="val 115470"/>
          </a:avLst>
        </a:prstGeom>
        <a:no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dirty="0">
              <a:solidFill>
                <a:schemeClr val="tx1"/>
              </a:solidFill>
            </a:rPr>
            <a:t>Unique and Valuable Resources</a:t>
          </a:r>
        </a:p>
      </dsp:txBody>
      <dsp:txXfrm rot="-5400000">
        <a:off x="3326958" y="301298"/>
        <a:ext cx="1155028" cy="1327618"/>
      </dsp:txXfrm>
    </dsp:sp>
    <dsp:sp modelId="{1A5DF906-C3E3-49BC-94E1-5F650066C0DF}">
      <dsp:nvSpPr>
        <dsp:cNvPr id="0" name=""/>
        <dsp:cNvSpPr/>
      </dsp:nvSpPr>
      <dsp:spPr>
        <a:xfrm>
          <a:off x="4701086" y="330507"/>
          <a:ext cx="2152479" cy="115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endParaRPr lang="en-IN" sz="1700" kern="1200" dirty="0"/>
        </a:p>
      </dsp:txBody>
      <dsp:txXfrm>
        <a:off x="4701086" y="330507"/>
        <a:ext cx="2152479" cy="1157246"/>
      </dsp:txXfrm>
    </dsp:sp>
    <dsp:sp modelId="{CFCE1A8E-8459-4342-80A0-BD44E5E65EE8}">
      <dsp:nvSpPr>
        <dsp:cNvPr id="0" name=""/>
        <dsp:cNvSpPr/>
      </dsp:nvSpPr>
      <dsp:spPr>
        <a:xfrm rot="5400000">
          <a:off x="1127851" y="126103"/>
          <a:ext cx="1928744" cy="1678008"/>
        </a:xfrm>
        <a:prstGeom prst="hexagon">
          <a:avLst>
            <a:gd name="adj" fmla="val 25000"/>
            <a:gd name="vf" fmla="val 115470"/>
          </a:avLst>
        </a:prstGeom>
        <a:no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IN" sz="3600" kern="1200">
            <a:solidFill>
              <a:schemeClr val="tx1"/>
            </a:solidFill>
          </a:endParaRPr>
        </a:p>
      </dsp:txBody>
      <dsp:txXfrm rot="-5400000">
        <a:off x="1514709" y="301298"/>
        <a:ext cx="1155028" cy="1327618"/>
      </dsp:txXfrm>
    </dsp:sp>
    <dsp:sp modelId="{870E6390-A1BE-47CC-A8B5-12357F9D0C0A}">
      <dsp:nvSpPr>
        <dsp:cNvPr id="0" name=""/>
        <dsp:cNvSpPr/>
      </dsp:nvSpPr>
      <dsp:spPr>
        <a:xfrm rot="5400000">
          <a:off x="2030504" y="1763221"/>
          <a:ext cx="1928744" cy="1678008"/>
        </a:xfrm>
        <a:prstGeom prst="hexagon">
          <a:avLst>
            <a:gd name="adj" fmla="val 25000"/>
            <a:gd name="vf" fmla="val 115470"/>
          </a:avLst>
        </a:prstGeom>
        <a:no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solidFill>
                <a:schemeClr val="tx1"/>
              </a:solidFill>
            </a:rPr>
            <a:t>Competitive Advantage</a:t>
          </a:r>
        </a:p>
      </dsp:txBody>
      <dsp:txXfrm rot="-5400000">
        <a:off x="2417362" y="1938416"/>
        <a:ext cx="1155028" cy="1327618"/>
      </dsp:txXfrm>
    </dsp:sp>
    <dsp:sp modelId="{8135ACA7-35D1-4F2E-8E9D-5320F36EA781}">
      <dsp:nvSpPr>
        <dsp:cNvPr id="0" name=""/>
        <dsp:cNvSpPr/>
      </dsp:nvSpPr>
      <dsp:spPr>
        <a:xfrm>
          <a:off x="774443" y="1967614"/>
          <a:ext cx="1187522" cy="115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r" defTabSz="755650">
            <a:lnSpc>
              <a:spcPct val="90000"/>
            </a:lnSpc>
            <a:spcBef>
              <a:spcPct val="0"/>
            </a:spcBef>
            <a:spcAft>
              <a:spcPct val="35000"/>
            </a:spcAft>
            <a:buNone/>
          </a:pPr>
          <a:endParaRPr lang="en-IN" sz="1700" kern="1200" dirty="0"/>
        </a:p>
      </dsp:txBody>
      <dsp:txXfrm>
        <a:off x="774443" y="1967614"/>
        <a:ext cx="1187522" cy="1157246"/>
      </dsp:txXfrm>
    </dsp:sp>
    <dsp:sp modelId="{EED6EFCA-FE23-403E-8636-38523ED7B8A9}">
      <dsp:nvSpPr>
        <dsp:cNvPr id="0" name=""/>
        <dsp:cNvSpPr/>
      </dsp:nvSpPr>
      <dsp:spPr>
        <a:xfrm rot="5400000">
          <a:off x="3842753" y="1763221"/>
          <a:ext cx="1928744" cy="1678008"/>
        </a:xfrm>
        <a:prstGeom prst="hexagon">
          <a:avLst>
            <a:gd name="adj" fmla="val 25000"/>
            <a:gd name="vf" fmla="val 115470"/>
          </a:avLst>
        </a:prstGeom>
        <a:noFill/>
        <a:ln w="15875"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IN" sz="3600" kern="1200" dirty="0"/>
        </a:p>
      </dsp:txBody>
      <dsp:txXfrm rot="-5400000">
        <a:off x="4229611" y="1938416"/>
        <a:ext cx="1155028" cy="1327618"/>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23BF71-38B7-8642-BFCE-EDAE9BD0CBAF}" type="datetimeFigureOut">
              <a:rPr lang="en-US" dirty="0"/>
              <a:t>7/10/2023</a:t>
            </a:fld>
            <a:endParaRPr lang="en-US" dirty="0"/>
          </a:p>
        </p:txBody>
      </p:sp>
      <p:sp>
        <p:nvSpPr>
          <p:cNvPr id="5" name="Footer Placeholder 4"/>
          <p:cNvSpPr>
            <a:spLocks noGrp="1"/>
          </p:cNvSpPr>
          <p:nvPr>
            <p:ph type="ftr" sz="quarter" idx="11"/>
          </p:nvPr>
        </p:nvSpPr>
        <p:spPr>
          <a:xfrm>
            <a:off x="2493105" y="329307"/>
            <a:ext cx="4897310"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981CDE-9BE7-C544-8ACB-7077DFC4270F}"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5BA285-9698-1B45-8319-D90A8C63F150}"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86CD42-43FF-B740-998F-DCC3802C4CE3}" type="datetimeFigureOut">
              <a:rPr lang="en-US" dirty="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A0FFBD-2EE4-8547-BBAE-A1AC91C8D77E}" type="datetimeFigureOut">
              <a:rPr lang="en-US" dirty="0"/>
              <a:t>7/10/2023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5A2352-D7AC-F242-9256-A4477BCBF354}" type="datetimeFigureOut">
              <a:rPr lang="en-US" dirty="0"/>
              <a:t>7/10/2023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CFC6A-9AE6-404D-9FDD-168B477B9C90}" type="datetimeFigureOut">
              <a:rPr lang="en-US" dirty="0"/>
              <a:t>7/10/2023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CFCDFD-B4CF-A241-8D71-E814B10BEAF4}" type="datetimeFigureOut">
              <a:rPr lang="en-US" dirty="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26A7B589-FD4B-7E46-869A-CBADC5FC564E}" type="datetimeFigureOut">
              <a:rPr lang="en-US" dirty="0"/>
              <a:t>7/10/2023</a:t>
            </a:fld>
            <a:endParaRPr lang="en-US" dirty="0"/>
          </a:p>
        </p:txBody>
      </p:sp>
      <p:sp>
        <p:nvSpPr>
          <p:cNvPr id="6" name="Footer Placeholder 5"/>
          <p:cNvSpPr>
            <a:spLocks noGrp="1"/>
          </p:cNvSpPr>
          <p:nvPr>
            <p:ph type="ftr" sz="quarter" idx="11"/>
          </p:nvPr>
        </p:nvSpPr>
        <p:spPr>
          <a:xfrm>
            <a:off x="1534910" y="318640"/>
            <a:ext cx="5453475"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B025CB-9D18-264E-A945-2D020344C9DA}"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7EFB6C-7E96-8F41-8872-189CA1C59F84}" type="datetimeFigureOut">
              <a:rPr lang="en-US" dirty="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CD8A92E-5FF9-8143-81B3-CCB531513398}" type="datetimeFigureOut">
              <a:rPr lang="en-US" dirty="0"/>
              <a:t>7/10/2023</a:t>
            </a:fld>
            <a:endParaRPr lang="en-US" dirty="0"/>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de.wikipedia.org/wiki/Datei:Bupa_Logo.svg"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hyperlink" Target="https://www.bupa.com/newsroom/news/top-employer-2021"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blogs.lse.ac.uk/politicsandpolicy/the-politics-of-health-taking-the-long-view-on-the-state-of-the-nhs/"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hsconfed.org/resources/key-statistics-on-the-nhs"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bupa.com/newsroom/news/top-employer-2021"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hyperlink" Target="https://www.nhsconfed.org/resources/key-statistics-on-the-nh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n/thank-you-thanks-gratitude-2011012/" TargetMode="External"/><Relationship Id="rId2" Type="http://schemas.openxmlformats.org/officeDocument/2006/relationships/image" Target="../media/image9.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B6DA5-0902-EBD9-9F14-54543F7CFD4D}"/>
              </a:ext>
            </a:extLst>
          </p:cNvPr>
          <p:cNvSpPr>
            <a:spLocks noGrp="1"/>
          </p:cNvSpPr>
          <p:nvPr>
            <p:ph type="ctrTitle"/>
          </p:nvPr>
        </p:nvSpPr>
        <p:spPr>
          <a:xfrm>
            <a:off x="2379305" y="802298"/>
            <a:ext cx="8675547" cy="2541431"/>
          </a:xfrm>
        </p:spPr>
        <p:txBody>
          <a:bodyPr/>
          <a:lstStyle/>
          <a:p>
            <a:r>
              <a:rPr lang="en-IN" dirty="0"/>
              <a:t>Human Resource Management</a:t>
            </a:r>
          </a:p>
        </p:txBody>
      </p:sp>
      <p:sp>
        <p:nvSpPr>
          <p:cNvPr id="3" name="Subtitle 2">
            <a:extLst>
              <a:ext uri="{FF2B5EF4-FFF2-40B4-BE49-F238E27FC236}">
                <a16:creationId xmlns:a16="http://schemas.microsoft.com/office/drawing/2014/main" id="{796D2DBB-B5CD-55DC-00D8-0EB676EAA7A1}"/>
              </a:ext>
            </a:extLst>
          </p:cNvPr>
          <p:cNvSpPr>
            <a:spLocks noGrp="1"/>
          </p:cNvSpPr>
          <p:nvPr>
            <p:ph type="subTitle" idx="1"/>
          </p:nvPr>
        </p:nvSpPr>
        <p:spPr/>
        <p:txBody>
          <a:bodyPr/>
          <a:lstStyle/>
          <a:p>
            <a:r>
              <a:rPr lang="en-US" b="0" i="0" dirty="0">
                <a:solidFill>
                  <a:srgbClr val="374151"/>
                </a:solidFill>
                <a:effectLst/>
                <a:latin typeface="Söhne"/>
              </a:rPr>
              <a:t>Leveraging HR Strategy for Competitive Advantage: A Comparative Analysis of Private and Public Sector Organizations</a:t>
            </a:r>
            <a:endParaRPr lang="en-IN" dirty="0"/>
          </a:p>
        </p:txBody>
      </p:sp>
      <p:sp>
        <p:nvSpPr>
          <p:cNvPr id="4" name="TextBox 3">
            <a:extLst>
              <a:ext uri="{FF2B5EF4-FFF2-40B4-BE49-F238E27FC236}">
                <a16:creationId xmlns:a16="http://schemas.microsoft.com/office/drawing/2014/main" id="{3F9BD9C6-5766-6BC4-FA5B-6F6061E8A9E7}"/>
              </a:ext>
            </a:extLst>
          </p:cNvPr>
          <p:cNvSpPr txBox="1"/>
          <p:nvPr/>
        </p:nvSpPr>
        <p:spPr>
          <a:xfrm>
            <a:off x="8136293" y="5159829"/>
            <a:ext cx="3760237" cy="369332"/>
          </a:xfrm>
          <a:prstGeom prst="rect">
            <a:avLst/>
          </a:prstGeom>
          <a:noFill/>
        </p:spPr>
        <p:txBody>
          <a:bodyPr wrap="square" rtlCol="0">
            <a:spAutoFit/>
          </a:bodyPr>
          <a:lstStyle/>
          <a:p>
            <a:r>
              <a:rPr lang="en-IN" dirty="0"/>
              <a:t>Jainam Dhrangadhariya ( 2240913)</a:t>
            </a:r>
          </a:p>
        </p:txBody>
      </p:sp>
    </p:spTree>
    <p:extLst>
      <p:ext uri="{BB962C8B-B14F-4D97-AF65-F5344CB8AC3E}">
        <p14:creationId xmlns:p14="http://schemas.microsoft.com/office/powerpoint/2010/main" val="2073614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FAD39-0F59-94B1-FAC3-6C6621284CFB}"/>
              </a:ext>
            </a:extLst>
          </p:cNvPr>
          <p:cNvSpPr>
            <a:spLocks noGrp="1"/>
          </p:cNvSpPr>
          <p:nvPr>
            <p:ph type="title"/>
          </p:nvPr>
        </p:nvSpPr>
        <p:spPr/>
        <p:txBody>
          <a:bodyPr/>
          <a:lstStyle/>
          <a:p>
            <a:r>
              <a:rPr lang="en-IN" dirty="0"/>
              <a:t>Introduction </a:t>
            </a:r>
          </a:p>
        </p:txBody>
      </p:sp>
      <p:sp>
        <p:nvSpPr>
          <p:cNvPr id="3" name="Content Placeholder 2">
            <a:extLst>
              <a:ext uri="{FF2B5EF4-FFF2-40B4-BE49-F238E27FC236}">
                <a16:creationId xmlns:a16="http://schemas.microsoft.com/office/drawing/2014/main" id="{598A245A-C38A-CC05-1383-08712C4CFADC}"/>
              </a:ext>
            </a:extLst>
          </p:cNvPr>
          <p:cNvSpPr>
            <a:spLocks noGrp="1"/>
          </p:cNvSpPr>
          <p:nvPr>
            <p:ph idx="1"/>
          </p:nvPr>
        </p:nvSpPr>
        <p:spPr>
          <a:xfrm>
            <a:off x="1534696" y="2015732"/>
            <a:ext cx="9520158" cy="4459713"/>
          </a:xfrm>
        </p:spPr>
        <p:txBody>
          <a:bodyPr>
            <a:normAutofit/>
          </a:bodyPr>
          <a:lstStyle/>
          <a:p>
            <a:pPr marL="0" indent="0">
              <a:buNone/>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HR strategy is a critical element in achieving competitive advantage for organizations.</a:t>
            </a:r>
          </a:p>
          <a:p>
            <a:pPr marL="0" indent="0">
              <a:buNone/>
            </a:pPr>
            <a:endParaRPr lang="en-IN" dirty="0"/>
          </a:p>
          <a:p>
            <a:pPr marL="0" indent="0">
              <a:buNone/>
            </a:pPr>
            <a:endParaRPr lang="en-IN" dirty="0"/>
          </a:p>
          <a:p>
            <a:pPr marL="0" indent="0">
              <a:buNone/>
            </a:pPr>
            <a:endParaRPr lang="en-IN" dirty="0"/>
          </a:p>
          <a:p>
            <a:pPr marL="0" indent="0">
              <a:buNone/>
            </a:pPr>
            <a:endParaRPr lang="en-IN" dirty="0"/>
          </a:p>
        </p:txBody>
      </p:sp>
      <p:sp>
        <p:nvSpPr>
          <p:cNvPr id="6" name="Rectangle: Rounded Corners 5">
            <a:extLst>
              <a:ext uri="{FF2B5EF4-FFF2-40B4-BE49-F238E27FC236}">
                <a16:creationId xmlns:a16="http://schemas.microsoft.com/office/drawing/2014/main" id="{2018F67D-D2CD-971C-FF5D-29718A3E1964}"/>
              </a:ext>
            </a:extLst>
          </p:cNvPr>
          <p:cNvSpPr/>
          <p:nvPr/>
        </p:nvSpPr>
        <p:spPr>
          <a:xfrm>
            <a:off x="2551733" y="2603241"/>
            <a:ext cx="6638920" cy="1810138"/>
          </a:xfrm>
          <a:prstGeom prst="roundRect">
            <a:avLst/>
          </a:prstGeom>
          <a:noFill/>
        </p:spPr>
        <p:style>
          <a:lnRef idx="2">
            <a:schemeClr val="dk1"/>
          </a:lnRef>
          <a:fillRef idx="1">
            <a:schemeClr val="lt1"/>
          </a:fillRef>
          <a:effectRef idx="0">
            <a:schemeClr val="dk1"/>
          </a:effectRef>
          <a:fontRef idx="minor">
            <a:schemeClr val="dk1"/>
          </a:fontRef>
        </p:style>
        <p:txBody>
          <a:bodyPr rtlCol="0" anchor="ctr"/>
          <a:lstStyle/>
          <a:p>
            <a:pPr lvl="0" algn="ctr">
              <a:lnSpc>
                <a:spcPct val="107000"/>
              </a:lnSpc>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According to (McMahan 2011), aligning HR practices with strategic objectives leads to improved organizational performance.</a:t>
            </a:r>
          </a:p>
          <a:p>
            <a:pPr lvl="0" algn="ctr">
              <a:lnSpc>
                <a:spcPct val="107000"/>
              </a:lnSpc>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gn="ctr">
              <a:lnSpc>
                <a:spcPct val="107000"/>
              </a:lnSpc>
              <a:spcAft>
                <a:spcPts val="800"/>
              </a:spcAft>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Effective HR management enables organizations to attract, develop, and retain talented employees.</a:t>
            </a:r>
          </a:p>
        </p:txBody>
      </p:sp>
      <p:graphicFrame>
        <p:nvGraphicFramePr>
          <p:cNvPr id="7" name="Diagram 6">
            <a:extLst>
              <a:ext uri="{FF2B5EF4-FFF2-40B4-BE49-F238E27FC236}">
                <a16:creationId xmlns:a16="http://schemas.microsoft.com/office/drawing/2014/main" id="{9DBB47A3-7CFF-88E0-89CA-C819321B354D}"/>
              </a:ext>
            </a:extLst>
          </p:cNvPr>
          <p:cNvGraphicFramePr/>
          <p:nvPr>
            <p:extLst>
              <p:ext uri="{D42A27DB-BD31-4B8C-83A1-F6EECF244321}">
                <p14:modId xmlns:p14="http://schemas.microsoft.com/office/powerpoint/2010/main" val="175108653"/>
              </p:ext>
            </p:extLst>
          </p:nvPr>
        </p:nvGraphicFramePr>
        <p:xfrm>
          <a:off x="1939732" y="4006510"/>
          <a:ext cx="8144587" cy="2630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7863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3DDEE-FE08-AD54-4AB7-F7CFC604E6BF}"/>
              </a:ext>
            </a:extLst>
          </p:cNvPr>
          <p:cNvSpPr>
            <a:spLocks noGrp="1"/>
          </p:cNvSpPr>
          <p:nvPr>
            <p:ph type="title"/>
          </p:nvPr>
        </p:nvSpPr>
        <p:spPr/>
        <p:txBody>
          <a:bodyPr>
            <a:normAutofit/>
          </a:bodyPr>
          <a:lstStyle/>
          <a:p>
            <a:r>
              <a:rPr lang="en-IN" sz="3000" b="1" dirty="0">
                <a:effectLst/>
                <a:latin typeface="Calibri" panose="020F0502020204030204" pitchFamily="34" charset="0"/>
                <a:ea typeface="Calibri" panose="020F0502020204030204" pitchFamily="34" charset="0"/>
                <a:cs typeface="Times New Roman" panose="02020603050405020304" pitchFamily="18" charset="0"/>
              </a:rPr>
              <a:t>HR Strategy in organisation</a:t>
            </a:r>
            <a:endParaRPr lang="en-IN" sz="3000" dirty="0"/>
          </a:p>
        </p:txBody>
      </p:sp>
      <p:sp>
        <p:nvSpPr>
          <p:cNvPr id="7" name="TextBox 6">
            <a:extLst>
              <a:ext uri="{FF2B5EF4-FFF2-40B4-BE49-F238E27FC236}">
                <a16:creationId xmlns:a16="http://schemas.microsoft.com/office/drawing/2014/main" id="{3ADD86FB-C6EF-5851-B06E-5C2711843A5D}"/>
              </a:ext>
            </a:extLst>
          </p:cNvPr>
          <p:cNvSpPr txBox="1"/>
          <p:nvPr/>
        </p:nvSpPr>
        <p:spPr>
          <a:xfrm>
            <a:off x="1296955" y="2870791"/>
            <a:ext cx="5822302" cy="3248005"/>
          </a:xfrm>
          <a:prstGeom prst="rect">
            <a:avLst/>
          </a:prstGeom>
          <a:noFill/>
        </p:spPr>
        <p:txBody>
          <a:bodyPr wrap="square" rtlCol="0">
            <a:spAutoFit/>
          </a:bodyPr>
          <a:lstStyle/>
          <a:p>
            <a:pPr marL="342900" lvl="0" indent="-342900">
              <a:lnSpc>
                <a:spcPct val="107000"/>
              </a:lnSpc>
              <a:spcAft>
                <a:spcPts val="800"/>
              </a:spcAft>
              <a:buFont typeface="Symbol" panose="05050102010706020507" pitchFamily="18" charset="2"/>
              <a:buChar char=""/>
            </a:pPr>
            <a:r>
              <a:rPr lang="en-IN" kern="100" dirty="0">
                <a:effectLst/>
                <a:latin typeface="Calibri" panose="020F0502020204030204" pitchFamily="34" charset="0"/>
                <a:ea typeface="Calibri" panose="020F0502020204030204" pitchFamily="34" charset="0"/>
                <a:cs typeface="Times New Roman" panose="02020603050405020304" pitchFamily="18" charset="0"/>
              </a:rPr>
              <a:t>It involves designing and implementing HR policies, practices, and programs to attract, develop, and retain employees.</a:t>
            </a:r>
          </a:p>
          <a:p>
            <a:pPr>
              <a:lnSpc>
                <a:spcPct val="107000"/>
              </a:lnSpc>
              <a:spcAft>
                <a:spcPts val="800"/>
              </a:spcAft>
            </a:pPr>
            <a:r>
              <a:rPr lang="en-IN" b="1" kern="100" dirty="0">
                <a:effectLst/>
                <a:latin typeface="Calibri" panose="020F0502020204030204" pitchFamily="34" charset="0"/>
                <a:ea typeface="Calibri" panose="020F0502020204030204" pitchFamily="34" charset="0"/>
                <a:cs typeface="Times New Roman" panose="02020603050405020304" pitchFamily="18" charset="0"/>
              </a:rPr>
              <a:t>Importance of HR strategy in organizations:</a:t>
            </a:r>
          </a:p>
          <a:p>
            <a:pPr marL="342900" lvl="0" indent="-342900">
              <a:lnSpc>
                <a:spcPct val="107000"/>
              </a:lnSpc>
              <a:buFont typeface="Symbol" panose="05050102010706020507" pitchFamily="18" charset="2"/>
              <a:buChar char=""/>
            </a:pPr>
            <a:r>
              <a:rPr lang="en-IN" kern="100" dirty="0">
                <a:effectLst/>
                <a:latin typeface="Calibri" panose="020F0502020204030204" pitchFamily="34" charset="0"/>
                <a:ea typeface="Calibri" panose="020F0502020204030204" pitchFamily="34" charset="0"/>
                <a:cs typeface="Times New Roman" panose="02020603050405020304" pitchFamily="18" charset="0"/>
              </a:rPr>
              <a:t>HR strategy helps organizations build a competitive workforce that drives innovation, productivity, and organizational performance.</a:t>
            </a:r>
          </a:p>
          <a:p>
            <a:pPr marL="342900" lvl="0" indent="-342900">
              <a:lnSpc>
                <a:spcPct val="107000"/>
              </a:lnSpc>
              <a:spcAft>
                <a:spcPts val="800"/>
              </a:spcAft>
              <a:buFont typeface="Symbol" panose="05050102010706020507" pitchFamily="18" charset="2"/>
              <a:buChar char=""/>
            </a:pPr>
            <a:r>
              <a:rPr lang="en-IN" kern="100" dirty="0">
                <a:effectLst/>
                <a:latin typeface="Calibri" panose="020F0502020204030204" pitchFamily="34" charset="0"/>
                <a:ea typeface="Calibri" panose="020F0502020204030204" pitchFamily="34" charset="0"/>
                <a:cs typeface="Times New Roman" panose="02020603050405020304" pitchFamily="18" charset="0"/>
              </a:rPr>
              <a:t>It ensures that the right talent is in place to achieve strategic goals and adapt to changing business environments.</a:t>
            </a:r>
          </a:p>
        </p:txBody>
      </p:sp>
      <p:sp>
        <p:nvSpPr>
          <p:cNvPr id="8" name="TextBox 7">
            <a:extLst>
              <a:ext uri="{FF2B5EF4-FFF2-40B4-BE49-F238E27FC236}">
                <a16:creationId xmlns:a16="http://schemas.microsoft.com/office/drawing/2014/main" id="{64D95706-A7AB-BC2C-C23C-27D450D8CEB6}"/>
              </a:ext>
            </a:extLst>
          </p:cNvPr>
          <p:cNvSpPr txBox="1"/>
          <p:nvPr/>
        </p:nvSpPr>
        <p:spPr>
          <a:xfrm>
            <a:off x="1296955" y="2062065"/>
            <a:ext cx="10273004" cy="671915"/>
          </a:xfrm>
          <a:prstGeom prst="rect">
            <a:avLst/>
          </a:prstGeom>
          <a:noFill/>
        </p:spPr>
        <p:txBody>
          <a:bodyPr wrap="square" rtlCol="0">
            <a:spAutoFit/>
          </a:bodyPr>
          <a:lstStyle/>
          <a:p>
            <a:pPr>
              <a:lnSpc>
                <a:spcPct val="107000"/>
              </a:lnSpc>
              <a:spcAft>
                <a:spcPts val="800"/>
              </a:spcAft>
            </a:pPr>
            <a:r>
              <a:rPr lang="en-IN" b="1" kern="100">
                <a:effectLst/>
                <a:latin typeface="Calibri" panose="020F0502020204030204" pitchFamily="34" charset="0"/>
                <a:ea typeface="Calibri" panose="020F0502020204030204" pitchFamily="34" charset="0"/>
                <a:cs typeface="Times New Roman" panose="02020603050405020304" pitchFamily="18" charset="0"/>
              </a:rPr>
              <a:t>HR strategy refers to a set of integrated decisions and actions that align an organization's human resources with its strategic objectives.</a:t>
            </a:r>
            <a:endParaRPr lang="en-IN" b="1"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Ingredients of HR Strategy | Components of Strategic Human Resource  Management | Monitoring and Evaluation Studies">
            <a:extLst>
              <a:ext uri="{FF2B5EF4-FFF2-40B4-BE49-F238E27FC236}">
                <a16:creationId xmlns:a16="http://schemas.microsoft.com/office/drawing/2014/main" id="{817DB228-89DD-01D5-7528-C42A29F5F0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1307" y="2491273"/>
            <a:ext cx="4497354" cy="35622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6FA70FD-3599-3AAA-7093-210EFCD784F4}"/>
              </a:ext>
            </a:extLst>
          </p:cNvPr>
          <p:cNvSpPr txBox="1"/>
          <p:nvPr/>
        </p:nvSpPr>
        <p:spPr>
          <a:xfrm>
            <a:off x="7772400" y="6146788"/>
            <a:ext cx="4497354" cy="923330"/>
          </a:xfrm>
          <a:prstGeom prst="rect">
            <a:avLst/>
          </a:prstGeom>
          <a:noFill/>
        </p:spPr>
        <p:txBody>
          <a:bodyPr wrap="square" rtlCol="0">
            <a:spAutoFit/>
          </a:bodyPr>
          <a:lstStyle/>
          <a:p>
            <a:r>
              <a:rPr lang="en-US" sz="1200" b="0" i="0" dirty="0">
                <a:solidFill>
                  <a:srgbClr val="374151"/>
                </a:solidFill>
                <a:effectLst/>
                <a:latin typeface="Söhne"/>
              </a:rPr>
              <a:t>Wright, P. M., &amp; McMahan, G. C. (2011). Exploring human capital: Putting 'human' back into strategic human resource management. Human Resource Management Journal, 21(2), 93-104.</a:t>
            </a:r>
          </a:p>
          <a:p>
            <a:endParaRPr lang="en-IN" dirty="0"/>
          </a:p>
        </p:txBody>
      </p:sp>
    </p:spTree>
    <p:extLst>
      <p:ext uri="{BB962C8B-B14F-4D97-AF65-F5344CB8AC3E}">
        <p14:creationId xmlns:p14="http://schemas.microsoft.com/office/powerpoint/2010/main" val="3454625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AF58D-4C85-52DC-86F2-94B1162C0B6B}"/>
              </a:ext>
            </a:extLst>
          </p:cNvPr>
          <p:cNvSpPr>
            <a:spLocks noGrp="1"/>
          </p:cNvSpPr>
          <p:nvPr>
            <p:ph type="title"/>
          </p:nvPr>
        </p:nvSpPr>
        <p:spPr/>
        <p:txBody>
          <a:bodyPr>
            <a:normAutofit/>
          </a:bodyPr>
          <a:lstStyle/>
          <a:p>
            <a:r>
              <a:rPr lang="en-IN" sz="3000" b="1" dirty="0">
                <a:effectLst/>
                <a:latin typeface="Calibri" panose="020F0502020204030204" pitchFamily="34" charset="0"/>
                <a:ea typeface="Calibri" panose="020F0502020204030204" pitchFamily="34" charset="0"/>
                <a:cs typeface="Times New Roman" panose="02020603050405020304" pitchFamily="18" charset="0"/>
              </a:rPr>
              <a:t>Literature Review</a:t>
            </a:r>
            <a:endParaRPr lang="en-IN" sz="3000" dirty="0"/>
          </a:p>
        </p:txBody>
      </p:sp>
      <p:sp>
        <p:nvSpPr>
          <p:cNvPr id="3" name="TextBox 2">
            <a:extLst>
              <a:ext uri="{FF2B5EF4-FFF2-40B4-BE49-F238E27FC236}">
                <a16:creationId xmlns:a16="http://schemas.microsoft.com/office/drawing/2014/main" id="{033F014D-779C-2904-C33B-C47252D62098}"/>
              </a:ext>
            </a:extLst>
          </p:cNvPr>
          <p:cNvSpPr txBox="1"/>
          <p:nvPr/>
        </p:nvSpPr>
        <p:spPr>
          <a:xfrm>
            <a:off x="1343608" y="2015411"/>
            <a:ext cx="10245012" cy="4146520"/>
          </a:xfrm>
          <a:prstGeom prst="rect">
            <a:avLst/>
          </a:prstGeom>
          <a:noFill/>
        </p:spPr>
        <p:txBody>
          <a:bodyPr wrap="square" rtlCol="0">
            <a:spAutoFit/>
          </a:bodyPr>
          <a:lstStyle/>
          <a:p>
            <a:pPr>
              <a:lnSpc>
                <a:spcPct val="107000"/>
              </a:lnSpc>
              <a:spcAft>
                <a:spcPts val="800"/>
              </a:spcAft>
            </a:pPr>
            <a:endParaRPr lang="en-IN" sz="1600" b="1"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600" b="1" kern="100" dirty="0">
                <a:effectLst/>
                <a:latin typeface="Calibri" panose="020F0502020204030204" pitchFamily="34" charset="0"/>
                <a:ea typeface="Calibri" panose="020F0502020204030204" pitchFamily="34" charset="0"/>
                <a:cs typeface="Times New Roman" panose="02020603050405020304" pitchFamily="18" charset="0"/>
              </a:rPr>
              <a:t>Article 1: "The Impact of Strategic Human Resource Management on Organizational Performance" </a:t>
            </a:r>
            <a:r>
              <a:rPr lang="en-IN" sz="1600" b="1" kern="100" dirty="0">
                <a:latin typeface="Calibri" panose="020F0502020204030204" pitchFamily="34" charset="0"/>
                <a:ea typeface="Calibri" panose="020F0502020204030204" pitchFamily="34" charset="0"/>
                <a:cs typeface="Times New Roman" panose="02020603050405020304" pitchFamily="18" charset="0"/>
              </a:rPr>
              <a:t>(</a:t>
            </a:r>
            <a:r>
              <a:rPr lang="en-IN" sz="1600" b="1" kern="100" dirty="0">
                <a:effectLst/>
                <a:latin typeface="Calibri" panose="020F0502020204030204" pitchFamily="34" charset="0"/>
                <a:ea typeface="Calibri" panose="020F0502020204030204" pitchFamily="34" charset="0"/>
                <a:cs typeface="Times New Roman" panose="02020603050405020304" pitchFamily="18" charset="0"/>
              </a:rPr>
              <a:t>Guest 2011)</a:t>
            </a:r>
          </a:p>
          <a:p>
            <a:pPr marL="342900" lvl="0" indent="-342900">
              <a:lnSpc>
                <a:spcPct val="107000"/>
              </a:lnSpc>
              <a:spcAft>
                <a:spcPts val="800"/>
              </a:spcAft>
              <a:buFont typeface="Symbol" panose="05050102010706020507" pitchFamily="18" charset="2"/>
              <a:buChar char=""/>
            </a:pPr>
            <a:r>
              <a:rPr lang="en-IN" sz="1600" kern="100" dirty="0">
                <a:effectLst/>
                <a:latin typeface="Calibri" panose="020F0502020204030204" pitchFamily="34" charset="0"/>
                <a:ea typeface="Calibri" panose="020F0502020204030204" pitchFamily="34" charset="0"/>
                <a:cs typeface="Times New Roman" panose="02020603050405020304" pitchFamily="18" charset="0"/>
              </a:rPr>
              <a:t>Key Findings: The study emphasizes the positive relationship between strategic HR management and organizational performance. It suggests that aligning HR practices with business strategy enhances employee commitment, motivation, and productivity, resulting in improved overall performance.</a:t>
            </a:r>
          </a:p>
          <a:p>
            <a:pPr>
              <a:lnSpc>
                <a:spcPct val="107000"/>
              </a:lnSpc>
              <a:spcAft>
                <a:spcPts val="800"/>
              </a:spcAft>
            </a:pP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600" b="1" kern="100" dirty="0">
                <a:effectLst/>
                <a:latin typeface="Calibri" panose="020F0502020204030204" pitchFamily="34" charset="0"/>
                <a:ea typeface="Calibri" panose="020F0502020204030204" pitchFamily="34" charset="0"/>
                <a:cs typeface="Times New Roman" panose="02020603050405020304" pitchFamily="18" charset="0"/>
              </a:rPr>
              <a:t>Article 2: "The Role of Human Resource Management in Corporate Social Responsibility: Issue Brief and Roadmap" (</a:t>
            </a:r>
            <a:r>
              <a:rPr lang="en-IN" sz="1600" b="1" kern="100" dirty="0" err="1">
                <a:effectLst/>
                <a:latin typeface="Calibri" panose="020F0502020204030204" pitchFamily="34" charset="0"/>
                <a:ea typeface="Calibri" panose="020F0502020204030204" pitchFamily="34" charset="0"/>
                <a:cs typeface="Times New Roman" panose="02020603050405020304" pitchFamily="18" charset="0"/>
              </a:rPr>
              <a:t>Aguinis</a:t>
            </a:r>
            <a:r>
              <a:rPr lang="en-IN" sz="1600" b="1"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IN" sz="1600" b="1" kern="100" dirty="0" err="1">
                <a:effectLst/>
                <a:latin typeface="Calibri" panose="020F0502020204030204" pitchFamily="34" charset="0"/>
                <a:ea typeface="Calibri" panose="020F0502020204030204" pitchFamily="34" charset="0"/>
                <a:cs typeface="Times New Roman" panose="02020603050405020304" pitchFamily="18" charset="0"/>
              </a:rPr>
              <a:t>Glavas</a:t>
            </a:r>
            <a:r>
              <a:rPr lang="en-IN" sz="1600" b="1" kern="100" dirty="0">
                <a:effectLst/>
                <a:latin typeface="Calibri" panose="020F0502020204030204" pitchFamily="34" charset="0"/>
                <a:ea typeface="Calibri" panose="020F0502020204030204" pitchFamily="34" charset="0"/>
                <a:cs typeface="Times New Roman" panose="02020603050405020304" pitchFamily="18" charset="0"/>
              </a:rPr>
              <a:t> 2012)</a:t>
            </a:r>
          </a:p>
          <a:p>
            <a:pPr marL="342900" lvl="0" indent="-342900">
              <a:lnSpc>
                <a:spcPct val="107000"/>
              </a:lnSpc>
              <a:spcAft>
                <a:spcPts val="800"/>
              </a:spcAft>
              <a:buFont typeface="Symbol" panose="05050102010706020507" pitchFamily="18" charset="2"/>
              <a:buChar char=""/>
            </a:pPr>
            <a:r>
              <a:rPr lang="en-IN" sz="1600" kern="100" dirty="0">
                <a:effectLst/>
                <a:latin typeface="Calibri" panose="020F0502020204030204" pitchFamily="34" charset="0"/>
                <a:ea typeface="Calibri" panose="020F0502020204030204" pitchFamily="34" charset="0"/>
                <a:cs typeface="Times New Roman" panose="02020603050405020304" pitchFamily="18" charset="0"/>
              </a:rPr>
              <a:t>Key Findings: The article explores the link between HR management and corporate social responsibility (CSR). It argues that HR practices, such as recruitment, training, and performance management, play a crucial role in shaping CSR initiatives. Effective HR management can foster ethical behaviour, diversity, and employee engagement, leading to enhanced corporate reputation and competitive advantage.</a:t>
            </a:r>
          </a:p>
          <a:p>
            <a:endParaRPr lang="en-IN" dirty="0"/>
          </a:p>
        </p:txBody>
      </p:sp>
    </p:spTree>
    <p:extLst>
      <p:ext uri="{BB962C8B-B14F-4D97-AF65-F5344CB8AC3E}">
        <p14:creationId xmlns:p14="http://schemas.microsoft.com/office/powerpoint/2010/main" val="3520983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06149-3242-D3FC-120A-6926858108D5}"/>
              </a:ext>
            </a:extLst>
          </p:cNvPr>
          <p:cNvSpPr>
            <a:spLocks noGrp="1"/>
          </p:cNvSpPr>
          <p:nvPr>
            <p:ph type="title"/>
          </p:nvPr>
        </p:nvSpPr>
        <p:spPr/>
        <p:txBody>
          <a:bodyPr>
            <a:normAutofit/>
          </a:bodyPr>
          <a:lstStyle/>
          <a:p>
            <a:r>
              <a:rPr lang="en-IN" sz="2000" b="1" kern="100" dirty="0">
                <a:effectLst/>
                <a:latin typeface="Calibri" panose="020F0502020204030204" pitchFamily="34" charset="0"/>
                <a:ea typeface="Calibri" panose="020F0502020204030204" pitchFamily="34" charset="0"/>
                <a:cs typeface="Times New Roman" panose="02020603050405020304" pitchFamily="18" charset="0"/>
              </a:rPr>
              <a:t>Linking HR Strategy to Competitive Advantage</a:t>
            </a:r>
            <a:endParaRPr lang="en-IN" sz="2000" dirty="0"/>
          </a:p>
        </p:txBody>
      </p:sp>
      <p:sp>
        <p:nvSpPr>
          <p:cNvPr id="3" name="TextBox 2">
            <a:extLst>
              <a:ext uri="{FF2B5EF4-FFF2-40B4-BE49-F238E27FC236}">
                <a16:creationId xmlns:a16="http://schemas.microsoft.com/office/drawing/2014/main" id="{0266478F-6657-F8E8-9B35-FFF7CB1CCEB3}"/>
              </a:ext>
            </a:extLst>
          </p:cNvPr>
          <p:cNvSpPr txBox="1"/>
          <p:nvPr/>
        </p:nvSpPr>
        <p:spPr>
          <a:xfrm>
            <a:off x="1380931" y="2276669"/>
            <a:ext cx="4161453" cy="3052054"/>
          </a:xfrm>
          <a:prstGeom prst="rect">
            <a:avLst/>
          </a:prstGeom>
          <a:noFill/>
        </p:spPr>
        <p:txBody>
          <a:bodyPr wrap="square" rtlCol="0">
            <a:spAutoFit/>
          </a:bodyPr>
          <a:lstStyle/>
          <a:p>
            <a:pPr>
              <a:lnSpc>
                <a:spcPct val="107000"/>
              </a:lnSpc>
              <a:spcAft>
                <a:spcPts val="800"/>
              </a:spcAft>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The Resource-Based View (RBV) model provides a framework for understanding the connection between HR strategy and competitive advantage.</a:t>
            </a:r>
          </a:p>
          <a:p>
            <a:pPr marL="285750" indent="-285750">
              <a:lnSpc>
                <a:spcPct val="107000"/>
              </a:lnSpc>
              <a:spcAft>
                <a:spcPts val="800"/>
              </a:spcAft>
              <a:buFont typeface="Arial" panose="020B0604020202020204" pitchFamily="34" charset="0"/>
              <a:buChar char="•"/>
            </a:pPr>
            <a:r>
              <a:rPr lang="en-IN" sz="1600" kern="100" dirty="0">
                <a:effectLst/>
                <a:latin typeface="Calibri" panose="020F0502020204030204" pitchFamily="34" charset="0"/>
                <a:ea typeface="Calibri" panose="020F0502020204030204" pitchFamily="34" charset="0"/>
                <a:cs typeface="Times New Roman" panose="02020603050405020304" pitchFamily="18" charset="0"/>
              </a:rPr>
              <a:t>The RBV suggests that a firm's resources, including human resources, can contribute to its competitive advantage.</a:t>
            </a:r>
          </a:p>
          <a:p>
            <a:pPr marL="285750" indent="-285750">
              <a:lnSpc>
                <a:spcPct val="107000"/>
              </a:lnSpc>
              <a:spcAft>
                <a:spcPts val="800"/>
              </a:spcAft>
              <a:buFont typeface="Arial" panose="020B0604020202020204" pitchFamily="34" charset="0"/>
              <a:buChar char="•"/>
            </a:pPr>
            <a:r>
              <a:rPr lang="en-IN" sz="1600" kern="100" dirty="0">
                <a:effectLst/>
                <a:latin typeface="Calibri" panose="020F0502020204030204" pitchFamily="34" charset="0"/>
                <a:ea typeface="Calibri" panose="020F0502020204030204" pitchFamily="34" charset="0"/>
                <a:cs typeface="Times New Roman" panose="02020603050405020304" pitchFamily="18" charset="0"/>
              </a:rPr>
              <a:t>HR strategy plays a crucial role in leveraging and developing these resources to create a sustainable competitive advantage.</a:t>
            </a:r>
          </a:p>
        </p:txBody>
      </p:sp>
      <p:graphicFrame>
        <p:nvGraphicFramePr>
          <p:cNvPr id="4" name="Diagram 3">
            <a:extLst>
              <a:ext uri="{FF2B5EF4-FFF2-40B4-BE49-F238E27FC236}">
                <a16:creationId xmlns:a16="http://schemas.microsoft.com/office/drawing/2014/main" id="{DA13BA84-BE75-106B-87CA-056D91276025}"/>
              </a:ext>
            </a:extLst>
          </p:cNvPr>
          <p:cNvGraphicFramePr/>
          <p:nvPr>
            <p:extLst>
              <p:ext uri="{D42A27DB-BD31-4B8C-83A1-F6EECF244321}">
                <p14:modId xmlns:p14="http://schemas.microsoft.com/office/powerpoint/2010/main" val="3262511729"/>
              </p:ext>
            </p:extLst>
          </p:nvPr>
        </p:nvGraphicFramePr>
        <p:xfrm>
          <a:off x="4926562" y="1761390"/>
          <a:ext cx="6950269" cy="3567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89B1C04-7B91-2BF4-E5CE-391F4A55C403}"/>
              </a:ext>
            </a:extLst>
          </p:cNvPr>
          <p:cNvSpPr txBox="1"/>
          <p:nvPr/>
        </p:nvSpPr>
        <p:spPr>
          <a:xfrm>
            <a:off x="6294775" y="2228060"/>
            <a:ext cx="1698172" cy="1200329"/>
          </a:xfrm>
          <a:prstGeom prst="rect">
            <a:avLst/>
          </a:prstGeom>
          <a:noFill/>
        </p:spPr>
        <p:txBody>
          <a:bodyPr wrap="square" rtlCol="0">
            <a:spAutoFit/>
          </a:bodyPr>
          <a:lstStyle/>
          <a:p>
            <a:pPr lvl="0"/>
            <a:endParaRPr lang="en-IN" dirty="0"/>
          </a:p>
          <a:p>
            <a:pPr lvl="0"/>
            <a:r>
              <a:rPr lang="en-IN" dirty="0"/>
              <a:t>HR Strategy</a:t>
            </a:r>
          </a:p>
          <a:p>
            <a:pPr lvl="0"/>
            <a:endParaRPr lang="en-IN" dirty="0"/>
          </a:p>
          <a:p>
            <a:pPr lvl="0"/>
            <a:endParaRPr lang="en-IN" dirty="0"/>
          </a:p>
        </p:txBody>
      </p:sp>
      <p:sp>
        <p:nvSpPr>
          <p:cNvPr id="7" name="TextBox 6">
            <a:extLst>
              <a:ext uri="{FF2B5EF4-FFF2-40B4-BE49-F238E27FC236}">
                <a16:creationId xmlns:a16="http://schemas.microsoft.com/office/drawing/2014/main" id="{63478E54-BF3D-F78B-0A34-892E8096B211}"/>
              </a:ext>
            </a:extLst>
          </p:cNvPr>
          <p:cNvSpPr txBox="1"/>
          <p:nvPr/>
        </p:nvSpPr>
        <p:spPr>
          <a:xfrm>
            <a:off x="8901404" y="3802696"/>
            <a:ext cx="1698172" cy="1154162"/>
          </a:xfrm>
          <a:prstGeom prst="rect">
            <a:avLst/>
          </a:prstGeom>
          <a:noFill/>
          <a:ln>
            <a:noFill/>
          </a:ln>
        </p:spPr>
        <p:txBody>
          <a:bodyPr wrap="square" rtlCol="0">
            <a:spAutoFit/>
          </a:bodyPr>
          <a:lstStyle/>
          <a:p>
            <a:pPr lvl="0"/>
            <a:endParaRPr lang="en-IN" sz="1700" dirty="0">
              <a:solidFill>
                <a:schemeClr val="bg2"/>
              </a:solidFill>
            </a:endParaRPr>
          </a:p>
          <a:p>
            <a:pPr lvl="0"/>
            <a:r>
              <a:rPr lang="en-IN" sz="1700" dirty="0"/>
              <a:t>Organizational Performance</a:t>
            </a:r>
          </a:p>
          <a:p>
            <a:pPr lvl="0"/>
            <a:endParaRPr lang="en-IN" dirty="0"/>
          </a:p>
        </p:txBody>
      </p:sp>
      <p:sp>
        <p:nvSpPr>
          <p:cNvPr id="5" name="TextBox 4">
            <a:extLst>
              <a:ext uri="{FF2B5EF4-FFF2-40B4-BE49-F238E27FC236}">
                <a16:creationId xmlns:a16="http://schemas.microsoft.com/office/drawing/2014/main" id="{60B16B2D-AA2C-70D3-B54F-EBEBED92C25C}"/>
              </a:ext>
            </a:extLst>
          </p:cNvPr>
          <p:cNvSpPr txBox="1"/>
          <p:nvPr/>
        </p:nvSpPr>
        <p:spPr>
          <a:xfrm>
            <a:off x="7078824" y="6090226"/>
            <a:ext cx="5113176" cy="830997"/>
          </a:xfrm>
          <a:prstGeom prst="rect">
            <a:avLst/>
          </a:prstGeom>
          <a:noFill/>
        </p:spPr>
        <p:txBody>
          <a:bodyPr wrap="square" rtlCol="0">
            <a:spAutoFit/>
          </a:bodyPr>
          <a:lstStyle/>
          <a:p>
            <a:r>
              <a:rPr lang="en-US" sz="1200" b="0" i="0" dirty="0">
                <a:solidFill>
                  <a:srgbClr val="374151"/>
                </a:solidFill>
                <a:effectLst/>
                <a:latin typeface="Söhne"/>
              </a:rPr>
              <a:t>Jiang, K., </a:t>
            </a:r>
            <a:r>
              <a:rPr lang="en-US" sz="1200" b="0" i="0" dirty="0" err="1">
                <a:solidFill>
                  <a:srgbClr val="374151"/>
                </a:solidFill>
                <a:effectLst/>
                <a:latin typeface="Söhne"/>
              </a:rPr>
              <a:t>Lepak</a:t>
            </a:r>
            <a:r>
              <a:rPr lang="en-US" sz="1200" b="0" i="0" dirty="0">
                <a:solidFill>
                  <a:srgbClr val="374151"/>
                </a:solidFill>
                <a:effectLst/>
                <a:latin typeface="Söhne"/>
              </a:rPr>
              <a:t>, D. P., Hu, J., &amp; Baer, J. C. (2012). Linking HR practices to competitive advantage: An empirical investigation of the role of HR strategy, employee skills, and innovation capability. Journal of Organizational Behavior, 33(6), 865-885.</a:t>
            </a:r>
          </a:p>
        </p:txBody>
      </p:sp>
    </p:spTree>
    <p:extLst>
      <p:ext uri="{BB962C8B-B14F-4D97-AF65-F5344CB8AC3E}">
        <p14:creationId xmlns:p14="http://schemas.microsoft.com/office/powerpoint/2010/main" val="667854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57B34E-8A43-8358-3E3F-FD21E97D0F95}"/>
              </a:ext>
            </a:extLst>
          </p:cNvPr>
          <p:cNvSpPr txBox="1"/>
          <p:nvPr/>
        </p:nvSpPr>
        <p:spPr>
          <a:xfrm>
            <a:off x="443015" y="390107"/>
            <a:ext cx="6032431" cy="5545942"/>
          </a:xfrm>
          <a:prstGeom prst="rect">
            <a:avLst/>
          </a:prstGeom>
          <a:noFill/>
        </p:spPr>
        <p:txBody>
          <a:bodyPr wrap="square" rtlCol="0">
            <a:spAutoFit/>
          </a:bodyPr>
          <a:lstStyle/>
          <a:p>
            <a:pPr>
              <a:lnSpc>
                <a:spcPct val="107000"/>
              </a:lnSpc>
              <a:spcAft>
                <a:spcPts val="800"/>
              </a:spcAft>
            </a:pPr>
            <a:r>
              <a:rPr lang="en-IN" sz="1600" b="1" kern="100" dirty="0">
                <a:effectLst/>
                <a:latin typeface="Calibri" panose="020F0502020204030204" pitchFamily="34" charset="0"/>
                <a:ea typeface="Calibri" panose="020F0502020204030204" pitchFamily="34" charset="0"/>
                <a:cs typeface="Times New Roman" panose="02020603050405020304" pitchFamily="18" charset="0"/>
              </a:rPr>
              <a:t>Article : "Linking HR Practices to Competitive Advantage: An Empirical Investigation of the Role of HR Strategy, Employee Skills, and Innovation Capability" by Jiang, </a:t>
            </a:r>
            <a:r>
              <a:rPr lang="en-IN" sz="1600" b="1" kern="100" dirty="0" err="1">
                <a:effectLst/>
                <a:latin typeface="Calibri" panose="020F0502020204030204" pitchFamily="34" charset="0"/>
                <a:ea typeface="Calibri" panose="020F0502020204030204" pitchFamily="34" charset="0"/>
                <a:cs typeface="Times New Roman" panose="02020603050405020304" pitchFamily="18" charset="0"/>
              </a:rPr>
              <a:t>Lepak</a:t>
            </a:r>
            <a:r>
              <a:rPr lang="en-IN" sz="1600" b="1" kern="100" dirty="0">
                <a:effectLst/>
                <a:latin typeface="Calibri" panose="020F0502020204030204" pitchFamily="34" charset="0"/>
                <a:ea typeface="Calibri" panose="020F0502020204030204" pitchFamily="34" charset="0"/>
                <a:cs typeface="Times New Roman" panose="02020603050405020304" pitchFamily="18" charset="0"/>
              </a:rPr>
              <a:t>, Hu, and Baer (2012)</a:t>
            </a:r>
          </a:p>
          <a:p>
            <a:pPr marL="285750" indent="-285750" algn="l">
              <a:buFont typeface="Arial" panose="020B0604020202020204" pitchFamily="34" charset="0"/>
              <a:buChar char="•"/>
            </a:pPr>
            <a:r>
              <a:rPr lang="en-US" sz="1400" b="0" i="0" dirty="0">
                <a:solidFill>
                  <a:srgbClr val="374151"/>
                </a:solidFill>
                <a:effectLst/>
                <a:latin typeface="Söhne"/>
              </a:rPr>
              <a:t>HR strategy as a mediator: The research by Jiang et al. (2012) highlights that HR strategy plays a crucial mediating role in the relationship between HR practices and competitive advantage. It suggests that the effectiveness of HR practices in enhancing employee skills and innovation capability is contingent upon the alignment with the overall HR strategy of the organization.</a:t>
            </a:r>
          </a:p>
          <a:p>
            <a:pPr marL="285750" indent="-285750" algn="l">
              <a:buFont typeface="Arial" panose="020B0604020202020204" pitchFamily="34" charset="0"/>
              <a:buChar char="•"/>
            </a:pPr>
            <a:endParaRPr lang="en-US" sz="1400" b="0" i="0" dirty="0">
              <a:solidFill>
                <a:srgbClr val="374151"/>
              </a:solidFill>
              <a:effectLst/>
              <a:latin typeface="Söhne"/>
            </a:endParaRPr>
          </a:p>
          <a:p>
            <a:pPr marL="285750" indent="-285750" algn="l">
              <a:buFont typeface="Arial" panose="020B0604020202020204" pitchFamily="34" charset="0"/>
              <a:buChar char="•"/>
            </a:pPr>
            <a:r>
              <a:rPr lang="en-US" sz="1400" b="0" i="0" dirty="0">
                <a:solidFill>
                  <a:srgbClr val="374151"/>
                </a:solidFill>
                <a:effectLst/>
                <a:latin typeface="Söhne"/>
              </a:rPr>
              <a:t>Employee skills and innovation capability: The study emphasizes that employee skills and innovation capability are critical factors for gaining and sustaining competitive advantage. HR practices that focus on developing and nurturing employee skills, such as training and development programs, positively influence innovation capability, which in turn contributes to competitive advantage.</a:t>
            </a:r>
          </a:p>
          <a:p>
            <a:pPr marL="285750" indent="-285750" algn="l">
              <a:buFont typeface="Arial" panose="020B0604020202020204" pitchFamily="34" charset="0"/>
              <a:buChar char="•"/>
            </a:pPr>
            <a:endParaRPr lang="en-US" sz="1400" b="0" i="0" dirty="0">
              <a:solidFill>
                <a:srgbClr val="374151"/>
              </a:solidFill>
              <a:effectLst/>
              <a:latin typeface="Söhne"/>
            </a:endParaRPr>
          </a:p>
          <a:p>
            <a:pPr marL="285750" indent="-285750" algn="l">
              <a:buFont typeface="Arial" panose="020B0604020202020204" pitchFamily="34" charset="0"/>
              <a:buChar char="•"/>
            </a:pPr>
            <a:r>
              <a:rPr lang="en-US" sz="1400" b="0" i="0" dirty="0">
                <a:solidFill>
                  <a:srgbClr val="374151"/>
                </a:solidFill>
                <a:effectLst/>
                <a:latin typeface="Söhne"/>
              </a:rPr>
              <a:t>Implications for HR strategy and competitive advantage: The findings underscore the importance of aligning HR practices with the overall HR strategy to achieve competitive advantage. By strategically selecting and implementing HR practices that enhance employee skills and foster innovation, organizations can strengthen their ability to differentiate themselves in the market and maintain a sustainable competitive advantage.</a:t>
            </a:r>
          </a:p>
          <a:p>
            <a:pPr marL="342900" lvl="0" indent="-342900">
              <a:lnSpc>
                <a:spcPct val="107000"/>
              </a:lnSpc>
              <a:spcAft>
                <a:spcPts val="800"/>
              </a:spcAft>
              <a:buFont typeface="Symbol" panose="05050102010706020507" pitchFamily="18" charset="2"/>
              <a:buChar char=""/>
            </a:pPr>
            <a:endParaRPr lang="en-IN" sz="1600" kern="1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0ABB7F9B-28FD-8C89-E4FA-50A36B40C042}"/>
              </a:ext>
            </a:extLst>
          </p:cNvPr>
          <p:cNvPicPr>
            <a:picLocks noChangeAspect="1"/>
          </p:cNvPicPr>
          <p:nvPr/>
        </p:nvPicPr>
        <p:blipFill>
          <a:blip r:embed="rId2"/>
          <a:stretch>
            <a:fillRect/>
          </a:stretch>
        </p:blipFill>
        <p:spPr>
          <a:xfrm>
            <a:off x="6652727" y="558013"/>
            <a:ext cx="5222032" cy="4891192"/>
          </a:xfrm>
          <a:prstGeom prst="rect">
            <a:avLst/>
          </a:prstGeom>
        </p:spPr>
      </p:pic>
    </p:spTree>
    <p:extLst>
      <p:ext uri="{BB962C8B-B14F-4D97-AF65-F5344CB8AC3E}">
        <p14:creationId xmlns:p14="http://schemas.microsoft.com/office/powerpoint/2010/main" val="3066156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54C44-1575-EDDF-2217-C255ADF8C6F3}"/>
              </a:ext>
            </a:extLst>
          </p:cNvPr>
          <p:cNvSpPr>
            <a:spLocks noGrp="1"/>
          </p:cNvSpPr>
          <p:nvPr>
            <p:ph type="title"/>
          </p:nvPr>
        </p:nvSpPr>
        <p:spPr/>
        <p:txBody>
          <a:bodyPr>
            <a:normAutofit/>
          </a:bodyPr>
          <a:lstStyle/>
          <a:p>
            <a:r>
              <a:rPr lang="en-IN" kern="100" dirty="0">
                <a:effectLst/>
                <a:latin typeface="Calibri" panose="020F0502020204030204" pitchFamily="34" charset="0"/>
                <a:ea typeface="Calibri" panose="020F0502020204030204" pitchFamily="34" charset="0"/>
                <a:cs typeface="Times New Roman" panose="02020603050405020304" pitchFamily="18" charset="0"/>
              </a:rPr>
              <a:t>Private Sector Organization - Bupa</a:t>
            </a:r>
            <a:endParaRPr lang="en-IN" dirty="0"/>
          </a:p>
        </p:txBody>
      </p:sp>
      <p:pic>
        <p:nvPicPr>
          <p:cNvPr id="5" name="Content Placeholder 4">
            <a:extLst>
              <a:ext uri="{FF2B5EF4-FFF2-40B4-BE49-F238E27FC236}">
                <a16:creationId xmlns:a16="http://schemas.microsoft.com/office/drawing/2014/main" id="{A66BE264-13E3-3A51-C262-D83140AD1355}"/>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9507894" y="509546"/>
            <a:ext cx="1063689" cy="1182901"/>
          </a:xfrm>
        </p:spPr>
      </p:pic>
      <p:sp>
        <p:nvSpPr>
          <p:cNvPr id="9" name="TextBox 8">
            <a:extLst>
              <a:ext uri="{FF2B5EF4-FFF2-40B4-BE49-F238E27FC236}">
                <a16:creationId xmlns:a16="http://schemas.microsoft.com/office/drawing/2014/main" id="{85A4EB4D-3BDE-1E7D-26D5-7437048A9291}"/>
              </a:ext>
            </a:extLst>
          </p:cNvPr>
          <p:cNvSpPr txBox="1"/>
          <p:nvPr/>
        </p:nvSpPr>
        <p:spPr>
          <a:xfrm>
            <a:off x="164839" y="2148727"/>
            <a:ext cx="2764973" cy="4524315"/>
          </a:xfrm>
          <a:prstGeom prst="rect">
            <a:avLst/>
          </a:prstGeom>
          <a:noFill/>
        </p:spPr>
        <p:txBody>
          <a:bodyPr wrap="square" rtlCol="0">
            <a:spAutoFit/>
          </a:bodyPr>
          <a:lstStyle/>
          <a:p>
            <a:pPr algn="l"/>
            <a:r>
              <a:rPr lang="en-US" b="1" i="0" dirty="0">
                <a:solidFill>
                  <a:srgbClr val="374151"/>
                </a:solidFill>
                <a:effectLst/>
                <a:latin typeface="Söhne"/>
              </a:rPr>
              <a:t>Company overview</a:t>
            </a:r>
          </a:p>
          <a:p>
            <a:pPr algn="l"/>
            <a:endParaRPr lang="en-US" b="1" i="0" dirty="0">
              <a:solidFill>
                <a:srgbClr val="374151"/>
              </a:solidFill>
              <a:effectLst/>
              <a:latin typeface="Söhne"/>
            </a:endParaRPr>
          </a:p>
          <a:p>
            <a:pPr marL="285750" indent="-285750" algn="l">
              <a:buFont typeface="Arial" panose="020B0604020202020204" pitchFamily="34" charset="0"/>
              <a:buChar char="•"/>
            </a:pPr>
            <a:r>
              <a:rPr lang="en-US" b="0" i="0" dirty="0">
                <a:solidFill>
                  <a:srgbClr val="374151"/>
                </a:solidFill>
                <a:effectLst/>
                <a:latin typeface="Söhne"/>
              </a:rPr>
              <a:t>Bupa is a leading international healthcare group, providing medical services, insurance, and wellness programs to millions of people worldwide.</a:t>
            </a:r>
          </a:p>
          <a:p>
            <a:pPr marL="285750" indent="-285750" algn="l">
              <a:buFont typeface="Arial" panose="020B0604020202020204" pitchFamily="34" charset="0"/>
              <a:buChar char="•"/>
            </a:pPr>
            <a:endParaRPr lang="en-US" b="0" i="0" dirty="0">
              <a:solidFill>
                <a:srgbClr val="374151"/>
              </a:solidFill>
              <a:effectLst/>
              <a:latin typeface="Söhne"/>
            </a:endParaRPr>
          </a:p>
          <a:p>
            <a:pPr marL="285750" indent="-285750" algn="l">
              <a:buFont typeface="Arial" panose="020B0604020202020204" pitchFamily="34" charset="0"/>
              <a:buChar char="•"/>
            </a:pPr>
            <a:r>
              <a:rPr lang="en-US" b="0" i="0" dirty="0">
                <a:solidFill>
                  <a:srgbClr val="374151"/>
                </a:solidFill>
                <a:effectLst/>
                <a:latin typeface="Söhne"/>
              </a:rPr>
              <a:t>It operates in various markets, including the UK, Australia, and the United States.</a:t>
            </a:r>
          </a:p>
          <a:p>
            <a:pPr algn="l"/>
            <a:endParaRPr lang="en-US" dirty="0">
              <a:solidFill>
                <a:srgbClr val="374151"/>
              </a:solidFill>
              <a:latin typeface="Söhne"/>
            </a:endParaRPr>
          </a:p>
          <a:p>
            <a:pPr algn="l"/>
            <a:endParaRPr lang="en-US" b="0" i="0" dirty="0">
              <a:solidFill>
                <a:srgbClr val="374151"/>
              </a:solidFill>
              <a:effectLst/>
              <a:latin typeface="Söhne"/>
            </a:endParaRPr>
          </a:p>
        </p:txBody>
      </p:sp>
      <p:sp>
        <p:nvSpPr>
          <p:cNvPr id="10" name="TextBox 9">
            <a:extLst>
              <a:ext uri="{FF2B5EF4-FFF2-40B4-BE49-F238E27FC236}">
                <a16:creationId xmlns:a16="http://schemas.microsoft.com/office/drawing/2014/main" id="{FC7D2E17-F0E1-85DD-5E4C-4AD20785AD0A}"/>
              </a:ext>
            </a:extLst>
          </p:cNvPr>
          <p:cNvSpPr txBox="1"/>
          <p:nvPr/>
        </p:nvSpPr>
        <p:spPr>
          <a:xfrm>
            <a:off x="3060441" y="2148727"/>
            <a:ext cx="3573624" cy="3693319"/>
          </a:xfrm>
          <a:prstGeom prst="rect">
            <a:avLst/>
          </a:prstGeom>
          <a:noFill/>
        </p:spPr>
        <p:txBody>
          <a:bodyPr wrap="square" rtlCol="0">
            <a:spAutoFit/>
          </a:bodyPr>
          <a:lstStyle/>
          <a:p>
            <a:pPr algn="l"/>
            <a:r>
              <a:rPr lang="en-US" b="1" i="0" dirty="0">
                <a:solidFill>
                  <a:srgbClr val="374151"/>
                </a:solidFill>
                <a:effectLst/>
                <a:latin typeface="Söhne"/>
              </a:rPr>
              <a:t>HR Strategy: Employee Engagement and Customer-centric Approach for Healthcare Solutions</a:t>
            </a:r>
          </a:p>
          <a:p>
            <a:pPr algn="l"/>
            <a:endParaRPr lang="en-US" b="1"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Bupa's HR strategy focuses on employee engagement and a customer-centric approach to healthcare solutions.</a:t>
            </a:r>
          </a:p>
          <a:p>
            <a:pPr algn="l">
              <a:buFont typeface="Arial" panose="020B0604020202020204" pitchFamily="34" charset="0"/>
              <a:buChar char="•"/>
            </a:pPr>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organization recognizes that engaged employees are more likely to provide high-quality care and exceptional customer experiences.</a:t>
            </a:r>
          </a:p>
        </p:txBody>
      </p:sp>
      <p:sp>
        <p:nvSpPr>
          <p:cNvPr id="11" name="TextBox 10">
            <a:extLst>
              <a:ext uri="{FF2B5EF4-FFF2-40B4-BE49-F238E27FC236}">
                <a16:creationId xmlns:a16="http://schemas.microsoft.com/office/drawing/2014/main" id="{12E323B3-B0E3-54DC-B9F9-6DEB8688A940}"/>
              </a:ext>
            </a:extLst>
          </p:cNvPr>
          <p:cNvSpPr txBox="1"/>
          <p:nvPr/>
        </p:nvSpPr>
        <p:spPr>
          <a:xfrm>
            <a:off x="6764695" y="2148727"/>
            <a:ext cx="5262466" cy="4247317"/>
          </a:xfrm>
          <a:prstGeom prst="rect">
            <a:avLst/>
          </a:prstGeom>
          <a:noFill/>
        </p:spPr>
        <p:txBody>
          <a:bodyPr wrap="square" rtlCol="0">
            <a:spAutoFit/>
          </a:bodyPr>
          <a:lstStyle/>
          <a:p>
            <a:pPr algn="l"/>
            <a:r>
              <a:rPr lang="en-US" b="1" i="0" dirty="0">
                <a:solidFill>
                  <a:srgbClr val="374151"/>
                </a:solidFill>
                <a:effectLst/>
                <a:latin typeface="Söhne"/>
              </a:rPr>
              <a:t>Impact of HR Strategy on Overall Strategy:</a:t>
            </a:r>
          </a:p>
          <a:p>
            <a:pPr algn="l"/>
            <a:endParaRPr lang="en-US" b="1"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Bupa's HR strategy directly supports its overall strategy of delivering excellent healthcare services and maintaining a competitive advantage in the industry.</a:t>
            </a:r>
          </a:p>
          <a:p>
            <a:pPr algn="l">
              <a:buFont typeface="Arial" panose="020B0604020202020204" pitchFamily="34" charset="0"/>
              <a:buChar char="•"/>
            </a:pPr>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By fostering employee engagement, Bupa ensures a motivated workforce that is committed to providing personalized, patient-centered care.</a:t>
            </a:r>
          </a:p>
          <a:p>
            <a:pPr algn="l">
              <a:buFont typeface="Arial" panose="020B0604020202020204" pitchFamily="34" charset="0"/>
              <a:buChar char="•"/>
            </a:pPr>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This leads to improved customer satisfaction, loyalty, and positive brand perception, enhancing Bupa's reputation and competitiveness in the healthcare market.</a:t>
            </a:r>
          </a:p>
          <a:p>
            <a:endParaRPr lang="en-IN" dirty="0"/>
          </a:p>
        </p:txBody>
      </p:sp>
      <p:sp>
        <p:nvSpPr>
          <p:cNvPr id="3" name="TextBox 2">
            <a:extLst>
              <a:ext uri="{FF2B5EF4-FFF2-40B4-BE49-F238E27FC236}">
                <a16:creationId xmlns:a16="http://schemas.microsoft.com/office/drawing/2014/main" id="{18868DF9-8143-B3AB-2EA7-46323CE6CBD4}"/>
              </a:ext>
            </a:extLst>
          </p:cNvPr>
          <p:cNvSpPr txBox="1"/>
          <p:nvPr/>
        </p:nvSpPr>
        <p:spPr>
          <a:xfrm>
            <a:off x="7725748" y="6193008"/>
            <a:ext cx="4432043" cy="646331"/>
          </a:xfrm>
          <a:prstGeom prst="rect">
            <a:avLst/>
          </a:prstGeom>
          <a:noFill/>
        </p:spPr>
        <p:txBody>
          <a:bodyPr wrap="square" rtlCol="0">
            <a:spAutoFit/>
          </a:bodyPr>
          <a:lstStyle/>
          <a:p>
            <a:r>
              <a:rPr lang="en-US" sz="1200" b="0" i="0" dirty="0">
                <a:solidFill>
                  <a:srgbClr val="374151"/>
                </a:solidFill>
                <a:effectLst/>
                <a:latin typeface="Söhne"/>
              </a:rPr>
              <a:t>Saks, A. M. (2018). How job demands and resources contribute to employee engagement and performance. Journal of Managerial Psychology, 33(3), 187-207.</a:t>
            </a:r>
          </a:p>
        </p:txBody>
      </p:sp>
    </p:spTree>
    <p:extLst>
      <p:ext uri="{BB962C8B-B14F-4D97-AF65-F5344CB8AC3E}">
        <p14:creationId xmlns:p14="http://schemas.microsoft.com/office/powerpoint/2010/main" val="2443024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57B34E-8A43-8358-3E3F-FD21E97D0F95}"/>
              </a:ext>
            </a:extLst>
          </p:cNvPr>
          <p:cNvSpPr txBox="1"/>
          <p:nvPr/>
        </p:nvSpPr>
        <p:spPr>
          <a:xfrm>
            <a:off x="750926" y="212825"/>
            <a:ext cx="10268528" cy="407035"/>
          </a:xfrm>
          <a:prstGeom prst="rect">
            <a:avLst/>
          </a:prstGeom>
          <a:noFill/>
        </p:spPr>
        <p:txBody>
          <a:bodyPr wrap="square" rtlCol="0">
            <a:spAutoFit/>
          </a:bodyPr>
          <a:lstStyle/>
          <a:p>
            <a:pPr algn="ctr">
              <a:lnSpc>
                <a:spcPct val="107000"/>
              </a:lnSpc>
              <a:spcAft>
                <a:spcPts val="800"/>
              </a:spcAft>
            </a:pPr>
            <a:r>
              <a:rPr lang="en-US" sz="2000" b="1" i="0" dirty="0">
                <a:solidFill>
                  <a:srgbClr val="374151"/>
                </a:solidFill>
                <a:effectLst/>
                <a:latin typeface="Söhne"/>
              </a:rPr>
              <a:t>Impact on Competitive Advantage: Bupa</a:t>
            </a:r>
            <a:endParaRPr lang="en-IN" sz="2000" b="1"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20B13279-B1F7-E6D6-70F5-D6174F2FFF01}"/>
              </a:ext>
            </a:extLst>
          </p:cNvPr>
          <p:cNvSpPr txBox="1"/>
          <p:nvPr/>
        </p:nvSpPr>
        <p:spPr>
          <a:xfrm>
            <a:off x="326573" y="751344"/>
            <a:ext cx="2621902" cy="5355312"/>
          </a:xfrm>
          <a:prstGeom prst="rect">
            <a:avLst/>
          </a:prstGeom>
          <a:noFill/>
        </p:spPr>
        <p:txBody>
          <a:bodyPr wrap="square" rtlCol="0">
            <a:spAutoFit/>
          </a:bodyPr>
          <a:lstStyle/>
          <a:p>
            <a:pPr algn="l"/>
            <a:r>
              <a:rPr lang="en-US" b="1" i="0" dirty="0">
                <a:solidFill>
                  <a:srgbClr val="374151"/>
                </a:solidFill>
                <a:effectLst/>
                <a:latin typeface="Söhne"/>
              </a:rPr>
              <a:t>Contribution of HR Strategy to Competitive Advantage:</a:t>
            </a:r>
          </a:p>
          <a:p>
            <a:pPr algn="l"/>
            <a:endParaRPr lang="en-US" b="1"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Bupa's HR strategy significantly contributes to its competitive advantage in the healthcare industry.</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focus on employee engagement and a customer-centric approach enhances organizational performance and positions Bupa as a leading healthcare provider.</a:t>
            </a:r>
          </a:p>
        </p:txBody>
      </p:sp>
      <p:sp>
        <p:nvSpPr>
          <p:cNvPr id="6" name="TextBox 5">
            <a:extLst>
              <a:ext uri="{FF2B5EF4-FFF2-40B4-BE49-F238E27FC236}">
                <a16:creationId xmlns:a16="http://schemas.microsoft.com/office/drawing/2014/main" id="{A6982D4C-5B9E-D9AE-9E9C-3B8A296E14EF}"/>
              </a:ext>
            </a:extLst>
          </p:cNvPr>
          <p:cNvSpPr txBox="1"/>
          <p:nvPr/>
        </p:nvSpPr>
        <p:spPr>
          <a:xfrm>
            <a:off x="7856376" y="1045029"/>
            <a:ext cx="4009051" cy="2862322"/>
          </a:xfrm>
          <a:prstGeom prst="rect">
            <a:avLst/>
          </a:prstGeom>
          <a:noFill/>
        </p:spPr>
        <p:txBody>
          <a:bodyPr wrap="square" rtlCol="0">
            <a:spAutoFit/>
          </a:bodyPr>
          <a:lstStyle/>
          <a:p>
            <a:r>
              <a:rPr lang="en-US" b="1" i="0" dirty="0">
                <a:solidFill>
                  <a:srgbClr val="374151"/>
                </a:solidFill>
                <a:effectLst/>
                <a:latin typeface="Söhne"/>
              </a:rPr>
              <a:t>Enhancing Organizational Performance and Efficiency :</a:t>
            </a:r>
          </a:p>
          <a:p>
            <a:endParaRPr lang="en-US" dirty="0">
              <a:solidFill>
                <a:srgbClr val="374151"/>
              </a:solidFill>
              <a:latin typeface="Söhne"/>
            </a:endParaRPr>
          </a:p>
          <a:p>
            <a:pPr marL="285750" indent="-285750">
              <a:buFont typeface="Wingdings" panose="05000000000000000000" pitchFamily="2" charset="2"/>
              <a:buChar char="ü"/>
            </a:pPr>
            <a:r>
              <a:rPr lang="en-US" b="0" i="0" dirty="0">
                <a:solidFill>
                  <a:srgbClr val="374151"/>
                </a:solidFill>
                <a:effectLst/>
                <a:latin typeface="Söhne"/>
              </a:rPr>
              <a:t>Employee Engagement and Quality Care</a:t>
            </a:r>
            <a:endParaRPr lang="en-US" b="1" i="0" dirty="0">
              <a:solidFill>
                <a:srgbClr val="374151"/>
              </a:solidFill>
              <a:effectLst/>
              <a:latin typeface="Söhne"/>
            </a:endParaRPr>
          </a:p>
          <a:p>
            <a:pPr marL="285750" indent="-285750">
              <a:buFont typeface="Wingdings" panose="05000000000000000000" pitchFamily="2" charset="2"/>
              <a:buChar char="ü"/>
            </a:pPr>
            <a:endParaRPr lang="en-US" b="1" dirty="0">
              <a:solidFill>
                <a:srgbClr val="374151"/>
              </a:solidFill>
              <a:latin typeface="Söhne"/>
            </a:endParaRPr>
          </a:p>
          <a:p>
            <a:pPr marL="285750" indent="-285750">
              <a:buFont typeface="Wingdings" panose="05000000000000000000" pitchFamily="2" charset="2"/>
              <a:buChar char="ü"/>
            </a:pPr>
            <a:r>
              <a:rPr lang="en-US" b="0" i="0" dirty="0">
                <a:solidFill>
                  <a:srgbClr val="374151"/>
                </a:solidFill>
                <a:effectLst/>
                <a:latin typeface="Söhne"/>
              </a:rPr>
              <a:t>Customer-Centric Approach and Positive Experiences</a:t>
            </a:r>
            <a:endParaRPr lang="en-US" b="1" i="0" dirty="0">
              <a:solidFill>
                <a:srgbClr val="374151"/>
              </a:solidFill>
              <a:effectLst/>
              <a:latin typeface="Söhne"/>
            </a:endParaRPr>
          </a:p>
          <a:p>
            <a:pPr marL="285750" indent="-285750">
              <a:buFont typeface="Wingdings" panose="05000000000000000000" pitchFamily="2" charset="2"/>
              <a:buChar char="ü"/>
            </a:pPr>
            <a:endParaRPr lang="en-US" b="1" dirty="0">
              <a:solidFill>
                <a:srgbClr val="374151"/>
              </a:solidFill>
              <a:latin typeface="Söhne"/>
            </a:endParaRPr>
          </a:p>
          <a:p>
            <a:pPr marL="285750" indent="-285750">
              <a:buFont typeface="Wingdings" panose="05000000000000000000" pitchFamily="2" charset="2"/>
              <a:buChar char="ü"/>
            </a:pPr>
            <a:r>
              <a:rPr lang="en-IN" b="0" i="0" dirty="0">
                <a:solidFill>
                  <a:srgbClr val="374151"/>
                </a:solidFill>
                <a:effectLst/>
                <a:latin typeface="Söhne"/>
              </a:rPr>
              <a:t>Talent Retention and Attraction</a:t>
            </a:r>
            <a:endParaRPr lang="en-IN" b="1" dirty="0"/>
          </a:p>
        </p:txBody>
      </p:sp>
      <p:pic>
        <p:nvPicPr>
          <p:cNvPr id="4100" name="Picture 4" descr="Ijerph 20 04536 g004">
            <a:extLst>
              <a:ext uri="{FF2B5EF4-FFF2-40B4-BE49-F238E27FC236}">
                <a16:creationId xmlns:a16="http://schemas.microsoft.com/office/drawing/2014/main" id="{C1FD2316-5606-4390-37D5-7AFFDBC16F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2931" y="751344"/>
            <a:ext cx="2621901" cy="589383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E9A7E849-EFBF-8103-F77E-8E65706DF252}"/>
              </a:ext>
            </a:extLst>
          </p:cNvPr>
          <p:cNvPicPr>
            <a:picLocks noChangeAspect="1"/>
          </p:cNvPicPr>
          <p:nvPr/>
        </p:nvPicPr>
        <p:blipFill>
          <a:blip r:embed="rId3"/>
          <a:stretch>
            <a:fillRect/>
          </a:stretch>
        </p:blipFill>
        <p:spPr>
          <a:xfrm>
            <a:off x="7619288" y="3950408"/>
            <a:ext cx="4034646" cy="2694767"/>
          </a:xfrm>
          <a:prstGeom prst="rect">
            <a:avLst/>
          </a:prstGeom>
        </p:spPr>
      </p:pic>
      <p:sp>
        <p:nvSpPr>
          <p:cNvPr id="3" name="TextBox 2">
            <a:extLst>
              <a:ext uri="{FF2B5EF4-FFF2-40B4-BE49-F238E27FC236}">
                <a16:creationId xmlns:a16="http://schemas.microsoft.com/office/drawing/2014/main" id="{C793675E-648D-5CC7-0666-A07CEDABF7B9}"/>
              </a:ext>
            </a:extLst>
          </p:cNvPr>
          <p:cNvSpPr txBox="1"/>
          <p:nvPr/>
        </p:nvSpPr>
        <p:spPr>
          <a:xfrm>
            <a:off x="83975" y="6106656"/>
            <a:ext cx="3573624" cy="769441"/>
          </a:xfrm>
          <a:prstGeom prst="rect">
            <a:avLst/>
          </a:prstGeom>
          <a:noFill/>
        </p:spPr>
        <p:txBody>
          <a:bodyPr wrap="square" rtlCol="0">
            <a:spAutoFit/>
          </a:bodyPr>
          <a:lstStyle/>
          <a:p>
            <a:r>
              <a:rPr lang="en-US" sz="1100" b="0" i="0" dirty="0">
                <a:solidFill>
                  <a:srgbClr val="374151"/>
                </a:solidFill>
                <a:effectLst/>
                <a:latin typeface="Söhne"/>
              </a:rPr>
              <a:t>Bupa. (2021). Bupa named a Top Employer in 2021. Retrieved from </a:t>
            </a:r>
            <a:r>
              <a:rPr lang="en-US" sz="1100" b="0" i="0" u="sng" dirty="0">
                <a:solidFill>
                  <a:srgbClr val="374151"/>
                </a:solidFill>
                <a:effectLst/>
                <a:latin typeface="Söhne"/>
                <a:hlinkClick r:id="rId4"/>
              </a:rPr>
              <a:t>https://www.bupa.com/newsroom/news/top-employer-2021</a:t>
            </a:r>
            <a:endParaRPr lang="en-US" sz="1100" b="0" i="0" u="sng" dirty="0">
              <a:solidFill>
                <a:srgbClr val="374151"/>
              </a:solidFill>
              <a:effectLst/>
              <a:latin typeface="Söhne"/>
            </a:endParaRPr>
          </a:p>
        </p:txBody>
      </p:sp>
    </p:spTree>
    <p:extLst>
      <p:ext uri="{BB962C8B-B14F-4D97-AF65-F5344CB8AC3E}">
        <p14:creationId xmlns:p14="http://schemas.microsoft.com/office/powerpoint/2010/main" val="50095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54C44-1575-EDDF-2217-C255ADF8C6F3}"/>
              </a:ext>
            </a:extLst>
          </p:cNvPr>
          <p:cNvSpPr>
            <a:spLocks noGrp="1"/>
          </p:cNvSpPr>
          <p:nvPr>
            <p:ph type="title"/>
          </p:nvPr>
        </p:nvSpPr>
        <p:spPr/>
        <p:txBody>
          <a:bodyPr>
            <a:normAutofit/>
          </a:bodyPr>
          <a:lstStyle/>
          <a:p>
            <a:r>
              <a:rPr lang="en-IN" kern="100" dirty="0">
                <a:effectLst/>
                <a:latin typeface="Calibri" panose="020F0502020204030204" pitchFamily="34" charset="0"/>
                <a:ea typeface="Calibri" panose="020F0502020204030204" pitchFamily="34" charset="0"/>
                <a:cs typeface="Times New Roman" panose="02020603050405020304" pitchFamily="18" charset="0"/>
              </a:rPr>
              <a:t>Public Sector Organization - NHS</a:t>
            </a:r>
            <a:endParaRPr lang="en-IN" dirty="0"/>
          </a:p>
        </p:txBody>
      </p:sp>
      <p:sp>
        <p:nvSpPr>
          <p:cNvPr id="9" name="TextBox 8">
            <a:extLst>
              <a:ext uri="{FF2B5EF4-FFF2-40B4-BE49-F238E27FC236}">
                <a16:creationId xmlns:a16="http://schemas.microsoft.com/office/drawing/2014/main" id="{85A4EB4D-3BDE-1E7D-26D5-7437048A9291}"/>
              </a:ext>
            </a:extLst>
          </p:cNvPr>
          <p:cNvSpPr txBox="1"/>
          <p:nvPr/>
        </p:nvSpPr>
        <p:spPr>
          <a:xfrm>
            <a:off x="152209" y="1990106"/>
            <a:ext cx="2908232" cy="4524315"/>
          </a:xfrm>
          <a:prstGeom prst="rect">
            <a:avLst/>
          </a:prstGeom>
          <a:noFill/>
        </p:spPr>
        <p:txBody>
          <a:bodyPr wrap="square" rtlCol="0">
            <a:spAutoFit/>
          </a:bodyPr>
          <a:lstStyle/>
          <a:p>
            <a:pPr algn="l"/>
            <a:r>
              <a:rPr lang="en-US" b="1" i="0" dirty="0">
                <a:solidFill>
                  <a:srgbClr val="374151"/>
                </a:solidFill>
                <a:effectLst/>
                <a:latin typeface="Söhne"/>
              </a:rPr>
              <a:t>Company overview</a:t>
            </a:r>
          </a:p>
          <a:p>
            <a:pPr algn="l"/>
            <a:endParaRPr lang="en-US" b="1"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National Health Service (NHS) is the publicly funded healthcare system in the United Kingdom, providing comprehensive medical services to the population.</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It operates across different regions and consists of various healthcare providers, including hospitals, clinics, and general practitioners.</a:t>
            </a:r>
          </a:p>
          <a:p>
            <a:pPr algn="l"/>
            <a:endParaRPr lang="en-US" dirty="0">
              <a:solidFill>
                <a:srgbClr val="374151"/>
              </a:solidFill>
              <a:latin typeface="Söhne"/>
            </a:endParaRPr>
          </a:p>
          <a:p>
            <a:pPr algn="l"/>
            <a:endParaRPr lang="en-US" b="0" i="0" dirty="0">
              <a:solidFill>
                <a:srgbClr val="374151"/>
              </a:solidFill>
              <a:effectLst/>
              <a:latin typeface="Söhne"/>
            </a:endParaRPr>
          </a:p>
        </p:txBody>
      </p:sp>
      <p:sp>
        <p:nvSpPr>
          <p:cNvPr id="10" name="TextBox 9">
            <a:extLst>
              <a:ext uri="{FF2B5EF4-FFF2-40B4-BE49-F238E27FC236}">
                <a16:creationId xmlns:a16="http://schemas.microsoft.com/office/drawing/2014/main" id="{FC7D2E17-F0E1-85DD-5E4C-4AD20785AD0A}"/>
              </a:ext>
            </a:extLst>
          </p:cNvPr>
          <p:cNvSpPr txBox="1"/>
          <p:nvPr/>
        </p:nvSpPr>
        <p:spPr>
          <a:xfrm>
            <a:off x="3060441" y="2030115"/>
            <a:ext cx="3573624" cy="4247317"/>
          </a:xfrm>
          <a:prstGeom prst="rect">
            <a:avLst/>
          </a:prstGeom>
          <a:noFill/>
        </p:spPr>
        <p:txBody>
          <a:bodyPr wrap="square" rtlCol="0">
            <a:spAutoFit/>
          </a:bodyPr>
          <a:lstStyle/>
          <a:p>
            <a:pPr algn="l"/>
            <a:r>
              <a:rPr lang="en-US" b="1" i="0" dirty="0">
                <a:solidFill>
                  <a:srgbClr val="374151"/>
                </a:solidFill>
                <a:effectLst/>
                <a:latin typeface="Söhne"/>
              </a:rPr>
              <a:t>HR Strategy: Talent Acquisition and Development for Quality Healthcare Services</a:t>
            </a:r>
          </a:p>
          <a:p>
            <a:pPr algn="l"/>
            <a:endParaRPr lang="en-US" b="1" dirty="0">
              <a:solidFill>
                <a:srgbClr val="374151"/>
              </a:solidFill>
              <a:latin typeface="Söhne"/>
            </a:endParaRPr>
          </a:p>
          <a:p>
            <a:pPr algn="l">
              <a:buFont typeface="Arial" panose="020B0604020202020204" pitchFamily="34" charset="0"/>
              <a:buChar char="•"/>
            </a:pPr>
            <a:r>
              <a:rPr lang="en-US" b="0" i="0" dirty="0">
                <a:solidFill>
                  <a:srgbClr val="374151"/>
                </a:solidFill>
                <a:effectLst/>
                <a:latin typeface="Söhne"/>
              </a:rPr>
              <a:t>The NHS focuses on talent acquisition and development as a core HR strategy.</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organization aims to attract skilled healthcare professionals, nurture their expertise, and provide ongoing development opportunities to deliver high-quality healthcare services.</a:t>
            </a:r>
          </a:p>
          <a:p>
            <a:pPr algn="l"/>
            <a:endParaRPr lang="en-US" b="1" i="0" dirty="0">
              <a:solidFill>
                <a:srgbClr val="374151"/>
              </a:solidFill>
              <a:effectLst/>
              <a:latin typeface="Söhne"/>
            </a:endParaRPr>
          </a:p>
        </p:txBody>
      </p:sp>
      <p:sp>
        <p:nvSpPr>
          <p:cNvPr id="11" name="TextBox 10">
            <a:extLst>
              <a:ext uri="{FF2B5EF4-FFF2-40B4-BE49-F238E27FC236}">
                <a16:creationId xmlns:a16="http://schemas.microsoft.com/office/drawing/2014/main" id="{12E323B3-B0E3-54DC-B9F9-6DEB8688A940}"/>
              </a:ext>
            </a:extLst>
          </p:cNvPr>
          <p:cNvSpPr txBox="1"/>
          <p:nvPr/>
        </p:nvSpPr>
        <p:spPr>
          <a:xfrm>
            <a:off x="6777324" y="2051462"/>
            <a:ext cx="5414675" cy="4247317"/>
          </a:xfrm>
          <a:prstGeom prst="rect">
            <a:avLst/>
          </a:prstGeom>
          <a:noFill/>
        </p:spPr>
        <p:txBody>
          <a:bodyPr wrap="square" rtlCol="0">
            <a:spAutoFit/>
          </a:bodyPr>
          <a:lstStyle/>
          <a:p>
            <a:pPr algn="l"/>
            <a:r>
              <a:rPr lang="en-US" b="1" i="0" dirty="0">
                <a:solidFill>
                  <a:srgbClr val="374151"/>
                </a:solidFill>
                <a:effectLst/>
                <a:latin typeface="Söhne"/>
              </a:rPr>
              <a:t>Impact of HR Strategy on Overall Strategy:</a:t>
            </a:r>
          </a:p>
          <a:p>
            <a:pPr algn="l"/>
            <a:endParaRPr lang="en-US" b="1"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HR strategy deployed by the NHS directly supports its overall strategy of providing accessible and quality healthcare services to the population.</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By prioritizing talent acquisition and development, the NHS ensures a competent and motivated workforce capable of meeting the healthcare needs of patients.</a:t>
            </a:r>
          </a:p>
          <a:p>
            <a:pPr algn="l"/>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This HR strategy contributes to improved patient outcomes, increased patient satisfaction, and the fulfillment of the NHS's mission to deliver comprehensive healthcare services.</a:t>
            </a:r>
          </a:p>
          <a:p>
            <a:endParaRPr lang="en-IN" dirty="0"/>
          </a:p>
        </p:txBody>
      </p:sp>
      <p:pic>
        <p:nvPicPr>
          <p:cNvPr id="7" name="Content Placeholder 6">
            <a:extLst>
              <a:ext uri="{FF2B5EF4-FFF2-40B4-BE49-F238E27FC236}">
                <a16:creationId xmlns:a16="http://schemas.microsoft.com/office/drawing/2014/main" id="{08A3AD6B-616E-96BF-ACA1-3EFA16758377}"/>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8210939" y="319751"/>
            <a:ext cx="2911151" cy="1632857"/>
          </a:xfrm>
        </p:spPr>
      </p:pic>
      <p:sp>
        <p:nvSpPr>
          <p:cNvPr id="3" name="TextBox 2">
            <a:extLst>
              <a:ext uri="{FF2B5EF4-FFF2-40B4-BE49-F238E27FC236}">
                <a16:creationId xmlns:a16="http://schemas.microsoft.com/office/drawing/2014/main" id="{1D5576D8-B041-1742-0651-DD039EF98991}"/>
              </a:ext>
            </a:extLst>
          </p:cNvPr>
          <p:cNvSpPr txBox="1"/>
          <p:nvPr/>
        </p:nvSpPr>
        <p:spPr>
          <a:xfrm>
            <a:off x="7290127" y="6215083"/>
            <a:ext cx="4901873" cy="646331"/>
          </a:xfrm>
          <a:prstGeom prst="rect">
            <a:avLst/>
          </a:prstGeom>
          <a:noFill/>
        </p:spPr>
        <p:txBody>
          <a:bodyPr wrap="square" rtlCol="0">
            <a:spAutoFit/>
          </a:bodyPr>
          <a:lstStyle/>
          <a:p>
            <a:r>
              <a:rPr lang="en-US" sz="1200" b="0" i="0" dirty="0">
                <a:solidFill>
                  <a:srgbClr val="374151"/>
                </a:solidFill>
                <a:effectLst/>
                <a:latin typeface="Söhne"/>
              </a:rPr>
              <a:t>Chen, H. C., Beck, S. L., &amp; Amos, L. K. (2005). The relationship between nurses' job satisfaction and quality of healthcare services: A survey in Taiwan. Journal of Nursing Management, 13(5), 371-378.</a:t>
            </a:r>
          </a:p>
        </p:txBody>
      </p:sp>
    </p:spTree>
    <p:extLst>
      <p:ext uri="{BB962C8B-B14F-4D97-AF65-F5344CB8AC3E}">
        <p14:creationId xmlns:p14="http://schemas.microsoft.com/office/powerpoint/2010/main" val="624505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57B34E-8A43-8358-3E3F-FD21E97D0F95}"/>
              </a:ext>
            </a:extLst>
          </p:cNvPr>
          <p:cNvSpPr txBox="1"/>
          <p:nvPr/>
        </p:nvSpPr>
        <p:spPr>
          <a:xfrm>
            <a:off x="750926" y="212825"/>
            <a:ext cx="10268528" cy="407035"/>
          </a:xfrm>
          <a:prstGeom prst="rect">
            <a:avLst/>
          </a:prstGeom>
          <a:noFill/>
        </p:spPr>
        <p:txBody>
          <a:bodyPr wrap="square" rtlCol="0">
            <a:spAutoFit/>
          </a:bodyPr>
          <a:lstStyle/>
          <a:p>
            <a:pPr algn="ctr">
              <a:lnSpc>
                <a:spcPct val="107000"/>
              </a:lnSpc>
              <a:spcAft>
                <a:spcPts val="800"/>
              </a:spcAft>
            </a:pPr>
            <a:r>
              <a:rPr lang="en-US" sz="2000" b="1" i="0" dirty="0">
                <a:solidFill>
                  <a:srgbClr val="374151"/>
                </a:solidFill>
                <a:effectLst/>
                <a:latin typeface="Söhne"/>
              </a:rPr>
              <a:t>Impact on Competitive Advantage: </a:t>
            </a:r>
            <a:r>
              <a:rPr lang="en-IN" sz="2000" b="1" i="0" dirty="0">
                <a:solidFill>
                  <a:srgbClr val="374151"/>
                </a:solidFill>
                <a:effectLst/>
                <a:latin typeface="Söhne"/>
              </a:rPr>
              <a:t>National Health Service (NHS)</a:t>
            </a:r>
            <a:endParaRPr lang="en-IN" sz="2000" b="1"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20B13279-B1F7-E6D6-70F5-D6174F2FFF01}"/>
              </a:ext>
            </a:extLst>
          </p:cNvPr>
          <p:cNvSpPr txBox="1"/>
          <p:nvPr/>
        </p:nvSpPr>
        <p:spPr>
          <a:xfrm>
            <a:off x="326572" y="751344"/>
            <a:ext cx="2789851" cy="5632311"/>
          </a:xfrm>
          <a:prstGeom prst="rect">
            <a:avLst/>
          </a:prstGeom>
          <a:noFill/>
        </p:spPr>
        <p:txBody>
          <a:bodyPr wrap="square" rtlCol="0">
            <a:spAutoFit/>
          </a:bodyPr>
          <a:lstStyle/>
          <a:p>
            <a:pPr algn="l"/>
            <a:r>
              <a:rPr lang="en-US" b="1" i="0" dirty="0">
                <a:solidFill>
                  <a:srgbClr val="374151"/>
                </a:solidFill>
                <a:effectLst/>
                <a:latin typeface="Söhne"/>
              </a:rPr>
              <a:t>Contribution of HR Strategy to Competitive Advantage:</a:t>
            </a:r>
          </a:p>
          <a:p>
            <a:pPr algn="l"/>
            <a:endParaRPr lang="en-US" b="1"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The HR strategy employed by the NHS significantly contributes to its competitive advantage in the public sector healthcare context.</a:t>
            </a:r>
          </a:p>
          <a:p>
            <a:pPr algn="l">
              <a:buFont typeface="Arial" panose="020B0604020202020204" pitchFamily="34" charset="0"/>
              <a:buChar char="•"/>
            </a:pPr>
            <a:endParaRPr lang="en-US" b="0" i="0" dirty="0">
              <a:solidFill>
                <a:srgbClr val="374151"/>
              </a:solidFill>
              <a:effectLst/>
              <a:latin typeface="Söhne"/>
            </a:endParaRPr>
          </a:p>
          <a:p>
            <a:pPr algn="l">
              <a:buFont typeface="Arial" panose="020B0604020202020204" pitchFamily="34" charset="0"/>
              <a:buChar char="•"/>
            </a:pPr>
            <a:r>
              <a:rPr lang="en-US" b="0" i="0" dirty="0">
                <a:solidFill>
                  <a:srgbClr val="374151"/>
                </a:solidFill>
                <a:effectLst/>
                <a:latin typeface="Söhne"/>
              </a:rPr>
              <a:t>By focusing on talent acquisition and development, the NHS ensures a skilled and motivated workforce, leading to improved organizational performance and service quality.</a:t>
            </a:r>
          </a:p>
          <a:p>
            <a:pPr algn="l"/>
            <a:endParaRPr lang="en-US" b="1" i="0" dirty="0">
              <a:solidFill>
                <a:srgbClr val="374151"/>
              </a:solidFill>
              <a:effectLst/>
              <a:latin typeface="Söhne"/>
            </a:endParaRPr>
          </a:p>
        </p:txBody>
      </p:sp>
      <p:sp>
        <p:nvSpPr>
          <p:cNvPr id="6" name="TextBox 5">
            <a:extLst>
              <a:ext uri="{FF2B5EF4-FFF2-40B4-BE49-F238E27FC236}">
                <a16:creationId xmlns:a16="http://schemas.microsoft.com/office/drawing/2014/main" id="{A6982D4C-5B9E-D9AE-9E9C-3B8A296E14EF}"/>
              </a:ext>
            </a:extLst>
          </p:cNvPr>
          <p:cNvSpPr txBox="1"/>
          <p:nvPr/>
        </p:nvSpPr>
        <p:spPr>
          <a:xfrm>
            <a:off x="7856376" y="1045029"/>
            <a:ext cx="4009051" cy="2308324"/>
          </a:xfrm>
          <a:prstGeom prst="rect">
            <a:avLst/>
          </a:prstGeom>
          <a:noFill/>
        </p:spPr>
        <p:txBody>
          <a:bodyPr wrap="square" rtlCol="0">
            <a:spAutoFit/>
          </a:bodyPr>
          <a:lstStyle/>
          <a:p>
            <a:r>
              <a:rPr lang="en-US" b="1" i="0" dirty="0">
                <a:solidFill>
                  <a:srgbClr val="374151"/>
                </a:solidFill>
                <a:effectLst/>
                <a:latin typeface="Söhne"/>
              </a:rPr>
              <a:t>Enhancing Organizational Performance and Efficiency :</a:t>
            </a:r>
          </a:p>
          <a:p>
            <a:endParaRPr lang="en-US" b="0" i="0" dirty="0">
              <a:solidFill>
                <a:srgbClr val="374151"/>
              </a:solidFill>
              <a:effectLst/>
              <a:latin typeface="Söhne"/>
            </a:endParaRPr>
          </a:p>
          <a:p>
            <a:pPr marL="285750" indent="-285750">
              <a:buFont typeface="Wingdings" panose="05000000000000000000" pitchFamily="2" charset="2"/>
              <a:buChar char="ü"/>
            </a:pPr>
            <a:r>
              <a:rPr lang="en-IN" b="0" i="0" dirty="0">
                <a:solidFill>
                  <a:srgbClr val="374151"/>
                </a:solidFill>
                <a:effectLst/>
                <a:latin typeface="Söhne"/>
              </a:rPr>
              <a:t>Quality of Healthcare Services</a:t>
            </a:r>
          </a:p>
          <a:p>
            <a:endParaRPr lang="en-IN" b="0" i="0" dirty="0">
              <a:solidFill>
                <a:srgbClr val="374151"/>
              </a:solidFill>
              <a:effectLst/>
              <a:latin typeface="Söhne"/>
            </a:endParaRPr>
          </a:p>
          <a:p>
            <a:pPr marL="285750" indent="-285750">
              <a:buFont typeface="Wingdings" panose="05000000000000000000" pitchFamily="2" charset="2"/>
              <a:buChar char="ü"/>
            </a:pPr>
            <a:r>
              <a:rPr lang="en-IN" b="0" i="0" dirty="0">
                <a:solidFill>
                  <a:srgbClr val="374151"/>
                </a:solidFill>
                <a:effectLst/>
                <a:latin typeface="Söhne"/>
              </a:rPr>
              <a:t>Workforce Efficiency and Productivity</a:t>
            </a:r>
            <a:endParaRPr lang="en-US" b="1" i="0" dirty="0">
              <a:solidFill>
                <a:srgbClr val="374151"/>
              </a:solidFill>
              <a:effectLst/>
              <a:latin typeface="Söhne"/>
            </a:endParaRPr>
          </a:p>
          <a:p>
            <a:pPr marL="285750" indent="-285750">
              <a:buFont typeface="Wingdings" panose="05000000000000000000" pitchFamily="2" charset="2"/>
              <a:buChar char="ü"/>
            </a:pPr>
            <a:endParaRPr lang="en-US" b="1" dirty="0">
              <a:solidFill>
                <a:srgbClr val="374151"/>
              </a:solidFill>
              <a:latin typeface="Söhne"/>
            </a:endParaRPr>
          </a:p>
          <a:p>
            <a:pPr marL="285750" indent="-285750">
              <a:buFont typeface="Wingdings" panose="05000000000000000000" pitchFamily="2" charset="2"/>
              <a:buChar char="ü"/>
            </a:pPr>
            <a:r>
              <a:rPr lang="en-IN" b="0" i="0" dirty="0">
                <a:solidFill>
                  <a:srgbClr val="374151"/>
                </a:solidFill>
                <a:effectLst/>
                <a:latin typeface="Söhne"/>
              </a:rPr>
              <a:t>Employee Satisfaction and Retention</a:t>
            </a:r>
            <a:endParaRPr lang="en-US" b="1" dirty="0">
              <a:solidFill>
                <a:srgbClr val="374151"/>
              </a:solidFill>
              <a:latin typeface="Söhne"/>
            </a:endParaRPr>
          </a:p>
        </p:txBody>
      </p:sp>
      <p:pic>
        <p:nvPicPr>
          <p:cNvPr id="5" name="Picture 4">
            <a:extLst>
              <a:ext uri="{FF2B5EF4-FFF2-40B4-BE49-F238E27FC236}">
                <a16:creationId xmlns:a16="http://schemas.microsoft.com/office/drawing/2014/main" id="{A89D7D10-9998-E4E9-965D-9E7D3B5657C3}"/>
              </a:ext>
            </a:extLst>
          </p:cNvPr>
          <p:cNvPicPr>
            <a:picLocks noChangeAspect="1"/>
          </p:cNvPicPr>
          <p:nvPr/>
        </p:nvPicPr>
        <p:blipFill>
          <a:blip r:embed="rId2"/>
          <a:stretch>
            <a:fillRect/>
          </a:stretch>
        </p:blipFill>
        <p:spPr>
          <a:xfrm>
            <a:off x="3152189" y="1045029"/>
            <a:ext cx="6708712" cy="4259652"/>
          </a:xfrm>
          <a:prstGeom prst="rect">
            <a:avLst/>
          </a:prstGeom>
        </p:spPr>
      </p:pic>
      <p:sp>
        <p:nvSpPr>
          <p:cNvPr id="3" name="TextBox 2">
            <a:extLst>
              <a:ext uri="{FF2B5EF4-FFF2-40B4-BE49-F238E27FC236}">
                <a16:creationId xmlns:a16="http://schemas.microsoft.com/office/drawing/2014/main" id="{4CDF0DA0-0733-BCA2-2ECE-E1173CDA6BCB}"/>
              </a:ext>
            </a:extLst>
          </p:cNvPr>
          <p:cNvSpPr txBox="1"/>
          <p:nvPr/>
        </p:nvSpPr>
        <p:spPr>
          <a:xfrm>
            <a:off x="7856376" y="6211669"/>
            <a:ext cx="4142791" cy="646331"/>
          </a:xfrm>
          <a:prstGeom prst="rect">
            <a:avLst/>
          </a:prstGeom>
          <a:noFill/>
        </p:spPr>
        <p:txBody>
          <a:bodyPr wrap="square" rtlCol="0">
            <a:spAutoFit/>
          </a:bodyPr>
          <a:lstStyle/>
          <a:p>
            <a:r>
              <a:rPr lang="en-US" sz="1200" b="0" i="0" dirty="0">
                <a:solidFill>
                  <a:srgbClr val="374151"/>
                </a:solidFill>
                <a:effectLst/>
                <a:latin typeface="Söhne"/>
              </a:rPr>
              <a:t>NHS. (2021). NHS at a glance: Facts and figures about the NHS. Retrieved from </a:t>
            </a:r>
            <a:r>
              <a:rPr lang="en-US" sz="1200" b="0" i="0" u="sng" dirty="0">
                <a:solidFill>
                  <a:srgbClr val="374151"/>
                </a:solidFill>
                <a:effectLst/>
                <a:latin typeface="Söhne"/>
                <a:hlinkClick r:id="rId3"/>
              </a:rPr>
              <a:t>https://www.nhsconfed.org/resources/key-statistics-on-the-nhs</a:t>
            </a:r>
            <a:endParaRPr lang="en-US" sz="1200" b="0" i="0" u="sng" dirty="0">
              <a:solidFill>
                <a:srgbClr val="374151"/>
              </a:solidFill>
              <a:effectLst/>
              <a:latin typeface="Söhne"/>
            </a:endParaRPr>
          </a:p>
        </p:txBody>
      </p:sp>
    </p:spTree>
    <p:extLst>
      <p:ext uri="{BB962C8B-B14F-4D97-AF65-F5344CB8AC3E}">
        <p14:creationId xmlns:p14="http://schemas.microsoft.com/office/powerpoint/2010/main" val="324293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B80B29-F9FD-99DA-B6FC-78347A11F906}"/>
              </a:ext>
            </a:extLst>
          </p:cNvPr>
          <p:cNvSpPr txBox="1"/>
          <p:nvPr/>
        </p:nvSpPr>
        <p:spPr>
          <a:xfrm>
            <a:off x="1511559" y="401216"/>
            <a:ext cx="8686800" cy="461665"/>
          </a:xfrm>
          <a:prstGeom prst="rect">
            <a:avLst/>
          </a:prstGeom>
          <a:noFill/>
        </p:spPr>
        <p:txBody>
          <a:bodyPr wrap="square" rtlCol="0">
            <a:spAutoFit/>
          </a:bodyPr>
          <a:lstStyle/>
          <a:p>
            <a:pPr algn="ctr"/>
            <a:r>
              <a:rPr lang="en-IN" sz="2400" b="0" i="0" dirty="0">
                <a:solidFill>
                  <a:srgbClr val="374151"/>
                </a:solidFill>
                <a:effectLst/>
                <a:latin typeface="Söhne"/>
              </a:rPr>
              <a:t>Comparative Analysis</a:t>
            </a:r>
            <a:endParaRPr lang="en-IN" sz="2400" dirty="0"/>
          </a:p>
        </p:txBody>
      </p:sp>
      <p:sp>
        <p:nvSpPr>
          <p:cNvPr id="3" name="TextBox 2">
            <a:extLst>
              <a:ext uri="{FF2B5EF4-FFF2-40B4-BE49-F238E27FC236}">
                <a16:creationId xmlns:a16="http://schemas.microsoft.com/office/drawing/2014/main" id="{21C4C63A-1AD1-B66E-B56C-5E8C70F70AC6}"/>
              </a:ext>
            </a:extLst>
          </p:cNvPr>
          <p:cNvSpPr txBox="1"/>
          <p:nvPr/>
        </p:nvSpPr>
        <p:spPr>
          <a:xfrm>
            <a:off x="625151" y="1212980"/>
            <a:ext cx="5299788" cy="5909310"/>
          </a:xfrm>
          <a:prstGeom prst="rect">
            <a:avLst/>
          </a:prstGeom>
          <a:noFill/>
        </p:spPr>
        <p:txBody>
          <a:bodyPr wrap="square" rtlCol="0">
            <a:spAutoFit/>
          </a:bodyPr>
          <a:lstStyle/>
          <a:p>
            <a:pPr marL="285750" indent="-285750" algn="l">
              <a:buFont typeface="Arial" panose="020B0604020202020204" pitchFamily="34" charset="0"/>
              <a:buChar char="•"/>
            </a:pPr>
            <a:r>
              <a:rPr lang="en-US" b="0" i="0" dirty="0">
                <a:solidFill>
                  <a:srgbClr val="374151"/>
                </a:solidFill>
                <a:effectLst/>
                <a:latin typeface="Söhne"/>
              </a:rPr>
              <a:t>Private sector organizations, such as Bupa, often focus on employee engagement, customer-centric approaches, and talent retention to drive competitive advantage (Guest, 2011).</a:t>
            </a:r>
          </a:p>
          <a:p>
            <a:pPr marL="285750" indent="-285750" algn="l">
              <a:buFont typeface="Arial" panose="020B0604020202020204" pitchFamily="34" charset="0"/>
              <a:buChar char="•"/>
            </a:pPr>
            <a:endParaRPr lang="en-US" b="0" i="0" dirty="0">
              <a:solidFill>
                <a:srgbClr val="374151"/>
              </a:solidFill>
              <a:effectLst/>
              <a:latin typeface="Söhne"/>
            </a:endParaRPr>
          </a:p>
          <a:p>
            <a:pPr marL="285750" indent="-285750" algn="l">
              <a:buFont typeface="Arial" panose="020B0604020202020204" pitchFamily="34" charset="0"/>
              <a:buChar char="•"/>
            </a:pPr>
            <a:r>
              <a:rPr lang="en-US" b="0" i="0" dirty="0">
                <a:solidFill>
                  <a:srgbClr val="374151"/>
                </a:solidFill>
                <a:effectLst/>
                <a:latin typeface="Söhne"/>
              </a:rPr>
              <a:t>Private sector HR strategies contribute to competitive advantage by fostering employee satisfaction, enhancing organizational performance, and delivering exceptional customer experiences.</a:t>
            </a:r>
          </a:p>
          <a:p>
            <a:pPr algn="l">
              <a:buFont typeface="Arial" panose="020B0604020202020204" pitchFamily="34" charset="0"/>
              <a:buChar char="•"/>
            </a:pPr>
            <a:endParaRPr lang="en-US" dirty="0">
              <a:solidFill>
                <a:srgbClr val="374151"/>
              </a:solidFill>
              <a:latin typeface="Söhne"/>
            </a:endParaRPr>
          </a:p>
          <a:p>
            <a:pPr marL="285750" indent="-285750" algn="l">
              <a:buFont typeface="Arial" panose="020B0604020202020204" pitchFamily="34" charset="0"/>
              <a:buChar char="•"/>
            </a:pPr>
            <a:r>
              <a:rPr lang="en-US" b="0" i="0" dirty="0">
                <a:solidFill>
                  <a:srgbClr val="374151"/>
                </a:solidFill>
                <a:effectLst/>
                <a:latin typeface="Söhne"/>
              </a:rPr>
              <a:t>Strengths: Agility, innovation, customer focus, and profit-driven motives contribute to market growth and profitability.</a:t>
            </a:r>
          </a:p>
          <a:p>
            <a:pPr algn="l">
              <a:buFont typeface="Arial" panose="020B0604020202020204" pitchFamily="34" charset="0"/>
              <a:buChar char="•"/>
            </a:pPr>
            <a:endParaRPr lang="en-US" b="0" i="0" dirty="0">
              <a:solidFill>
                <a:srgbClr val="374151"/>
              </a:solidFill>
              <a:effectLst/>
              <a:latin typeface="Söhne"/>
            </a:endParaRPr>
          </a:p>
          <a:p>
            <a:pPr marL="285750" indent="-285750" algn="l">
              <a:buFont typeface="Arial" panose="020B0604020202020204" pitchFamily="34" charset="0"/>
              <a:buChar char="•"/>
            </a:pPr>
            <a:r>
              <a:rPr lang="en-US" b="0" i="0" dirty="0">
                <a:solidFill>
                  <a:srgbClr val="374151"/>
                </a:solidFill>
                <a:effectLst/>
                <a:latin typeface="Söhne"/>
              </a:rPr>
              <a:t>Weaknesses: Potential challenges arise from overemphasis on short-term gains, potential neglect of societal concerns, and employee well-being.</a:t>
            </a:r>
          </a:p>
          <a:p>
            <a:pPr algn="l">
              <a:buFont typeface="Arial" panose="020B0604020202020204" pitchFamily="34" charset="0"/>
              <a:buChar char="•"/>
            </a:pPr>
            <a:endParaRPr lang="en-US" b="0" i="0" dirty="0">
              <a:solidFill>
                <a:srgbClr val="374151"/>
              </a:solidFill>
              <a:effectLst/>
              <a:latin typeface="Söhne"/>
            </a:endParaRPr>
          </a:p>
          <a:p>
            <a:pPr algn="l"/>
            <a:endParaRPr lang="en-US" b="0" i="0" dirty="0">
              <a:solidFill>
                <a:srgbClr val="374151"/>
              </a:solidFill>
              <a:effectLst/>
              <a:latin typeface="Söhne"/>
            </a:endParaRPr>
          </a:p>
          <a:p>
            <a:endParaRPr lang="en-IN" dirty="0"/>
          </a:p>
        </p:txBody>
      </p:sp>
      <p:sp>
        <p:nvSpPr>
          <p:cNvPr id="4" name="TextBox 3">
            <a:extLst>
              <a:ext uri="{FF2B5EF4-FFF2-40B4-BE49-F238E27FC236}">
                <a16:creationId xmlns:a16="http://schemas.microsoft.com/office/drawing/2014/main" id="{F63AAC8F-1DA8-74CB-9CDE-316757A36FAA}"/>
              </a:ext>
            </a:extLst>
          </p:cNvPr>
          <p:cNvSpPr txBox="1"/>
          <p:nvPr/>
        </p:nvSpPr>
        <p:spPr>
          <a:xfrm>
            <a:off x="6096000" y="1212980"/>
            <a:ext cx="5921829" cy="4801314"/>
          </a:xfrm>
          <a:prstGeom prst="rect">
            <a:avLst/>
          </a:prstGeom>
          <a:noFill/>
        </p:spPr>
        <p:txBody>
          <a:bodyPr wrap="square" rtlCol="0">
            <a:spAutoFit/>
          </a:bodyPr>
          <a:lstStyle/>
          <a:p>
            <a:pPr marL="285750" indent="-285750" algn="l">
              <a:buFont typeface="Arial" panose="020B0604020202020204" pitchFamily="34" charset="0"/>
              <a:buChar char="•"/>
            </a:pPr>
            <a:r>
              <a:rPr lang="en-US" b="0" i="0" dirty="0">
                <a:solidFill>
                  <a:srgbClr val="374151"/>
                </a:solidFill>
                <a:effectLst/>
                <a:latin typeface="Söhne"/>
              </a:rPr>
              <a:t>Public sector organizations like the NHS emphasize talent acquisition, development, and delivering quality healthcare services to gain a competitive edge (Jackson, Schuler, &amp; Jiang, 2014).</a:t>
            </a:r>
          </a:p>
          <a:p>
            <a:pPr marL="285750" indent="-285750" algn="l">
              <a:buFont typeface="Arial" panose="020B0604020202020204" pitchFamily="34" charset="0"/>
              <a:buChar char="•"/>
            </a:pPr>
            <a:endParaRPr lang="en-US" b="0" i="0" dirty="0">
              <a:solidFill>
                <a:srgbClr val="374151"/>
              </a:solidFill>
              <a:effectLst/>
              <a:latin typeface="Söhne"/>
            </a:endParaRPr>
          </a:p>
          <a:p>
            <a:pPr marL="285750" indent="-285750">
              <a:buFont typeface="Arial" panose="020B0604020202020204" pitchFamily="34" charset="0"/>
              <a:buChar char="•"/>
            </a:pPr>
            <a:r>
              <a:rPr lang="en-US" b="0" i="0" dirty="0">
                <a:solidFill>
                  <a:srgbClr val="374151"/>
                </a:solidFill>
                <a:effectLst/>
                <a:latin typeface="Söhne"/>
              </a:rPr>
              <a:t>Public sector HR strategies contribute to competitive advantage by attracting and developing skilled healthcare professionals, delivering quality services, and meeting public expectations.</a:t>
            </a:r>
          </a:p>
          <a:p>
            <a:pPr marL="285750" indent="-285750">
              <a:buFont typeface="Arial" panose="020B0604020202020204" pitchFamily="34" charset="0"/>
              <a:buChar char="•"/>
            </a:pPr>
            <a:endParaRPr lang="en-US" dirty="0">
              <a:solidFill>
                <a:srgbClr val="374151"/>
              </a:solidFill>
              <a:latin typeface="Söhne"/>
            </a:endParaRPr>
          </a:p>
          <a:p>
            <a:pPr marL="285750" indent="-285750">
              <a:buFont typeface="Arial" panose="020B0604020202020204" pitchFamily="34" charset="0"/>
              <a:buChar char="•"/>
            </a:pPr>
            <a:r>
              <a:rPr lang="en-US" b="0" i="0" dirty="0">
                <a:solidFill>
                  <a:srgbClr val="374151"/>
                </a:solidFill>
                <a:effectLst/>
                <a:latin typeface="Söhne"/>
              </a:rPr>
              <a:t>Strengths: Focus on public service delivery, equity, and social impact create a sense of purpose and fulfill societal needs.</a:t>
            </a:r>
          </a:p>
          <a:p>
            <a:pPr marL="285750" indent="-285750">
              <a:buFont typeface="Arial" panose="020B0604020202020204" pitchFamily="34" charset="0"/>
              <a:buChar char="•"/>
            </a:pPr>
            <a:endParaRPr lang="en-US" dirty="0">
              <a:solidFill>
                <a:srgbClr val="374151"/>
              </a:solidFill>
              <a:latin typeface="Söhne"/>
            </a:endParaRPr>
          </a:p>
          <a:p>
            <a:pPr marL="285750" indent="-285750">
              <a:buFont typeface="Arial" panose="020B0604020202020204" pitchFamily="34" charset="0"/>
              <a:buChar char="•"/>
            </a:pPr>
            <a:r>
              <a:rPr lang="en-US" b="0" i="0" dirty="0">
                <a:solidFill>
                  <a:srgbClr val="374151"/>
                </a:solidFill>
                <a:effectLst/>
                <a:latin typeface="Söhne"/>
              </a:rPr>
              <a:t>Weaknesses: Challenges may arise from bureaucratic processes, limited funding, and less flexibility compared to the private sector.</a:t>
            </a:r>
            <a:endParaRPr lang="en-IN" dirty="0"/>
          </a:p>
        </p:txBody>
      </p:sp>
      <p:sp>
        <p:nvSpPr>
          <p:cNvPr id="5" name="TextBox 4">
            <a:extLst>
              <a:ext uri="{FF2B5EF4-FFF2-40B4-BE49-F238E27FC236}">
                <a16:creationId xmlns:a16="http://schemas.microsoft.com/office/drawing/2014/main" id="{2B062BCC-0DD0-F477-B67F-C40B39FF882A}"/>
              </a:ext>
            </a:extLst>
          </p:cNvPr>
          <p:cNvSpPr txBox="1"/>
          <p:nvPr/>
        </p:nvSpPr>
        <p:spPr>
          <a:xfrm>
            <a:off x="7921690" y="6054995"/>
            <a:ext cx="4413380" cy="830997"/>
          </a:xfrm>
          <a:prstGeom prst="rect">
            <a:avLst/>
          </a:prstGeom>
          <a:noFill/>
        </p:spPr>
        <p:txBody>
          <a:bodyPr wrap="square" rtlCol="0">
            <a:spAutoFit/>
          </a:bodyPr>
          <a:lstStyle/>
          <a:p>
            <a:r>
              <a:rPr lang="en-US" sz="1200" b="0" i="0" dirty="0">
                <a:solidFill>
                  <a:srgbClr val="374151"/>
                </a:solidFill>
                <a:effectLst/>
                <a:latin typeface="Söhne"/>
              </a:rPr>
              <a:t>Guest, D. E. (2011). The impact of strategic human resource management on organizational performance. In D. G. Collings, G. Wood, &amp; M. A. Callanan (Eds.), Human resource management: A critical approach (pp. 217-237). Routledge.</a:t>
            </a:r>
          </a:p>
        </p:txBody>
      </p:sp>
    </p:spTree>
    <p:extLst>
      <p:ext uri="{BB962C8B-B14F-4D97-AF65-F5344CB8AC3E}">
        <p14:creationId xmlns:p14="http://schemas.microsoft.com/office/powerpoint/2010/main" val="1966431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C8F287-1821-17D1-2A15-382D677A4953}"/>
              </a:ext>
            </a:extLst>
          </p:cNvPr>
          <p:cNvSpPr txBox="1"/>
          <p:nvPr/>
        </p:nvSpPr>
        <p:spPr>
          <a:xfrm>
            <a:off x="951722" y="1241431"/>
            <a:ext cx="9787813" cy="5355312"/>
          </a:xfrm>
          <a:prstGeom prst="rect">
            <a:avLst/>
          </a:prstGeom>
          <a:noFill/>
        </p:spPr>
        <p:txBody>
          <a:bodyPr wrap="square" rtlCol="0">
            <a:spAutoFit/>
          </a:bodyPr>
          <a:lstStyle/>
          <a:p>
            <a:pPr marL="285750" indent="-285750" algn="l">
              <a:buFont typeface="Arial" panose="020B0604020202020204" pitchFamily="34" charset="0"/>
              <a:buChar char="•"/>
            </a:pPr>
            <a:r>
              <a:rPr lang="en-US" b="0" i="0" dirty="0">
                <a:solidFill>
                  <a:srgbClr val="374151"/>
                </a:solidFill>
                <a:effectLst/>
                <a:latin typeface="Söhne"/>
              </a:rPr>
              <a:t>Throughout this presentation, we explored the impact of HR strategies on competitive advantage in both private and public sector organizations.</a:t>
            </a:r>
          </a:p>
          <a:p>
            <a:pPr marL="285750" indent="-285750" algn="l">
              <a:buFont typeface="Arial" panose="020B0604020202020204" pitchFamily="34" charset="0"/>
              <a:buChar char="•"/>
            </a:pPr>
            <a:endParaRPr lang="en-US" b="0" i="0" dirty="0">
              <a:solidFill>
                <a:srgbClr val="374151"/>
              </a:solidFill>
              <a:effectLst/>
              <a:latin typeface="Söhne"/>
            </a:endParaRPr>
          </a:p>
          <a:p>
            <a:pPr marL="285750" indent="-285750" algn="l">
              <a:buFont typeface="Arial" panose="020B0604020202020204" pitchFamily="34" charset="0"/>
              <a:buChar char="•"/>
            </a:pPr>
            <a:r>
              <a:rPr lang="en-US" b="0" i="0" dirty="0">
                <a:solidFill>
                  <a:srgbClr val="374151"/>
                </a:solidFill>
                <a:effectLst/>
                <a:latin typeface="Söhne"/>
              </a:rPr>
              <a:t>HR strategies that focus on employee engagement, talent acquisition, development, and customer-centric approaches are key drivers of success.</a:t>
            </a:r>
          </a:p>
          <a:p>
            <a:pPr algn="l">
              <a:buFont typeface="Arial" panose="020B0604020202020204" pitchFamily="34" charset="0"/>
              <a:buChar char="•"/>
            </a:pPr>
            <a:endParaRPr lang="en-US" b="0" i="0" dirty="0">
              <a:solidFill>
                <a:srgbClr val="374151"/>
              </a:solidFill>
              <a:effectLst/>
              <a:latin typeface="Söhne"/>
            </a:endParaRPr>
          </a:p>
          <a:p>
            <a:pPr marL="285750" indent="-285750" algn="l">
              <a:buFont typeface="Arial" panose="020B0604020202020204" pitchFamily="34" charset="0"/>
              <a:buChar char="•"/>
            </a:pPr>
            <a:r>
              <a:rPr lang="en-US" b="0" i="0" dirty="0">
                <a:solidFill>
                  <a:srgbClr val="374151"/>
                </a:solidFill>
                <a:effectLst/>
                <a:latin typeface="Söhne"/>
              </a:rPr>
              <a:t>Effective HR strategies enhance employee satisfaction, motivation, and productivity, leading to improved organizational performance.</a:t>
            </a:r>
          </a:p>
          <a:p>
            <a:pPr algn="l">
              <a:buFont typeface="Arial" panose="020B0604020202020204" pitchFamily="34" charset="0"/>
              <a:buChar char="•"/>
            </a:pPr>
            <a:endParaRPr lang="en-US" b="0" i="0" dirty="0">
              <a:solidFill>
                <a:srgbClr val="374151"/>
              </a:solidFill>
              <a:effectLst/>
              <a:latin typeface="Söhne"/>
            </a:endParaRPr>
          </a:p>
          <a:p>
            <a:pPr marL="285750" indent="-285750" algn="l">
              <a:buFont typeface="Arial" panose="020B0604020202020204" pitchFamily="34" charset="0"/>
              <a:buChar char="•"/>
            </a:pPr>
            <a:r>
              <a:rPr lang="en-US" b="0" i="0" dirty="0">
                <a:solidFill>
                  <a:srgbClr val="374151"/>
                </a:solidFill>
                <a:effectLst/>
                <a:latin typeface="Söhne"/>
              </a:rPr>
              <a:t>By attracting and retaining top talent, organizations can develop a skilled workforce that delivers high-quality products or services, ultimately differentiating them from competitors.</a:t>
            </a:r>
          </a:p>
          <a:p>
            <a:pPr algn="l">
              <a:buFont typeface="Arial" panose="020B0604020202020204" pitchFamily="34" charset="0"/>
              <a:buChar char="•"/>
            </a:pPr>
            <a:endParaRPr lang="en-US" b="0" i="0" dirty="0">
              <a:solidFill>
                <a:srgbClr val="374151"/>
              </a:solidFill>
              <a:effectLst/>
              <a:latin typeface="Söhne"/>
            </a:endParaRPr>
          </a:p>
          <a:p>
            <a:pPr marL="285750" indent="-285750" algn="l">
              <a:buFont typeface="Arial" panose="020B0604020202020204" pitchFamily="34" charset="0"/>
              <a:buChar char="•"/>
            </a:pPr>
            <a:r>
              <a:rPr lang="en-US" b="0" i="0" dirty="0">
                <a:solidFill>
                  <a:srgbClr val="374151"/>
                </a:solidFill>
                <a:effectLst/>
                <a:latin typeface="Söhne"/>
              </a:rPr>
              <a:t>To maintain a competitive edge, organizations must continuously evaluate and adapt their HR strategies based on critical research, industry trends, and employee feedback.</a:t>
            </a:r>
          </a:p>
          <a:p>
            <a:pPr marL="285750" indent="-285750" algn="l">
              <a:buFont typeface="Arial" panose="020B0604020202020204" pitchFamily="34" charset="0"/>
              <a:buChar char="•"/>
            </a:pPr>
            <a:endParaRPr lang="en-US" b="0" i="0" dirty="0">
              <a:solidFill>
                <a:srgbClr val="374151"/>
              </a:solidFill>
              <a:effectLst/>
              <a:latin typeface="Söhne"/>
            </a:endParaRPr>
          </a:p>
          <a:p>
            <a:pPr marL="285750" indent="-285750" algn="l">
              <a:buFont typeface="Arial" panose="020B0604020202020204" pitchFamily="34" charset="0"/>
              <a:buChar char="•"/>
            </a:pPr>
            <a:r>
              <a:rPr lang="en-US" b="0" i="0" dirty="0">
                <a:solidFill>
                  <a:srgbClr val="374151"/>
                </a:solidFill>
                <a:effectLst/>
                <a:latin typeface="Söhne"/>
              </a:rPr>
              <a:t>Regularly reviewing and updating HR practices ensures alignment with changing business needs and enhances the organization's ability to respond to market dynamics.</a:t>
            </a:r>
          </a:p>
          <a:p>
            <a:pPr algn="l">
              <a:buFont typeface="Arial" panose="020B0604020202020204" pitchFamily="34" charset="0"/>
              <a:buChar char="•"/>
            </a:pPr>
            <a:endParaRPr lang="en-US" b="0" i="0" dirty="0">
              <a:solidFill>
                <a:srgbClr val="374151"/>
              </a:solidFill>
              <a:effectLst/>
              <a:latin typeface="Söhne"/>
            </a:endParaRPr>
          </a:p>
          <a:p>
            <a:endParaRPr lang="en-IN" dirty="0"/>
          </a:p>
        </p:txBody>
      </p:sp>
      <p:sp>
        <p:nvSpPr>
          <p:cNvPr id="3" name="TextBox 2">
            <a:extLst>
              <a:ext uri="{FF2B5EF4-FFF2-40B4-BE49-F238E27FC236}">
                <a16:creationId xmlns:a16="http://schemas.microsoft.com/office/drawing/2014/main" id="{38338500-CC87-D7D4-7EF8-897FEB93F5AE}"/>
              </a:ext>
            </a:extLst>
          </p:cNvPr>
          <p:cNvSpPr txBox="1"/>
          <p:nvPr/>
        </p:nvSpPr>
        <p:spPr>
          <a:xfrm>
            <a:off x="951722" y="251927"/>
            <a:ext cx="10496939" cy="523220"/>
          </a:xfrm>
          <a:prstGeom prst="rect">
            <a:avLst/>
          </a:prstGeom>
          <a:noFill/>
        </p:spPr>
        <p:txBody>
          <a:bodyPr wrap="square" rtlCol="0">
            <a:spAutoFit/>
          </a:bodyPr>
          <a:lstStyle/>
          <a:p>
            <a:pPr algn="ctr"/>
            <a:r>
              <a:rPr lang="en-IN" sz="2800" b="0" i="0" dirty="0">
                <a:solidFill>
                  <a:srgbClr val="374151"/>
                </a:solidFill>
                <a:effectLst/>
                <a:latin typeface="Söhne"/>
              </a:rPr>
              <a:t>Conclusion</a:t>
            </a:r>
            <a:endParaRPr lang="en-IN" sz="2600" dirty="0"/>
          </a:p>
        </p:txBody>
      </p:sp>
    </p:spTree>
    <p:extLst>
      <p:ext uri="{BB962C8B-B14F-4D97-AF65-F5344CB8AC3E}">
        <p14:creationId xmlns:p14="http://schemas.microsoft.com/office/powerpoint/2010/main" val="3703993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4AAFFA1-FC89-F38F-13EF-E5471BF57E89}"/>
              </a:ext>
            </a:extLst>
          </p:cNvPr>
          <p:cNvSpPr txBox="1"/>
          <p:nvPr/>
        </p:nvSpPr>
        <p:spPr>
          <a:xfrm>
            <a:off x="558281" y="2453951"/>
            <a:ext cx="11075437" cy="3970318"/>
          </a:xfrm>
          <a:prstGeom prst="rect">
            <a:avLst/>
          </a:prstGeom>
          <a:noFill/>
        </p:spPr>
        <p:txBody>
          <a:bodyPr wrap="square" rtlCol="0">
            <a:spAutoFit/>
          </a:bodyPr>
          <a:lstStyle/>
          <a:p>
            <a:pPr algn="l"/>
            <a:r>
              <a:rPr lang="en-US" b="0" i="0" dirty="0" err="1">
                <a:solidFill>
                  <a:srgbClr val="374151"/>
                </a:solidFill>
                <a:effectLst/>
                <a:latin typeface="Söhne"/>
              </a:rPr>
              <a:t>Aguinis</a:t>
            </a:r>
            <a:r>
              <a:rPr lang="en-US" b="0" i="0" dirty="0">
                <a:solidFill>
                  <a:srgbClr val="374151"/>
                </a:solidFill>
                <a:effectLst/>
                <a:latin typeface="Söhne"/>
              </a:rPr>
              <a:t>, H., &amp; </a:t>
            </a:r>
            <a:r>
              <a:rPr lang="en-US" b="0" i="0" dirty="0" err="1">
                <a:solidFill>
                  <a:srgbClr val="374151"/>
                </a:solidFill>
                <a:effectLst/>
                <a:latin typeface="Söhne"/>
              </a:rPr>
              <a:t>Glavas</a:t>
            </a:r>
            <a:r>
              <a:rPr lang="en-US" b="0" i="0" dirty="0">
                <a:solidFill>
                  <a:srgbClr val="374151"/>
                </a:solidFill>
                <a:effectLst/>
                <a:latin typeface="Söhne"/>
              </a:rPr>
              <a:t>, A. (2012). The role of human resource management in corporate social responsibility: Issue brief and roadmap. Business Horizons, 55(5), 485-496.</a:t>
            </a:r>
          </a:p>
          <a:p>
            <a:pPr algn="l"/>
            <a:endParaRPr lang="en-US" b="0" i="0" dirty="0">
              <a:solidFill>
                <a:srgbClr val="374151"/>
              </a:solidFill>
              <a:effectLst/>
              <a:latin typeface="Söhne"/>
            </a:endParaRPr>
          </a:p>
          <a:p>
            <a:pPr algn="l"/>
            <a:r>
              <a:rPr lang="en-US" b="0" i="0" dirty="0">
                <a:solidFill>
                  <a:srgbClr val="374151"/>
                </a:solidFill>
                <a:effectLst/>
                <a:latin typeface="Söhne"/>
              </a:rPr>
              <a:t>Bupa. (2021). Bupa named a Top Employer in 2021. Retrieved from </a:t>
            </a:r>
            <a:r>
              <a:rPr lang="en-US" b="0" i="0" u="sng" dirty="0">
                <a:solidFill>
                  <a:srgbClr val="374151"/>
                </a:solidFill>
                <a:effectLst/>
                <a:latin typeface="Söhne"/>
                <a:hlinkClick r:id="rId2"/>
              </a:rPr>
              <a:t>https://www.bupa.com/newsroom/news/top-employer-2021</a:t>
            </a:r>
            <a:endParaRPr lang="en-US" b="0" i="0" u="sng" dirty="0">
              <a:solidFill>
                <a:srgbClr val="374151"/>
              </a:solidFill>
              <a:effectLst/>
              <a:latin typeface="Söhne"/>
            </a:endParaRPr>
          </a:p>
          <a:p>
            <a:pPr algn="l"/>
            <a:endParaRPr lang="en-US" b="0" i="0" dirty="0">
              <a:solidFill>
                <a:srgbClr val="374151"/>
              </a:solidFill>
              <a:effectLst/>
              <a:latin typeface="Söhne"/>
            </a:endParaRPr>
          </a:p>
          <a:p>
            <a:pPr algn="l"/>
            <a:r>
              <a:rPr lang="en-US" b="0" i="0" dirty="0">
                <a:solidFill>
                  <a:srgbClr val="374151"/>
                </a:solidFill>
                <a:effectLst/>
                <a:latin typeface="Söhne"/>
              </a:rPr>
              <a:t>Chen, H. C., Beck, S. L., &amp; Amos, L. K. (2005). The relationship between nurses' job satisfaction and quality of healthcare services: A survey in Taiwan. Journal of Nursing Management, 13(5), 371-378.</a:t>
            </a:r>
          </a:p>
          <a:p>
            <a:pPr algn="l"/>
            <a:endParaRPr lang="en-US" b="0" i="0" dirty="0">
              <a:solidFill>
                <a:srgbClr val="374151"/>
              </a:solidFill>
              <a:effectLst/>
              <a:latin typeface="Söhne"/>
            </a:endParaRPr>
          </a:p>
          <a:p>
            <a:pPr algn="l"/>
            <a:r>
              <a:rPr lang="en-US" b="0" i="0" dirty="0">
                <a:solidFill>
                  <a:srgbClr val="374151"/>
                </a:solidFill>
                <a:effectLst/>
                <a:latin typeface="Söhne"/>
              </a:rPr>
              <a:t>Guest, D. E. (2011). The impact of strategic human resource management on organizational performance. In D. G. Collings, G. Wood, &amp; M. A. Callanan (Eds.), Human resource management: A critical approach (pp. 217-237). Routledge.</a:t>
            </a:r>
          </a:p>
          <a:p>
            <a:pPr algn="l"/>
            <a:endParaRPr lang="en-US" b="0" i="0" dirty="0">
              <a:solidFill>
                <a:srgbClr val="374151"/>
              </a:solidFill>
              <a:effectLst/>
              <a:latin typeface="Söhne"/>
            </a:endParaRPr>
          </a:p>
          <a:p>
            <a:endParaRPr lang="en-IN" dirty="0"/>
          </a:p>
        </p:txBody>
      </p:sp>
      <p:sp>
        <p:nvSpPr>
          <p:cNvPr id="5" name="Title 4">
            <a:extLst>
              <a:ext uri="{FF2B5EF4-FFF2-40B4-BE49-F238E27FC236}">
                <a16:creationId xmlns:a16="http://schemas.microsoft.com/office/drawing/2014/main" id="{1DDF7B63-7A96-63B5-C6C5-8BDFBA60A514}"/>
              </a:ext>
            </a:extLst>
          </p:cNvPr>
          <p:cNvSpPr>
            <a:spLocks noGrp="1"/>
          </p:cNvSpPr>
          <p:nvPr>
            <p:ph type="title"/>
          </p:nvPr>
        </p:nvSpPr>
        <p:spPr/>
        <p:txBody>
          <a:bodyPr>
            <a:normAutofit/>
          </a:bodyPr>
          <a:lstStyle/>
          <a:p>
            <a:r>
              <a:rPr lang="en-IN" b="0" i="0" dirty="0">
                <a:solidFill>
                  <a:srgbClr val="374151"/>
                </a:solidFill>
                <a:effectLst/>
                <a:latin typeface="Söhne"/>
              </a:rPr>
              <a:t>References</a:t>
            </a:r>
            <a:endParaRPr lang="en-IN" dirty="0"/>
          </a:p>
        </p:txBody>
      </p:sp>
    </p:spTree>
    <p:extLst>
      <p:ext uri="{BB962C8B-B14F-4D97-AF65-F5344CB8AC3E}">
        <p14:creationId xmlns:p14="http://schemas.microsoft.com/office/powerpoint/2010/main" val="983894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15C4AB-5871-DB45-2512-A070A7377492}"/>
              </a:ext>
            </a:extLst>
          </p:cNvPr>
          <p:cNvSpPr txBox="1"/>
          <p:nvPr/>
        </p:nvSpPr>
        <p:spPr>
          <a:xfrm>
            <a:off x="1287624" y="606490"/>
            <a:ext cx="9927772" cy="5355312"/>
          </a:xfrm>
          <a:prstGeom prst="rect">
            <a:avLst/>
          </a:prstGeom>
          <a:noFill/>
        </p:spPr>
        <p:txBody>
          <a:bodyPr wrap="square" rtlCol="0">
            <a:spAutoFit/>
          </a:bodyPr>
          <a:lstStyle/>
          <a:p>
            <a:r>
              <a:rPr lang="en-US" b="0" i="0" dirty="0">
                <a:solidFill>
                  <a:srgbClr val="374151"/>
                </a:solidFill>
                <a:effectLst/>
                <a:latin typeface="Söhne"/>
              </a:rPr>
              <a:t>Jackson, S. E., Schuler, R. S., &amp; Jiang, K. (2014). An aspirational framework for strategic human resource management. Academy of Management Annals, 8(1), 1-56.</a:t>
            </a:r>
          </a:p>
          <a:p>
            <a:endParaRPr lang="en-US" b="0" i="0" dirty="0">
              <a:solidFill>
                <a:srgbClr val="374151"/>
              </a:solidFill>
              <a:effectLst/>
              <a:latin typeface="Söhne"/>
            </a:endParaRPr>
          </a:p>
          <a:p>
            <a:pPr algn="l"/>
            <a:r>
              <a:rPr lang="en-US" b="0" i="0" dirty="0">
                <a:solidFill>
                  <a:srgbClr val="374151"/>
                </a:solidFill>
                <a:effectLst/>
                <a:latin typeface="Söhne"/>
              </a:rPr>
              <a:t>Jiang, K., </a:t>
            </a:r>
            <a:r>
              <a:rPr lang="en-US" b="0" i="0" dirty="0" err="1">
                <a:solidFill>
                  <a:srgbClr val="374151"/>
                </a:solidFill>
                <a:effectLst/>
                <a:latin typeface="Söhne"/>
              </a:rPr>
              <a:t>Lepak</a:t>
            </a:r>
            <a:r>
              <a:rPr lang="en-US" b="0" i="0" dirty="0">
                <a:solidFill>
                  <a:srgbClr val="374151"/>
                </a:solidFill>
                <a:effectLst/>
                <a:latin typeface="Söhne"/>
              </a:rPr>
              <a:t>, D. P., Hu, J., &amp; Baer, J. C. (2012). Linking HR practices to competitive advantage: An empirical investigation of the role of HR strategy, employee skills, and innovation capability. Journal of Organizational Behavior, 33(6), 865-885.</a:t>
            </a:r>
          </a:p>
          <a:p>
            <a:pPr algn="l"/>
            <a:endParaRPr lang="en-US" b="0" i="0" dirty="0">
              <a:solidFill>
                <a:srgbClr val="374151"/>
              </a:solidFill>
              <a:effectLst/>
              <a:latin typeface="Söhne"/>
            </a:endParaRPr>
          </a:p>
          <a:p>
            <a:pPr algn="l"/>
            <a:r>
              <a:rPr lang="en-US" b="0" i="0" dirty="0">
                <a:solidFill>
                  <a:srgbClr val="374151"/>
                </a:solidFill>
                <a:effectLst/>
                <a:latin typeface="Söhne"/>
              </a:rPr>
              <a:t>NHS. (2021). NHS at a glance: Facts and figures about the NHS. Retrieved from </a:t>
            </a:r>
            <a:r>
              <a:rPr lang="en-US" b="0" i="0" u="sng" dirty="0">
                <a:solidFill>
                  <a:srgbClr val="374151"/>
                </a:solidFill>
                <a:effectLst/>
                <a:latin typeface="Söhne"/>
                <a:hlinkClick r:id="rId2"/>
              </a:rPr>
              <a:t>https://www.nhsconfed.org/resources/key-statistics-on-the-nhs</a:t>
            </a:r>
            <a:endParaRPr lang="en-US" b="0" i="0" u="sng" dirty="0">
              <a:solidFill>
                <a:srgbClr val="374151"/>
              </a:solidFill>
              <a:effectLst/>
              <a:latin typeface="Söhne"/>
            </a:endParaRPr>
          </a:p>
          <a:p>
            <a:pPr algn="l"/>
            <a:endParaRPr lang="en-US" b="0" i="0" dirty="0">
              <a:solidFill>
                <a:srgbClr val="374151"/>
              </a:solidFill>
              <a:effectLst/>
              <a:latin typeface="Söhne"/>
            </a:endParaRPr>
          </a:p>
          <a:p>
            <a:pPr algn="l"/>
            <a:r>
              <a:rPr lang="en-US" b="0" i="0" dirty="0">
                <a:solidFill>
                  <a:srgbClr val="374151"/>
                </a:solidFill>
                <a:effectLst/>
                <a:latin typeface="Söhne"/>
              </a:rPr>
              <a:t>Saks, A. M. (2018). How job demands and resources contribute to employee engagement and performance. Journal of Managerial Psychology, 33(3), 187-207.</a:t>
            </a:r>
          </a:p>
          <a:p>
            <a:pPr algn="l"/>
            <a:endParaRPr lang="en-US" b="0" i="0" dirty="0">
              <a:solidFill>
                <a:srgbClr val="374151"/>
              </a:solidFill>
              <a:effectLst/>
              <a:latin typeface="Söhne"/>
            </a:endParaRPr>
          </a:p>
          <a:p>
            <a:pPr algn="l"/>
            <a:r>
              <a:rPr lang="en-US" b="0" i="0" dirty="0">
                <a:solidFill>
                  <a:srgbClr val="374151"/>
                </a:solidFill>
                <a:effectLst/>
                <a:latin typeface="Söhne"/>
              </a:rPr>
              <a:t>Schuler, R. S., &amp; Jackson, S. E. (2007). Strategic Human Resource Management. In S. R. Clegg, C. Hardy, &amp; W. R. Nord (Eds.), Handbook of Organization Studies (2nd ed., pp. 261-288). SAGE Publications.</a:t>
            </a:r>
          </a:p>
          <a:p>
            <a:pPr algn="l"/>
            <a:endParaRPr lang="en-US" b="0" i="0" dirty="0">
              <a:solidFill>
                <a:srgbClr val="374151"/>
              </a:solidFill>
              <a:effectLst/>
              <a:latin typeface="Söhne"/>
            </a:endParaRPr>
          </a:p>
          <a:p>
            <a:pPr algn="l"/>
            <a:r>
              <a:rPr lang="en-US" b="0" i="0" dirty="0">
                <a:solidFill>
                  <a:srgbClr val="374151"/>
                </a:solidFill>
                <a:effectLst/>
                <a:latin typeface="Söhne"/>
              </a:rPr>
              <a:t>Wright, P. M., &amp; McMahan, G. C. (2011). Exploring human capital: Putting 'human' back into strategic human resource management. Human Resource Management Journal, 21(2), 93-104.</a:t>
            </a:r>
          </a:p>
          <a:p>
            <a:endParaRPr lang="en-IN" dirty="0"/>
          </a:p>
        </p:txBody>
      </p:sp>
    </p:spTree>
    <p:extLst>
      <p:ext uri="{BB962C8B-B14F-4D97-AF65-F5344CB8AC3E}">
        <p14:creationId xmlns:p14="http://schemas.microsoft.com/office/powerpoint/2010/main" val="3492091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6253FD-9F15-3B02-EF09-C8DECB85912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12192000" cy="6139543"/>
          </a:xfrm>
          <a:prstGeom prst="rect">
            <a:avLst/>
          </a:prstGeom>
        </p:spPr>
      </p:pic>
    </p:spTree>
    <p:extLst>
      <p:ext uri="{BB962C8B-B14F-4D97-AF65-F5344CB8AC3E}">
        <p14:creationId xmlns:p14="http://schemas.microsoft.com/office/powerpoint/2010/main" val="50911489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docProps/app.xml><?xml version="1.0" encoding="utf-8"?>
<Properties xmlns="http://schemas.openxmlformats.org/officeDocument/2006/extended-properties" xmlns:vt="http://schemas.openxmlformats.org/officeDocument/2006/docPropsVTypes">
  <Template>TM10001114[[fn=Gallery]]</Template>
  <TotalTime>5851</TotalTime>
  <Words>2166</Words>
  <Application>Microsoft Office PowerPoint</Application>
  <PresentationFormat>Widescreen</PresentationFormat>
  <Paragraphs>158</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Palatino Linotype</vt:lpstr>
      <vt:lpstr>Söhne</vt:lpstr>
      <vt:lpstr>Symbol</vt:lpstr>
      <vt:lpstr>Wingdings</vt:lpstr>
      <vt:lpstr>Gallery</vt:lpstr>
      <vt:lpstr>Human Resource Management</vt:lpstr>
      <vt:lpstr>Introduction </vt:lpstr>
      <vt:lpstr>HR Strategy in organisation</vt:lpstr>
      <vt:lpstr>Literature Review</vt:lpstr>
      <vt:lpstr>Linking HR Strategy to Competitive Advantage</vt:lpstr>
      <vt:lpstr>PowerPoint Presentation</vt:lpstr>
      <vt:lpstr>Private Sector Organization - Bupa</vt:lpstr>
      <vt:lpstr>PowerPoint Presentation</vt:lpstr>
      <vt:lpstr>Public Sector Organization - NHS</vt:lpstr>
      <vt:lpstr>PowerPoint Presentation</vt:lpstr>
      <vt:lpstr>PowerPoint Presentation</vt:lpstr>
      <vt:lpstr>PowerPoint Presentation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Jainam Dhrangadhariya</dc:creator>
  <cp:lastModifiedBy>Jainam Dhrangadhariya</cp:lastModifiedBy>
  <cp:revision>2</cp:revision>
  <dcterms:created xsi:type="dcterms:W3CDTF">2023-07-06T12:08:00Z</dcterms:created>
  <dcterms:modified xsi:type="dcterms:W3CDTF">2023-07-10T13:47:45Z</dcterms:modified>
</cp:coreProperties>
</file>