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</p:sldIdLst>
  <p:sldSz cx="18288000" cy="10287000"/>
  <p:notesSz cx="6858000" cy="9144000"/>
  <p:embeddedFontLst>
    <p:embeddedFont>
      <p:font typeface="Alexandria Bold" panose="020B0604020202020204" charset="-78"/>
      <p:regular r:id="rId18"/>
    </p:embeddedFont>
    <p:embeddedFont>
      <p:font typeface="Garet" panose="020B0604020202020204" charset="0"/>
      <p:regular r:id="rId19"/>
    </p:embeddedFont>
    <p:embeddedFont>
      <p:font typeface="Garet Bold" panose="020B0604020202020204" charset="0"/>
      <p:regular r:id="rId20"/>
    </p:embeddedFont>
    <p:embeddedFont>
      <p:font typeface="Garet Bold Italics" panose="020B0604020202020204" charset="0"/>
      <p:regular r:id="rId21"/>
    </p:embeddedFont>
    <p:embeddedFont>
      <p:font typeface="Garet Italics" panose="020B0604020202020204" charset="0"/>
      <p:regular r:id="rId22"/>
    </p:embeddedFont>
    <p:embeddedFont>
      <p:font typeface="Glacial Indifference Bold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22" autoAdjust="0"/>
  </p:normalViewPr>
  <p:slideViewPr>
    <p:cSldViewPr>
      <p:cViewPr varScale="1">
        <p:scale>
          <a:sx n="52" d="100"/>
          <a:sy n="52" d="100"/>
        </p:scale>
        <p:origin x="878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139721" y="722863"/>
            <a:ext cx="5084367" cy="5450202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V="1">
            <a:off x="2681905" y="13010314"/>
            <a:ext cx="12573000" cy="134185"/>
          </a:xfrm>
          <a:custGeom>
            <a:avLst/>
            <a:gdLst/>
            <a:ahLst/>
            <a:cxnLst/>
            <a:rect l="l" t="t" r="r" b="b"/>
            <a:pathLst>
              <a:path w="12573000" h="8229600">
                <a:moveTo>
                  <a:pt x="0" y="0"/>
                </a:moveTo>
                <a:lnTo>
                  <a:pt x="12573000" y="0"/>
                </a:lnTo>
                <a:lnTo>
                  <a:pt x="125730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17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6858000" y="3566226"/>
            <a:ext cx="3954133" cy="1001843"/>
          </a:xfrm>
          <a:custGeom>
            <a:avLst/>
            <a:gdLst/>
            <a:ahLst/>
            <a:cxnLst/>
            <a:rect l="l" t="t" r="r" b="b"/>
            <a:pathLst>
              <a:path w="3954133" h="1001843">
                <a:moveTo>
                  <a:pt x="0" y="0"/>
                </a:moveTo>
                <a:lnTo>
                  <a:pt x="3954133" y="0"/>
                </a:lnTo>
                <a:lnTo>
                  <a:pt x="3954133" y="1001843"/>
                </a:lnTo>
                <a:lnTo>
                  <a:pt x="0" y="100184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4470412" y="8683608"/>
            <a:ext cx="8510383" cy="27921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22"/>
              </a:lnSpc>
            </a:pPr>
            <a:r>
              <a:rPr lang="en-US" b="1" dirty="0">
                <a:solidFill>
                  <a:srgbClr val="3F3D3E"/>
                </a:solidFill>
                <a:latin typeface="Arial" panose="020B0604020202020204" pitchFamily="34" charset="0"/>
                <a:ea typeface="Garet Bold"/>
                <a:cs typeface="Arial" panose="020B0604020202020204" pitchFamily="34" charset="0"/>
                <a:sym typeface="Garet Bold"/>
              </a:rPr>
              <a:t>Daniela Carlan – HR Assistant</a:t>
            </a:r>
          </a:p>
          <a:p>
            <a:pPr algn="ctr">
              <a:lnSpc>
                <a:spcPts val="4422"/>
              </a:lnSpc>
            </a:pPr>
            <a:r>
              <a:rPr lang="en-US" b="1" dirty="0">
                <a:solidFill>
                  <a:srgbClr val="3F3D3E"/>
                </a:solidFill>
                <a:latin typeface="Arial" panose="020B0604020202020204" pitchFamily="34" charset="0"/>
                <a:ea typeface="Garet Bold"/>
                <a:cs typeface="Arial" panose="020B0604020202020204" pitchFamily="34" charset="0"/>
                <a:sym typeface="Garet Bold"/>
              </a:rPr>
              <a:t>Developing and Managing Individuals and Teams (LCLM5002_BIRM)</a:t>
            </a:r>
          </a:p>
          <a:p>
            <a:pPr algn="ctr">
              <a:lnSpc>
                <a:spcPts val="4422"/>
              </a:lnSpc>
            </a:pPr>
            <a:r>
              <a:rPr lang="en-US" b="1" dirty="0">
                <a:solidFill>
                  <a:srgbClr val="3F3D3E"/>
                </a:solidFill>
                <a:latin typeface="Arial" panose="020B0604020202020204" pitchFamily="34" charset="0"/>
                <a:ea typeface="Garet Bold"/>
                <a:cs typeface="Arial" panose="020B0604020202020204" pitchFamily="34" charset="0"/>
                <a:sym typeface="Garet Bold"/>
              </a:rPr>
              <a:t>Student Number 2212842</a:t>
            </a:r>
          </a:p>
          <a:p>
            <a:pPr algn="ctr">
              <a:lnSpc>
                <a:spcPts val="4422"/>
              </a:lnSpc>
            </a:pPr>
            <a:r>
              <a:rPr lang="en-US" b="1" dirty="0">
                <a:solidFill>
                  <a:srgbClr val="3F3D3E"/>
                </a:solidFill>
                <a:latin typeface="Arial" panose="020B0604020202020204" pitchFamily="34" charset="0"/>
                <a:ea typeface="Garet Bold"/>
                <a:cs typeface="Arial" panose="020B0604020202020204" pitchFamily="34" charset="0"/>
                <a:sym typeface="Garet Bold"/>
              </a:rPr>
              <a:t>Module  lecturer Mudassar Hassan</a:t>
            </a:r>
          </a:p>
          <a:p>
            <a:pPr algn="ctr">
              <a:lnSpc>
                <a:spcPts val="4323"/>
              </a:lnSpc>
              <a:spcBef>
                <a:spcPct val="0"/>
              </a:spcBef>
            </a:pPr>
            <a:endParaRPr lang="en-US" sz="3158" b="1" dirty="0">
              <a:solidFill>
                <a:srgbClr val="3F3D3E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996329" y="1208176"/>
            <a:ext cx="7984465" cy="12096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21"/>
              </a:lnSpc>
              <a:spcBef>
                <a:spcPct val="0"/>
              </a:spcBef>
            </a:pPr>
            <a:r>
              <a:rPr lang="en-US" sz="3443" b="1" dirty="0">
                <a:solidFill>
                  <a:srgbClr val="3F3D3E"/>
                </a:solidFill>
                <a:latin typeface="Garet Bold"/>
                <a:ea typeface="Garet Bold"/>
                <a:cs typeface="Garet Bold"/>
                <a:sym typeface="Garet Bold"/>
              </a:rPr>
              <a:t>Recruiting a Team Leader for Business Transformation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7496D77-8C3D-5E0E-F57B-D5F0E2B0944C}"/>
              </a:ext>
            </a:extLst>
          </p:cNvPr>
          <p:cNvSpPr txBox="1"/>
          <p:nvPr/>
        </p:nvSpPr>
        <p:spPr>
          <a:xfrm>
            <a:off x="4572000" y="5810478"/>
            <a:ext cx="9144000" cy="2570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3862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“If you hire people just because they can do a job, they’ll work for your money. But if you hire people who believe what you believe, they’ll work for you with blood, sweat, and tears”.</a:t>
            </a:r>
          </a:p>
          <a:p>
            <a:pPr algn="ctr">
              <a:lnSpc>
                <a:spcPts val="3862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Simon Sinek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737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2400" y="-64580"/>
            <a:ext cx="18254272" cy="9868658"/>
          </a:xfrm>
          <a:custGeom>
            <a:avLst/>
            <a:gdLst/>
            <a:ahLst/>
            <a:cxnLst/>
            <a:rect l="l" t="t" r="r" b="b"/>
            <a:pathLst>
              <a:path w="26160045" h="9450316">
                <a:moveTo>
                  <a:pt x="0" y="0"/>
                </a:moveTo>
                <a:lnTo>
                  <a:pt x="26160046" y="0"/>
                </a:lnTo>
                <a:lnTo>
                  <a:pt x="26160046" y="9450317"/>
                </a:lnTo>
                <a:lnTo>
                  <a:pt x="0" y="94503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8999"/>
            </a:blip>
            <a:stretch>
              <a:fillRect/>
            </a:stretch>
          </a:blipFill>
          <a:ln cap="sq">
            <a:noFill/>
            <a:prstDash val="lgDash"/>
            <a:miter/>
          </a:ln>
        </p:spPr>
        <p:txBody>
          <a:bodyPr/>
          <a:lstStyle/>
          <a:p>
            <a:endParaRPr lang="en-GB" dirty="0"/>
          </a:p>
        </p:txBody>
      </p:sp>
      <p:sp>
        <p:nvSpPr>
          <p:cNvPr id="4" name="TextBox 4"/>
          <p:cNvSpPr txBox="1"/>
          <p:nvPr/>
        </p:nvSpPr>
        <p:spPr>
          <a:xfrm>
            <a:off x="1821514" y="1540707"/>
            <a:ext cx="9074644" cy="15803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54"/>
              </a:lnSpc>
            </a:pPr>
            <a:r>
              <a:rPr lang="en-US" sz="4752" b="1" dirty="0">
                <a:solidFill>
                  <a:srgbClr val="D9D9D9"/>
                </a:solidFill>
                <a:latin typeface="Alexandria Bold"/>
                <a:ea typeface="Alexandria Bold"/>
                <a:cs typeface="Alexandria Bold"/>
                <a:sym typeface="Alexandria Bold"/>
              </a:rPr>
              <a:t>TABLE OF CONTENTS:</a:t>
            </a:r>
          </a:p>
          <a:p>
            <a:pPr algn="ctr">
              <a:lnSpc>
                <a:spcPts val="6003"/>
              </a:lnSpc>
            </a:pPr>
            <a:endParaRPr lang="en-US" sz="4752" b="1" dirty="0">
              <a:solidFill>
                <a:srgbClr val="D9D9D9"/>
              </a:solidFill>
              <a:latin typeface="Alexandria Bold"/>
              <a:ea typeface="Alexandria Bold"/>
              <a:cs typeface="Alexandria Bold"/>
              <a:sym typeface="Alexandria Bold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5454" y="2676800"/>
            <a:ext cx="11672841" cy="0"/>
          </a:xfrm>
          <a:prstGeom prst="line">
            <a:avLst/>
          </a:prstGeom>
          <a:ln w="9525" cap="flat">
            <a:solidFill>
              <a:srgbClr val="D9D9D9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821514" y="2922016"/>
            <a:ext cx="12865216" cy="4465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11"/>
              </a:lnSpc>
            </a:pPr>
            <a:r>
              <a:rPr lang="en-US" sz="3579" dirty="0">
                <a:solidFill>
                  <a:srgbClr val="D9D9D9"/>
                </a:solidFill>
                <a:latin typeface="Garet"/>
                <a:ea typeface="Garet"/>
                <a:cs typeface="Garet"/>
                <a:sym typeface="Garet"/>
              </a:rPr>
              <a:t>1. Introduction/Company Overview </a:t>
            </a:r>
          </a:p>
          <a:p>
            <a:pPr algn="l">
              <a:lnSpc>
                <a:spcPts val="5011"/>
              </a:lnSpc>
            </a:pPr>
            <a:r>
              <a:rPr lang="en-US" sz="3579" dirty="0">
                <a:solidFill>
                  <a:srgbClr val="D9D9D9"/>
                </a:solidFill>
                <a:latin typeface="Garet"/>
                <a:ea typeface="Garet"/>
                <a:cs typeface="Garet"/>
                <a:sym typeface="Garet"/>
              </a:rPr>
              <a:t>2.Recruitment Process (Job Analysis, Spec, Etc.)</a:t>
            </a:r>
          </a:p>
          <a:p>
            <a:pPr algn="l">
              <a:lnSpc>
                <a:spcPts val="5011"/>
              </a:lnSpc>
              <a:spcBef>
                <a:spcPct val="0"/>
              </a:spcBef>
            </a:pPr>
            <a:r>
              <a:rPr lang="en-US" sz="3579" dirty="0">
                <a:solidFill>
                  <a:srgbClr val="D9D9D9"/>
                </a:solidFill>
                <a:latin typeface="Garet"/>
                <a:ea typeface="Garet"/>
                <a:cs typeface="Garet"/>
                <a:sym typeface="Garet"/>
              </a:rPr>
              <a:t>3. Types of Interviews </a:t>
            </a:r>
          </a:p>
          <a:p>
            <a:pPr algn="l">
              <a:lnSpc>
                <a:spcPts val="5011"/>
              </a:lnSpc>
              <a:spcBef>
                <a:spcPct val="0"/>
              </a:spcBef>
            </a:pPr>
            <a:r>
              <a:rPr lang="en-US" sz="3579" dirty="0">
                <a:solidFill>
                  <a:srgbClr val="D9D9D9"/>
                </a:solidFill>
                <a:latin typeface="Garet"/>
                <a:ea typeface="Garet"/>
                <a:cs typeface="Garet"/>
                <a:sym typeface="Garet"/>
              </a:rPr>
              <a:t>4 .Questioning Techniques </a:t>
            </a:r>
          </a:p>
          <a:p>
            <a:pPr algn="l">
              <a:lnSpc>
                <a:spcPts val="5011"/>
              </a:lnSpc>
              <a:spcBef>
                <a:spcPct val="0"/>
              </a:spcBef>
            </a:pPr>
            <a:r>
              <a:rPr lang="en-US" sz="3579" dirty="0">
                <a:solidFill>
                  <a:srgbClr val="D9D9D9"/>
                </a:solidFill>
                <a:latin typeface="Garet"/>
                <a:ea typeface="Garet"/>
                <a:cs typeface="Garet"/>
                <a:sym typeface="Garet"/>
              </a:rPr>
              <a:t>5.Face-to-face vs Online Interviews </a:t>
            </a:r>
          </a:p>
          <a:p>
            <a:pPr algn="l">
              <a:lnSpc>
                <a:spcPts val="5011"/>
              </a:lnSpc>
              <a:spcBef>
                <a:spcPct val="0"/>
              </a:spcBef>
            </a:pPr>
            <a:r>
              <a:rPr lang="en-US" sz="3579" dirty="0">
                <a:solidFill>
                  <a:srgbClr val="D9D9D9"/>
                </a:solidFill>
                <a:latin typeface="Garet"/>
                <a:ea typeface="Garet"/>
                <a:cs typeface="Garet"/>
                <a:sym typeface="Garet"/>
              </a:rPr>
              <a:t>6. Conclusion </a:t>
            </a:r>
          </a:p>
          <a:p>
            <a:pPr algn="l">
              <a:lnSpc>
                <a:spcPts val="5011"/>
              </a:lnSpc>
              <a:spcBef>
                <a:spcPct val="0"/>
              </a:spcBef>
            </a:pPr>
            <a:r>
              <a:rPr lang="en-US" sz="3579" dirty="0">
                <a:solidFill>
                  <a:srgbClr val="D9D9D9"/>
                </a:solidFill>
                <a:latin typeface="Garet"/>
                <a:ea typeface="Garet"/>
                <a:cs typeface="Garet"/>
                <a:sym typeface="Garet"/>
              </a:rPr>
              <a:t>7. References</a:t>
            </a:r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22B3C608-209F-9D5D-A167-FE632789D4BC}"/>
              </a:ext>
            </a:extLst>
          </p:cNvPr>
          <p:cNvSpPr/>
          <p:nvPr/>
        </p:nvSpPr>
        <p:spPr>
          <a:xfrm rot="5400000">
            <a:off x="806543" y="-958941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654143" y="-930418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32072" y="2769832"/>
            <a:ext cx="16227228" cy="72213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Brief history</a:t>
            </a: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: </a:t>
            </a:r>
            <a:r>
              <a:rPr lang="en-US" sz="2868" dirty="0" err="1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Scolmore</a:t>
            </a: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was founded in 1989 by Barry Mordue and his son Gary; started by supplying UK plug tops from a small warehouse in Tamworth; grew steadily. </a:t>
            </a:r>
          </a:p>
          <a:p>
            <a:pPr algn="l">
              <a:lnSpc>
                <a:spcPts val="4016"/>
              </a:lnSpc>
            </a:pPr>
            <a:endParaRPr lang="en-US" sz="2868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Core business:</a:t>
            </a: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Manufacture and supply of wiring accessories, lighting, security / cable accessories, through brands such as Click, ESP, </a:t>
            </a:r>
            <a:r>
              <a:rPr lang="en-US" sz="2868" dirty="0" err="1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Unicrimp</a:t>
            </a: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, etc. </a:t>
            </a:r>
          </a:p>
          <a:p>
            <a:pPr algn="l">
              <a:lnSpc>
                <a:spcPts val="4018"/>
              </a:lnSpc>
            </a:pPr>
            <a:endParaRPr lang="en-US" sz="2868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8"/>
              </a:lnSpc>
            </a:pPr>
            <a:r>
              <a:rPr lang="en-US" sz="2870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70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Location</a:t>
            </a:r>
            <a:r>
              <a:rPr lang="en-US" sz="2870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: Head office and distribution center is located in Tamworth, Staffordshire, UK. </a:t>
            </a:r>
          </a:p>
          <a:p>
            <a:pPr algn="l">
              <a:lnSpc>
                <a:spcPts val="4018"/>
              </a:lnSpc>
            </a:pPr>
            <a:endParaRPr lang="en-US" sz="2870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8"/>
              </a:lnSpc>
            </a:pPr>
            <a:r>
              <a:rPr lang="en-US" sz="2870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70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Recent developments: </a:t>
            </a:r>
            <a:r>
              <a:rPr lang="en-US" sz="2870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Expansion of head office, doubling capacity, increased warehouse space at Tamworth (</a:t>
            </a:r>
            <a:r>
              <a:rPr lang="en-US" sz="2870" dirty="0" err="1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Scolmore</a:t>
            </a:r>
            <a:r>
              <a:rPr lang="en-US" sz="2870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, 2024)</a:t>
            </a:r>
          </a:p>
          <a:p>
            <a:pPr algn="l">
              <a:lnSpc>
                <a:spcPts val="4018"/>
              </a:lnSpc>
            </a:pPr>
            <a:endParaRPr lang="en-US" sz="2870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8"/>
              </a:lnSpc>
              <a:spcBef>
                <a:spcPct val="0"/>
              </a:spcBef>
            </a:pPr>
            <a:r>
              <a:rPr lang="en-US" sz="2870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70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Mission / Values:</a:t>
            </a:r>
            <a:r>
              <a:rPr lang="en-US" sz="2870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</a:t>
            </a:r>
            <a:r>
              <a:rPr lang="en-US" sz="2870" dirty="0" err="1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Emphasise</a:t>
            </a:r>
            <a:r>
              <a:rPr lang="en-US" sz="2870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quality, customer service, innovation, people focus.</a:t>
            </a:r>
          </a:p>
          <a:p>
            <a:pPr algn="l">
              <a:lnSpc>
                <a:spcPts val="4576"/>
              </a:lnSpc>
              <a:spcBef>
                <a:spcPct val="0"/>
              </a:spcBef>
            </a:pPr>
            <a:endParaRPr lang="en-US" sz="2870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128709" y="952500"/>
            <a:ext cx="6030581" cy="762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 b="1">
                <a:solidFill>
                  <a:srgbClr val="3F3D3E"/>
                </a:solidFill>
                <a:latin typeface="Alexandria Bold"/>
                <a:ea typeface="Alexandria Bold"/>
                <a:cs typeface="Alexandria Bold"/>
                <a:sym typeface="Alexandria Bold"/>
              </a:rPr>
              <a:t>INTRODUCTION</a:t>
            </a:r>
          </a:p>
        </p:txBody>
      </p:sp>
      <p:pic>
        <p:nvPicPr>
          <p:cNvPr id="9" name="Picture 8" descr="A group of magazines with different types of electrical outlets&#10;&#10;AI-generated content may be incorrect.">
            <a:extLst>
              <a:ext uri="{FF2B5EF4-FFF2-40B4-BE49-F238E27FC236}">
                <a16:creationId xmlns:a16="http://schemas.microsoft.com/office/drawing/2014/main" id="{AA3410C8-C5C7-204D-F0CB-FFC46E309E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70733" y="28523"/>
            <a:ext cx="5881041" cy="274130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246018" y="1883759"/>
            <a:ext cx="17239813" cy="9596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76"/>
              </a:lnSpc>
            </a:pPr>
            <a:r>
              <a:rPr lang="en-US" sz="32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2. Recruitment Process: Overview</a:t>
            </a:r>
          </a:p>
          <a:p>
            <a:pPr algn="ctr">
              <a:lnSpc>
                <a:spcPts val="3036"/>
              </a:lnSpc>
              <a:spcBef>
                <a:spcPct val="0"/>
              </a:spcBef>
            </a:pPr>
            <a:r>
              <a:rPr lang="en-US" sz="21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 Methodological note:</a:t>
            </a:r>
            <a:r>
              <a:rPr lang="en-US" sz="21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</a:t>
            </a:r>
            <a:r>
              <a:rPr lang="en-US" sz="2168" i="1" dirty="0" err="1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Organisational</a:t>
            </a:r>
            <a:r>
              <a:rPr lang="en-US" sz="2168" i="1" dirty="0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 context frames recruitment needs and strategic fit</a:t>
            </a:r>
            <a:r>
              <a:rPr lang="en-US" sz="21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(Armstrong and Taylor, 2023).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197497" y="3623791"/>
            <a:ext cx="11893006" cy="57468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61"/>
              </a:lnSpc>
              <a:spcBef>
                <a:spcPct val="0"/>
              </a:spcBef>
            </a:pPr>
            <a:r>
              <a:rPr lang="en-US" sz="3543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1. Workforce Planning/Need identification </a:t>
            </a:r>
          </a:p>
          <a:p>
            <a:pPr algn="l">
              <a:lnSpc>
                <a:spcPts val="4961"/>
              </a:lnSpc>
              <a:spcBef>
                <a:spcPct val="0"/>
              </a:spcBef>
            </a:pPr>
            <a:r>
              <a:rPr lang="en-US" sz="3543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2. Job Analysis </a:t>
            </a:r>
          </a:p>
          <a:p>
            <a:pPr algn="l">
              <a:lnSpc>
                <a:spcPts val="4961"/>
              </a:lnSpc>
              <a:spcBef>
                <a:spcPct val="0"/>
              </a:spcBef>
            </a:pPr>
            <a:r>
              <a:rPr lang="en-US" sz="3543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3. Job Description &amp; Person Specification </a:t>
            </a:r>
          </a:p>
          <a:p>
            <a:pPr algn="l">
              <a:lnSpc>
                <a:spcPts val="4961"/>
              </a:lnSpc>
              <a:spcBef>
                <a:spcPct val="0"/>
              </a:spcBef>
            </a:pPr>
            <a:r>
              <a:rPr lang="en-US" sz="3543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4. Advertising/Sourcing Candidates </a:t>
            </a:r>
          </a:p>
          <a:p>
            <a:pPr algn="l">
              <a:lnSpc>
                <a:spcPts val="4961"/>
              </a:lnSpc>
              <a:spcBef>
                <a:spcPct val="0"/>
              </a:spcBef>
            </a:pPr>
            <a:r>
              <a:rPr lang="en-US" sz="3543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5. Screening/Shortlisting </a:t>
            </a:r>
          </a:p>
          <a:p>
            <a:pPr algn="l">
              <a:lnSpc>
                <a:spcPts val="4961"/>
              </a:lnSpc>
              <a:spcBef>
                <a:spcPct val="0"/>
              </a:spcBef>
            </a:pPr>
            <a:r>
              <a:rPr lang="en-US" sz="3543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6. Interviewing/Assessment </a:t>
            </a:r>
          </a:p>
          <a:p>
            <a:pPr algn="l">
              <a:lnSpc>
                <a:spcPts val="4961"/>
              </a:lnSpc>
              <a:spcBef>
                <a:spcPct val="0"/>
              </a:spcBef>
            </a:pPr>
            <a:r>
              <a:rPr lang="en-US" sz="3543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7. Selection &amp; Offer </a:t>
            </a:r>
          </a:p>
          <a:p>
            <a:pPr algn="l">
              <a:lnSpc>
                <a:spcPts val="4961"/>
              </a:lnSpc>
              <a:spcBef>
                <a:spcPct val="0"/>
              </a:spcBef>
            </a:pPr>
            <a:r>
              <a:rPr lang="en-US" sz="3543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8. Onboarding/Induction </a:t>
            </a:r>
          </a:p>
          <a:p>
            <a:pPr algn="l">
              <a:lnSpc>
                <a:spcPts val="4961"/>
              </a:lnSpc>
              <a:spcBef>
                <a:spcPct val="0"/>
              </a:spcBef>
            </a:pPr>
            <a:r>
              <a:rPr lang="en-US" sz="3543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9. Probation/Performance Review </a:t>
            </a:r>
          </a:p>
        </p:txBody>
      </p:sp>
      <p:pic>
        <p:nvPicPr>
          <p:cNvPr id="7" name="Picture 6" descr="A hand holding a magnifying glass over a person's figure&#10;&#10;AI-generated content may be incorrect.">
            <a:extLst>
              <a:ext uri="{FF2B5EF4-FFF2-40B4-BE49-F238E27FC236}">
                <a16:creationId xmlns:a16="http://schemas.microsoft.com/office/drawing/2014/main" id="{DB13AA30-A29E-12C6-5FD9-1495E28FC3D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34800" y="5918637"/>
            <a:ext cx="6553200" cy="4368363"/>
          </a:xfrm>
          <a:prstGeom prst="rect">
            <a:avLst/>
          </a:prstGeom>
        </p:spPr>
      </p:pic>
      <p:sp>
        <p:nvSpPr>
          <p:cNvPr id="8" name="Freeform 2">
            <a:extLst>
              <a:ext uri="{FF2B5EF4-FFF2-40B4-BE49-F238E27FC236}">
                <a16:creationId xmlns:a16="http://schemas.microsoft.com/office/drawing/2014/main" id="{FA9C0058-379F-EDA3-9B02-B7536D28E9E3}"/>
              </a:ext>
            </a:extLst>
          </p:cNvPr>
          <p:cNvSpPr/>
          <p:nvPr/>
        </p:nvSpPr>
        <p:spPr>
          <a:xfrm rot="5400000">
            <a:off x="777313" y="-808212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1032072" y="2769832"/>
            <a:ext cx="16227228" cy="74277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16"/>
              </a:lnSpc>
            </a:pPr>
            <a:r>
              <a:rPr lang="en-US" sz="2868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Job Analysis:</a:t>
            </a:r>
            <a:r>
              <a:rPr lang="en-US" sz="2868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a method of gathering information (interviews, observation, questionnaires) about what the role will require (tasks, responsibilities, conditions) (Bratton and Gold, 2022)</a:t>
            </a:r>
          </a:p>
          <a:p>
            <a:pPr algn="l">
              <a:lnSpc>
                <a:spcPts val="4016"/>
              </a:lnSpc>
            </a:pPr>
            <a:r>
              <a:rPr lang="en-US" sz="2868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</a:t>
            </a:r>
          </a:p>
          <a:p>
            <a:pPr algn="l">
              <a:lnSpc>
                <a:spcPts val="4016"/>
              </a:lnSpc>
            </a:pPr>
            <a:r>
              <a:rPr lang="en-US" sz="2868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Job Description: </a:t>
            </a:r>
            <a:r>
              <a:rPr lang="en-US" sz="2868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What the role is (title, duties, reporting lines, responsibilities, scope, KPIs) (Armstrong and Taylor, 2023)</a:t>
            </a:r>
          </a:p>
          <a:p>
            <a:pPr algn="l">
              <a:lnSpc>
                <a:spcPts val="4018"/>
              </a:lnSpc>
            </a:pPr>
            <a:endParaRPr lang="en-US" sz="2868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8"/>
              </a:lnSpc>
            </a:pPr>
            <a:r>
              <a:rPr lang="en-US" sz="287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70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Person Specification: </a:t>
            </a:r>
            <a:r>
              <a:rPr lang="en-US" sz="287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The ideal candidate — qualifications, experience, competencies (technical, behavioural, leadership, transformation skills) (Rees and Smith, 2021)</a:t>
            </a:r>
          </a:p>
          <a:p>
            <a:pPr algn="l">
              <a:lnSpc>
                <a:spcPts val="4018"/>
              </a:lnSpc>
            </a:pPr>
            <a:endParaRPr lang="en-US" sz="287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ctr">
              <a:lnSpc>
                <a:spcPts val="3178"/>
              </a:lnSpc>
            </a:pPr>
            <a:r>
              <a:rPr lang="en-US" sz="2270" i="1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Emphasize that a strong, clear person specification helps filter and select candidates who fit the culture and values. (Kotter, 2012)</a:t>
            </a:r>
          </a:p>
          <a:p>
            <a:pPr algn="l">
              <a:lnSpc>
                <a:spcPts val="4018"/>
              </a:lnSpc>
              <a:spcBef>
                <a:spcPct val="0"/>
              </a:spcBef>
            </a:pPr>
            <a:endParaRPr lang="en-US" sz="2270" i="1">
              <a:solidFill>
                <a:srgbClr val="545454"/>
              </a:solidFill>
              <a:latin typeface="Garet Italics"/>
              <a:ea typeface="Garet Italics"/>
              <a:cs typeface="Garet Italics"/>
              <a:sym typeface="Garet Italics"/>
            </a:endParaRPr>
          </a:p>
          <a:p>
            <a:pPr algn="l">
              <a:lnSpc>
                <a:spcPts val="4576"/>
              </a:lnSpc>
              <a:spcBef>
                <a:spcPct val="0"/>
              </a:spcBef>
            </a:pPr>
            <a:endParaRPr lang="en-US" sz="2270" i="1">
              <a:solidFill>
                <a:srgbClr val="545454"/>
              </a:solidFill>
              <a:latin typeface="Garet Italics"/>
              <a:ea typeface="Garet Italics"/>
              <a:cs typeface="Garet Italics"/>
              <a:sym typeface="Garet Italics"/>
            </a:endParaRPr>
          </a:p>
        </p:txBody>
      </p:sp>
      <p:pic>
        <p:nvPicPr>
          <p:cNvPr id="6" name="Picture 5" descr="A person and person sitting at a table with laptops&#10;&#10;AI-generated content may be incorrect.">
            <a:extLst>
              <a:ext uri="{FF2B5EF4-FFF2-40B4-BE49-F238E27FC236}">
                <a16:creationId xmlns:a16="http://schemas.microsoft.com/office/drawing/2014/main" id="{1F2849F2-55E5-DC09-AE04-D540EED649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4456"/>
            <a:ext cx="18288000" cy="10287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B973F181-BB5C-F8B5-97E9-A4CAAE60EE53}"/>
              </a:ext>
            </a:extLst>
          </p:cNvPr>
          <p:cNvSpPr/>
          <p:nvPr/>
        </p:nvSpPr>
        <p:spPr>
          <a:xfrm>
            <a:off x="6400800" y="424287"/>
            <a:ext cx="11353800" cy="200571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spc="-150" dirty="0">
                <a:solidFill>
                  <a:schemeClr val="tx1"/>
                </a:solidFill>
              </a:rPr>
              <a:t>3. Job Analysis, Job Description &amp; Person Specification</a:t>
            </a:r>
          </a:p>
          <a:p>
            <a:pPr algn="ctr"/>
            <a:r>
              <a:rPr lang="en-US" sz="3200" b="1" spc="-150" dirty="0">
                <a:solidFill>
                  <a:schemeClr val="tx1"/>
                </a:solidFill>
              </a:rPr>
              <a:t> Key Steps in Recruiting a Leadership Role (Armstrong and Taylor, 2023</a:t>
            </a:r>
            <a:r>
              <a:rPr lang="en-US" spc="-150" dirty="0"/>
              <a:t>)</a:t>
            </a:r>
          </a:p>
        </p:txBody>
      </p:sp>
      <p:sp>
        <p:nvSpPr>
          <p:cNvPr id="8" name="Freeform 2">
            <a:extLst>
              <a:ext uri="{FF2B5EF4-FFF2-40B4-BE49-F238E27FC236}">
                <a16:creationId xmlns:a16="http://schemas.microsoft.com/office/drawing/2014/main" id="{085A9DAB-F000-C141-67F7-AA466EB16CA4}"/>
              </a:ext>
            </a:extLst>
          </p:cNvPr>
          <p:cNvSpPr/>
          <p:nvPr/>
        </p:nvSpPr>
        <p:spPr>
          <a:xfrm rot="5400000">
            <a:off x="777313" y="-874485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425542" y="-93781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25779" y="1137721"/>
            <a:ext cx="17239813" cy="9488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6"/>
              </a:lnSpc>
            </a:pPr>
            <a:r>
              <a:rPr lang="en-US" sz="2768" b="1">
                <a:solidFill>
                  <a:srgbClr val="3F3D3E"/>
                </a:solidFill>
                <a:latin typeface="Garet Bold"/>
                <a:ea typeface="Garet Bold"/>
                <a:cs typeface="Garet Bold"/>
                <a:sym typeface="Garet Bold"/>
              </a:rPr>
              <a:t>4. Interview Type </a:t>
            </a:r>
          </a:p>
          <a:p>
            <a:pPr algn="ctr">
              <a:lnSpc>
                <a:spcPts val="3876"/>
              </a:lnSpc>
              <a:spcBef>
                <a:spcPct val="0"/>
              </a:spcBef>
            </a:pPr>
            <a:r>
              <a:rPr lang="en-US" sz="2768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1: Structured / Behavioural Interview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2072" y="2769832"/>
            <a:ext cx="16227228" cy="64181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16"/>
              </a:lnSpc>
            </a:pP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Explain Structured Interviews: </a:t>
            </a: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Questions predetermined, same questions asked to all, rating scales. (Saunders et al., 2019)</a:t>
            </a:r>
          </a:p>
          <a:p>
            <a:pPr algn="l">
              <a:lnSpc>
                <a:spcPts val="4016"/>
              </a:lnSpc>
            </a:pPr>
            <a:endParaRPr lang="en-US" sz="2868" b="1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6"/>
              </a:lnSpc>
            </a:pP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 dirty="0" err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Behavioural</a:t>
            </a: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 Interview Technique:</a:t>
            </a: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ask candidates to describe past experiences (STAR: Situation, Task, Action, Result)</a:t>
            </a:r>
          </a:p>
          <a:p>
            <a:pPr algn="l">
              <a:lnSpc>
                <a:spcPts val="4016"/>
              </a:lnSpc>
            </a:pPr>
            <a:endParaRPr lang="en-US" sz="2868" b="1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6"/>
              </a:lnSpc>
            </a:pP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Strengths: </a:t>
            </a: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Consistent, fair, easier to compare candidates. </a:t>
            </a:r>
          </a:p>
          <a:p>
            <a:pPr algn="l">
              <a:lnSpc>
                <a:spcPts val="4016"/>
              </a:lnSpc>
            </a:pPr>
            <a:endParaRPr lang="en-US" sz="2868" b="1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6"/>
              </a:lnSpc>
            </a:pP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Limitations:</a:t>
            </a: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May limit spontaneous insight and candidate preparation. </a:t>
            </a:r>
          </a:p>
          <a:p>
            <a:pPr algn="l">
              <a:lnSpc>
                <a:spcPts val="4016"/>
              </a:lnSpc>
            </a:pPr>
            <a:endParaRPr lang="en-US" sz="2868" b="1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ctr">
              <a:lnSpc>
                <a:spcPts val="3176"/>
              </a:lnSpc>
              <a:spcBef>
                <a:spcPct val="0"/>
              </a:spcBef>
            </a:pPr>
            <a:r>
              <a:rPr lang="en-US" sz="2268" b="1" i="1" dirty="0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For the transformation team, </a:t>
            </a:r>
            <a:r>
              <a:rPr lang="en-US" sz="2268" b="1" i="1" dirty="0" err="1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behavioural</a:t>
            </a:r>
            <a:r>
              <a:rPr lang="en-US" sz="2268" b="1" i="1" dirty="0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 questions can probe how they handled change, conflict, leadership under pressure, etc.</a:t>
            </a:r>
          </a:p>
          <a:p>
            <a:pPr algn="l">
              <a:lnSpc>
                <a:spcPts val="4576"/>
              </a:lnSpc>
              <a:spcBef>
                <a:spcPct val="0"/>
              </a:spcBef>
            </a:pPr>
            <a:endParaRPr lang="en-US" sz="2268" i="1" dirty="0">
              <a:solidFill>
                <a:srgbClr val="545454"/>
              </a:solidFill>
              <a:latin typeface="Garet Italics"/>
              <a:ea typeface="Garet Italics"/>
              <a:cs typeface="Garet Italics"/>
              <a:sym typeface="Garet Italics"/>
            </a:endParaRPr>
          </a:p>
        </p:txBody>
      </p:sp>
      <p:pic>
        <p:nvPicPr>
          <p:cNvPr id="8" name="Picture 7" descr="A person waving at a computer">
            <a:extLst>
              <a:ext uri="{FF2B5EF4-FFF2-40B4-BE49-F238E27FC236}">
                <a16:creationId xmlns:a16="http://schemas.microsoft.com/office/drawing/2014/main" id="{0BF578E3-317B-4A6B-A0C9-5BBECABE9FA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5250"/>
            <a:ext cx="18288000" cy="104775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806543" y="-958941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219200" y="586643"/>
            <a:ext cx="17239813" cy="9488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6"/>
              </a:lnSpc>
            </a:pPr>
            <a:r>
              <a:rPr lang="en-US" sz="2768" b="1">
                <a:solidFill>
                  <a:srgbClr val="3F3D3E"/>
                </a:solidFill>
                <a:latin typeface="Garet Bold"/>
                <a:ea typeface="Garet Bold"/>
                <a:cs typeface="Garet Bold"/>
                <a:sym typeface="Garet Bold"/>
              </a:rPr>
              <a:t>5. Interview Type </a:t>
            </a:r>
          </a:p>
          <a:p>
            <a:pPr algn="ctr">
              <a:lnSpc>
                <a:spcPts val="3876"/>
              </a:lnSpc>
              <a:spcBef>
                <a:spcPct val="0"/>
              </a:spcBef>
            </a:pPr>
            <a:r>
              <a:rPr lang="en-US" sz="2768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2: Competency-based / Situational Interview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2072" y="2769832"/>
            <a:ext cx="16227228" cy="5913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16"/>
              </a:lnSpc>
            </a:pP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Explain competency-based: </a:t>
            </a: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Based on core competencies required for the role. Questions probe how the candidate demonstrated those competencies. </a:t>
            </a:r>
          </a:p>
          <a:p>
            <a:pPr algn="l">
              <a:lnSpc>
                <a:spcPts val="4016"/>
              </a:lnSpc>
            </a:pPr>
            <a:endParaRPr lang="en-US" sz="2868" b="1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6"/>
              </a:lnSpc>
            </a:pP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Situational:</a:t>
            </a: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Present hypothetical future scenarios (“If X happens, how would you respond?”) (Lievens and Sackett, 2012)</a:t>
            </a:r>
          </a:p>
          <a:p>
            <a:pPr algn="l">
              <a:lnSpc>
                <a:spcPts val="4016"/>
              </a:lnSpc>
            </a:pPr>
            <a:endParaRPr lang="en-US" sz="2868" b="1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6"/>
              </a:lnSpc>
            </a:pP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Strengths:</a:t>
            </a:r>
            <a:r>
              <a:rPr lang="en-US" sz="2868" b="1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see how the candidate might behave in the future; test thinking and judgement. </a:t>
            </a:r>
          </a:p>
          <a:p>
            <a:pPr algn="l">
              <a:lnSpc>
                <a:spcPts val="4016"/>
              </a:lnSpc>
            </a:pPr>
            <a:endParaRPr lang="en-US" sz="2868" b="1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ctr">
              <a:lnSpc>
                <a:spcPts val="3178"/>
              </a:lnSpc>
            </a:pPr>
            <a:r>
              <a:rPr lang="en-US" sz="2270" b="1" i="1" dirty="0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Use in a transformation context: e.g., “If a key stakeholder resists change, what would you do?”</a:t>
            </a:r>
          </a:p>
          <a:p>
            <a:pPr algn="ctr">
              <a:lnSpc>
                <a:spcPts val="3176"/>
              </a:lnSpc>
              <a:spcBef>
                <a:spcPct val="0"/>
              </a:spcBef>
            </a:pPr>
            <a:endParaRPr lang="en-US" sz="2270" i="1" dirty="0">
              <a:solidFill>
                <a:srgbClr val="545454"/>
              </a:solidFill>
              <a:latin typeface="Garet Italics"/>
              <a:ea typeface="Garet Italics"/>
              <a:cs typeface="Garet Italics"/>
              <a:sym typeface="Garet Italics"/>
            </a:endParaRPr>
          </a:p>
          <a:p>
            <a:pPr algn="l">
              <a:lnSpc>
                <a:spcPts val="4576"/>
              </a:lnSpc>
              <a:spcBef>
                <a:spcPct val="0"/>
              </a:spcBef>
            </a:pPr>
            <a:endParaRPr lang="en-US" sz="2270" i="1" dirty="0">
              <a:solidFill>
                <a:srgbClr val="545454"/>
              </a:solidFill>
              <a:latin typeface="Garet Italics"/>
              <a:ea typeface="Garet Italics"/>
              <a:cs typeface="Garet Italics"/>
              <a:sym typeface="Garet Itali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762000" y="518379"/>
            <a:ext cx="17239813" cy="9488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6"/>
              </a:lnSpc>
            </a:pPr>
            <a:r>
              <a:rPr lang="en-US" sz="2768" b="1">
                <a:solidFill>
                  <a:srgbClr val="3F3D3E"/>
                </a:solidFill>
                <a:latin typeface="Garet Bold"/>
                <a:ea typeface="Garet Bold"/>
                <a:cs typeface="Garet Bold"/>
                <a:sym typeface="Garet Bold"/>
              </a:rPr>
              <a:t>6. Interview Type </a:t>
            </a:r>
          </a:p>
          <a:p>
            <a:pPr algn="ctr">
              <a:lnSpc>
                <a:spcPts val="3876"/>
              </a:lnSpc>
              <a:spcBef>
                <a:spcPct val="0"/>
              </a:spcBef>
            </a:pPr>
            <a:r>
              <a:rPr lang="en-US" sz="2768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3: Panel / Assessment Centre / Group Interview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2072" y="2769832"/>
            <a:ext cx="16227228" cy="6993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Explain Panel Interview: </a:t>
            </a: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Multiple interviewers (e.g. HR, line manager, project sponsor) assess together. </a:t>
            </a:r>
          </a:p>
          <a:p>
            <a:pPr algn="l">
              <a:lnSpc>
                <a:spcPts val="4016"/>
              </a:lnSpc>
            </a:pPr>
            <a:endParaRPr lang="en-US" sz="2868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Or Assessment Centre: </a:t>
            </a: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Multiple exercises (in-tray, case study, role play, group exercise) in addition to an interview. (Armstrong and Taylor, 2023)</a:t>
            </a:r>
          </a:p>
          <a:p>
            <a:pPr algn="l">
              <a:lnSpc>
                <a:spcPts val="4016"/>
              </a:lnSpc>
            </a:pPr>
            <a:endParaRPr lang="en-US" sz="2868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6"/>
              </a:lnSpc>
            </a:pP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Strengths: </a:t>
            </a: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Multiple perspectives reduce bias; simulations show real </a:t>
            </a:r>
            <a:r>
              <a:rPr lang="en-US" sz="2868" dirty="0" err="1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behaviour</a:t>
            </a: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(Torrington et al., 2020)</a:t>
            </a:r>
          </a:p>
          <a:p>
            <a:pPr algn="l">
              <a:lnSpc>
                <a:spcPts val="4016"/>
              </a:lnSpc>
            </a:pPr>
            <a:endParaRPr lang="en-US" sz="2868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4016"/>
              </a:lnSpc>
            </a:pP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Limitations: </a:t>
            </a: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Time-consuming, more resource-intensive. </a:t>
            </a:r>
          </a:p>
          <a:p>
            <a:pPr algn="l">
              <a:lnSpc>
                <a:spcPts val="4016"/>
              </a:lnSpc>
            </a:pPr>
            <a:endParaRPr lang="en-US" sz="2868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ctr">
              <a:lnSpc>
                <a:spcPts val="3178"/>
              </a:lnSpc>
              <a:spcBef>
                <a:spcPct val="0"/>
              </a:spcBef>
            </a:pPr>
            <a:r>
              <a:rPr lang="en-US" sz="2270" i="1" dirty="0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For a team leader, an assessment </a:t>
            </a:r>
            <a:r>
              <a:rPr lang="en-US" sz="2270" i="1" dirty="0" err="1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centre</a:t>
            </a:r>
            <a:r>
              <a:rPr lang="en-US" sz="2270" i="1" dirty="0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 exercise (e.g., presenting a change plan) can reveal leadership, decision-making, and stakeholder management.</a:t>
            </a:r>
          </a:p>
          <a:p>
            <a:pPr algn="ctr">
              <a:lnSpc>
                <a:spcPts val="4576"/>
              </a:lnSpc>
              <a:spcBef>
                <a:spcPct val="0"/>
              </a:spcBef>
            </a:pPr>
            <a:endParaRPr lang="en-US" sz="2270" i="1" dirty="0">
              <a:solidFill>
                <a:srgbClr val="545454"/>
              </a:solidFill>
              <a:latin typeface="Garet Italics"/>
              <a:ea typeface="Garet Italics"/>
              <a:cs typeface="Garet Italics"/>
              <a:sym typeface="Garet Italics"/>
            </a:endParaRPr>
          </a:p>
        </p:txBody>
      </p:sp>
      <p:sp>
        <p:nvSpPr>
          <p:cNvPr id="7" name="Freeform 2">
            <a:extLst>
              <a:ext uri="{FF2B5EF4-FFF2-40B4-BE49-F238E27FC236}">
                <a16:creationId xmlns:a16="http://schemas.microsoft.com/office/drawing/2014/main" id="{ADDC5313-7FCE-35DC-75C1-B1CA6E89F088}"/>
              </a:ext>
            </a:extLst>
          </p:cNvPr>
          <p:cNvSpPr/>
          <p:nvPr/>
        </p:nvSpPr>
        <p:spPr>
          <a:xfrm rot="5400000">
            <a:off x="958942" y="-942965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403368" y="327168"/>
            <a:ext cx="4840370" cy="4186034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25779" y="1137721"/>
            <a:ext cx="17239813" cy="463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6"/>
              </a:lnSpc>
              <a:spcBef>
                <a:spcPct val="0"/>
              </a:spcBef>
            </a:pPr>
            <a:r>
              <a:rPr lang="en-US" sz="2768" b="1">
                <a:solidFill>
                  <a:srgbClr val="3F3D3E"/>
                </a:solidFill>
                <a:latin typeface="Garet Bold"/>
                <a:ea typeface="Garet Bold"/>
                <a:cs typeface="Garet Bold"/>
                <a:sym typeface="Garet Bold"/>
              </a:rPr>
              <a:t>7. Questioning Techniques: Overview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2072" y="1998839"/>
            <a:ext cx="16227228" cy="73713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</a:t>
            </a:r>
            <a:r>
              <a:rPr lang="en-US" sz="2868" i="1" dirty="0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Introduce the idea that how you ask questions matters. </a:t>
            </a:r>
            <a:r>
              <a:rPr lang="en-US" sz="2868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Some key techniques: </a:t>
            </a:r>
          </a:p>
          <a:p>
            <a:pPr algn="l">
              <a:lnSpc>
                <a:spcPts val="4016"/>
              </a:lnSpc>
            </a:pPr>
            <a:endParaRPr lang="en-US" sz="2868" b="1" dirty="0">
              <a:solidFill>
                <a:srgbClr val="545454"/>
              </a:solidFill>
              <a:latin typeface="Garet Bold"/>
              <a:ea typeface="Garet Bold"/>
              <a:cs typeface="Garet Bold"/>
              <a:sym typeface="Garet Bold"/>
            </a:endParaRPr>
          </a:p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Probing Questions </a:t>
            </a:r>
          </a:p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Open/Closed Questions </a:t>
            </a:r>
          </a:p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868" dirty="0" err="1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Behavioural</a:t>
            </a: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/Competency-based Questions </a:t>
            </a:r>
          </a:p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Situational Questions </a:t>
            </a:r>
          </a:p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STAR Technique </a:t>
            </a:r>
          </a:p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Leading Questions (Cautiously) </a:t>
            </a:r>
          </a:p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Socratic Questioning </a:t>
            </a:r>
          </a:p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Funnel Technique </a:t>
            </a:r>
          </a:p>
          <a:p>
            <a:pPr algn="l">
              <a:lnSpc>
                <a:spcPts val="4016"/>
              </a:lnSpc>
            </a:pPr>
            <a:r>
              <a:rPr lang="en-US" sz="2868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Hypothetical/Scenario Questions </a:t>
            </a:r>
          </a:p>
          <a:p>
            <a:pPr algn="l">
              <a:lnSpc>
                <a:spcPts val="4016"/>
              </a:lnSpc>
            </a:pPr>
            <a:endParaRPr lang="en-US" sz="2868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ctr">
              <a:lnSpc>
                <a:spcPts val="3178"/>
              </a:lnSpc>
              <a:spcBef>
                <a:spcPct val="0"/>
              </a:spcBef>
            </a:pPr>
            <a:r>
              <a:rPr lang="en-US" sz="2270" i="1" dirty="0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These enable deeper exploration, avoid bias, and enhance reliability (Saunders et al., 2019; Armstrong and Taylor, 2023)</a:t>
            </a:r>
          </a:p>
          <a:p>
            <a:pPr algn="ctr">
              <a:lnSpc>
                <a:spcPts val="3178"/>
              </a:lnSpc>
              <a:spcBef>
                <a:spcPct val="0"/>
              </a:spcBef>
            </a:pPr>
            <a:endParaRPr lang="en-US" sz="2270" i="1" dirty="0">
              <a:solidFill>
                <a:srgbClr val="545454"/>
              </a:solidFill>
              <a:latin typeface="Garet Italics"/>
              <a:ea typeface="Garet Italics"/>
              <a:cs typeface="Garet Italics"/>
              <a:sym typeface="Garet Italics"/>
            </a:endParaRPr>
          </a:p>
        </p:txBody>
      </p:sp>
      <p:pic>
        <p:nvPicPr>
          <p:cNvPr id="8" name="Picture 7" descr="A person leaning on a question mark&#10;&#10;AI-generated content may be incorrect.">
            <a:extLst>
              <a:ext uri="{FF2B5EF4-FFF2-40B4-BE49-F238E27FC236}">
                <a16:creationId xmlns:a16="http://schemas.microsoft.com/office/drawing/2014/main" id="{F750135C-609B-E26E-EB41-7F811FC2D5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64608" y="2552700"/>
            <a:ext cx="6198526" cy="545708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806543" y="-958941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935189" y="981075"/>
            <a:ext cx="8417622" cy="9488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6"/>
              </a:lnSpc>
              <a:spcBef>
                <a:spcPct val="0"/>
              </a:spcBef>
            </a:pPr>
            <a:r>
              <a:rPr lang="en-US" sz="2768" b="1">
                <a:solidFill>
                  <a:srgbClr val="3F3D3E"/>
                </a:solidFill>
                <a:latin typeface="Garet Bold"/>
                <a:ea typeface="Garet Bold"/>
                <a:cs typeface="Garet Bold"/>
                <a:sym typeface="Garet Bold"/>
              </a:rPr>
              <a:t>8. Justification: Probing, Socratic &amp; Other Techniques for the Team Leader Role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2072" y="2303766"/>
            <a:ext cx="16227228" cy="81855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</a:pPr>
            <a:r>
              <a:rPr lang="en-US" sz="2599" i="1" dirty="0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For a transformation team leader at </a:t>
            </a:r>
            <a:r>
              <a:rPr lang="en-US" sz="2599" i="1" dirty="0" err="1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Scolmore</a:t>
            </a:r>
            <a:r>
              <a:rPr lang="en-US" sz="2599" i="1" dirty="0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, we want to assess not just technical knowledge, but leadership, change agility, resilience, stakeholder management, and culture fit. </a:t>
            </a:r>
          </a:p>
          <a:p>
            <a:pPr algn="l">
              <a:lnSpc>
                <a:spcPts val="3639"/>
              </a:lnSpc>
            </a:pPr>
            <a:endParaRPr lang="en-US" sz="2599" i="1" dirty="0">
              <a:solidFill>
                <a:srgbClr val="545454"/>
              </a:solidFill>
              <a:latin typeface="Garet Italics"/>
              <a:ea typeface="Garet Italics"/>
              <a:cs typeface="Garet Italics"/>
              <a:sym typeface="Garet Italics"/>
            </a:endParaRP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599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Probing: </a:t>
            </a: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follow-up questions to dig deeper (“Tell me more…” and “What led you to do that?”) – to uncover real motivations, reasoning, and depth. </a:t>
            </a: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599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Socratic Questioning: </a:t>
            </a: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asking a sequence of deeper “why?” or clarifying questions to test logic and reflection. This helps assess critical thinking and self-awareness. (Paul and Elder, 2019)</a:t>
            </a: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599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STAR / Competency-Based: </a:t>
            </a: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To get structured, evidence-based answers about past </a:t>
            </a:r>
            <a:r>
              <a:rPr lang="en-US" sz="2599" dirty="0" err="1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behaviour</a:t>
            </a: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. </a:t>
            </a: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599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Open Questions:</a:t>
            </a: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Allow the candidate to elaborate (“Describe a time when…”) </a:t>
            </a:r>
          </a:p>
          <a:p>
            <a:pPr algn="l">
              <a:lnSpc>
                <a:spcPts val="3639"/>
              </a:lnSpc>
            </a:pPr>
            <a:r>
              <a:rPr lang="en-US" sz="2599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• Funnel Technique:</a:t>
            </a: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Start broad, then narrow down to detail. </a:t>
            </a: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599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Use Scenario/Situational:</a:t>
            </a: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For future orientation in transformation contexts. </a:t>
            </a:r>
          </a:p>
          <a:p>
            <a:pPr algn="just">
              <a:lnSpc>
                <a:spcPts val="3639"/>
              </a:lnSpc>
            </a:pPr>
            <a:r>
              <a:rPr lang="en-US" sz="2599" b="1" i="1" dirty="0">
                <a:solidFill>
                  <a:srgbClr val="545454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- </a:t>
            </a:r>
            <a:r>
              <a:rPr lang="en-US" sz="2599" i="1" dirty="0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Avoid overuse of leading questions (which might bias the candidate)</a:t>
            </a:r>
          </a:p>
          <a:p>
            <a:pPr algn="l">
              <a:lnSpc>
                <a:spcPts val="3639"/>
              </a:lnSpc>
            </a:pP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599" b="1" dirty="0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Justify Mix: </a:t>
            </a:r>
            <a:r>
              <a:rPr lang="en-US" sz="2599" dirty="0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The combination helps you gauge depth, consistency, authenticity, and how they would perform in real transformation challenges.</a:t>
            </a:r>
          </a:p>
          <a:p>
            <a:pPr algn="l">
              <a:lnSpc>
                <a:spcPts val="3456"/>
              </a:lnSpc>
              <a:spcBef>
                <a:spcPct val="0"/>
              </a:spcBef>
            </a:pPr>
            <a:endParaRPr lang="en-US" sz="2599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ctr">
              <a:lnSpc>
                <a:spcPts val="2618"/>
              </a:lnSpc>
              <a:spcBef>
                <a:spcPct val="0"/>
              </a:spcBef>
            </a:pPr>
            <a:endParaRPr lang="en-US" sz="2599" dirty="0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425543" y="-928214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935189" y="981075"/>
            <a:ext cx="8949266" cy="9488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6"/>
              </a:lnSpc>
              <a:spcBef>
                <a:spcPct val="0"/>
              </a:spcBef>
            </a:pPr>
            <a:r>
              <a:rPr lang="en-US" sz="2768" b="1">
                <a:solidFill>
                  <a:srgbClr val="3F3D3E"/>
                </a:solidFill>
                <a:latin typeface="Garet Bold"/>
                <a:ea typeface="Garet Bold"/>
                <a:cs typeface="Garet Bold"/>
                <a:sym typeface="Garet Bold"/>
              </a:rPr>
              <a:t>9. Face-to-Face Interview vs Online Interview: </a:t>
            </a:r>
            <a:r>
              <a:rPr lang="en-US" sz="2768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Comparison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2072" y="2303766"/>
            <a:ext cx="16227228" cy="70679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•  Nonverbal Cues/Body Language:</a:t>
            </a: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More visible in face-to-face, though online video gives partial cues </a:t>
            </a:r>
          </a:p>
          <a:p>
            <a:pPr algn="l">
              <a:lnSpc>
                <a:spcPts val="3639"/>
              </a:lnSpc>
            </a:pP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5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Technical/Logistical Issues: </a:t>
            </a: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Online may suffer from connectivity, camera, audio issues </a:t>
            </a:r>
          </a:p>
          <a:p>
            <a:pPr algn="l">
              <a:lnSpc>
                <a:spcPts val="3639"/>
              </a:lnSpc>
            </a:pPr>
            <a:r>
              <a:rPr lang="en-US" sz="25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• Convenience/Cost/Travel: </a:t>
            </a: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Online is more convenient, lower travel cost/time </a:t>
            </a:r>
          </a:p>
          <a:p>
            <a:pPr algn="l">
              <a:lnSpc>
                <a:spcPts val="3639"/>
              </a:lnSpc>
            </a:pPr>
            <a:r>
              <a:rPr lang="en-US" sz="25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• Candidate Comfort/Accessibility: </a:t>
            </a: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Online can widen the pool, but some candidates may struggle with tech.</a:t>
            </a:r>
          </a:p>
          <a:p>
            <a:pPr algn="l">
              <a:lnSpc>
                <a:spcPts val="3639"/>
              </a:lnSpc>
            </a:pPr>
            <a:r>
              <a:rPr lang="en-US" sz="25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• Interviewer Control: </a:t>
            </a: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Face-to-face gives better control (less distractions) </a:t>
            </a:r>
          </a:p>
          <a:p>
            <a:pPr algn="l">
              <a:lnSpc>
                <a:spcPts val="3639"/>
              </a:lnSpc>
            </a:pPr>
            <a:r>
              <a:rPr lang="en-US" sz="25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• Engagement/Rapport:</a:t>
            </a: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Easier to build rapport in person, though good virtual techniques help </a:t>
            </a:r>
          </a:p>
          <a:p>
            <a:pPr algn="l">
              <a:lnSpc>
                <a:spcPts val="3639"/>
              </a:lnSpc>
            </a:pP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5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Assessment of Presence/Charisma:</a:t>
            </a: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Face-to-face is better for observing presence </a:t>
            </a:r>
          </a:p>
          <a:p>
            <a:pPr algn="l">
              <a:lnSpc>
                <a:spcPts val="3639"/>
              </a:lnSpc>
            </a:pP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5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Flexibility:</a:t>
            </a: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 online allows remote/flexible interviewing </a:t>
            </a:r>
          </a:p>
          <a:p>
            <a:pPr algn="l">
              <a:lnSpc>
                <a:spcPts val="3639"/>
              </a:lnSpc>
            </a:pP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• </a:t>
            </a:r>
            <a:r>
              <a:rPr lang="en-US" sz="2599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Fairness/Bias: </a:t>
            </a:r>
            <a:r>
              <a:rPr lang="en-US" sz="2599">
                <a:solidFill>
                  <a:srgbClr val="545454"/>
                </a:solidFill>
                <a:latin typeface="Garet"/>
                <a:ea typeface="Garet"/>
                <a:cs typeface="Garet"/>
                <a:sym typeface="Garet"/>
              </a:rPr>
              <a:t>Both require controls; online may reduce bias if the same format, but also potential for “virtual fatigue” or unfair disadvantage for less tech-savvy candidates </a:t>
            </a:r>
          </a:p>
          <a:p>
            <a:pPr algn="l">
              <a:lnSpc>
                <a:spcPts val="3639"/>
              </a:lnSpc>
            </a:pPr>
            <a:endParaRPr lang="en-US" sz="2599">
              <a:solidFill>
                <a:srgbClr val="545454"/>
              </a:solidFill>
              <a:latin typeface="Garet"/>
              <a:ea typeface="Garet"/>
              <a:cs typeface="Garet"/>
              <a:sym typeface="Garet"/>
            </a:endParaRPr>
          </a:p>
          <a:p>
            <a:pPr algn="ctr">
              <a:lnSpc>
                <a:spcPts val="3178"/>
              </a:lnSpc>
              <a:spcBef>
                <a:spcPct val="0"/>
              </a:spcBef>
            </a:pPr>
            <a:r>
              <a:rPr lang="en-US" sz="2270" i="1">
                <a:solidFill>
                  <a:srgbClr val="545454"/>
                </a:solidFill>
                <a:latin typeface="Garet Italics"/>
                <a:ea typeface="Garet Italics"/>
                <a:cs typeface="Garet Italics"/>
                <a:sym typeface="Garet Italics"/>
              </a:rPr>
              <a:t> For the Scolmore team leader role, note which format might suit, or a hybrid approach. (Adapted from CIPD, 2023; Jeske and Shultz, 2016.)</a:t>
            </a:r>
          </a:p>
          <a:p>
            <a:pPr algn="l">
              <a:lnSpc>
                <a:spcPts val="2618"/>
              </a:lnSpc>
              <a:spcBef>
                <a:spcPct val="0"/>
              </a:spcBef>
            </a:pPr>
            <a:endParaRPr lang="en-US" sz="2270" i="1">
              <a:solidFill>
                <a:srgbClr val="545454"/>
              </a:solidFill>
              <a:latin typeface="Garet Italics"/>
              <a:ea typeface="Garet Italics"/>
              <a:cs typeface="Garet Italics"/>
              <a:sym typeface="Garet Itali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1256559" y="-884412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935189" y="981075"/>
            <a:ext cx="8417622" cy="463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6"/>
              </a:lnSpc>
              <a:spcBef>
                <a:spcPct val="0"/>
              </a:spcBef>
            </a:pPr>
            <a:r>
              <a:rPr lang="en-US" sz="2768" b="1">
                <a:solidFill>
                  <a:srgbClr val="3F3D3E"/>
                </a:solidFill>
                <a:latin typeface="Garet Bold"/>
                <a:ea typeface="Garet Bold"/>
                <a:cs typeface="Garet Bold"/>
                <a:sym typeface="Garet Bold"/>
              </a:rPr>
              <a:t>10. Face-to-Face: Advantages &amp; Challenges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-4240768" y="2342681"/>
            <a:ext cx="16227228" cy="815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ADVANTAGES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 b="1">
              <a:solidFill>
                <a:srgbClr val="545454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920139" y="5964242"/>
            <a:ext cx="16227228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CHALLENGES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593428" y="2839155"/>
            <a:ext cx="7119342" cy="29822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Richer interaction 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Better observation of nonverbal cues 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Stronger rapport 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Fewer technical issues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More personal feel</a:t>
            </a:r>
          </a:p>
          <a:p>
            <a:pPr algn="ctr">
              <a:lnSpc>
                <a:spcPts val="3876"/>
              </a:lnSpc>
              <a:spcBef>
                <a:spcPct val="0"/>
              </a:spcBef>
            </a:pPr>
            <a:endParaRPr lang="en-US" sz="2768" b="1" i="1" dirty="0">
              <a:solidFill>
                <a:srgbClr val="000000"/>
              </a:solidFill>
              <a:latin typeface="Garet Bold Italics"/>
              <a:ea typeface="Garet Bold Italics"/>
              <a:cs typeface="Garet Bold Italics"/>
              <a:sym typeface="Garet Bold Italics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590800" y="6525173"/>
            <a:ext cx="14184154" cy="2305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6"/>
              </a:lnSpc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Scheduling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Travel time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Cost</a:t>
            </a:r>
          </a:p>
          <a:p>
            <a:pPr algn="l">
              <a:lnSpc>
                <a:spcPts val="3178"/>
              </a:lnSpc>
              <a:spcBef>
                <a:spcPct val="0"/>
              </a:spcBef>
            </a:pPr>
            <a:r>
              <a:rPr lang="en-US" sz="227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   - </a:t>
            </a:r>
            <a:r>
              <a:rPr lang="en-US" sz="2270" i="1" dirty="0">
                <a:solidFill>
                  <a:srgbClr val="000000"/>
                </a:solidFill>
                <a:latin typeface="Garet Italics"/>
                <a:ea typeface="Garet Italics"/>
                <a:cs typeface="Garet Italics"/>
                <a:sym typeface="Garet Italics"/>
              </a:rPr>
              <a:t>Location constraints are potentially more intimidating for candidates. (Jeske and Shultz, 2016)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-4240768" y="2342681"/>
            <a:ext cx="16227228" cy="815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ADVANTAGES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endParaRPr lang="en-US" sz="2400" b="1">
              <a:solidFill>
                <a:srgbClr val="545454"/>
              </a:solidFill>
              <a:latin typeface="Garet Bold"/>
              <a:ea typeface="Garet Bold"/>
              <a:cs typeface="Garet Bold"/>
              <a:sym typeface="Garet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537036" y="6143312"/>
            <a:ext cx="16227228" cy="396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400" b="1">
                <a:solidFill>
                  <a:srgbClr val="545454"/>
                </a:solidFill>
                <a:latin typeface="Garet Bold"/>
                <a:ea typeface="Garet Bold"/>
                <a:cs typeface="Garet Bold"/>
                <a:sym typeface="Garet Bold"/>
              </a:rPr>
              <a:t>CHALLENGES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683033" y="2803691"/>
            <a:ext cx="14758274" cy="34824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6"/>
              </a:lnSpc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Cost/Time Efficient</a:t>
            </a:r>
          </a:p>
          <a:p>
            <a:pPr algn="l">
              <a:lnSpc>
                <a:spcPts val="3876"/>
              </a:lnSpc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Flexible</a:t>
            </a:r>
          </a:p>
          <a:p>
            <a:pPr algn="just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Geographic Reach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Easier Scheduling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Recordability (with consent)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Convenient, cost-efficient, and geographically flexible (Jeske and Shultz, 2016)</a:t>
            </a:r>
          </a:p>
          <a:p>
            <a:pPr algn="ctr">
              <a:lnSpc>
                <a:spcPts val="3876"/>
              </a:lnSpc>
              <a:spcBef>
                <a:spcPct val="0"/>
              </a:spcBef>
            </a:pPr>
            <a:endParaRPr lang="en-US" sz="2768" b="1" i="1" dirty="0">
              <a:solidFill>
                <a:srgbClr val="000000"/>
              </a:solidFill>
              <a:latin typeface="Garet Bold Italics"/>
              <a:ea typeface="Garet Bold Italics"/>
              <a:cs typeface="Garet Bold Italics"/>
              <a:sym typeface="Garet Bold Italics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537036" y="6852129"/>
            <a:ext cx="13053060" cy="3716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Technical Issues (Connectivity, Audio/Video Quality)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Less Natural Rapport 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• Limited body language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400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 • Possibility of distractions, fairness issues (if candidate has poor tech)</a:t>
            </a:r>
          </a:p>
          <a:p>
            <a:pPr algn="l">
              <a:lnSpc>
                <a:spcPts val="3876"/>
              </a:lnSpc>
              <a:spcBef>
                <a:spcPct val="0"/>
              </a:spcBef>
            </a:pPr>
            <a:r>
              <a:rPr lang="en-US" sz="2768" b="1" i="1" dirty="0">
                <a:solidFill>
                  <a:srgbClr val="000000"/>
                </a:solidFill>
                <a:latin typeface="Garet Bold Italics"/>
                <a:ea typeface="Garet Bold Italics"/>
                <a:cs typeface="Garet Bold Italics"/>
                <a:sym typeface="Garet Bold Italics"/>
              </a:rPr>
              <a:t> </a:t>
            </a:r>
          </a:p>
          <a:p>
            <a:pPr algn="l">
              <a:lnSpc>
                <a:spcPts val="3178"/>
              </a:lnSpc>
              <a:spcBef>
                <a:spcPct val="0"/>
              </a:spcBef>
            </a:pPr>
            <a:r>
              <a:rPr lang="en-US" sz="2270" i="1" dirty="0">
                <a:solidFill>
                  <a:srgbClr val="000000"/>
                </a:solidFill>
                <a:latin typeface="Garet Italics"/>
                <a:ea typeface="Garet Italics"/>
                <a:cs typeface="Garet Italics"/>
                <a:sym typeface="Garet Italics"/>
              </a:rPr>
              <a:t>Test connection ahead, provide guidelines, use a structured format, and ensure backup.</a:t>
            </a:r>
          </a:p>
          <a:p>
            <a:pPr algn="l">
              <a:lnSpc>
                <a:spcPts val="3178"/>
              </a:lnSpc>
              <a:spcBef>
                <a:spcPct val="0"/>
              </a:spcBef>
            </a:pPr>
            <a:endParaRPr lang="en-US" sz="2270" i="1" dirty="0">
              <a:solidFill>
                <a:srgbClr val="000000"/>
              </a:solidFill>
              <a:latin typeface="Garet Italics"/>
              <a:ea typeface="Garet Italics"/>
              <a:cs typeface="Garet Italics"/>
              <a:sym typeface="Garet Italics"/>
            </a:endParaRPr>
          </a:p>
        </p:txBody>
      </p:sp>
      <p:sp>
        <p:nvSpPr>
          <p:cNvPr id="8" name="Explosion: 8 Points 7">
            <a:extLst>
              <a:ext uri="{FF2B5EF4-FFF2-40B4-BE49-F238E27FC236}">
                <a16:creationId xmlns:a16="http://schemas.microsoft.com/office/drawing/2014/main" id="{6A61E0C3-AC45-4D60-D87E-E3766512A278}"/>
              </a:ext>
            </a:extLst>
          </p:cNvPr>
          <p:cNvSpPr/>
          <p:nvPr/>
        </p:nvSpPr>
        <p:spPr>
          <a:xfrm>
            <a:off x="4257993" y="344881"/>
            <a:ext cx="8839200" cy="2235602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ts val="3876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768" b="1" i="0" u="none" strike="noStrike" kern="1200" cap="none" spc="0" normalizeH="0" baseline="0" noProof="0">
                <a:ln>
                  <a:noFill/>
                </a:ln>
                <a:solidFill>
                  <a:srgbClr val="3F3D3E"/>
                </a:solidFill>
                <a:effectLst/>
                <a:uLnTx/>
                <a:uFillTx/>
                <a:latin typeface="Garet Bold"/>
                <a:ea typeface="Garet Bold"/>
                <a:cs typeface="Garet Bold"/>
                <a:sym typeface="Garet Bold"/>
              </a:rPr>
              <a:t>11. Online Interviews: Advantages &amp; Challenges</a:t>
            </a:r>
            <a:endParaRPr kumimoji="0" lang="en-US" sz="2768" b="1" i="0" u="none" strike="noStrike" kern="1200" cap="none" spc="0" normalizeH="0" baseline="0" noProof="0" dirty="0">
              <a:ln>
                <a:noFill/>
              </a:ln>
              <a:solidFill>
                <a:srgbClr val="3F3D3E"/>
              </a:solidFill>
              <a:effectLst/>
              <a:uLnTx/>
              <a:uFillTx/>
              <a:latin typeface="Garet Bold"/>
              <a:ea typeface="Garet Bold"/>
              <a:cs typeface="Garet Bold"/>
              <a:sym typeface="Garet Bold"/>
            </a:endParaRPr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9396657A-EBD2-94DB-278A-32C969A249F9}"/>
              </a:ext>
            </a:extLst>
          </p:cNvPr>
          <p:cNvSpPr/>
          <p:nvPr/>
        </p:nvSpPr>
        <p:spPr>
          <a:xfrm rot="5400000">
            <a:off x="514852" y="-958941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806543" y="-951259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935189" y="981075"/>
            <a:ext cx="8417622" cy="463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6"/>
              </a:lnSpc>
              <a:spcBef>
                <a:spcPct val="0"/>
              </a:spcBef>
            </a:pPr>
            <a:r>
              <a:rPr lang="en-US" sz="2768" b="1">
                <a:solidFill>
                  <a:srgbClr val="3F3D3E"/>
                </a:solidFill>
                <a:latin typeface="Garet Bold"/>
                <a:ea typeface="Garet Bold"/>
                <a:cs typeface="Garet Bold"/>
                <a:sym typeface="Garet Bold"/>
              </a:rPr>
              <a:t>12. Conclusion and Recommendations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8700" y="2114783"/>
            <a:ext cx="17259300" cy="5986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33"/>
              </a:lnSpc>
              <a:spcBef>
                <a:spcPct val="0"/>
              </a:spcBef>
            </a:pPr>
            <a:r>
              <a:rPr lang="en-US" sz="2452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• Recruiting the right person at the right time means following a robust process from job analysis to onboarding </a:t>
            </a:r>
          </a:p>
          <a:p>
            <a:pPr algn="l">
              <a:lnSpc>
                <a:spcPts val="3433"/>
              </a:lnSpc>
              <a:spcBef>
                <a:spcPct val="0"/>
              </a:spcBef>
            </a:pPr>
            <a:endParaRPr lang="en-US" sz="2452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3433"/>
              </a:lnSpc>
              <a:spcBef>
                <a:spcPct val="0"/>
              </a:spcBef>
            </a:pPr>
            <a:r>
              <a:rPr lang="en-US" sz="2452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• For a transformation team leader, structured, competency-based, and assessment-centre techniques are most appropriate </a:t>
            </a:r>
          </a:p>
          <a:p>
            <a:pPr algn="l">
              <a:lnSpc>
                <a:spcPts val="3433"/>
              </a:lnSpc>
              <a:spcBef>
                <a:spcPct val="0"/>
              </a:spcBef>
            </a:pPr>
            <a:endParaRPr lang="en-US" sz="2452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3433"/>
              </a:lnSpc>
              <a:spcBef>
                <a:spcPct val="0"/>
              </a:spcBef>
            </a:pPr>
            <a:r>
              <a:rPr lang="en-US" sz="2452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• Use probing, Socratic, scenario, behavioral questioning to deeply assess mindset, fit, thinking </a:t>
            </a:r>
          </a:p>
          <a:p>
            <a:pPr algn="l">
              <a:lnSpc>
                <a:spcPts val="3433"/>
              </a:lnSpc>
              <a:spcBef>
                <a:spcPct val="0"/>
              </a:spcBef>
            </a:pPr>
            <a:endParaRPr lang="en-US" sz="2452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3433"/>
              </a:lnSpc>
              <a:spcBef>
                <a:spcPct val="0"/>
              </a:spcBef>
            </a:pPr>
            <a:r>
              <a:rPr lang="en-US" sz="2452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• A hybrid interviewing approach (face-to-face and online) may leverage the strengths of both </a:t>
            </a:r>
          </a:p>
          <a:p>
            <a:pPr algn="l">
              <a:lnSpc>
                <a:spcPts val="3433"/>
              </a:lnSpc>
              <a:spcBef>
                <a:spcPct val="0"/>
              </a:spcBef>
            </a:pPr>
            <a:endParaRPr lang="en-US" sz="2452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  <a:p>
            <a:pPr algn="l">
              <a:lnSpc>
                <a:spcPts val="3433"/>
              </a:lnSpc>
              <a:spcBef>
                <a:spcPct val="0"/>
              </a:spcBef>
            </a:pPr>
            <a:r>
              <a:rPr lang="en-US" sz="2452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• For Scolmore, consider using Panel and Situational/Assessment exercises, and ensure alignment with company culture and values.</a:t>
            </a:r>
          </a:p>
          <a:p>
            <a:pPr algn="l">
              <a:lnSpc>
                <a:spcPts val="3433"/>
              </a:lnSpc>
              <a:spcBef>
                <a:spcPct val="0"/>
              </a:spcBef>
            </a:pPr>
            <a:endParaRPr lang="en-US" sz="2452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  <a:p>
            <a:pPr algn="ctr">
              <a:lnSpc>
                <a:spcPts val="3433"/>
              </a:lnSpc>
              <a:spcBef>
                <a:spcPct val="0"/>
              </a:spcBef>
            </a:pPr>
            <a:endParaRPr lang="en-US" sz="2452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737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170615" y="18215"/>
            <a:ext cx="4840370" cy="5181599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668325" y="4041844"/>
            <a:ext cx="12951349" cy="1974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107"/>
              </a:lnSpc>
            </a:pPr>
            <a:r>
              <a:rPr lang="en-US" sz="11505" b="1">
                <a:solidFill>
                  <a:srgbClr val="E9E9E9"/>
                </a:solidFill>
                <a:latin typeface="Alexandria Bold"/>
                <a:ea typeface="Alexandria Bold"/>
                <a:cs typeface="Alexandria Bold"/>
                <a:sym typeface="Alexandria Bold"/>
              </a:rPr>
              <a:t>THANK YOU!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9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5400000">
            <a:off x="-598671" y="-1743170"/>
            <a:ext cx="4840370" cy="6758253"/>
          </a:xfrm>
          <a:custGeom>
            <a:avLst/>
            <a:gdLst/>
            <a:ahLst/>
            <a:cxnLst/>
            <a:rect l="l" t="t" r="r" b="b"/>
            <a:pathLst>
              <a:path w="4840370" h="6758253">
                <a:moveTo>
                  <a:pt x="0" y="0"/>
                </a:moveTo>
                <a:lnTo>
                  <a:pt x="4840370" y="0"/>
                </a:lnTo>
                <a:lnTo>
                  <a:pt x="4840370" y="6758253"/>
                </a:lnTo>
                <a:lnTo>
                  <a:pt x="0" y="67582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0" y="1172886"/>
            <a:ext cx="8417622" cy="4630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6"/>
              </a:lnSpc>
              <a:spcBef>
                <a:spcPct val="0"/>
              </a:spcBef>
            </a:pPr>
            <a:r>
              <a:rPr lang="en-US" sz="2768" b="1">
                <a:solidFill>
                  <a:srgbClr val="3F3D3E"/>
                </a:solidFill>
                <a:latin typeface="Garet Bold"/>
                <a:ea typeface="Garet Bold"/>
                <a:cs typeface="Garet Bold"/>
                <a:sym typeface="Garet Bold"/>
              </a:rPr>
              <a:t>13. References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72463" y="2078835"/>
            <a:ext cx="14943073" cy="8208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Armstrong, M. and Taylor, S. (2023) Armstrong’s Handbook of Human Resource Management Practice. 16th ed. London: Kogan Page.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Arthur, W., Day, E.A., McNelly, T.L. and Edens, P.S. (2003) ‘A meta-analysis of the criterion-related validity of assessment center dimensions.’ Personnel Psychology, 56(1), pp.125–154.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Bratton, J. and Gold, J. (2022) Human Resource Management: Theory and Practice. 7th ed. London: Palgrave.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Campion, M.A., Palmer, D.K. and Campion, J.E. (1997) ‘A review of structure in the selection interview.’ Personnel Psychology, 50(3), pp.655–702.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Chartered Institute of Personnel and Development (CIPD). (2023) Resourcing and Talent Planning: Factsheet. London: CIPD.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Jeske, D. and Shultz, K.S. (2016) ‘Using virtual interviews in talent acquisition: A field study.’ International Journal of Selection and Assessment, 24(3), pp.262–270.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•Kotter, J.P. (2012) Leading Change. Boston: Harvard Business Review Press.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Lievens, F. and Sackett, P.R. (2012) ‘The validity of interpersonal skills assessment via situational judgment tests.’ Journal of Applied Psychology, 97(2), pp.460–468.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Paul, R. and Elder, L. (2019) The Miniature Guide to Critical Thinking Concepts and Tools. 8th ed. Foundation for Critical Thinking.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Rees, G. and Smith, P. (2021) Strategic Human Resource Management: An International Perspective. 4th ed. London: Sage.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Saunders, M., Lewis, P. andThornhill, A. (2019) Research Methods for Business Students. 8th ed. Harlow: Pearson.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Scolmore Group. (2024) About Us. [Online] Available at: https://www.scolmore.com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 [Accessed 5 October 2025].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Torrington, D., Hall, L., Taylor, S. and Atkinson, C. (2020) Human Resource Management. 11th ed. Harlow: Pearson.</a:t>
            </a:r>
          </a:p>
          <a:p>
            <a:pPr algn="l">
              <a:lnSpc>
                <a:spcPts val="2756"/>
              </a:lnSpc>
              <a:spcBef>
                <a:spcPct val="0"/>
              </a:spcBef>
            </a:pPr>
            <a:r>
              <a:rPr lang="en-US" sz="1968" i="1">
                <a:solidFill>
                  <a:srgbClr val="3F3D3E"/>
                </a:solidFill>
                <a:latin typeface="Garet Italics"/>
                <a:ea typeface="Garet Italics"/>
                <a:cs typeface="Garet Italics"/>
                <a:sym typeface="Garet Italics"/>
              </a:rPr>
              <a:t>Ulrich, D. (2016) Victory Through Organization. New York: McGraw-Hill Education.</a:t>
            </a:r>
          </a:p>
          <a:p>
            <a:pPr algn="ctr">
              <a:lnSpc>
                <a:spcPts val="2756"/>
              </a:lnSpc>
              <a:spcBef>
                <a:spcPct val="0"/>
              </a:spcBef>
            </a:pPr>
            <a:endParaRPr lang="en-US" sz="1968" i="1">
              <a:solidFill>
                <a:srgbClr val="3F3D3E"/>
              </a:solidFill>
              <a:latin typeface="Garet Italics"/>
              <a:ea typeface="Garet Italics"/>
              <a:cs typeface="Garet Italics"/>
              <a:sym typeface="Garet Italic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1941</Words>
  <Application>Microsoft Office PowerPoint</Application>
  <PresentationFormat>Custom</PresentationFormat>
  <Paragraphs>167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Calibri</vt:lpstr>
      <vt:lpstr>Garet Italics</vt:lpstr>
      <vt:lpstr>Garet Bold Italics</vt:lpstr>
      <vt:lpstr>Garet Bold</vt:lpstr>
      <vt:lpstr>Arial</vt:lpstr>
      <vt:lpstr>Alexandria Bold</vt:lpstr>
      <vt:lpstr>Glacial Indifference Bold</vt:lpstr>
      <vt:lpstr>Garet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Grey Minimalist Professional Project Presentation</dc:title>
  <cp:lastModifiedBy>Daniela Carlan (2212842)</cp:lastModifiedBy>
  <cp:revision>7</cp:revision>
  <dcterms:created xsi:type="dcterms:W3CDTF">2006-08-16T00:00:00Z</dcterms:created>
  <dcterms:modified xsi:type="dcterms:W3CDTF">2025-10-12T16:15:50Z</dcterms:modified>
  <dc:identifier>DAG1UW9eHAA</dc:identifier>
</cp:coreProperties>
</file>