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3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138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23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379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618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85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953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732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449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875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84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664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1DFCC-9EFD-4B67-9B04-FCD15AC43CF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0547D-D8E3-4A97-8362-81762D16F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78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modern-christmas-decorations-jp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tefullyeclectic.com/25-awesome-christmas-cocktail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ouplecooks.com/Christmas-cocktails-drinks/" TargetMode="External"/><Relationship Id="rId3" Type="http://schemas.openxmlformats.org/officeDocument/2006/relationships/hyperlink" Target="https://www.architecturaldigest.com/gallery/17-hotels-with-christmas-decorations-and-holiday-displays" TargetMode="External"/><Relationship Id="rId7" Type="http://schemas.openxmlformats.org/officeDocument/2006/relationships/hyperlink" Target="https://www.bbcgoodfood.com/recipes/collection/christmas-day-drinks-recipes" TargetMode="External"/><Relationship Id="rId2" Type="http://schemas.openxmlformats.org/officeDocument/2006/relationships/hyperlink" Target="mailto:2133017@student.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dlowmanor.co.uk/wp-content/uploads/2022/08/HM-Christmas-2022.pdf?_ga=2.7953906.1317558180.1668689142-1497018276.1668689142" TargetMode="External"/><Relationship Id="rId5" Type="http://schemas.openxmlformats.org/officeDocument/2006/relationships/hyperlink" Target="https://www.theferryhouse.co.uk/christmas/christmas-parties" TargetMode="External"/><Relationship Id="rId4" Type="http://schemas.openxmlformats.org/officeDocument/2006/relationships/hyperlink" Target="https://www.hytheimperial.co.uk/christmas-2022/?_ga=2.110171845.1317558180.1668689142-1497018276.1668689142" TargetMode="External"/><Relationship Id="rId9" Type="http://schemas.openxmlformats.org/officeDocument/2006/relationships/hyperlink" Target="https://www.townandcountrymag.com/leisure/drinks/how-to/g785/best-mocktail-recip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9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34B88-FEB0-4D45-6199-8D54BA9CF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809"/>
            <a:ext cx="10515600" cy="152065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lgerian" panose="04020705040A02060702" pitchFamily="82" charset="0"/>
              </a:rPr>
              <a:t>Hotel Trinity</a:t>
            </a:r>
            <a:br>
              <a:rPr lang="en-GB" dirty="0">
                <a:latin typeface="Algerian" panose="04020705040A02060702" pitchFamily="82" charset="0"/>
              </a:rPr>
            </a:br>
            <a:r>
              <a:rPr lang="en-GB" dirty="0">
                <a:solidFill>
                  <a:srgbClr val="FFC000"/>
                </a:solidFill>
                <a:latin typeface="Algerian" panose="04020705040A02060702" pitchFamily="82" charset="0"/>
              </a:rPr>
              <a:t>****</a:t>
            </a:r>
            <a:br>
              <a:rPr lang="en-GB" dirty="0">
                <a:solidFill>
                  <a:srgbClr val="FFC000"/>
                </a:solidFill>
                <a:latin typeface="Algerian" panose="04020705040A02060702" pitchFamily="82" charset="0"/>
              </a:rPr>
            </a:br>
            <a:r>
              <a:rPr lang="en-GB" sz="2700" b="1" dirty="0">
                <a:latin typeface="Dreaming Outloud Script Pro" panose="020B0604020202020204" pitchFamily="66" charset="0"/>
                <a:cs typeface="Dreaming Outloud Script Pro" panose="020B0604020202020204" pitchFamily="66" charset="0"/>
              </a:rPr>
              <a:t>Christmas Party</a:t>
            </a:r>
            <a:br>
              <a:rPr lang="en-GB" dirty="0">
                <a:solidFill>
                  <a:schemeClr val="accent4"/>
                </a:solidFill>
                <a:latin typeface="Algerian" panose="04020705040A02060702" pitchFamily="82" charset="0"/>
              </a:rPr>
            </a:br>
            <a:r>
              <a:rPr lang="en-GB" sz="1100" b="1" dirty="0">
                <a:latin typeface="Algerian" panose="04020705040A02060702" pitchFamily="82" charset="0"/>
              </a:rPr>
              <a:t>Hotel trinity</a:t>
            </a:r>
            <a:r>
              <a:rPr lang="en-US" sz="1100" dirty="0">
                <a:latin typeface="+mn-lt"/>
              </a:rPr>
              <a:t>, Canterbury Road, Barham, Canterbury, Kent, CT4 6QX</a:t>
            </a:r>
            <a:endParaRPr lang="en-GB" sz="11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C57B0-0E22-A131-3F70-924CD0090A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400" b="0" i="0" dirty="0">
                <a:effectLst/>
                <a:latin typeface="Baskerville Old Face" panose="02020602080505020303" pitchFamily="18" charset="0"/>
              </a:rPr>
              <a:t>Come celebrate Christmas party with us ! You can enjoy a delicious three course meal followed by dancing with your friends and colleagues to our resident DJ.</a:t>
            </a:r>
            <a:endParaRPr lang="en-GB" sz="1400" dirty="0">
              <a:latin typeface="Baskerville Old Face" panose="02020602080505020303" pitchFamily="18" charset="0"/>
            </a:endParaRPr>
          </a:p>
          <a:p>
            <a:pPr marL="0" indent="0">
              <a:buNone/>
            </a:pPr>
            <a:r>
              <a:rPr lang="en-GB" sz="1400" dirty="0">
                <a:latin typeface="Baskerville Old Face" panose="02020602080505020303" pitchFamily="18" charset="0"/>
              </a:rPr>
              <a:t>Party Night Dates, arrival at 7 pm </a:t>
            </a:r>
          </a:p>
          <a:p>
            <a:pPr marL="0" indent="0">
              <a:buNone/>
            </a:pPr>
            <a:r>
              <a:rPr lang="en-GB" sz="1400" b="1" dirty="0"/>
              <a:t>FRI 23</a:t>
            </a:r>
            <a:r>
              <a:rPr lang="en-GB" sz="1400" b="1" baseline="30000" dirty="0">
                <a:latin typeface="+mj-lt"/>
              </a:rPr>
              <a:t>rd </a:t>
            </a:r>
            <a:r>
              <a:rPr lang="en-GB" sz="1400" b="1" dirty="0">
                <a:latin typeface="+mj-lt"/>
              </a:rPr>
              <a:t>- Sat </a:t>
            </a:r>
            <a:r>
              <a:rPr lang="en-GB" sz="1400" b="1" dirty="0"/>
              <a:t>24</a:t>
            </a:r>
            <a:r>
              <a:rPr lang="en-GB" sz="1400" b="1" baseline="30000" dirty="0">
                <a:latin typeface="+mj-lt"/>
              </a:rPr>
              <a:t>rd </a:t>
            </a:r>
            <a:endParaRPr lang="en-GB" sz="1400" b="1" dirty="0">
              <a:latin typeface="+mj-lt"/>
            </a:endParaRPr>
          </a:p>
          <a:p>
            <a:pPr marL="0" indent="0">
              <a:buNone/>
            </a:pPr>
            <a:r>
              <a:rPr lang="en-GB" sz="1400" dirty="0">
                <a:latin typeface="Baskerville Old Face" panose="02020602080505020303" pitchFamily="18" charset="0"/>
              </a:rPr>
              <a:t>Lunch is available with the same menu 12-3 pm, Monday to Thursday</a:t>
            </a:r>
          </a:p>
          <a:p>
            <a:pPr marL="0" indent="0">
              <a:buNone/>
            </a:pPr>
            <a:r>
              <a:rPr lang="en-GB" sz="1400" b="1" dirty="0">
                <a:latin typeface="Baskerville Old Face" panose="02020602080505020303" pitchFamily="18" charset="0"/>
              </a:rPr>
              <a:t>Prices</a:t>
            </a:r>
          </a:p>
          <a:p>
            <a:pPr marL="0" indent="0">
              <a:buNone/>
            </a:pPr>
            <a:r>
              <a:rPr lang="en-GB" sz="1400" dirty="0">
                <a:latin typeface="Baskerville Old Face" panose="02020602080505020303" pitchFamily="18" charset="0"/>
              </a:rPr>
              <a:t>3 courses dinner </a:t>
            </a:r>
            <a:r>
              <a:rPr lang="en-GB" sz="1400" dirty="0">
                <a:latin typeface="Montserrat SemiBold" panose="00000700000000000000" pitchFamily="2" charset="0"/>
              </a:rPr>
              <a:t>₤</a:t>
            </a:r>
            <a:r>
              <a:rPr lang="en-GB" sz="1400" dirty="0">
                <a:latin typeface="Baskerville Old Face" panose="02020602080505020303" pitchFamily="18" charset="0"/>
              </a:rPr>
              <a:t>39.95 pp</a:t>
            </a:r>
          </a:p>
          <a:p>
            <a:pPr marL="0" indent="0">
              <a:buNone/>
            </a:pPr>
            <a:r>
              <a:rPr lang="en-US" sz="1400" dirty="0">
                <a:latin typeface="Baskerville Old Face" panose="02020602080505020303" pitchFamily="18" charset="0"/>
              </a:rPr>
              <a:t>Pre-booking required. A deposit of £20 per person will be required and the full balance is due 8 weeks prior to the event date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38CC9-D9D5-2E61-F97D-E759698823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50702" y="1825624"/>
            <a:ext cx="5181600" cy="5032375"/>
          </a:xfrm>
          <a:effectLst>
            <a:softEdge rad="317500"/>
          </a:effectLst>
        </p:spPr>
        <p:txBody>
          <a:bodyPr/>
          <a:lstStyle/>
          <a:p>
            <a:pPr marL="0" indent="0">
              <a:buNone/>
            </a:pPr>
            <a:r>
              <a:rPr lang="en-GB" sz="1400" b="1" i="1" dirty="0"/>
              <a:t>Starters</a:t>
            </a:r>
          </a:p>
          <a:p>
            <a:pPr marL="0" indent="0">
              <a:buNone/>
            </a:pPr>
            <a:r>
              <a:rPr lang="en-GB" sz="1100" dirty="0"/>
              <a:t>Carrot and coriander soup with focaccia croutons and coriander cress (VG</a:t>
            </a:r>
            <a:r>
              <a:rPr lang="en-GB" sz="1100" dirty="0">
                <a:latin typeface="Montserrat SemiBold" panose="00000700000000000000" pitchFamily="2" charset="0"/>
              </a:rPr>
              <a:t>|</a:t>
            </a:r>
            <a:r>
              <a:rPr lang="en-GB" sz="1100" dirty="0"/>
              <a:t>CAN BE GF |V</a:t>
            </a:r>
            <a:r>
              <a:rPr lang="en-GB" sz="1100" dirty="0">
                <a:latin typeface="Montserrat SemiBold" panose="00000700000000000000" pitchFamily="2" charset="0"/>
              </a:rPr>
              <a:t> | </a:t>
            </a:r>
            <a:r>
              <a:rPr lang="en-GB" sz="1100" dirty="0"/>
              <a:t>EF</a:t>
            </a:r>
            <a:r>
              <a:rPr lang="en-GB" sz="1100" dirty="0">
                <a:latin typeface="Montserrat SemiBold" panose="00000700000000000000" pitchFamily="2" charset="0"/>
              </a:rPr>
              <a:t> | </a:t>
            </a:r>
            <a:r>
              <a:rPr lang="en-GB" sz="1100" dirty="0"/>
              <a:t>DF)</a:t>
            </a:r>
          </a:p>
          <a:p>
            <a:pPr marL="0" indent="0">
              <a:buNone/>
            </a:pPr>
            <a:r>
              <a:rPr lang="en-GB" sz="1100" dirty="0"/>
              <a:t>Chicken and wild mushrooms terrine with prune gel, brioche</a:t>
            </a:r>
          </a:p>
          <a:p>
            <a:pPr marL="0" indent="0">
              <a:buNone/>
            </a:pPr>
            <a:r>
              <a:rPr lang="en-GB" sz="1400" b="1" i="1" dirty="0"/>
              <a:t>Mains</a:t>
            </a:r>
          </a:p>
          <a:p>
            <a:pPr marL="0" indent="0">
              <a:buNone/>
            </a:pPr>
            <a:r>
              <a:rPr lang="en-GB" sz="1100" dirty="0"/>
              <a:t>Roast Turkey, Beef dripping roast potatoes, roasted carrots &amp; parsnip, stuffing, pigs in blankets, Yorkshire pudding, braised red cabbage, roasted Brussels (GFA </a:t>
            </a:r>
            <a:r>
              <a:rPr lang="en-GB" sz="1100" dirty="0">
                <a:latin typeface="Montserrat SemiBold" panose="00000700000000000000" pitchFamily="2" charset="0"/>
              </a:rPr>
              <a:t>| </a:t>
            </a:r>
            <a:r>
              <a:rPr lang="en-GB" sz="1100" dirty="0"/>
              <a:t>DFA)</a:t>
            </a:r>
          </a:p>
          <a:p>
            <a:pPr marL="0" indent="0">
              <a:buNone/>
            </a:pPr>
            <a:r>
              <a:rPr lang="en-GB" sz="1100" dirty="0"/>
              <a:t>Roasted Vegetable &amp; </a:t>
            </a:r>
            <a:r>
              <a:rPr lang="en-GB" sz="1100" dirty="0" err="1"/>
              <a:t>Chesnut</a:t>
            </a:r>
            <a:r>
              <a:rPr lang="en-GB" sz="1100" dirty="0"/>
              <a:t> roast, Roasted potatoes, carrots &amp; parsnip, Yorkshire pudding, braised red cabbage, roasted Brussels (VG</a:t>
            </a:r>
            <a:r>
              <a:rPr lang="en-GB" sz="1100" dirty="0">
                <a:latin typeface="Montserrat SemiBold" panose="00000700000000000000" pitchFamily="2" charset="0"/>
              </a:rPr>
              <a:t> |</a:t>
            </a:r>
            <a:r>
              <a:rPr lang="en-GB" sz="1100" dirty="0"/>
              <a:t> GFA)</a:t>
            </a:r>
          </a:p>
          <a:p>
            <a:pPr marL="0" indent="0">
              <a:buNone/>
            </a:pPr>
            <a:r>
              <a:rPr lang="en-GB" sz="1400" b="1" i="1" dirty="0"/>
              <a:t>Dessert</a:t>
            </a:r>
          </a:p>
          <a:p>
            <a:pPr marL="0" indent="0">
              <a:buNone/>
            </a:pPr>
            <a:r>
              <a:rPr lang="en-GB" sz="1100" dirty="0"/>
              <a:t>Christmas pudding, brandy sauce </a:t>
            </a:r>
            <a:r>
              <a:rPr lang="en-GB" sz="1100" dirty="0" err="1"/>
              <a:t>ve</a:t>
            </a:r>
            <a:r>
              <a:rPr lang="en-GB" sz="1100" dirty="0"/>
              <a:t> alternative, gf upon request</a:t>
            </a:r>
          </a:p>
          <a:p>
            <a:pPr marL="0" indent="0">
              <a:buNone/>
            </a:pPr>
            <a:r>
              <a:rPr lang="en-GB" sz="1100" dirty="0"/>
              <a:t>White chocolate mousse, cranberry compote</a:t>
            </a:r>
          </a:p>
          <a:p>
            <a:pPr marL="0" indent="0">
              <a:buNone/>
            </a:pPr>
            <a:r>
              <a:rPr lang="en-GB" sz="1100" dirty="0"/>
              <a:t>Vanilla cheesecake, mango and passion fruit salsa, lime sorbet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US" sz="900" dirty="0"/>
              <a:t>Why not stay the night? Bed &amp; Breakfast Sun-Thurs: from £89 single /£99 double | Fri &amp; Sat: from £115 single /£125 double</a:t>
            </a:r>
            <a:endParaRPr lang="en-GB" sz="1100" dirty="0"/>
          </a:p>
        </p:txBody>
      </p:sp>
      <p:pic>
        <p:nvPicPr>
          <p:cNvPr id="5" name="Content Placeholder 15" descr="Crown with solid fill">
            <a:extLst>
              <a:ext uri="{FF2B5EF4-FFF2-40B4-BE49-F238E27FC236}">
                <a16:creationId xmlns:a16="http://schemas.microsoft.com/office/drawing/2014/main" id="{A83FC91C-27D2-BE28-47B0-86F11754F6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16642" y="115846"/>
            <a:ext cx="914400" cy="9144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6A26183-AFFB-518E-94BD-988E07CAC34E}"/>
              </a:ext>
            </a:extLst>
          </p:cNvPr>
          <p:cNvSpPr/>
          <p:nvPr/>
        </p:nvSpPr>
        <p:spPr>
          <a:xfrm rot="1189311">
            <a:off x="6121282" y="133716"/>
            <a:ext cx="1682041" cy="144966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Script MT Bold" panose="03040602040607080904" pitchFamily="66" charset="0"/>
              </a:rPr>
              <a:t>For bookings call reception on </a:t>
            </a:r>
          </a:p>
          <a:p>
            <a:pPr algn="ctr"/>
            <a:r>
              <a:rPr lang="en-GB" sz="1400" dirty="0">
                <a:latin typeface="Script MT Bold" panose="03040602040607080904" pitchFamily="66" charset="0"/>
              </a:rPr>
              <a:t>0122375897</a:t>
            </a:r>
          </a:p>
          <a:p>
            <a:pPr algn="ctr"/>
            <a:endParaRPr lang="en-GB" sz="1400" dirty="0">
              <a:latin typeface="Script MT Bold" panose="03040602040607080904" pitchFamily="66" charset="0"/>
            </a:endParaRPr>
          </a:p>
        </p:txBody>
      </p:sp>
      <p:pic>
        <p:nvPicPr>
          <p:cNvPr id="10" name="Picture 9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679AC45F-D56C-2FCD-544F-13C02879A3C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601500"/>
            <a:ext cx="3198950" cy="2133300"/>
          </a:xfrm>
          <a:prstGeom prst="rect">
            <a:avLst/>
          </a:prstGeom>
          <a:effectLst>
            <a:glow rad="228600">
              <a:schemeClr val="bg1">
                <a:lumMod val="95000"/>
                <a:alpha val="40000"/>
              </a:schemeClr>
            </a:glow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234574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C6CA50-FAE3-9D52-7791-2E704537D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535" y="312820"/>
            <a:ext cx="11143665" cy="782053"/>
          </a:xfrm>
        </p:spPr>
        <p:txBody>
          <a:bodyPr/>
          <a:lstStyle/>
          <a:p>
            <a:r>
              <a:rPr lang="en-GB" dirty="0">
                <a:latin typeface="Brush Script MT" panose="03060802040406070304" pitchFamily="66" charset="0"/>
              </a:rPr>
              <a:t>Drinks Menu                                                            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B47865C1-7AF4-F991-79E7-DCDE98FAF1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16" b="18416"/>
          <a:stretch>
            <a:fillRect/>
          </a:stretch>
        </p:blipFill>
        <p:spPr>
          <a:xfrm>
            <a:off x="5715000" y="1671555"/>
            <a:ext cx="6172200" cy="4873625"/>
          </a:xfrm>
          <a:effectLst>
            <a:glow rad="228600">
              <a:schemeClr val="bg2">
                <a:alpha val="26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58995C5-A098-B972-C1CB-DE5C095DB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2588" y="1287378"/>
            <a:ext cx="3932237" cy="5390147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Alcoholic Cocktails</a:t>
            </a: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unit-slab"/>
              </a:rPr>
              <a:t>Buck's fizz</a:t>
            </a:r>
            <a:r>
              <a:rPr lang="en-GB" b="1" i="1" dirty="0">
                <a:solidFill>
                  <a:srgbClr val="333333"/>
                </a:solidFill>
                <a:effectLst/>
                <a:latin typeface="unit-slab"/>
              </a:rPr>
              <a:t> </a:t>
            </a:r>
          </a:p>
          <a:p>
            <a:r>
              <a:rPr lang="en-GB" sz="1400" dirty="0">
                <a:solidFill>
                  <a:srgbClr val="333333"/>
                </a:solidFill>
                <a:latin typeface="unit-slab"/>
              </a:rPr>
              <a:t>o</a:t>
            </a:r>
            <a:r>
              <a:rPr lang="en-GB" sz="1400" i="0" dirty="0">
                <a:solidFill>
                  <a:srgbClr val="333333"/>
                </a:solidFill>
                <a:effectLst/>
                <a:latin typeface="unit-slab"/>
              </a:rPr>
              <a:t>range juice and champagne</a:t>
            </a:r>
          </a:p>
          <a:p>
            <a:r>
              <a:rPr lang="en-GB" i="1" dirty="0">
                <a:solidFill>
                  <a:srgbClr val="333333"/>
                </a:solidFill>
                <a:latin typeface="unit-slab"/>
              </a:rPr>
              <a:t>Bellini</a:t>
            </a:r>
          </a:p>
          <a:p>
            <a:r>
              <a:rPr lang="en-GB" sz="1600" b="0" i="0" dirty="0">
                <a:solidFill>
                  <a:srgbClr val="333333"/>
                </a:solidFill>
                <a:effectLst/>
                <a:latin typeface="corporate-s"/>
              </a:rPr>
              <a:t>peach purée and Prosecco </a:t>
            </a:r>
          </a:p>
          <a:p>
            <a:r>
              <a:rPr lang="en-GB" sz="1600" b="0" i="1" dirty="0">
                <a:solidFill>
                  <a:srgbClr val="333333"/>
                </a:solidFill>
                <a:effectLst/>
                <a:latin typeface="unit-slab"/>
              </a:rPr>
              <a:t>Chocolate orange cocktail</a:t>
            </a:r>
          </a:p>
          <a:p>
            <a:r>
              <a:rPr lang="en-GB" sz="1400" i="0" dirty="0">
                <a:solidFill>
                  <a:srgbClr val="333333"/>
                </a:solidFill>
                <a:effectLst/>
                <a:latin typeface="unit-slab"/>
              </a:rPr>
              <a:t> vodka, orange syrup, crème de cacao and grated chocolate</a:t>
            </a:r>
          </a:p>
          <a:p>
            <a:r>
              <a:rPr lang="en-GB" sz="1600" b="0" i="1" dirty="0">
                <a:solidFill>
                  <a:srgbClr val="333333"/>
                </a:solidFill>
                <a:effectLst/>
                <a:latin typeface="unit-slab"/>
              </a:rPr>
              <a:t>Cosmopolitan cocktail</a:t>
            </a:r>
          </a:p>
          <a:p>
            <a:r>
              <a:rPr lang="en-US" sz="1600" b="0" i="0" dirty="0">
                <a:solidFill>
                  <a:srgbClr val="333333"/>
                </a:solidFill>
                <a:effectLst/>
                <a:latin typeface="corporate-s"/>
              </a:rPr>
              <a:t>vodka, cranberry, orange liqueur and citrus</a:t>
            </a:r>
          </a:p>
          <a:p>
            <a:r>
              <a:rPr lang="en-GB" b="1" i="0" dirty="0">
                <a:solidFill>
                  <a:srgbClr val="333333"/>
                </a:solidFill>
                <a:effectLst/>
                <a:latin typeface="unit-slab"/>
              </a:rPr>
              <a:t>Non-Alcoholic Cocktails</a:t>
            </a:r>
          </a:p>
          <a:p>
            <a:r>
              <a:rPr lang="en-GB" i="1" dirty="0">
                <a:solidFill>
                  <a:srgbClr val="333333"/>
                </a:solidFill>
                <a:latin typeface="unit-slab"/>
              </a:rPr>
              <a:t>G</a:t>
            </a:r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inger </a:t>
            </a:r>
            <a:r>
              <a:rPr lang="en-GB" i="1" dirty="0">
                <a:solidFill>
                  <a:srgbClr val="333333"/>
                </a:solidFill>
                <a:latin typeface="unit-slab"/>
              </a:rPr>
              <a:t>c</a:t>
            </a:r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up </a:t>
            </a:r>
            <a:r>
              <a:rPr lang="en-GB" i="1" dirty="0">
                <a:solidFill>
                  <a:srgbClr val="333333"/>
                </a:solidFill>
                <a:latin typeface="unit-slab"/>
              </a:rPr>
              <a:t>p</a:t>
            </a:r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unch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corporate-s"/>
              </a:rPr>
              <a:t>lemonade, cucumber, mint, ginger, apple and cinnamon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corporate-s"/>
              </a:rPr>
              <a:t>flavours</a:t>
            </a:r>
            <a:endParaRPr lang="en-US" b="0" i="0" dirty="0">
              <a:solidFill>
                <a:srgbClr val="333333"/>
              </a:solidFill>
              <a:effectLst/>
              <a:latin typeface="corporate-s"/>
            </a:endParaRPr>
          </a:p>
          <a:p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Clementine mock mojito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corporate-s"/>
              </a:rPr>
              <a:t>clementine, orange blossom water and sparkling water</a:t>
            </a:r>
            <a:endParaRPr lang="en-GB" b="1" i="0" dirty="0">
              <a:solidFill>
                <a:srgbClr val="333333"/>
              </a:solidFill>
              <a:effectLst/>
              <a:latin typeface="unit-slab"/>
            </a:endParaRPr>
          </a:p>
          <a:p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Cranberry spritz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corporate-s"/>
              </a:rPr>
              <a:t>cranberry juice, orange juice and sparkling white grape juice</a:t>
            </a:r>
            <a:endParaRPr lang="en-GB" b="1" i="0" dirty="0">
              <a:solidFill>
                <a:srgbClr val="333333"/>
              </a:solidFill>
              <a:effectLst/>
              <a:latin typeface="unit-slab"/>
            </a:endParaRPr>
          </a:p>
          <a:p>
            <a:r>
              <a:rPr lang="en-GB" i="1" dirty="0">
                <a:solidFill>
                  <a:srgbClr val="333333"/>
                </a:solidFill>
                <a:effectLst/>
                <a:latin typeface="unit-slab"/>
              </a:rPr>
              <a:t>Apple and rhubarb cooler</a:t>
            </a:r>
          </a:p>
          <a:p>
            <a:r>
              <a:rPr lang="en-US" b="0" i="0" dirty="0">
                <a:solidFill>
                  <a:srgbClr val="333333"/>
                </a:solidFill>
                <a:effectLst/>
                <a:latin typeface="corporate-s"/>
              </a:rPr>
              <a:t>ginger syrup and served with a rosemary garnish</a:t>
            </a:r>
            <a:endParaRPr lang="en-GB" i="1" dirty="0">
              <a:solidFill>
                <a:srgbClr val="333333"/>
              </a:solidFill>
              <a:effectLst/>
              <a:latin typeface="unit-slab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72880-4E2D-64A9-8581-3AE7190A2D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9806" y="240631"/>
            <a:ext cx="1989096" cy="7774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BC6ED1-44DA-EBF7-493B-6486215FDB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61398" y="120315"/>
            <a:ext cx="574134" cy="57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978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F134C4-CCD7-A0ED-9A3A-9FC0EB198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  <a:r>
              <a:rPr lang="en-GB" b="1" dirty="0"/>
              <a:t>:                          </a:t>
            </a:r>
            <a:r>
              <a:rPr lang="en-GB" sz="2000" b="1" dirty="0"/>
              <a:t>Name: Eduard Popa</a:t>
            </a:r>
            <a:br>
              <a:rPr lang="en-GB" sz="2000" b="1" dirty="0"/>
            </a:br>
            <a:r>
              <a:rPr lang="en-GB" sz="2000" b="1" dirty="0"/>
              <a:t>                                                                                                              Student ID : </a:t>
            </a:r>
            <a:r>
              <a:rPr lang="en-GB" sz="2000" b="1" dirty="0">
                <a:hlinkClick r:id="rId2"/>
              </a:rPr>
              <a:t>2133017@student.uwtsd.ac.uk</a:t>
            </a:r>
            <a:br>
              <a:rPr lang="en-GB" sz="2000" b="1" dirty="0"/>
            </a:br>
            <a:r>
              <a:rPr lang="en-GB" sz="2000" b="1" dirty="0"/>
              <a:t>                                                                                                                   Lecturer: Steve Jones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CCDCB9-AA91-D7F1-BD77-3FE77D95B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566"/>
            <a:ext cx="10515600" cy="481239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1600" dirty="0"/>
              <a:t>23 Gorgeous Hotels Decked Out for the Holidays, photograph, Architectural digest </a:t>
            </a:r>
          </a:p>
          <a:p>
            <a:pPr marL="0" indent="0">
              <a:buNone/>
            </a:pPr>
            <a:r>
              <a:rPr lang="en-US" sz="1600" dirty="0"/>
              <a:t>Available at </a:t>
            </a:r>
            <a:r>
              <a:rPr lang="en-US" sz="1600" dirty="0">
                <a:hlinkClick r:id="rId3"/>
              </a:rPr>
              <a:t>https://www.architecturaldigest.com/gallery/17-hotels-with-christmas-decorations-and-holiday-displays</a:t>
            </a:r>
            <a:r>
              <a:rPr lang="en-US" sz="1600" dirty="0"/>
              <a:t> </a:t>
            </a:r>
          </a:p>
          <a:p>
            <a:pPr marL="0" indent="0">
              <a:buNone/>
            </a:pPr>
            <a:r>
              <a:rPr lang="en-US" sz="1600" dirty="0"/>
              <a:t>Accessed at 16/11/2022</a:t>
            </a:r>
          </a:p>
          <a:p>
            <a:pPr marL="0" indent="0">
              <a:buNone/>
            </a:pPr>
            <a:r>
              <a:rPr lang="en-US" sz="1600" dirty="0"/>
              <a:t>Starter inspired by Exciting Christmas 2022 Events, </a:t>
            </a:r>
            <a:r>
              <a:rPr lang="en-US" sz="1600" dirty="0" err="1"/>
              <a:t>Hythe</a:t>
            </a:r>
            <a:r>
              <a:rPr lang="en-US" sz="1600" dirty="0"/>
              <a:t> Imperial </a:t>
            </a:r>
          </a:p>
          <a:p>
            <a:pPr marL="0" indent="0">
              <a:buNone/>
            </a:pPr>
            <a:r>
              <a:rPr lang="en-US" sz="1600" dirty="0"/>
              <a:t>Available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https://www.hytheimperial.co.uk/christmas-2022/?_ga=2.110171845.1317558180.1668689142-1497018276.1668689142#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600" dirty="0"/>
              <a:t>Accessed at 16/11/2022</a:t>
            </a:r>
          </a:p>
          <a:p>
            <a:pPr marL="0" indent="0">
              <a:buNone/>
            </a:pPr>
            <a:r>
              <a:rPr lang="en-GB" sz="1600" dirty="0"/>
              <a:t>Mains, Christmas Party, The ferry house,</a:t>
            </a:r>
          </a:p>
          <a:p>
            <a:pPr marL="0" indent="0">
              <a:buNone/>
            </a:pPr>
            <a:r>
              <a:rPr lang="en-GB" sz="1600" dirty="0"/>
              <a:t>Available at </a:t>
            </a:r>
            <a:r>
              <a:rPr lang="en-GB" sz="1600" dirty="0">
                <a:hlinkClick r:id="rId5"/>
              </a:rPr>
              <a:t>https://www.theferryhouse.co.uk/christmas/christmas-parties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Accessed at 16/11/2022</a:t>
            </a:r>
          </a:p>
          <a:p>
            <a:pPr marL="0" indent="0">
              <a:buNone/>
            </a:pPr>
            <a:r>
              <a:rPr lang="en-GB" sz="1600" dirty="0"/>
              <a:t>Dessert, Christmas , Hadlow Manor </a:t>
            </a:r>
          </a:p>
          <a:p>
            <a:pPr marL="0" indent="0">
              <a:buNone/>
            </a:pPr>
            <a:r>
              <a:rPr lang="en-GB" sz="1600" dirty="0"/>
              <a:t>Available at </a:t>
            </a:r>
            <a:r>
              <a:rPr lang="en-GB" sz="1600" dirty="0">
                <a:hlinkClick r:id="rId6"/>
              </a:rPr>
              <a:t>https://www.hadlowmanor.co.uk/wp-content/uploads/2022/08/HM-Christmas-2022.pdf?_ga=2.7953906.1317558180.1668689142-1497018276.1668689142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Accessed at 16/11/2022</a:t>
            </a:r>
          </a:p>
          <a:p>
            <a:pPr marL="0" indent="0">
              <a:buNone/>
            </a:pPr>
            <a:r>
              <a:rPr lang="en-GB" sz="1600" dirty="0"/>
              <a:t>Alcoholic cocktails, Christmas day drinks </a:t>
            </a:r>
            <a:r>
              <a:rPr lang="en-GB" sz="1600" dirty="0" err="1"/>
              <a:t>recipes,BBC</a:t>
            </a:r>
            <a:r>
              <a:rPr lang="en-GB" sz="1600" dirty="0"/>
              <a:t> good food</a:t>
            </a:r>
          </a:p>
          <a:p>
            <a:pPr marL="0" indent="0">
              <a:buNone/>
            </a:pPr>
            <a:r>
              <a:rPr lang="en-GB" sz="1600" dirty="0"/>
              <a:t>Available at </a:t>
            </a:r>
            <a:r>
              <a:rPr lang="en-GB" sz="1600" dirty="0">
                <a:hlinkClick r:id="rId7"/>
              </a:rPr>
              <a:t>https://www.bbcgoodfood.com/recipes/collection/christmas-day-drinks-recipes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Accessed at 16/11/2022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 Christmas Cocktails &amp; Drinks, photograph, a couple of cooks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https://www.acouplecooks.com/Christmas-cocktails-drinks/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at 16/11/20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22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Non-alcoholic cocktails, The 28 best recipes for Mocktails, Town and Country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GB" sz="1800" dirty="0">
                <a:latin typeface="Calibri" panose="020F0502020204030204" pitchFamily="34" charset="0"/>
                <a:cs typeface="Arial" panose="020B0604020202020204" pitchFamily="34" charset="0"/>
                <a:hlinkClick r:id="rId9"/>
              </a:rPr>
              <a:t>https://www.townandcountrymag.com/leisure/drinks/how-to/g785/best-mocktail-recipes/</a:t>
            </a:r>
            <a:r>
              <a:rPr lang="en-GB" sz="18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Arial" panose="020B0604020202020204" pitchFamily="34" charset="0"/>
              </a:rPr>
              <a:t>Accessed at 16/11/2022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51412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213</TotalTime>
  <Words>602</Words>
  <Application>Microsoft Office PowerPoint</Application>
  <PresentationFormat>Widescreen</PresentationFormat>
  <Paragraphs>64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5" baseType="lpstr">
      <vt:lpstr>Algerian</vt:lpstr>
      <vt:lpstr>Arial</vt:lpstr>
      <vt:lpstr>Baskerville Old Face</vt:lpstr>
      <vt:lpstr>Brush Script MT</vt:lpstr>
      <vt:lpstr>Calibri</vt:lpstr>
      <vt:lpstr>Calibri Light</vt:lpstr>
      <vt:lpstr>corporate-s</vt:lpstr>
      <vt:lpstr>Dreaming Outloud Script Pro</vt:lpstr>
      <vt:lpstr>Montserrat SemiBold</vt:lpstr>
      <vt:lpstr>Script MT Bold</vt:lpstr>
      <vt:lpstr>unit-slab</vt:lpstr>
      <vt:lpstr>Office Theme</vt:lpstr>
      <vt:lpstr>Hotel Trinity **** Christmas Party Hotel trinity, Canterbury Road, Barham, Canterbury, Kent, CT4 6QX</vt:lpstr>
      <vt:lpstr>Drinks Menu                                                            </vt:lpstr>
      <vt:lpstr>Reference List :                          Name: Eduard Popa                                                                                                               Student ID : 2133017@student.uwtsd.ac.uk                                                                                                                    Lecturer: Steve Jones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 **** Hotel trinity, Canterbury Road, Barham, Canterbury, Kent, CT4 6QX</dc:title>
  <dc:creator>Alexandra Popa (2133013)</dc:creator>
  <cp:lastModifiedBy>Alexandra Popa (2133013)</cp:lastModifiedBy>
  <cp:revision>4</cp:revision>
  <dcterms:created xsi:type="dcterms:W3CDTF">2022-11-17T11:19:59Z</dcterms:created>
  <dcterms:modified xsi:type="dcterms:W3CDTF">2022-11-18T18:04:56Z</dcterms:modified>
</cp:coreProperties>
</file>