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1"/>
  </p:notesMasterIdLst>
  <p:handoutMasterIdLst>
    <p:handoutMasterId r:id="rId22"/>
  </p:handoutMasterIdLst>
  <p:sldIdLst>
    <p:sldId id="256" r:id="rId5"/>
    <p:sldId id="288" r:id="rId6"/>
    <p:sldId id="257" r:id="rId7"/>
    <p:sldId id="269" r:id="rId8"/>
    <p:sldId id="298" r:id="rId9"/>
    <p:sldId id="273" r:id="rId10"/>
    <p:sldId id="289" r:id="rId11"/>
    <p:sldId id="293" r:id="rId12"/>
    <p:sldId id="292" r:id="rId13"/>
    <p:sldId id="290" r:id="rId14"/>
    <p:sldId id="297" r:id="rId15"/>
    <p:sldId id="295" r:id="rId16"/>
    <p:sldId id="296" r:id="rId17"/>
    <p:sldId id="294" r:id="rId18"/>
    <p:sldId id="277" r:id="rId19"/>
    <p:sldId id="265"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showGuides="1">
      <p:cViewPr varScale="1">
        <p:scale>
          <a:sx n="86" d="100"/>
          <a:sy n="86" d="100"/>
        </p:scale>
        <p:origin x="48" y="153"/>
      </p:cViewPr>
      <p:guideLst>
        <p:guide orient="horz" pos="2160"/>
        <p:guide pos="3840"/>
      </p:guideLst>
    </p:cSldViewPr>
  </p:slideViewPr>
  <p:notesTextViewPr>
    <p:cViewPr>
      <p:scale>
        <a:sx n="1" d="1"/>
        <a:sy n="1" d="1"/>
      </p:scale>
      <p:origin x="0" y="0"/>
    </p:cViewPr>
  </p:notesTextViewPr>
  <p:notesViewPr>
    <p:cSldViewPr snapToGrid="0" showGuides="1">
      <p:cViewPr varScale="1">
        <p:scale>
          <a:sx n="58" d="100"/>
          <a:sy n="58" d="100"/>
        </p:scale>
        <p:origin x="1974"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g"/><Relationship Id="rId1" Type="http://schemas.openxmlformats.org/officeDocument/2006/relationships/image" Target="../media/image4.pn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g"/><Relationship Id="rId1" Type="http://schemas.openxmlformats.org/officeDocument/2006/relationships/image" Target="../media/image4.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1C29FB3-1911-48F5-AB5B-031E67E236CE}"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US"/>
        </a:p>
      </dgm:t>
    </dgm:pt>
    <dgm:pt modelId="{300C2A90-224E-4866-9082-6A400E6B28EB}">
      <dgm:prSet phldrT="[Text]"/>
      <dgm:spPr/>
      <dgm:t>
        <a:bodyPr/>
        <a:lstStyle/>
        <a:p>
          <a:r>
            <a:rPr lang="en-US" b="1" dirty="0" smtClean="0"/>
            <a:t>Assessment Component 1</a:t>
          </a:r>
          <a:endParaRPr lang="en-US" b="1" dirty="0"/>
        </a:p>
      </dgm:t>
    </dgm:pt>
    <dgm:pt modelId="{C4DF8AEF-4491-4208-8AB5-5424D2AA1477}" type="parTrans" cxnId="{8315B5E0-7DDE-422C-AFF1-CE1D3135684A}">
      <dgm:prSet/>
      <dgm:spPr/>
      <dgm:t>
        <a:bodyPr/>
        <a:lstStyle/>
        <a:p>
          <a:endParaRPr lang="en-US"/>
        </a:p>
      </dgm:t>
    </dgm:pt>
    <dgm:pt modelId="{6C0878A4-4590-4D94-A507-27300B05006E}" type="sibTrans" cxnId="{8315B5E0-7DDE-422C-AFF1-CE1D3135684A}">
      <dgm:prSet/>
      <dgm:spPr/>
      <dgm:t>
        <a:bodyPr/>
        <a:lstStyle/>
        <a:p>
          <a:endParaRPr lang="en-US"/>
        </a:p>
      </dgm:t>
    </dgm:pt>
    <dgm:pt modelId="{EE45FC49-DA70-4BC7-B9FB-1D37C1C59C71}">
      <dgm:prSet phldrT="[Text]"/>
      <dgm:spPr/>
      <dgm:t>
        <a:bodyPr/>
        <a:lstStyle/>
        <a:p>
          <a:r>
            <a:rPr lang="en-GB" dirty="0" smtClean="0"/>
            <a:t>Practical: Project Proposal (20 minutes)</a:t>
          </a:r>
          <a:endParaRPr lang="en-US" dirty="0"/>
        </a:p>
      </dgm:t>
    </dgm:pt>
    <dgm:pt modelId="{C4DE8284-969F-4748-92AE-7CD1DBC418A1}" type="parTrans" cxnId="{EC77AD6A-C888-4D83-8F12-291E2EF03AB6}">
      <dgm:prSet/>
      <dgm:spPr/>
      <dgm:t>
        <a:bodyPr/>
        <a:lstStyle/>
        <a:p>
          <a:endParaRPr lang="en-US"/>
        </a:p>
      </dgm:t>
    </dgm:pt>
    <dgm:pt modelId="{D4B77878-8389-42A2-AFAF-0DB809589BDF}" type="sibTrans" cxnId="{EC77AD6A-C888-4D83-8F12-291E2EF03AB6}">
      <dgm:prSet/>
      <dgm:spPr/>
      <dgm:t>
        <a:bodyPr/>
        <a:lstStyle/>
        <a:p>
          <a:endParaRPr lang="en-US"/>
        </a:p>
      </dgm:t>
    </dgm:pt>
    <dgm:pt modelId="{CBA98DC4-3C6E-4BA9-B29C-8D6CC2A25349}">
      <dgm:prSet phldrT="[Text]"/>
      <dgm:spPr/>
      <dgm:t>
        <a:bodyPr/>
        <a:lstStyle/>
        <a:p>
          <a:r>
            <a:rPr lang="en-GB" b="1" dirty="0" smtClean="0"/>
            <a:t>Submission Date: 01.12.2020</a:t>
          </a:r>
          <a:endParaRPr lang="en-US" dirty="0"/>
        </a:p>
      </dgm:t>
    </dgm:pt>
    <dgm:pt modelId="{FAF74D80-F28E-4407-B1A8-0825C4710F45}" type="parTrans" cxnId="{C9911F0A-04A4-4698-8166-3C9154DBC0CF}">
      <dgm:prSet/>
      <dgm:spPr/>
      <dgm:t>
        <a:bodyPr/>
        <a:lstStyle/>
        <a:p>
          <a:endParaRPr lang="en-US"/>
        </a:p>
      </dgm:t>
    </dgm:pt>
    <dgm:pt modelId="{B41E48FB-7334-4410-8565-8B648EA7D18B}" type="sibTrans" cxnId="{C9911F0A-04A4-4698-8166-3C9154DBC0CF}">
      <dgm:prSet/>
      <dgm:spPr/>
      <dgm:t>
        <a:bodyPr/>
        <a:lstStyle/>
        <a:p>
          <a:endParaRPr lang="en-US"/>
        </a:p>
      </dgm:t>
    </dgm:pt>
    <dgm:pt modelId="{CBA34F62-60C7-426F-8ADB-1D9206504D9E}">
      <dgm:prSet phldrT="[Text]"/>
      <dgm:spPr/>
      <dgm:t>
        <a:bodyPr/>
        <a:lstStyle/>
        <a:p>
          <a:r>
            <a:rPr lang="en-GB" b="1" dirty="0" smtClean="0"/>
            <a:t>Assessment Component 2</a:t>
          </a:r>
          <a:endParaRPr lang="en-US" dirty="0"/>
        </a:p>
      </dgm:t>
    </dgm:pt>
    <dgm:pt modelId="{96FD8AA8-3DA6-4B84-B96A-00F2B2A2EE14}" type="parTrans" cxnId="{2CBD1F94-97B6-4C35-AED2-7D6CD6951DB1}">
      <dgm:prSet/>
      <dgm:spPr/>
      <dgm:t>
        <a:bodyPr/>
        <a:lstStyle/>
        <a:p>
          <a:endParaRPr lang="en-US"/>
        </a:p>
      </dgm:t>
    </dgm:pt>
    <dgm:pt modelId="{85FCFF46-ACFC-42F3-B815-5EE4988C7CFF}" type="sibTrans" cxnId="{2CBD1F94-97B6-4C35-AED2-7D6CD6951DB1}">
      <dgm:prSet/>
      <dgm:spPr/>
      <dgm:t>
        <a:bodyPr/>
        <a:lstStyle/>
        <a:p>
          <a:endParaRPr lang="en-US"/>
        </a:p>
      </dgm:t>
    </dgm:pt>
    <dgm:pt modelId="{4DE90E82-8D45-4C97-BDEE-B730EF8EB72B}">
      <dgm:prSet phldrT="[Text]"/>
      <dgm:spPr/>
      <dgm:t>
        <a:bodyPr/>
        <a:lstStyle/>
        <a:p>
          <a:r>
            <a:rPr lang="en-GB" dirty="0" smtClean="0"/>
            <a:t>Practical assessment: Pilot Study (1 hour)</a:t>
          </a:r>
          <a:endParaRPr lang="en-US" dirty="0"/>
        </a:p>
      </dgm:t>
    </dgm:pt>
    <dgm:pt modelId="{BC9B6156-2E65-4977-AC56-5DA1DCADFE47}" type="parTrans" cxnId="{58D1A290-9245-4873-BBDB-7C5C3EB05306}">
      <dgm:prSet/>
      <dgm:spPr/>
      <dgm:t>
        <a:bodyPr/>
        <a:lstStyle/>
        <a:p>
          <a:endParaRPr lang="en-US"/>
        </a:p>
      </dgm:t>
    </dgm:pt>
    <dgm:pt modelId="{F5799215-F6C9-4B13-83AA-EB919E89E26F}" type="sibTrans" cxnId="{58D1A290-9245-4873-BBDB-7C5C3EB05306}">
      <dgm:prSet/>
      <dgm:spPr/>
      <dgm:t>
        <a:bodyPr/>
        <a:lstStyle/>
        <a:p>
          <a:endParaRPr lang="en-US"/>
        </a:p>
      </dgm:t>
    </dgm:pt>
    <dgm:pt modelId="{CF551537-AF3C-491C-A3B0-F998EBD1D31E}">
      <dgm:prSet phldrT="[Text]"/>
      <dgm:spPr/>
      <dgm:t>
        <a:bodyPr/>
        <a:lstStyle/>
        <a:p>
          <a:r>
            <a:rPr lang="en-GB" b="1" dirty="0" smtClean="0"/>
            <a:t>Submission Date: 02.02.2021</a:t>
          </a:r>
          <a:endParaRPr lang="en-US" dirty="0"/>
        </a:p>
      </dgm:t>
    </dgm:pt>
    <dgm:pt modelId="{CC545AE9-E0C6-460D-839E-D6B75745C17D}" type="parTrans" cxnId="{8720F8DC-8D5B-410D-9693-73FA94DD70D2}">
      <dgm:prSet/>
      <dgm:spPr/>
      <dgm:t>
        <a:bodyPr/>
        <a:lstStyle/>
        <a:p>
          <a:endParaRPr lang="en-US"/>
        </a:p>
      </dgm:t>
    </dgm:pt>
    <dgm:pt modelId="{FF4ECB94-8E72-493C-8C15-94F028D0020F}" type="sibTrans" cxnId="{8720F8DC-8D5B-410D-9693-73FA94DD70D2}">
      <dgm:prSet/>
      <dgm:spPr/>
      <dgm:t>
        <a:bodyPr/>
        <a:lstStyle/>
        <a:p>
          <a:endParaRPr lang="en-US"/>
        </a:p>
      </dgm:t>
    </dgm:pt>
    <dgm:pt modelId="{4D98EEF4-E8B6-4DF8-9D30-B4ABADA00D5C}">
      <dgm:prSet phldrT="[Text]"/>
      <dgm:spPr/>
      <dgm:t>
        <a:bodyPr/>
        <a:lstStyle/>
        <a:p>
          <a:r>
            <a:rPr lang="en-GB" b="1" dirty="0" smtClean="0"/>
            <a:t>Assessment Component 3 </a:t>
          </a:r>
          <a:endParaRPr lang="en-US" dirty="0"/>
        </a:p>
      </dgm:t>
    </dgm:pt>
    <dgm:pt modelId="{823CFB02-FE6E-4EB9-B11A-AC540D5361FE}" type="parTrans" cxnId="{E1985007-2291-476E-8D82-59CB91929C7B}">
      <dgm:prSet/>
      <dgm:spPr/>
      <dgm:t>
        <a:bodyPr/>
        <a:lstStyle/>
        <a:p>
          <a:endParaRPr lang="en-US"/>
        </a:p>
      </dgm:t>
    </dgm:pt>
    <dgm:pt modelId="{58ACFAE6-2C6A-413D-B6AA-F92A83EF38D5}" type="sibTrans" cxnId="{E1985007-2291-476E-8D82-59CB91929C7B}">
      <dgm:prSet/>
      <dgm:spPr/>
      <dgm:t>
        <a:bodyPr/>
        <a:lstStyle/>
        <a:p>
          <a:endParaRPr lang="en-US"/>
        </a:p>
      </dgm:t>
    </dgm:pt>
    <dgm:pt modelId="{555EB99F-7E73-4D22-B4C5-111EFA0D3263}">
      <dgm:prSet phldrT="[Text]"/>
      <dgm:spPr/>
      <dgm:t>
        <a:bodyPr/>
        <a:lstStyle/>
        <a:p>
          <a:r>
            <a:rPr lang="en-GB" dirty="0" smtClean="0"/>
            <a:t>Coursework: Critical Evaluation of Research process (2000 words)</a:t>
          </a:r>
          <a:endParaRPr lang="en-US" dirty="0"/>
        </a:p>
      </dgm:t>
    </dgm:pt>
    <dgm:pt modelId="{149C6F9D-BF7A-4F2C-91CC-698CAA966E3C}" type="parTrans" cxnId="{A17DFF7B-4466-4789-B441-9B259A1DAC1C}">
      <dgm:prSet/>
      <dgm:spPr/>
      <dgm:t>
        <a:bodyPr/>
        <a:lstStyle/>
        <a:p>
          <a:endParaRPr lang="en-US"/>
        </a:p>
      </dgm:t>
    </dgm:pt>
    <dgm:pt modelId="{F2018153-EF61-4575-81BB-8FEA39E5AD8F}" type="sibTrans" cxnId="{A17DFF7B-4466-4789-B441-9B259A1DAC1C}">
      <dgm:prSet/>
      <dgm:spPr/>
      <dgm:t>
        <a:bodyPr/>
        <a:lstStyle/>
        <a:p>
          <a:endParaRPr lang="en-US"/>
        </a:p>
      </dgm:t>
    </dgm:pt>
    <dgm:pt modelId="{BAEE61BA-D5C5-4B1E-9A89-B54FC1843899}">
      <dgm:prSet phldrT="[Text]"/>
      <dgm:spPr/>
      <dgm:t>
        <a:bodyPr/>
        <a:lstStyle/>
        <a:p>
          <a:r>
            <a:rPr lang="en-GB" b="1" dirty="0" smtClean="0"/>
            <a:t>Submission Date</a:t>
          </a:r>
          <a:r>
            <a:rPr lang="en-GB" dirty="0" smtClean="0"/>
            <a:t>: </a:t>
          </a:r>
          <a:r>
            <a:rPr lang="en-GB" b="1" dirty="0" smtClean="0"/>
            <a:t>16.3.2021</a:t>
          </a:r>
          <a:endParaRPr lang="en-US" dirty="0"/>
        </a:p>
      </dgm:t>
    </dgm:pt>
    <dgm:pt modelId="{908F3EAE-96B9-4899-8816-B110175A1C39}" type="parTrans" cxnId="{D5158151-B846-4D20-9C3F-41CC5CAC9F17}">
      <dgm:prSet/>
      <dgm:spPr/>
      <dgm:t>
        <a:bodyPr/>
        <a:lstStyle/>
        <a:p>
          <a:endParaRPr lang="en-US"/>
        </a:p>
      </dgm:t>
    </dgm:pt>
    <dgm:pt modelId="{76AF28CD-A27A-4D8B-9FA6-2E35191BF09D}" type="sibTrans" cxnId="{D5158151-B846-4D20-9C3F-41CC5CAC9F17}">
      <dgm:prSet/>
      <dgm:spPr/>
      <dgm:t>
        <a:bodyPr/>
        <a:lstStyle/>
        <a:p>
          <a:endParaRPr lang="en-US"/>
        </a:p>
      </dgm:t>
    </dgm:pt>
    <dgm:pt modelId="{83EFC94B-B3E7-441E-B546-CE5E9F6DC8BA}" type="pres">
      <dgm:prSet presAssocID="{21C29FB3-1911-48F5-AB5B-031E67E236CE}" presName="linear" presStyleCnt="0">
        <dgm:presLayoutVars>
          <dgm:dir/>
          <dgm:resizeHandles val="exact"/>
        </dgm:presLayoutVars>
      </dgm:prSet>
      <dgm:spPr/>
      <dgm:t>
        <a:bodyPr/>
        <a:lstStyle/>
        <a:p>
          <a:endParaRPr lang="en-US"/>
        </a:p>
      </dgm:t>
    </dgm:pt>
    <dgm:pt modelId="{491D0BF1-A817-4005-B7B3-DFF370C96441}" type="pres">
      <dgm:prSet presAssocID="{300C2A90-224E-4866-9082-6A400E6B28EB}" presName="comp" presStyleCnt="0"/>
      <dgm:spPr/>
    </dgm:pt>
    <dgm:pt modelId="{67267A0C-4955-4F94-A4FA-E534F7A535FA}" type="pres">
      <dgm:prSet presAssocID="{300C2A90-224E-4866-9082-6A400E6B28EB}" presName="box" presStyleLbl="node1" presStyleIdx="0" presStyleCnt="3"/>
      <dgm:spPr/>
      <dgm:t>
        <a:bodyPr/>
        <a:lstStyle/>
        <a:p>
          <a:endParaRPr lang="en-US"/>
        </a:p>
      </dgm:t>
    </dgm:pt>
    <dgm:pt modelId="{0F152976-887D-48F6-A827-DEBB7E5108F7}" type="pres">
      <dgm:prSet presAssocID="{300C2A90-224E-4866-9082-6A400E6B28EB}" presName="img" presStyleLbl="fgImgPlac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a:stretch>
            <a:fillRect l="-11000" r="-11000"/>
          </a:stretch>
        </a:blipFill>
      </dgm:spPr>
    </dgm:pt>
    <dgm:pt modelId="{333FF314-A275-47DB-8E7D-B56A4744514B}" type="pres">
      <dgm:prSet presAssocID="{300C2A90-224E-4866-9082-6A400E6B28EB}" presName="text" presStyleLbl="node1" presStyleIdx="0" presStyleCnt="3">
        <dgm:presLayoutVars>
          <dgm:bulletEnabled val="1"/>
        </dgm:presLayoutVars>
      </dgm:prSet>
      <dgm:spPr/>
      <dgm:t>
        <a:bodyPr/>
        <a:lstStyle/>
        <a:p>
          <a:endParaRPr lang="en-US"/>
        </a:p>
      </dgm:t>
    </dgm:pt>
    <dgm:pt modelId="{B7267D0D-75E0-4FF5-B943-8940AAC1AD88}" type="pres">
      <dgm:prSet presAssocID="{6C0878A4-4590-4D94-A507-27300B05006E}" presName="spacer" presStyleCnt="0"/>
      <dgm:spPr/>
    </dgm:pt>
    <dgm:pt modelId="{5E15304D-A9EA-4E73-9AF3-43D4F20C0A46}" type="pres">
      <dgm:prSet presAssocID="{CBA34F62-60C7-426F-8ADB-1D9206504D9E}" presName="comp" presStyleCnt="0"/>
      <dgm:spPr/>
    </dgm:pt>
    <dgm:pt modelId="{D6C3E7CB-3D50-4324-80AE-5DE8E4280E75}" type="pres">
      <dgm:prSet presAssocID="{CBA34F62-60C7-426F-8ADB-1D9206504D9E}" presName="box" presStyleLbl="node1" presStyleIdx="1" presStyleCnt="3"/>
      <dgm:spPr/>
      <dgm:t>
        <a:bodyPr/>
        <a:lstStyle/>
        <a:p>
          <a:endParaRPr lang="en-US"/>
        </a:p>
      </dgm:t>
    </dgm:pt>
    <dgm:pt modelId="{ECFB0FE4-C741-4C43-8513-613C0D710639}" type="pres">
      <dgm:prSet presAssocID="{CBA34F62-60C7-426F-8ADB-1D9206504D9E}" presName="img" presStyleLbl="fgImgPlac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a:stretch>
            <a:fillRect t="-4000" b="-4000"/>
          </a:stretch>
        </a:blipFill>
      </dgm:spPr>
    </dgm:pt>
    <dgm:pt modelId="{B8A3391C-D60D-4C21-9B40-AB9FD021337B}" type="pres">
      <dgm:prSet presAssocID="{CBA34F62-60C7-426F-8ADB-1D9206504D9E}" presName="text" presStyleLbl="node1" presStyleIdx="1" presStyleCnt="3">
        <dgm:presLayoutVars>
          <dgm:bulletEnabled val="1"/>
        </dgm:presLayoutVars>
      </dgm:prSet>
      <dgm:spPr/>
      <dgm:t>
        <a:bodyPr/>
        <a:lstStyle/>
        <a:p>
          <a:endParaRPr lang="en-US"/>
        </a:p>
      </dgm:t>
    </dgm:pt>
    <dgm:pt modelId="{ED952DB7-9B8E-42B2-979E-6AB80B2F0030}" type="pres">
      <dgm:prSet presAssocID="{85FCFF46-ACFC-42F3-B815-5EE4988C7CFF}" presName="spacer" presStyleCnt="0"/>
      <dgm:spPr/>
    </dgm:pt>
    <dgm:pt modelId="{1AE9AF1C-06E2-45D8-B493-29AA3275D943}" type="pres">
      <dgm:prSet presAssocID="{4D98EEF4-E8B6-4DF8-9D30-B4ABADA00D5C}" presName="comp" presStyleCnt="0"/>
      <dgm:spPr/>
    </dgm:pt>
    <dgm:pt modelId="{B05DC520-C0F1-4881-885D-0312CA90F3EA}" type="pres">
      <dgm:prSet presAssocID="{4D98EEF4-E8B6-4DF8-9D30-B4ABADA00D5C}" presName="box" presStyleLbl="node1" presStyleIdx="2" presStyleCnt="3"/>
      <dgm:spPr/>
      <dgm:t>
        <a:bodyPr/>
        <a:lstStyle/>
        <a:p>
          <a:endParaRPr lang="en-US"/>
        </a:p>
      </dgm:t>
    </dgm:pt>
    <dgm:pt modelId="{630A6B98-0E01-497E-BC6A-C1D6A1344123}" type="pres">
      <dgm:prSet presAssocID="{4D98EEF4-E8B6-4DF8-9D30-B4ABADA00D5C}" presName="img" presStyleLbl="fgImgPlac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a:stretch>
            <a:fillRect l="-4000" r="-4000"/>
          </a:stretch>
        </a:blipFill>
      </dgm:spPr>
    </dgm:pt>
    <dgm:pt modelId="{787B1266-3E03-408F-80AA-BDEDB4D746EE}" type="pres">
      <dgm:prSet presAssocID="{4D98EEF4-E8B6-4DF8-9D30-B4ABADA00D5C}" presName="text" presStyleLbl="node1" presStyleIdx="2" presStyleCnt="3">
        <dgm:presLayoutVars>
          <dgm:bulletEnabled val="1"/>
        </dgm:presLayoutVars>
      </dgm:prSet>
      <dgm:spPr/>
      <dgm:t>
        <a:bodyPr/>
        <a:lstStyle/>
        <a:p>
          <a:endParaRPr lang="en-US"/>
        </a:p>
      </dgm:t>
    </dgm:pt>
  </dgm:ptLst>
  <dgm:cxnLst>
    <dgm:cxn modelId="{C731607F-830E-49B1-AFCC-01180975ABB2}" type="presOf" srcId="{CF551537-AF3C-491C-A3B0-F998EBD1D31E}" destId="{B8A3391C-D60D-4C21-9B40-AB9FD021337B}" srcOrd="1" destOrd="2" presId="urn:microsoft.com/office/officeart/2005/8/layout/vList4"/>
    <dgm:cxn modelId="{B909390C-8B1A-46BB-B849-7004367EEBC2}" type="presOf" srcId="{EE45FC49-DA70-4BC7-B9FB-1D37C1C59C71}" destId="{333FF314-A275-47DB-8E7D-B56A4744514B}" srcOrd="1" destOrd="1" presId="urn:microsoft.com/office/officeart/2005/8/layout/vList4"/>
    <dgm:cxn modelId="{3EF02DE9-1E5F-4A36-AEE4-D4ECAA684BA4}" type="presOf" srcId="{555EB99F-7E73-4D22-B4C5-111EFA0D3263}" destId="{B05DC520-C0F1-4881-885D-0312CA90F3EA}" srcOrd="0" destOrd="1" presId="urn:microsoft.com/office/officeart/2005/8/layout/vList4"/>
    <dgm:cxn modelId="{294194F4-B95A-4DE1-A339-522327CA1286}" type="presOf" srcId="{CBA34F62-60C7-426F-8ADB-1D9206504D9E}" destId="{B8A3391C-D60D-4C21-9B40-AB9FD021337B}" srcOrd="1" destOrd="0" presId="urn:microsoft.com/office/officeart/2005/8/layout/vList4"/>
    <dgm:cxn modelId="{D5158151-B846-4D20-9C3F-41CC5CAC9F17}" srcId="{4D98EEF4-E8B6-4DF8-9D30-B4ABADA00D5C}" destId="{BAEE61BA-D5C5-4B1E-9A89-B54FC1843899}" srcOrd="1" destOrd="0" parTransId="{908F3EAE-96B9-4899-8816-B110175A1C39}" sibTransId="{76AF28CD-A27A-4D8B-9FA6-2E35191BF09D}"/>
    <dgm:cxn modelId="{73E3FB8B-ED0F-4D3B-9C95-25753658A42E}" type="presOf" srcId="{CBA34F62-60C7-426F-8ADB-1D9206504D9E}" destId="{D6C3E7CB-3D50-4324-80AE-5DE8E4280E75}" srcOrd="0" destOrd="0" presId="urn:microsoft.com/office/officeart/2005/8/layout/vList4"/>
    <dgm:cxn modelId="{C8E610FE-3B85-4A87-AC0E-8ECB6EE771A9}" type="presOf" srcId="{BAEE61BA-D5C5-4B1E-9A89-B54FC1843899}" destId="{B05DC520-C0F1-4881-885D-0312CA90F3EA}" srcOrd="0" destOrd="2" presId="urn:microsoft.com/office/officeart/2005/8/layout/vList4"/>
    <dgm:cxn modelId="{8315B5E0-7DDE-422C-AFF1-CE1D3135684A}" srcId="{21C29FB3-1911-48F5-AB5B-031E67E236CE}" destId="{300C2A90-224E-4866-9082-6A400E6B28EB}" srcOrd="0" destOrd="0" parTransId="{C4DF8AEF-4491-4208-8AB5-5424D2AA1477}" sibTransId="{6C0878A4-4590-4D94-A507-27300B05006E}"/>
    <dgm:cxn modelId="{2CBD1F94-97B6-4C35-AED2-7D6CD6951DB1}" srcId="{21C29FB3-1911-48F5-AB5B-031E67E236CE}" destId="{CBA34F62-60C7-426F-8ADB-1D9206504D9E}" srcOrd="1" destOrd="0" parTransId="{96FD8AA8-3DA6-4B84-B96A-00F2B2A2EE14}" sibTransId="{85FCFF46-ACFC-42F3-B815-5EE4988C7CFF}"/>
    <dgm:cxn modelId="{8720F8DC-8D5B-410D-9693-73FA94DD70D2}" srcId="{CBA34F62-60C7-426F-8ADB-1D9206504D9E}" destId="{CF551537-AF3C-491C-A3B0-F998EBD1D31E}" srcOrd="1" destOrd="0" parTransId="{CC545AE9-E0C6-460D-839E-D6B75745C17D}" sibTransId="{FF4ECB94-8E72-493C-8C15-94F028D0020F}"/>
    <dgm:cxn modelId="{FD9107BC-62D5-4B6D-898A-D273734A3D9D}" type="presOf" srcId="{4DE90E82-8D45-4C97-BDEE-B730EF8EB72B}" destId="{B8A3391C-D60D-4C21-9B40-AB9FD021337B}" srcOrd="1" destOrd="1" presId="urn:microsoft.com/office/officeart/2005/8/layout/vList4"/>
    <dgm:cxn modelId="{EA1AC0C5-BB6F-46AF-9F74-C6FD178D402C}" type="presOf" srcId="{555EB99F-7E73-4D22-B4C5-111EFA0D3263}" destId="{787B1266-3E03-408F-80AA-BDEDB4D746EE}" srcOrd="1" destOrd="1" presId="urn:microsoft.com/office/officeart/2005/8/layout/vList4"/>
    <dgm:cxn modelId="{7DAFDA48-805B-4909-989C-6816C57A4737}" type="presOf" srcId="{21C29FB3-1911-48F5-AB5B-031E67E236CE}" destId="{83EFC94B-B3E7-441E-B546-CE5E9F6DC8BA}" srcOrd="0" destOrd="0" presId="urn:microsoft.com/office/officeart/2005/8/layout/vList4"/>
    <dgm:cxn modelId="{EC77AD6A-C888-4D83-8F12-291E2EF03AB6}" srcId="{300C2A90-224E-4866-9082-6A400E6B28EB}" destId="{EE45FC49-DA70-4BC7-B9FB-1D37C1C59C71}" srcOrd="0" destOrd="0" parTransId="{C4DE8284-969F-4748-92AE-7CD1DBC418A1}" sibTransId="{D4B77878-8389-42A2-AFAF-0DB809589BDF}"/>
    <dgm:cxn modelId="{80D3C7AE-3D72-4DA7-97AB-4967D0096789}" type="presOf" srcId="{300C2A90-224E-4866-9082-6A400E6B28EB}" destId="{333FF314-A275-47DB-8E7D-B56A4744514B}" srcOrd="1" destOrd="0" presId="urn:microsoft.com/office/officeart/2005/8/layout/vList4"/>
    <dgm:cxn modelId="{9A178DCA-0FB4-4A81-9894-A30163BB02DD}" type="presOf" srcId="{EE45FC49-DA70-4BC7-B9FB-1D37C1C59C71}" destId="{67267A0C-4955-4F94-A4FA-E534F7A535FA}" srcOrd="0" destOrd="1" presId="urn:microsoft.com/office/officeart/2005/8/layout/vList4"/>
    <dgm:cxn modelId="{A17DFF7B-4466-4789-B441-9B259A1DAC1C}" srcId="{4D98EEF4-E8B6-4DF8-9D30-B4ABADA00D5C}" destId="{555EB99F-7E73-4D22-B4C5-111EFA0D3263}" srcOrd="0" destOrd="0" parTransId="{149C6F9D-BF7A-4F2C-91CC-698CAA966E3C}" sibTransId="{F2018153-EF61-4575-81BB-8FEA39E5AD8F}"/>
    <dgm:cxn modelId="{E1985007-2291-476E-8D82-59CB91929C7B}" srcId="{21C29FB3-1911-48F5-AB5B-031E67E236CE}" destId="{4D98EEF4-E8B6-4DF8-9D30-B4ABADA00D5C}" srcOrd="2" destOrd="0" parTransId="{823CFB02-FE6E-4EB9-B11A-AC540D5361FE}" sibTransId="{58ACFAE6-2C6A-413D-B6AA-F92A83EF38D5}"/>
    <dgm:cxn modelId="{F1168B56-6FA3-4133-8CAE-B490F8FB8E45}" type="presOf" srcId="{4DE90E82-8D45-4C97-BDEE-B730EF8EB72B}" destId="{D6C3E7CB-3D50-4324-80AE-5DE8E4280E75}" srcOrd="0" destOrd="1" presId="urn:microsoft.com/office/officeart/2005/8/layout/vList4"/>
    <dgm:cxn modelId="{53C382B3-7547-4D70-9927-3DCEF180FB91}" type="presOf" srcId="{4D98EEF4-E8B6-4DF8-9D30-B4ABADA00D5C}" destId="{787B1266-3E03-408F-80AA-BDEDB4D746EE}" srcOrd="1" destOrd="0" presId="urn:microsoft.com/office/officeart/2005/8/layout/vList4"/>
    <dgm:cxn modelId="{D238CFE6-FE11-4BE6-9F77-98C91AD970F0}" type="presOf" srcId="{CBA98DC4-3C6E-4BA9-B29C-8D6CC2A25349}" destId="{333FF314-A275-47DB-8E7D-B56A4744514B}" srcOrd="1" destOrd="2" presId="urn:microsoft.com/office/officeart/2005/8/layout/vList4"/>
    <dgm:cxn modelId="{C9911F0A-04A4-4698-8166-3C9154DBC0CF}" srcId="{300C2A90-224E-4866-9082-6A400E6B28EB}" destId="{CBA98DC4-3C6E-4BA9-B29C-8D6CC2A25349}" srcOrd="1" destOrd="0" parTransId="{FAF74D80-F28E-4407-B1A8-0825C4710F45}" sibTransId="{B41E48FB-7334-4410-8565-8B648EA7D18B}"/>
    <dgm:cxn modelId="{58D1A290-9245-4873-BBDB-7C5C3EB05306}" srcId="{CBA34F62-60C7-426F-8ADB-1D9206504D9E}" destId="{4DE90E82-8D45-4C97-BDEE-B730EF8EB72B}" srcOrd="0" destOrd="0" parTransId="{BC9B6156-2E65-4977-AC56-5DA1DCADFE47}" sibTransId="{F5799215-F6C9-4B13-83AA-EB919E89E26F}"/>
    <dgm:cxn modelId="{5F039BC2-D881-4B61-91E0-901DE5BF0244}" type="presOf" srcId="{CBA98DC4-3C6E-4BA9-B29C-8D6CC2A25349}" destId="{67267A0C-4955-4F94-A4FA-E534F7A535FA}" srcOrd="0" destOrd="2" presId="urn:microsoft.com/office/officeart/2005/8/layout/vList4"/>
    <dgm:cxn modelId="{987AFA6B-F5A5-443C-8941-A292886D9632}" type="presOf" srcId="{BAEE61BA-D5C5-4B1E-9A89-B54FC1843899}" destId="{787B1266-3E03-408F-80AA-BDEDB4D746EE}" srcOrd="1" destOrd="2" presId="urn:microsoft.com/office/officeart/2005/8/layout/vList4"/>
    <dgm:cxn modelId="{F4F0BDA3-D652-49AB-AFF6-8EF655FA221F}" type="presOf" srcId="{CF551537-AF3C-491C-A3B0-F998EBD1D31E}" destId="{D6C3E7CB-3D50-4324-80AE-5DE8E4280E75}" srcOrd="0" destOrd="2" presId="urn:microsoft.com/office/officeart/2005/8/layout/vList4"/>
    <dgm:cxn modelId="{0CDC2EFB-0B38-46CA-BD75-046BF0D25972}" type="presOf" srcId="{4D98EEF4-E8B6-4DF8-9D30-B4ABADA00D5C}" destId="{B05DC520-C0F1-4881-885D-0312CA90F3EA}" srcOrd="0" destOrd="0" presId="urn:microsoft.com/office/officeart/2005/8/layout/vList4"/>
    <dgm:cxn modelId="{C5A33323-AAFC-49AF-92B4-0910FC074D9F}" type="presOf" srcId="{300C2A90-224E-4866-9082-6A400E6B28EB}" destId="{67267A0C-4955-4F94-A4FA-E534F7A535FA}" srcOrd="0" destOrd="0" presId="urn:microsoft.com/office/officeart/2005/8/layout/vList4"/>
    <dgm:cxn modelId="{816B9406-1DD9-4F99-9027-6C04F5C2C600}" type="presParOf" srcId="{83EFC94B-B3E7-441E-B546-CE5E9F6DC8BA}" destId="{491D0BF1-A817-4005-B7B3-DFF370C96441}" srcOrd="0" destOrd="0" presId="urn:microsoft.com/office/officeart/2005/8/layout/vList4"/>
    <dgm:cxn modelId="{B6CA1F7D-992B-4DDD-AE49-2F900156EFF0}" type="presParOf" srcId="{491D0BF1-A817-4005-B7B3-DFF370C96441}" destId="{67267A0C-4955-4F94-A4FA-E534F7A535FA}" srcOrd="0" destOrd="0" presId="urn:microsoft.com/office/officeart/2005/8/layout/vList4"/>
    <dgm:cxn modelId="{433ADCCD-F172-4D26-A029-C8F3729BB5D9}" type="presParOf" srcId="{491D0BF1-A817-4005-B7B3-DFF370C96441}" destId="{0F152976-887D-48F6-A827-DEBB7E5108F7}" srcOrd="1" destOrd="0" presId="urn:microsoft.com/office/officeart/2005/8/layout/vList4"/>
    <dgm:cxn modelId="{DFF1B40E-C422-4AC8-A373-42CA32BA9C5A}" type="presParOf" srcId="{491D0BF1-A817-4005-B7B3-DFF370C96441}" destId="{333FF314-A275-47DB-8E7D-B56A4744514B}" srcOrd="2" destOrd="0" presId="urn:microsoft.com/office/officeart/2005/8/layout/vList4"/>
    <dgm:cxn modelId="{50C56C2A-BA94-4A96-A8F0-DBB434293E70}" type="presParOf" srcId="{83EFC94B-B3E7-441E-B546-CE5E9F6DC8BA}" destId="{B7267D0D-75E0-4FF5-B943-8940AAC1AD88}" srcOrd="1" destOrd="0" presId="urn:microsoft.com/office/officeart/2005/8/layout/vList4"/>
    <dgm:cxn modelId="{80974DBC-7114-4D05-AB08-6E7951F4C6B7}" type="presParOf" srcId="{83EFC94B-B3E7-441E-B546-CE5E9F6DC8BA}" destId="{5E15304D-A9EA-4E73-9AF3-43D4F20C0A46}" srcOrd="2" destOrd="0" presId="urn:microsoft.com/office/officeart/2005/8/layout/vList4"/>
    <dgm:cxn modelId="{F122674D-89D3-4238-B92C-9A33B4A80567}" type="presParOf" srcId="{5E15304D-A9EA-4E73-9AF3-43D4F20C0A46}" destId="{D6C3E7CB-3D50-4324-80AE-5DE8E4280E75}" srcOrd="0" destOrd="0" presId="urn:microsoft.com/office/officeart/2005/8/layout/vList4"/>
    <dgm:cxn modelId="{501F61D7-1BC8-4A69-89C9-66378CAEBCC1}" type="presParOf" srcId="{5E15304D-A9EA-4E73-9AF3-43D4F20C0A46}" destId="{ECFB0FE4-C741-4C43-8513-613C0D710639}" srcOrd="1" destOrd="0" presId="urn:microsoft.com/office/officeart/2005/8/layout/vList4"/>
    <dgm:cxn modelId="{91E0D7A0-6C80-4121-B2A3-71B19FECD985}" type="presParOf" srcId="{5E15304D-A9EA-4E73-9AF3-43D4F20C0A46}" destId="{B8A3391C-D60D-4C21-9B40-AB9FD021337B}" srcOrd="2" destOrd="0" presId="urn:microsoft.com/office/officeart/2005/8/layout/vList4"/>
    <dgm:cxn modelId="{632A9CE3-A4F8-4A7C-9580-88F9B2CAE719}" type="presParOf" srcId="{83EFC94B-B3E7-441E-B546-CE5E9F6DC8BA}" destId="{ED952DB7-9B8E-42B2-979E-6AB80B2F0030}" srcOrd="3" destOrd="0" presId="urn:microsoft.com/office/officeart/2005/8/layout/vList4"/>
    <dgm:cxn modelId="{E5229834-4973-43EB-A9AC-20B0C98939B9}" type="presParOf" srcId="{83EFC94B-B3E7-441E-B546-CE5E9F6DC8BA}" destId="{1AE9AF1C-06E2-45D8-B493-29AA3275D943}" srcOrd="4" destOrd="0" presId="urn:microsoft.com/office/officeart/2005/8/layout/vList4"/>
    <dgm:cxn modelId="{045ACE40-027A-407E-B3D1-553F133404E0}" type="presParOf" srcId="{1AE9AF1C-06E2-45D8-B493-29AA3275D943}" destId="{B05DC520-C0F1-4881-885D-0312CA90F3EA}" srcOrd="0" destOrd="0" presId="urn:microsoft.com/office/officeart/2005/8/layout/vList4"/>
    <dgm:cxn modelId="{7624DEF9-41FB-4E95-A07A-28D90A915F6F}" type="presParOf" srcId="{1AE9AF1C-06E2-45D8-B493-29AA3275D943}" destId="{630A6B98-0E01-497E-BC6A-C1D6A1344123}" srcOrd="1" destOrd="0" presId="urn:microsoft.com/office/officeart/2005/8/layout/vList4"/>
    <dgm:cxn modelId="{A2A00C1D-EF76-47FB-9BD8-2BB73E2937D3}" type="presParOf" srcId="{1AE9AF1C-06E2-45D8-B493-29AA3275D943}" destId="{787B1266-3E03-408F-80AA-BDEDB4D746EE}" srcOrd="2" destOrd="0" presId="urn:microsoft.com/office/officeart/2005/8/layout/vList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267A0C-4955-4F94-A4FA-E534F7A535FA}">
      <dsp:nvSpPr>
        <dsp:cNvPr id="0" name=""/>
        <dsp:cNvSpPr/>
      </dsp:nvSpPr>
      <dsp:spPr>
        <a:xfrm>
          <a:off x="0" y="0"/>
          <a:ext cx="12042370" cy="2113684"/>
        </a:xfrm>
        <a:prstGeom prst="roundRect">
          <a:avLst>
            <a:gd name="adj" fmla="val 10000"/>
          </a:avLst>
        </a:prstGeom>
        <a:solidFill>
          <a:schemeClr val="accent1">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t" anchorCtr="0">
          <a:noAutofit/>
        </a:bodyPr>
        <a:lstStyle/>
        <a:p>
          <a:pPr lvl="0" algn="l" defTabSz="1600200">
            <a:lnSpc>
              <a:spcPct val="90000"/>
            </a:lnSpc>
            <a:spcBef>
              <a:spcPct val="0"/>
            </a:spcBef>
            <a:spcAft>
              <a:spcPct val="35000"/>
            </a:spcAft>
          </a:pPr>
          <a:r>
            <a:rPr lang="en-US" sz="3600" b="1" kern="1200" dirty="0" smtClean="0"/>
            <a:t>Assessment Component 1</a:t>
          </a:r>
          <a:endParaRPr lang="en-US" sz="3600" b="1" kern="1200" dirty="0"/>
        </a:p>
        <a:p>
          <a:pPr marL="285750" lvl="1" indent="-285750" algn="l" defTabSz="1244600">
            <a:lnSpc>
              <a:spcPct val="90000"/>
            </a:lnSpc>
            <a:spcBef>
              <a:spcPct val="0"/>
            </a:spcBef>
            <a:spcAft>
              <a:spcPct val="15000"/>
            </a:spcAft>
            <a:buChar char="••"/>
          </a:pPr>
          <a:r>
            <a:rPr lang="en-GB" sz="2800" kern="1200" dirty="0" smtClean="0"/>
            <a:t>Practical: Project Proposal (20 minutes)</a:t>
          </a:r>
          <a:endParaRPr lang="en-US" sz="2800" kern="1200" dirty="0"/>
        </a:p>
        <a:p>
          <a:pPr marL="285750" lvl="1" indent="-285750" algn="l" defTabSz="1244600">
            <a:lnSpc>
              <a:spcPct val="90000"/>
            </a:lnSpc>
            <a:spcBef>
              <a:spcPct val="0"/>
            </a:spcBef>
            <a:spcAft>
              <a:spcPct val="15000"/>
            </a:spcAft>
            <a:buChar char="••"/>
          </a:pPr>
          <a:r>
            <a:rPr lang="en-GB" sz="2800" b="1" kern="1200" dirty="0" smtClean="0"/>
            <a:t>Submission Date: 01.12.2020</a:t>
          </a:r>
          <a:endParaRPr lang="en-US" sz="2800" kern="1200" dirty="0"/>
        </a:p>
      </dsp:txBody>
      <dsp:txXfrm>
        <a:off x="2619842" y="0"/>
        <a:ext cx="9422528" cy="2113684"/>
      </dsp:txXfrm>
    </dsp:sp>
    <dsp:sp modelId="{0F152976-887D-48F6-A827-DEBB7E5108F7}">
      <dsp:nvSpPr>
        <dsp:cNvPr id="0" name=""/>
        <dsp:cNvSpPr/>
      </dsp:nvSpPr>
      <dsp:spPr>
        <a:xfrm>
          <a:off x="211368" y="211368"/>
          <a:ext cx="2408474" cy="1690947"/>
        </a:xfrm>
        <a:prstGeom prst="roundRect">
          <a:avLst>
            <a:gd name="adj" fmla="val 10000"/>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11000" r="-11000"/>
          </a:stretch>
        </a:blip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6C3E7CB-3D50-4324-80AE-5DE8E4280E75}">
      <dsp:nvSpPr>
        <dsp:cNvPr id="0" name=""/>
        <dsp:cNvSpPr/>
      </dsp:nvSpPr>
      <dsp:spPr>
        <a:xfrm>
          <a:off x="0" y="2325052"/>
          <a:ext cx="12042370" cy="2113684"/>
        </a:xfrm>
        <a:prstGeom prst="roundRect">
          <a:avLst>
            <a:gd name="adj" fmla="val 10000"/>
          </a:avLst>
        </a:prstGeom>
        <a:solidFill>
          <a:schemeClr val="accent1">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t" anchorCtr="0">
          <a:noAutofit/>
        </a:bodyPr>
        <a:lstStyle/>
        <a:p>
          <a:pPr lvl="0" algn="l" defTabSz="1600200">
            <a:lnSpc>
              <a:spcPct val="90000"/>
            </a:lnSpc>
            <a:spcBef>
              <a:spcPct val="0"/>
            </a:spcBef>
            <a:spcAft>
              <a:spcPct val="35000"/>
            </a:spcAft>
          </a:pPr>
          <a:r>
            <a:rPr lang="en-GB" sz="3600" b="1" kern="1200" dirty="0" smtClean="0"/>
            <a:t>Assessment Component 2</a:t>
          </a:r>
          <a:endParaRPr lang="en-US" sz="3600" kern="1200" dirty="0"/>
        </a:p>
        <a:p>
          <a:pPr marL="285750" lvl="1" indent="-285750" algn="l" defTabSz="1244600">
            <a:lnSpc>
              <a:spcPct val="90000"/>
            </a:lnSpc>
            <a:spcBef>
              <a:spcPct val="0"/>
            </a:spcBef>
            <a:spcAft>
              <a:spcPct val="15000"/>
            </a:spcAft>
            <a:buChar char="••"/>
          </a:pPr>
          <a:r>
            <a:rPr lang="en-GB" sz="2800" kern="1200" dirty="0" smtClean="0"/>
            <a:t>Practical assessment: Pilot Study (1 hour)</a:t>
          </a:r>
          <a:endParaRPr lang="en-US" sz="2800" kern="1200" dirty="0"/>
        </a:p>
        <a:p>
          <a:pPr marL="285750" lvl="1" indent="-285750" algn="l" defTabSz="1244600">
            <a:lnSpc>
              <a:spcPct val="90000"/>
            </a:lnSpc>
            <a:spcBef>
              <a:spcPct val="0"/>
            </a:spcBef>
            <a:spcAft>
              <a:spcPct val="15000"/>
            </a:spcAft>
            <a:buChar char="••"/>
          </a:pPr>
          <a:r>
            <a:rPr lang="en-GB" sz="2800" b="1" kern="1200" dirty="0" smtClean="0"/>
            <a:t>Submission Date: 02.02.2021</a:t>
          </a:r>
          <a:endParaRPr lang="en-US" sz="2800" kern="1200" dirty="0"/>
        </a:p>
      </dsp:txBody>
      <dsp:txXfrm>
        <a:off x="2619842" y="2325052"/>
        <a:ext cx="9422528" cy="2113684"/>
      </dsp:txXfrm>
    </dsp:sp>
    <dsp:sp modelId="{ECFB0FE4-C741-4C43-8513-613C0D710639}">
      <dsp:nvSpPr>
        <dsp:cNvPr id="0" name=""/>
        <dsp:cNvSpPr/>
      </dsp:nvSpPr>
      <dsp:spPr>
        <a:xfrm>
          <a:off x="211368" y="2536420"/>
          <a:ext cx="2408474" cy="1690947"/>
        </a:xfrm>
        <a:prstGeom prst="roundRect">
          <a:avLst>
            <a:gd name="adj" fmla="val 10000"/>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t="-4000" b="-4000"/>
          </a:stretch>
        </a:blip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05DC520-C0F1-4881-885D-0312CA90F3EA}">
      <dsp:nvSpPr>
        <dsp:cNvPr id="0" name=""/>
        <dsp:cNvSpPr/>
      </dsp:nvSpPr>
      <dsp:spPr>
        <a:xfrm>
          <a:off x="0" y="4650104"/>
          <a:ext cx="12042370" cy="2113684"/>
        </a:xfrm>
        <a:prstGeom prst="roundRect">
          <a:avLst>
            <a:gd name="adj" fmla="val 10000"/>
          </a:avLst>
        </a:prstGeom>
        <a:solidFill>
          <a:schemeClr val="accent1">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t" anchorCtr="0">
          <a:noAutofit/>
        </a:bodyPr>
        <a:lstStyle/>
        <a:p>
          <a:pPr lvl="0" algn="l" defTabSz="1600200">
            <a:lnSpc>
              <a:spcPct val="90000"/>
            </a:lnSpc>
            <a:spcBef>
              <a:spcPct val="0"/>
            </a:spcBef>
            <a:spcAft>
              <a:spcPct val="35000"/>
            </a:spcAft>
          </a:pPr>
          <a:r>
            <a:rPr lang="en-GB" sz="3600" b="1" kern="1200" dirty="0" smtClean="0"/>
            <a:t>Assessment Component 3 </a:t>
          </a:r>
          <a:endParaRPr lang="en-US" sz="3600" kern="1200" dirty="0"/>
        </a:p>
        <a:p>
          <a:pPr marL="285750" lvl="1" indent="-285750" algn="l" defTabSz="1244600">
            <a:lnSpc>
              <a:spcPct val="90000"/>
            </a:lnSpc>
            <a:spcBef>
              <a:spcPct val="0"/>
            </a:spcBef>
            <a:spcAft>
              <a:spcPct val="15000"/>
            </a:spcAft>
            <a:buChar char="••"/>
          </a:pPr>
          <a:r>
            <a:rPr lang="en-GB" sz="2800" kern="1200" dirty="0" smtClean="0"/>
            <a:t>Coursework: Critical Evaluation of Research process (2000 words)</a:t>
          </a:r>
          <a:endParaRPr lang="en-US" sz="2800" kern="1200" dirty="0"/>
        </a:p>
        <a:p>
          <a:pPr marL="285750" lvl="1" indent="-285750" algn="l" defTabSz="1244600">
            <a:lnSpc>
              <a:spcPct val="90000"/>
            </a:lnSpc>
            <a:spcBef>
              <a:spcPct val="0"/>
            </a:spcBef>
            <a:spcAft>
              <a:spcPct val="15000"/>
            </a:spcAft>
            <a:buChar char="••"/>
          </a:pPr>
          <a:r>
            <a:rPr lang="en-GB" sz="2800" b="1" kern="1200" dirty="0" smtClean="0"/>
            <a:t>Submission Date</a:t>
          </a:r>
          <a:r>
            <a:rPr lang="en-GB" sz="2800" kern="1200" dirty="0" smtClean="0"/>
            <a:t>: </a:t>
          </a:r>
          <a:r>
            <a:rPr lang="en-GB" sz="2800" b="1" kern="1200" dirty="0" smtClean="0"/>
            <a:t>16.3.2021</a:t>
          </a:r>
          <a:endParaRPr lang="en-US" sz="2800" kern="1200" dirty="0"/>
        </a:p>
      </dsp:txBody>
      <dsp:txXfrm>
        <a:off x="2619842" y="4650104"/>
        <a:ext cx="9422528" cy="2113684"/>
      </dsp:txXfrm>
    </dsp:sp>
    <dsp:sp modelId="{630A6B98-0E01-497E-BC6A-C1D6A1344123}">
      <dsp:nvSpPr>
        <dsp:cNvPr id="0" name=""/>
        <dsp:cNvSpPr/>
      </dsp:nvSpPr>
      <dsp:spPr>
        <a:xfrm>
          <a:off x="211368" y="4861473"/>
          <a:ext cx="2408474" cy="1690947"/>
        </a:xfrm>
        <a:prstGeom prst="roundRect">
          <a:avLst>
            <a:gd name="adj" fmla="val 10000"/>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4000" r="-4000"/>
          </a:stretch>
        </a:blip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3CEAAF3-9831-450B-8D59-2C09DB96C8FC}" type="datetimeFigureOut">
              <a:rPr lang="en-US"/>
              <a:t>1/25/2021</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6834459-7356-44BF-850D-8B30C4FB3B6B}" type="slidenum">
              <a:rPr/>
              <a:t>‹#›</a:t>
            </a:fld>
            <a:endParaRPr/>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50CD79-FC16-4410-AB61-17F26E6D3BC8}" type="datetimeFigureOut">
              <a:rPr lang="en-US"/>
              <a:t>1/25/2021</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a:t>Click to edit Master text styles</a:t>
            </a:r>
          </a:p>
          <a:p>
            <a:pPr lvl="1"/>
            <a:r>
              <a:rPr/>
              <a:t>Second level</a:t>
            </a:r>
          </a:p>
          <a:p>
            <a:pPr lvl="2"/>
            <a:r>
              <a:rPr/>
              <a:t>Third level</a:t>
            </a:r>
          </a:p>
          <a:p>
            <a:pPr lvl="3"/>
            <a:r>
              <a:rPr/>
              <a:t>Fourth level</a:t>
            </a:r>
          </a:p>
          <a:p>
            <a:pPr lvl="4"/>
            <a:r>
              <a:rP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3C37BE-C303-496D-B5CD-85F2937540FC}" type="slidenum">
              <a:rPr/>
              <a:t>‹#›</a:t>
            </a:fld>
            <a:endParaRPr/>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latin typeface="Arial" pitchFamily="34" charset="0"/>
                <a:cs typeface="Arial" pitchFamily="34" charset="0"/>
              </a:rPr>
              <a:t>NOTE:</a:t>
            </a:r>
          </a:p>
          <a:p>
            <a:r>
              <a:rPr lang="en-US" i="1" dirty="0">
                <a:latin typeface="Arial" pitchFamily="34" charset="0"/>
                <a:cs typeface="Arial" pitchFamily="34" charset="0"/>
              </a:rPr>
              <a:t>To change the  image on this slide, select the picture and delete it. Then click the Pictures icon in the placeholder to insert your own image.</a:t>
            </a:r>
          </a:p>
        </p:txBody>
      </p:sp>
      <p:sp>
        <p:nvSpPr>
          <p:cNvPr id="4" name="Slide Number Placeholder 3"/>
          <p:cNvSpPr>
            <a:spLocks noGrp="1"/>
          </p:cNvSpPr>
          <p:nvPr>
            <p:ph type="sldNum" sz="quarter" idx="10"/>
          </p:nvPr>
        </p:nvSpPr>
        <p:spPr/>
        <p:txBody>
          <a:bodyPr/>
          <a:lstStyle/>
          <a:p>
            <a:fld id="{0A3C37BE-C303-496D-B5CD-85F2937540FC}" type="slidenum">
              <a:rPr lang="en-US" smtClean="0"/>
              <a:t>1</a:t>
            </a:fld>
            <a:endParaRPr lang="en-US"/>
          </a:p>
        </p:txBody>
      </p:sp>
    </p:spTree>
    <p:extLst>
      <p:ext uri="{BB962C8B-B14F-4D97-AF65-F5344CB8AC3E}">
        <p14:creationId xmlns:p14="http://schemas.microsoft.com/office/powerpoint/2010/main" val="24061502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latin typeface="Arial" pitchFamily="34" charset="0"/>
                <a:cs typeface="Arial" pitchFamily="34" charset="0"/>
              </a:rPr>
              <a:t>NOTE:</a:t>
            </a:r>
          </a:p>
          <a:p>
            <a:r>
              <a:rPr lang="en-US" i="1" dirty="0">
                <a:latin typeface="Arial" pitchFamily="34" charset="0"/>
                <a:cs typeface="Arial" pitchFamily="34" charset="0"/>
              </a:rPr>
              <a:t>To change the  image on this slide, select the picture and delete it. Then click the Pictures icon in the placeholder to insert your own image.</a:t>
            </a:r>
          </a:p>
        </p:txBody>
      </p:sp>
      <p:sp>
        <p:nvSpPr>
          <p:cNvPr id="4" name="Slide Number Placeholder 3"/>
          <p:cNvSpPr>
            <a:spLocks noGrp="1"/>
          </p:cNvSpPr>
          <p:nvPr>
            <p:ph type="sldNum" sz="quarter" idx="10"/>
          </p:nvPr>
        </p:nvSpPr>
        <p:spPr/>
        <p:txBody>
          <a:bodyPr/>
          <a:lstStyle/>
          <a:p>
            <a:fld id="{0A3C37BE-C303-496D-B5CD-85F2937540FC}" type="slidenum">
              <a:rPr lang="en-US" smtClean="0"/>
              <a:t>2</a:t>
            </a:fld>
            <a:endParaRPr lang="en-US"/>
          </a:p>
        </p:txBody>
      </p:sp>
    </p:spTree>
    <p:extLst>
      <p:ext uri="{BB962C8B-B14F-4D97-AF65-F5344CB8AC3E}">
        <p14:creationId xmlns:p14="http://schemas.microsoft.com/office/powerpoint/2010/main" val="2849131039"/>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Rectangle 7"/>
          <p:cNvSpPr/>
          <p:nvPr/>
        </p:nvSpPr>
        <p:spPr>
          <a:xfrm>
            <a:off x="0" y="0"/>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pic>
        <p:nvPicPr>
          <p:cNvPr id="11" name="Picture 10"/>
          <p:cNvPicPr>
            <a:picLocks noChangeAspect="1"/>
          </p:cNvPicPr>
          <p:nvPr/>
        </p:nvPicPr>
        <p:blipFill rotWithShape="1">
          <a:blip r:embed="rId2" cstate="print">
            <a:duotone>
              <a:schemeClr val="accent2">
                <a:shade val="45000"/>
                <a:satMod val="135000"/>
              </a:schemeClr>
              <a:prstClr val="white"/>
            </a:duotone>
            <a:extLst>
              <a:ext uri="{BEBA8EAE-BF5A-486C-A8C5-ECC9F3942E4B}">
                <a14:imgProps xmlns:a14="http://schemas.microsoft.com/office/drawing/2010/main">
                  <a14:imgLayer r:embed="rId3">
                    <a14:imgEffect>
                      <a14:saturation sat="30000"/>
                    </a14:imgEffect>
                  </a14:imgLayer>
                </a14:imgProps>
              </a:ext>
              <a:ext uri="{28A0092B-C50C-407E-A947-70E740481C1C}">
                <a14:useLocalDpi xmlns:a14="http://schemas.microsoft.com/office/drawing/2010/main" val="0"/>
              </a:ext>
            </a:extLst>
          </a:blip>
          <a:srcRect/>
          <a:stretch/>
        </p:blipFill>
        <p:spPr>
          <a:xfrm>
            <a:off x="1324445" y="0"/>
            <a:ext cx="1747524" cy="2292094"/>
          </a:xfrm>
          <a:prstGeom prst="rect">
            <a:avLst/>
          </a:prstGeom>
        </p:spPr>
      </p:pic>
      <p:sp>
        <p:nvSpPr>
          <p:cNvPr id="2" name="Title 1"/>
          <p:cNvSpPr>
            <a:spLocks noGrp="1"/>
          </p:cNvSpPr>
          <p:nvPr>
            <p:ph type="ctrTitle"/>
          </p:nvPr>
        </p:nvSpPr>
        <p:spPr>
          <a:xfrm>
            <a:off x="1104900" y="2292094"/>
            <a:ext cx="10096500" cy="2219691"/>
          </a:xfrm>
        </p:spPr>
        <p:txBody>
          <a:bodyPr anchor="ctr">
            <a:normAutofit/>
          </a:bodyPr>
          <a:lstStyle>
            <a:lvl1pPr algn="l">
              <a:defRPr sz="4400" cap="all" baseline="0"/>
            </a:lvl1pPr>
          </a:lstStyle>
          <a:p>
            <a:r>
              <a:rPr lang="en-US" smtClean="0"/>
              <a:t>Click to edit Master title style</a:t>
            </a:r>
            <a:endParaRPr/>
          </a:p>
        </p:txBody>
      </p:sp>
      <p:sp>
        <p:nvSpPr>
          <p:cNvPr id="3" name="Subtitle 2"/>
          <p:cNvSpPr>
            <a:spLocks noGrp="1"/>
          </p:cNvSpPr>
          <p:nvPr>
            <p:ph type="subTitle" idx="1"/>
          </p:nvPr>
        </p:nvSpPr>
        <p:spPr>
          <a:xfrm>
            <a:off x="1104898" y="4511784"/>
            <a:ext cx="10096501" cy="955565"/>
          </a:xfrm>
        </p:spPr>
        <p:txBody>
          <a:bodyPr>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a:p>
        </p:txBody>
      </p:sp>
      <p:sp>
        <p:nvSpPr>
          <p:cNvPr id="7" name="Rectangle 6"/>
          <p:cNvSpPr/>
          <p:nvPr/>
        </p:nvSpPr>
        <p:spPr>
          <a:xfrm>
            <a:off x="0" y="5778124"/>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4" name="Date Placeholder 3"/>
          <p:cNvSpPr>
            <a:spLocks noGrp="1"/>
          </p:cNvSpPr>
          <p:nvPr>
            <p:ph type="dt" sz="half" idx="10"/>
          </p:nvPr>
        </p:nvSpPr>
        <p:spPr/>
        <p:txBody>
          <a:bodyPr/>
          <a:lstStyle>
            <a:lvl1pPr>
              <a:defRPr baseline="0">
                <a:solidFill>
                  <a:schemeClr val="tx1">
                    <a:lumMod val="20000"/>
                    <a:lumOff val="80000"/>
                  </a:schemeClr>
                </a:solidFill>
              </a:defRPr>
            </a:lvl1pPr>
          </a:lstStyle>
          <a:p>
            <a:fld id="{402B9795-92DC-40DC-A1CA-9A4B349D7824}" type="datetimeFigureOut">
              <a:rPr lang="en-US" smtClean="0"/>
              <a:pPr/>
              <a:t>1/25/2021</a:t>
            </a:fld>
            <a:endParaRPr lang="en-US" dirty="0"/>
          </a:p>
        </p:txBody>
      </p:sp>
      <p:sp>
        <p:nvSpPr>
          <p:cNvPr id="5" name="Footer Placeholder 4"/>
          <p:cNvSpPr>
            <a:spLocks noGrp="1"/>
          </p:cNvSpPr>
          <p:nvPr>
            <p:ph type="ftr" sz="quarter" idx="11"/>
          </p:nvPr>
        </p:nvSpPr>
        <p:spPr/>
        <p:txBody>
          <a:bodyPr/>
          <a:lstStyle>
            <a:lvl1pPr>
              <a:defRPr baseline="0">
                <a:solidFill>
                  <a:schemeClr val="tx1">
                    <a:lumMod val="20000"/>
                    <a:lumOff val="80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baseline="0">
                <a:solidFill>
                  <a:schemeClr val="tx1">
                    <a:lumMod val="20000"/>
                    <a:lumOff val="80000"/>
                  </a:schemeClr>
                </a:solidFill>
              </a:defRPr>
            </a:lvl1pPr>
          </a:lstStyle>
          <a:p>
            <a:fld id="{0FF54DE5-C571-48E8-A5BC-B369434E2F44}" type="slidenum">
              <a:rPr lang="en-US" smtClean="0"/>
              <a:pPr/>
              <a:t>‹#›</a:t>
            </a:fld>
            <a:endParaRPr lang="en-US"/>
          </a:p>
        </p:txBody>
      </p:sp>
    </p:spTree>
    <p:extLst>
      <p:ext uri="{BB962C8B-B14F-4D97-AF65-F5344CB8AC3E}">
        <p14:creationId xmlns:p14="http://schemas.microsoft.com/office/powerpoint/2010/main" val="16597565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1/25/2021</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786876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1104900" y="2292094"/>
            <a:ext cx="5734050" cy="2219691"/>
          </a:xfrm>
        </p:spPr>
        <p:txBody>
          <a:bodyPr anchor="ctr">
            <a:normAutofit/>
          </a:bodyPr>
          <a:lstStyle>
            <a:lvl1pPr algn="l">
              <a:defRPr sz="4400" cap="all" baseline="0"/>
            </a:lvl1pPr>
          </a:lstStyle>
          <a:p>
            <a:r>
              <a:rPr lang="en-US" smtClean="0"/>
              <a:t>Click to edit Master title style</a:t>
            </a:r>
            <a:endParaRPr/>
          </a:p>
        </p:txBody>
      </p:sp>
      <p:sp>
        <p:nvSpPr>
          <p:cNvPr id="3" name="Subtitle 2"/>
          <p:cNvSpPr>
            <a:spLocks noGrp="1"/>
          </p:cNvSpPr>
          <p:nvPr>
            <p:ph type="subTitle" idx="1"/>
          </p:nvPr>
        </p:nvSpPr>
        <p:spPr>
          <a:xfrm>
            <a:off x="1104900" y="4511784"/>
            <a:ext cx="5734050" cy="955565"/>
          </a:xfrm>
        </p:spPr>
        <p:txBody>
          <a:bodyPr>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a:p>
        </p:txBody>
      </p:sp>
      <p:sp>
        <p:nvSpPr>
          <p:cNvPr id="11" name="Picture Placeholder 10" descr="An empty placeholder to add an image. Click on the placeholder and select the image that you wish to add."/>
          <p:cNvSpPr>
            <a:spLocks noGrp="1"/>
          </p:cNvSpPr>
          <p:nvPr>
            <p:ph type="pic" sz="quarter" idx="13"/>
          </p:nvPr>
        </p:nvSpPr>
        <p:spPr>
          <a:xfrm>
            <a:off x="6981063" y="1310656"/>
            <a:ext cx="5210937" cy="4208604"/>
          </a:xfrm>
          <a:solidFill>
            <a:schemeClr val="tx1">
              <a:lumMod val="20000"/>
              <a:lumOff val="80000"/>
            </a:schemeClr>
          </a:solidFill>
        </p:spPr>
        <p:txBody>
          <a:bodyPr tIns="1005840"/>
          <a:lstStyle>
            <a:lvl1pPr marL="0" indent="0" algn="ctr">
              <a:buNone/>
              <a:defRPr/>
            </a:lvl1pPr>
          </a:lstStyle>
          <a:p>
            <a:r>
              <a:rPr lang="en-US" smtClean="0"/>
              <a:t>Click icon to add picture</a:t>
            </a:r>
            <a:endParaRPr/>
          </a:p>
        </p:txBody>
      </p:sp>
      <p:sp>
        <p:nvSpPr>
          <p:cNvPr id="8" name="Rectangle 7"/>
          <p:cNvSpPr/>
          <p:nvPr/>
        </p:nvSpPr>
        <p:spPr>
          <a:xfrm>
            <a:off x="0" y="0"/>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4" name="Group 13"/>
          <p:cNvGrpSpPr/>
          <p:nvPr/>
        </p:nvGrpSpPr>
        <p:grpSpPr>
          <a:xfrm>
            <a:off x="0" y="1143000"/>
            <a:ext cx="12192000" cy="63125"/>
            <a:chOff x="507492" y="1501519"/>
            <a:chExt cx="8129016" cy="63125"/>
          </a:xfrm>
        </p:grpSpPr>
        <p:cxnSp>
          <p:nvCxnSpPr>
            <p:cNvPr id="15" name="Straight Connector 14"/>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pic>
        <p:nvPicPr>
          <p:cNvPr id="10" name="Picture 9"/>
          <p:cNvPicPr>
            <a:picLocks noChangeAspect="1"/>
          </p:cNvPicPr>
          <p:nvPr/>
        </p:nvPicPr>
        <p:blipFill rotWithShape="1">
          <a:blip r:embed="rId2" cstate="print">
            <a:duotone>
              <a:schemeClr val="accent2">
                <a:shade val="45000"/>
                <a:satMod val="135000"/>
              </a:schemeClr>
              <a:prstClr val="white"/>
            </a:duotone>
            <a:extLst>
              <a:ext uri="{BEBA8EAE-BF5A-486C-A8C5-ECC9F3942E4B}">
                <a14:imgProps xmlns:a14="http://schemas.microsoft.com/office/drawing/2010/main">
                  <a14:imgLayer r:embed="rId3">
                    <a14:imgEffect>
                      <a14:saturation sat="30000"/>
                    </a14:imgEffect>
                  </a14:imgLayer>
                </a14:imgProps>
              </a:ext>
              <a:ext uri="{28A0092B-C50C-407E-A947-70E740481C1C}">
                <a14:useLocalDpi xmlns:a14="http://schemas.microsoft.com/office/drawing/2010/main" val="0"/>
              </a:ext>
            </a:extLst>
          </a:blip>
          <a:srcRect/>
          <a:stretch/>
        </p:blipFill>
        <p:spPr>
          <a:xfrm>
            <a:off x="1325880" y="0"/>
            <a:ext cx="1747524" cy="2292094"/>
          </a:xfrm>
          <a:prstGeom prst="rect">
            <a:avLst/>
          </a:prstGeom>
        </p:spPr>
      </p:pic>
      <p:grpSp>
        <p:nvGrpSpPr>
          <p:cNvPr id="13" name="Group 12"/>
          <p:cNvGrpSpPr/>
          <p:nvPr/>
        </p:nvGrpSpPr>
        <p:grpSpPr>
          <a:xfrm rot="10800000">
            <a:off x="0" y="5645510"/>
            <a:ext cx="12192000" cy="63125"/>
            <a:chOff x="507492" y="1501519"/>
            <a:chExt cx="8129016" cy="63125"/>
          </a:xfrm>
        </p:grpSpPr>
        <p:cxnSp>
          <p:nvCxnSpPr>
            <p:cNvPr id="17" name="Straight Connector 16"/>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7" name="Rectangle 6"/>
          <p:cNvSpPr/>
          <p:nvPr/>
        </p:nvSpPr>
        <p:spPr>
          <a:xfrm>
            <a:off x="0" y="5778124"/>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2673943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2514600"/>
            <a:ext cx="12192000" cy="3194035"/>
            <a:chOff x="647402" y="2514600"/>
            <a:chExt cx="10838688" cy="3194035"/>
          </a:xfrm>
        </p:grpSpPr>
        <p:grpSp>
          <p:nvGrpSpPr>
            <p:cNvPr id="9" name="Group 8"/>
            <p:cNvGrpSpPr/>
            <p:nvPr/>
          </p:nvGrpSpPr>
          <p:grpSpPr>
            <a:xfrm>
              <a:off x="647402" y="2514600"/>
              <a:ext cx="10838688" cy="63125"/>
              <a:chOff x="507492" y="1501519"/>
              <a:chExt cx="8129016" cy="63125"/>
            </a:xfrm>
          </p:grpSpPr>
          <p:cxnSp>
            <p:nvCxnSpPr>
              <p:cNvPr id="14" name="Straight Connector 13"/>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10" name="Rectangle 9"/>
            <p:cNvSpPr/>
            <p:nvPr/>
          </p:nvSpPr>
          <p:spPr>
            <a:xfrm>
              <a:off x="647402" y="2640850"/>
              <a:ext cx="10838688" cy="294153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1" name="Group 10"/>
            <p:cNvGrpSpPr/>
            <p:nvPr/>
          </p:nvGrpSpPr>
          <p:grpSpPr>
            <a:xfrm rot="10800000">
              <a:off x="647402" y="5645510"/>
              <a:ext cx="10838688" cy="63125"/>
              <a:chOff x="507492" y="1501519"/>
              <a:chExt cx="8129016" cy="63125"/>
            </a:xfrm>
          </p:grpSpPr>
          <p:cxnSp>
            <p:nvCxnSpPr>
              <p:cNvPr id="12" name="Straight Connector 11"/>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grpSp>
      <p:pic>
        <p:nvPicPr>
          <p:cNvPr id="7" name="Picture 6"/>
          <p:cNvPicPr>
            <a:picLocks noChangeAspect="1"/>
          </p:cNvPicPr>
          <p:nvPr/>
        </p:nvPicPr>
        <p:blipFill>
          <a:blip r:embed="rId2" cstate="print">
            <a:duotone>
              <a:schemeClr val="accent2">
                <a:shade val="45000"/>
                <a:satMod val="135000"/>
              </a:schemeClr>
              <a:prstClr val="white"/>
            </a:duotone>
            <a:extLst>
              <a:ext uri="{28A0092B-C50C-407E-A947-70E740481C1C}">
                <a14:useLocalDpi xmlns:a14="http://schemas.microsoft.com/office/drawing/2010/main" val="0"/>
              </a:ext>
            </a:extLst>
          </a:blip>
          <a:stretch>
            <a:fillRect/>
          </a:stretch>
        </p:blipFill>
        <p:spPr>
          <a:xfrm>
            <a:off x="1325880" y="0"/>
            <a:ext cx="1783188" cy="2971806"/>
          </a:xfrm>
          <a:prstGeom prst="rect">
            <a:avLst/>
          </a:prstGeom>
        </p:spPr>
      </p:pic>
      <p:sp>
        <p:nvSpPr>
          <p:cNvPr id="2" name="Title 1"/>
          <p:cNvSpPr>
            <a:spLocks noGrp="1"/>
          </p:cNvSpPr>
          <p:nvPr>
            <p:ph type="title"/>
          </p:nvPr>
        </p:nvSpPr>
        <p:spPr>
          <a:xfrm>
            <a:off x="1104899" y="2971806"/>
            <a:ext cx="10071099" cy="1684150"/>
          </a:xfrm>
        </p:spPr>
        <p:txBody>
          <a:bodyPr anchor="ctr">
            <a:normAutofit/>
          </a:bodyPr>
          <a:lstStyle>
            <a:lvl1pPr>
              <a:defRPr sz="4400" cap="all" baseline="0">
                <a:solidFill>
                  <a:schemeClr val="bg1"/>
                </a:solidFill>
              </a:defRPr>
            </a:lvl1pPr>
          </a:lstStyle>
          <a:p>
            <a:r>
              <a:rPr lang="en-US" smtClean="0"/>
              <a:t>Click to edit Master title style</a:t>
            </a:r>
            <a:endParaRPr/>
          </a:p>
        </p:txBody>
      </p:sp>
      <p:sp>
        <p:nvSpPr>
          <p:cNvPr id="3" name="Text Placeholder 2"/>
          <p:cNvSpPr>
            <a:spLocks noGrp="1"/>
          </p:cNvSpPr>
          <p:nvPr>
            <p:ph type="body" idx="1"/>
          </p:nvPr>
        </p:nvSpPr>
        <p:spPr>
          <a:xfrm>
            <a:off x="1104899" y="4655956"/>
            <a:ext cx="10071099" cy="509750"/>
          </a:xfrm>
        </p:spPr>
        <p:txBody>
          <a:bodyPr>
            <a:normAutofit/>
          </a:bodyPr>
          <a:lstStyle>
            <a:lvl1pPr marL="0" indent="0">
              <a:spcBef>
                <a:spcPts val="0"/>
              </a:spcBef>
              <a:buNone/>
              <a:defRPr sz="16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02B9795-92DC-40DC-A1CA-9A4B349D7824}" type="datetimeFigureOut">
              <a:rPr lang="en-US"/>
              <a:t>1/25/2021</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602678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sz="half" idx="1"/>
          </p:nvPr>
        </p:nvSpPr>
        <p:spPr>
          <a:xfrm>
            <a:off x="1104900" y="1600200"/>
            <a:ext cx="4914900" cy="4571999"/>
          </a:xfrm>
        </p:spPr>
        <p:txBody>
          <a:bodyPr/>
          <a:lstStyle>
            <a:lvl5pPr>
              <a:defRPr/>
            </a:lvl5pPr>
            <a:lvl6pPr>
              <a:defRPr/>
            </a:lvl6pPr>
            <a:lvl7pPr>
              <a:defRPr/>
            </a:lvl7pPr>
            <a:lvl8pPr>
              <a:defRPr/>
            </a:lvl8pPr>
            <a:lvl9pPr>
              <a:defRPr/>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Content Placeholder 3"/>
          <p:cNvSpPr>
            <a:spLocks noGrp="1"/>
          </p:cNvSpPr>
          <p:nvPr>
            <p:ph sz="half" idx="2"/>
          </p:nvPr>
        </p:nvSpPr>
        <p:spPr>
          <a:xfrm>
            <a:off x="6172200" y="1600200"/>
            <a:ext cx="4914900" cy="4571999"/>
          </a:xfrm>
        </p:spPr>
        <p:txBody>
          <a:bodyPr/>
          <a:lstStyle>
            <a:lvl5pPr>
              <a:defRPr/>
            </a:lvl5pPr>
            <a:lvl6pPr>
              <a:defRPr/>
            </a:lvl6pPr>
            <a:lvl7pPr>
              <a:defRPr/>
            </a:lvl7pPr>
            <a:lvl8pPr>
              <a:defRPr/>
            </a:lvl8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Date Placeholder 4"/>
          <p:cNvSpPr>
            <a:spLocks noGrp="1"/>
          </p:cNvSpPr>
          <p:nvPr>
            <p:ph type="dt" sz="half" idx="10"/>
          </p:nvPr>
        </p:nvSpPr>
        <p:spPr/>
        <p:txBody>
          <a:bodyPr/>
          <a:lstStyle/>
          <a:p>
            <a:fld id="{402B9795-92DC-40DC-A1CA-9A4B349D7824}" type="datetimeFigureOut">
              <a:rPr lang="en-US"/>
              <a:t>1/25/2021</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5277910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Text Placeholder 2"/>
          <p:cNvSpPr>
            <a:spLocks noGrp="1"/>
          </p:cNvSpPr>
          <p:nvPr>
            <p:ph type="body" idx="1"/>
          </p:nvPr>
        </p:nvSpPr>
        <p:spPr>
          <a:xfrm>
            <a:off x="1104900" y="1600200"/>
            <a:ext cx="4919472"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4900" y="2424112"/>
            <a:ext cx="4919472" cy="37480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Text Placeholder 4"/>
          <p:cNvSpPr>
            <a:spLocks noGrp="1"/>
          </p:cNvSpPr>
          <p:nvPr>
            <p:ph type="body" sz="quarter" idx="3"/>
          </p:nvPr>
        </p:nvSpPr>
        <p:spPr>
          <a:xfrm>
            <a:off x="6166110" y="1600200"/>
            <a:ext cx="4919472"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66110" y="2424112"/>
            <a:ext cx="4919472" cy="37480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7" name="Date Placeholder 6"/>
          <p:cNvSpPr>
            <a:spLocks noGrp="1"/>
          </p:cNvSpPr>
          <p:nvPr>
            <p:ph type="dt" sz="half" idx="10"/>
          </p:nvPr>
        </p:nvSpPr>
        <p:spPr/>
        <p:txBody>
          <a:bodyPr/>
          <a:lstStyle/>
          <a:p>
            <a:fld id="{402B9795-92DC-40DC-A1CA-9A4B349D7824}" type="datetimeFigureOut">
              <a:rPr lang="en-US"/>
              <a:t>1/25/2021</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971016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Date Placeholder 2"/>
          <p:cNvSpPr>
            <a:spLocks noGrp="1"/>
          </p:cNvSpPr>
          <p:nvPr>
            <p:ph type="dt" sz="half" idx="10"/>
          </p:nvPr>
        </p:nvSpPr>
        <p:spPr/>
        <p:txBody>
          <a:bodyPr/>
          <a:lstStyle/>
          <a:p>
            <a:fld id="{402B9795-92DC-40DC-A1CA-9A4B349D7824}" type="datetimeFigureOut">
              <a:rPr lang="en-US"/>
              <a:t>1/25/2021</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17581115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2B9795-92DC-40DC-A1CA-9A4B349D7824}" type="datetimeFigureOut">
              <a:rPr lang="en-US"/>
              <a:t>1/25/2021</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02416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lvl1pPr>
              <a:defRPr sz="3200"/>
            </a:lvl1pPr>
          </a:lstStyle>
          <a:p>
            <a:r>
              <a:rPr lang="en-US" smtClean="0"/>
              <a:t>Click to edit Master title style</a:t>
            </a:r>
            <a:endParaRPr/>
          </a:p>
        </p:txBody>
      </p:sp>
      <p:sp>
        <p:nvSpPr>
          <p:cNvPr id="4" name="Text Placeholder 3"/>
          <p:cNvSpPr>
            <a:spLocks noGrp="1"/>
          </p:cNvSpPr>
          <p:nvPr>
            <p:ph type="body" sz="half" idx="2"/>
          </p:nvPr>
        </p:nvSpPr>
        <p:spPr>
          <a:xfrm>
            <a:off x="1104900" y="1600200"/>
            <a:ext cx="4384548" cy="457200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3" name="Content Placeholder 2"/>
          <p:cNvSpPr>
            <a:spLocks noGrp="1"/>
          </p:cNvSpPr>
          <p:nvPr>
            <p:ph idx="1"/>
          </p:nvPr>
        </p:nvSpPr>
        <p:spPr>
          <a:xfrm>
            <a:off x="5641848" y="1600199"/>
            <a:ext cx="5445252" cy="4572001"/>
          </a:xfrm>
        </p:spPr>
        <p:txBody>
          <a:bodyPr>
            <a:normAutofit/>
          </a:bodyPr>
          <a:lstStyle>
            <a:lvl1pPr>
              <a:defRPr sz="2000"/>
            </a:lvl1pPr>
            <a:lvl2pPr>
              <a:defRPr sz="16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Date Placeholder 4"/>
          <p:cNvSpPr>
            <a:spLocks noGrp="1"/>
          </p:cNvSpPr>
          <p:nvPr>
            <p:ph type="dt" sz="half" idx="10"/>
          </p:nvPr>
        </p:nvSpPr>
        <p:spPr/>
        <p:txBody>
          <a:bodyPr/>
          <a:lstStyle/>
          <a:p>
            <a:fld id="{402B9795-92DC-40DC-A1CA-9A4B349D7824}" type="datetimeFigureOut">
              <a:rPr lang="en-US"/>
              <a:t>1/25/2021</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7697646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lvl1pPr>
              <a:defRPr sz="3200"/>
            </a:lvl1pPr>
          </a:lstStyle>
          <a:p>
            <a:r>
              <a:rPr lang="en-US" smtClean="0"/>
              <a:t>Click to edit Master title style</a:t>
            </a:r>
            <a:endParaRPr/>
          </a:p>
        </p:txBody>
      </p:sp>
      <p:sp>
        <p:nvSpPr>
          <p:cNvPr id="4" name="Text Placeholder 3"/>
          <p:cNvSpPr>
            <a:spLocks noGrp="1"/>
          </p:cNvSpPr>
          <p:nvPr>
            <p:ph type="body" sz="half" idx="2"/>
          </p:nvPr>
        </p:nvSpPr>
        <p:spPr>
          <a:xfrm>
            <a:off x="1104900" y="1600200"/>
            <a:ext cx="3396996" cy="457200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3" name="Picture Placeholder 2" descr="An empty placeholder to add an image. Click on the placeholder and select the image that you wish to add."/>
          <p:cNvSpPr>
            <a:spLocks noGrp="1"/>
          </p:cNvSpPr>
          <p:nvPr>
            <p:ph type="pic" idx="1"/>
          </p:nvPr>
        </p:nvSpPr>
        <p:spPr>
          <a:xfrm>
            <a:off x="4654671" y="1600199"/>
            <a:ext cx="6430912" cy="4572001"/>
          </a:xfrm>
        </p:spPr>
        <p:txBody>
          <a:bodyPr tIns="118872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a:p>
        </p:txBody>
      </p:sp>
      <p:sp>
        <p:nvSpPr>
          <p:cNvPr id="5" name="Date Placeholder 4"/>
          <p:cNvSpPr>
            <a:spLocks noGrp="1"/>
          </p:cNvSpPr>
          <p:nvPr>
            <p:ph type="dt" sz="half" idx="10"/>
          </p:nvPr>
        </p:nvSpPr>
        <p:spPr/>
        <p:txBody>
          <a:bodyPr/>
          <a:lstStyle/>
          <a:p>
            <a:fld id="{402B9795-92DC-40DC-A1CA-9A4B349D7824}" type="datetimeFigureOut">
              <a:rPr lang="en-US"/>
              <a:t>1/25/2021</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7696370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1/25/2021</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20120767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372600" y="365125"/>
            <a:ext cx="1714500" cy="5811838"/>
          </a:xfrm>
        </p:spPr>
        <p:txBody>
          <a:bodyPr vert="eaVert"/>
          <a:lstStyle/>
          <a:p>
            <a:r>
              <a:rPr lang="en-US" smtClean="0"/>
              <a:t>Click to edit Master title style</a:t>
            </a:r>
            <a:endParaRPr/>
          </a:p>
        </p:txBody>
      </p:sp>
      <p:sp>
        <p:nvSpPr>
          <p:cNvPr id="3" name="Vertical Text Placeholder 2"/>
          <p:cNvSpPr>
            <a:spLocks noGrp="1"/>
          </p:cNvSpPr>
          <p:nvPr>
            <p:ph type="body" orient="vert" idx="1"/>
          </p:nvPr>
        </p:nvSpPr>
        <p:spPr>
          <a:xfrm>
            <a:off x="1104900" y="365125"/>
            <a:ext cx="8098896"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1/25/2021</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grpSp>
        <p:nvGrpSpPr>
          <p:cNvPr id="7" name="Group 6"/>
          <p:cNvGrpSpPr/>
          <p:nvPr/>
        </p:nvGrpSpPr>
        <p:grpSpPr>
          <a:xfrm rot="5400000">
            <a:off x="6514047" y="3228843"/>
            <a:ext cx="5632704" cy="84403"/>
            <a:chOff x="1073150" y="1219201"/>
            <a:chExt cx="10058400" cy="63125"/>
          </a:xfrm>
        </p:grpSpPr>
        <p:cxnSp>
          <p:nvCxnSpPr>
            <p:cNvPr id="8" name="Straight Connector 7"/>
            <p:cNvCxnSpPr/>
            <p:nvPr/>
          </p:nvCxnSpPr>
          <p:spPr>
            <a:xfrm rot="10800000">
              <a:off x="1073150" y="1219201"/>
              <a:ext cx="10058400"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0800000">
              <a:off x="1073150" y="1282326"/>
              <a:ext cx="10058400"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45927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04900" y="76200"/>
            <a:ext cx="9980682" cy="1096962"/>
          </a:xfrm>
          <a:prstGeom prst="rect">
            <a:avLst/>
          </a:prstGeom>
        </p:spPr>
        <p:txBody>
          <a:bodyPr vert="horz" lIns="0" tIns="45720" rIns="0" bIns="45720" rtlCol="0" anchor="b">
            <a:normAutofit/>
          </a:bodyPr>
          <a:lstStyle/>
          <a:p>
            <a:r>
              <a:rPr lang="en-US" smtClean="0"/>
              <a:t>Click to edit Master title style</a:t>
            </a:r>
            <a:endParaRPr/>
          </a:p>
        </p:txBody>
      </p:sp>
      <p:sp>
        <p:nvSpPr>
          <p:cNvPr id="3" name="Text Placeholder 2"/>
          <p:cNvSpPr>
            <a:spLocks noGrp="1"/>
          </p:cNvSpPr>
          <p:nvPr>
            <p:ph type="body" idx="1"/>
          </p:nvPr>
        </p:nvSpPr>
        <p:spPr>
          <a:xfrm>
            <a:off x="1104900" y="1600200"/>
            <a:ext cx="9982200" cy="457200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2"/>
          </p:nvPr>
        </p:nvSpPr>
        <p:spPr>
          <a:xfrm>
            <a:off x="1104899" y="6356351"/>
            <a:ext cx="1829559" cy="365125"/>
          </a:xfrm>
          <a:prstGeom prst="rect">
            <a:avLst/>
          </a:prstGeom>
        </p:spPr>
        <p:txBody>
          <a:bodyPr vert="horz" lIns="0" tIns="45720" rIns="0" bIns="45720" rtlCol="0" anchor="ctr"/>
          <a:lstStyle>
            <a:lvl1pPr algn="l">
              <a:defRPr sz="1200" baseline="0">
                <a:solidFill>
                  <a:schemeClr val="tx1">
                    <a:lumMod val="75000"/>
                  </a:schemeClr>
                </a:solidFill>
              </a:defRPr>
            </a:lvl1pPr>
          </a:lstStyle>
          <a:p>
            <a:fld id="{402B9795-92DC-40DC-A1CA-9A4B349D7824}" type="datetimeFigureOut">
              <a:rPr lang="en-US" smtClean="0"/>
              <a:pPr/>
              <a:t>1/25/2021</a:t>
            </a:fld>
            <a:endParaRPr lang="en-US"/>
          </a:p>
        </p:txBody>
      </p:sp>
      <p:sp>
        <p:nvSpPr>
          <p:cNvPr id="5" name="Footer Placeholder 4"/>
          <p:cNvSpPr>
            <a:spLocks noGrp="1"/>
          </p:cNvSpPr>
          <p:nvPr>
            <p:ph type="ftr" sz="quarter" idx="3"/>
          </p:nvPr>
        </p:nvSpPr>
        <p:spPr>
          <a:xfrm>
            <a:off x="2934459" y="6356350"/>
            <a:ext cx="6323082" cy="365126"/>
          </a:xfrm>
          <a:prstGeom prst="rect">
            <a:avLst/>
          </a:prstGeom>
        </p:spPr>
        <p:txBody>
          <a:bodyPr vert="horz" lIns="0" tIns="45720" rIns="0" bIns="45720" rtlCol="0" anchor="ctr"/>
          <a:lstStyle>
            <a:lvl1pPr algn="ctr">
              <a:defRPr sz="1200" baseline="0">
                <a:solidFill>
                  <a:schemeClr val="tx1">
                    <a:lumMod val="75000"/>
                  </a:schemeClr>
                </a:solidFill>
              </a:defRPr>
            </a:lvl1pPr>
          </a:lstStyle>
          <a:p>
            <a:endParaRPr lang="en-US"/>
          </a:p>
        </p:txBody>
      </p:sp>
      <p:sp>
        <p:nvSpPr>
          <p:cNvPr id="6" name="Slide Number Placeholder 5"/>
          <p:cNvSpPr>
            <a:spLocks noGrp="1"/>
          </p:cNvSpPr>
          <p:nvPr>
            <p:ph type="sldNum" sz="quarter" idx="4"/>
          </p:nvPr>
        </p:nvSpPr>
        <p:spPr>
          <a:xfrm>
            <a:off x="9256782" y="6356351"/>
            <a:ext cx="1828800" cy="365125"/>
          </a:xfrm>
          <a:prstGeom prst="rect">
            <a:avLst/>
          </a:prstGeom>
        </p:spPr>
        <p:txBody>
          <a:bodyPr vert="horz" lIns="0" tIns="45720" rIns="0" bIns="45720" rtlCol="0" anchor="ctr"/>
          <a:lstStyle>
            <a:lvl1pPr algn="r">
              <a:defRPr sz="1200" baseline="0">
                <a:solidFill>
                  <a:schemeClr val="tx1">
                    <a:lumMod val="75000"/>
                  </a:schemeClr>
                </a:solidFill>
              </a:defRPr>
            </a:lvl1pPr>
          </a:lstStyle>
          <a:p>
            <a:fld id="{0FF54DE5-C571-48E8-A5BC-B369434E2F44}" type="slidenum">
              <a:rPr lang="en-US" smtClean="0"/>
              <a:pPr/>
              <a:t>‹#›</a:t>
            </a:fld>
            <a:endParaRPr lang="en-US"/>
          </a:p>
        </p:txBody>
      </p:sp>
      <p:grpSp>
        <p:nvGrpSpPr>
          <p:cNvPr id="15" name="Group 14"/>
          <p:cNvGrpSpPr/>
          <p:nvPr/>
        </p:nvGrpSpPr>
        <p:grpSpPr>
          <a:xfrm>
            <a:off x="1103376" y="1219201"/>
            <a:ext cx="9985248" cy="84403"/>
            <a:chOff x="1073150" y="1219201"/>
            <a:chExt cx="10058400" cy="63125"/>
          </a:xfrm>
        </p:grpSpPr>
        <p:cxnSp>
          <p:nvCxnSpPr>
            <p:cNvPr id="13" name="Straight Connector 12"/>
            <p:cNvCxnSpPr/>
            <p:nvPr/>
          </p:nvCxnSpPr>
          <p:spPr>
            <a:xfrm rot="10800000">
              <a:off x="1073150" y="1219201"/>
              <a:ext cx="10058400"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0800000">
              <a:off x="1073150" y="1282326"/>
              <a:ext cx="10058400"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3462510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28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800"/>
        </a:spcBef>
        <a:buFont typeface="Wingdings" panose="05000000000000000000" pitchFamily="2" charset="2"/>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600"/>
        </a:spcBef>
        <a:buFont typeface="Wingdings" panose="05000000000000000000" pitchFamily="2" charset="2"/>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3pPr>
      <a:lvl4pPr marL="16002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4pPr>
      <a:lvl5pPr marL="20574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696">
          <p15:clr>
            <a:srgbClr val="F26B43"/>
          </p15:clr>
        </p15:guide>
        <p15:guide id="2" pos="6984">
          <p15:clr>
            <a:srgbClr val="F26B43"/>
          </p15:clr>
        </p15:guide>
        <p15:guide id="3" orient="horz" pos="1008">
          <p15:clr>
            <a:srgbClr val="F26B43"/>
          </p15:clr>
        </p15:guide>
        <p15:guide id="4" orient="horz" pos="3888">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image" Target="../media/image9.wmf"/><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hyperlink" Target="https://eur01.safelinks.protection.outlook.com/?url=https%3A%2F%2Fwww.youtube.com%2Fchannel%2FUCYeVXnLfNshZ6iKd7Bm3yiw%3Fview_as%3Dsubscriber&amp;data=02%7C01%7C%7C985f0c3d81844743b73308d85fb8b588%7C4e0f11f9046e45059cb8db2152311e21%7C0%7C0%7C637364594201953327&amp;sdata=%2BWHQ82yi1buRsSbo%2BS%2BO6Umt4xeLkl7GISJZSddZv1Y%3D&amp;reserved=0" TargetMode="External"/><Relationship Id="rId7" Type="http://schemas.openxmlformats.org/officeDocument/2006/relationships/hyperlink" Target="https://eur01.safelinks.protection.outlook.com/?url=https%3A%2F%2Frepository.uwtsd.ac.uk%2F&amp;data=02%7C01%7C%7C985f0c3d81844743b73308d85fb8b588%7C4e0f11f9046e45059cb8db2152311e21%7C0%7C0%7C637364594201963286&amp;sdata=inGW0Z3rRpIl0SwrGiOd%2BMUuhcjvvC4cAwPCJZRVm2Y%3D&amp;reserved=0" TargetMode="External"/><Relationship Id="rId2" Type="http://schemas.openxmlformats.org/officeDocument/2006/relationships/hyperlink" Target="https://eur01.safelinks.protection.outlook.com/?url=http%3A%2F%2Fwww.uwtsd.ac.uk%2Flibrary&amp;data=02%7C01%7C%7C985f0c3d81844743b73308d85fb8b588%7C4e0f11f9046e45059cb8db2152311e21%7C0%7C0%7C637364594201943373&amp;sdata=MtTyPM9CqGj0JHIluCjDcZngGnXY4Exzt9EbNWo4Eo8%3D&amp;reserved=0" TargetMode="External"/><Relationship Id="rId1" Type="http://schemas.openxmlformats.org/officeDocument/2006/relationships/slideLayout" Target="../slideLayouts/slideLayout2.xml"/><Relationship Id="rId6" Type="http://schemas.openxmlformats.org/officeDocument/2006/relationships/hyperlink" Target="https://eur01.safelinks.protection.outlook.com/?url=https%3A%2F%2Fnetwork.bepress.com%2F&amp;data=02%7C01%7C%7C985f0c3d81844743b73308d85fb8b588%7C4e0f11f9046e45059cb8db2152311e21%7C0%7C0%7C637364594201963286&amp;sdata=OZaLaUFChN2mUwoLBj3ngAMwDbOiP0HKJk8AZbsYikU%3D&amp;reserved=0" TargetMode="External"/><Relationship Id="rId5" Type="http://schemas.openxmlformats.org/officeDocument/2006/relationships/hyperlink" Target="https://eur01.safelinks.protection.outlook.com/?url=https%3A%2F%2Fuwtsd.ac.uk%2Fmedia%2Fuwtsd-website%2Fcontent-assets%2Fdocuments%2Flibrary-and-learning-resources%2Finfoskills%2Fbuilding-a-search-strategy.pdf&amp;data=02%7C01%7C%7C985f0c3d81844743b73308d85fb8b588%7C4e0f11f9046e45059cb8db2152311e21%7C0%7C0%7C637364594201963286&amp;sdata=GXV%2BHTd%2FVsCyu60YF35kxUQiVsKCfKP%2Fo09V2ByiY08%3D&amp;reserved=0" TargetMode="External"/><Relationship Id="rId4" Type="http://schemas.openxmlformats.org/officeDocument/2006/relationships/hyperlink" Target="https://eur01.safelinks.protection.outlook.com/?url=https%3A%2F%2Fuwtsd.ac.uk%2Flibrary%2Finfoskills%2Fgetting-started-with-your-dissertation%2F&amp;data=02%7C01%7C%7C985f0c3d81844743b73308d85fb8b588%7C4e0f11f9046e45059cb8db2152311e21%7C0%7C0%7C637364594201953327&amp;sdata=nVnGRBh9jv9axFa%2F7l6Uowd8NyJzRb4Ct%2BS7II4cn0k%3D&amp;reserved=0"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1104900" y="2292094"/>
            <a:ext cx="5734050" cy="2219691"/>
          </a:xfrm>
        </p:spPr>
        <p:txBody>
          <a:bodyPr anchor="ctr">
            <a:normAutofit fontScale="90000"/>
          </a:bodyPr>
          <a:lstStyle/>
          <a:p>
            <a:r>
              <a:rPr lang="en-GB" b="1" dirty="0"/>
              <a:t>ECHC7001</a:t>
            </a:r>
            <a:br>
              <a:rPr lang="en-GB" b="1" dirty="0"/>
            </a:br>
            <a:r>
              <a:rPr lang="en-US" dirty="0" smtClean="0"/>
              <a:t>Advanced Research Methods</a:t>
            </a:r>
            <a:endParaRPr lang="en-US" dirty="0"/>
          </a:p>
        </p:txBody>
      </p:sp>
      <p:sp>
        <p:nvSpPr>
          <p:cNvPr id="7" name="Subtitle 6"/>
          <p:cNvSpPr>
            <a:spLocks noGrp="1"/>
          </p:cNvSpPr>
          <p:nvPr>
            <p:ph type="subTitle" idx="1"/>
          </p:nvPr>
        </p:nvSpPr>
        <p:spPr/>
        <p:txBody>
          <a:bodyPr/>
          <a:lstStyle/>
          <a:p>
            <a:r>
              <a:rPr lang="en-US" dirty="0" smtClean="0"/>
              <a:t>Module Lead: Andrea Williams</a:t>
            </a:r>
            <a:endParaRPr lang="en-US" dirty="0"/>
          </a:p>
        </p:txBody>
      </p:sp>
      <p:pic>
        <p:nvPicPr>
          <p:cNvPr id="4" name="Picture Placeholder 3" descr="Open book on table, blurred shelves of books in background"/>
          <p:cNvPicPr>
            <a:picLocks noGrp="1" noChangeAspect="1"/>
          </p:cNvPicPr>
          <p:nvPr>
            <p:ph type="pic" sz="quarter" idx="13"/>
          </p:nvPr>
        </p:nvPicPr>
        <p:blipFill>
          <a:blip r:embed="rId3" cstate="print">
            <a:extLst>
              <a:ext uri="{28A0092B-C50C-407E-A947-70E740481C1C}">
                <a14:useLocalDpi xmlns:a14="http://schemas.microsoft.com/office/drawing/2010/main" val="0"/>
              </a:ext>
            </a:extLst>
          </a:blip>
          <a:srcRect l="8890" r="8890"/>
          <a:stretch>
            <a:fillRect/>
          </a:stretch>
        </p:blipFill>
        <p:spPr/>
      </p:pic>
    </p:spTree>
    <p:extLst>
      <p:ext uri="{BB962C8B-B14F-4D97-AF65-F5344CB8AC3E}">
        <p14:creationId xmlns:p14="http://schemas.microsoft.com/office/powerpoint/2010/main" val="16521339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177337" y="2292094"/>
            <a:ext cx="7348451" cy="3305142"/>
          </a:xfrm>
        </p:spPr>
        <p:txBody>
          <a:bodyPr anchor="ctr">
            <a:normAutofit/>
          </a:bodyPr>
          <a:lstStyle/>
          <a:p>
            <a:pPr marL="285750" indent="-285750">
              <a:buFont typeface="Arial" panose="020B0604020202020204" pitchFamily="34" charset="0"/>
              <a:buChar char="•"/>
            </a:pPr>
            <a:r>
              <a:rPr lang="en-GB" sz="1600" b="1" dirty="0" smtClean="0"/>
              <a:t>Learning </a:t>
            </a:r>
            <a:r>
              <a:rPr lang="en-GB" sz="1600" b="1" dirty="0"/>
              <a:t>Aims for this week: w/c </a:t>
            </a:r>
            <a:r>
              <a:rPr lang="en-GB" sz="1600" b="1" dirty="0" smtClean="0"/>
              <a:t>25</a:t>
            </a:r>
            <a:r>
              <a:rPr lang="en-GB" sz="1600" b="1" baseline="30000" dirty="0" smtClean="0"/>
              <a:t>th</a:t>
            </a:r>
            <a:r>
              <a:rPr lang="en-GB" sz="1600" b="1" dirty="0" smtClean="0"/>
              <a:t> January 2021</a:t>
            </a:r>
            <a:r>
              <a:rPr lang="en-GB" sz="1600" b="1" dirty="0" smtClean="0"/>
              <a:t/>
            </a:r>
            <a:br>
              <a:rPr lang="en-GB" sz="1600" b="1" dirty="0" smtClean="0"/>
            </a:br>
            <a:r>
              <a:rPr lang="en-GB" sz="1600" dirty="0"/>
              <a:t/>
            </a:r>
            <a:br>
              <a:rPr lang="en-GB" sz="1600" dirty="0"/>
            </a:br>
            <a:r>
              <a:rPr lang="en-GB" sz="1600" dirty="0"/>
              <a:t/>
            </a:r>
            <a:br>
              <a:rPr lang="en-GB" sz="1600" dirty="0"/>
            </a:br>
            <a:r>
              <a:rPr lang="en-GB" sz="1600" dirty="0" smtClean="0"/>
              <a:t>Module Assessment: Assessment Component two</a:t>
            </a:r>
            <a:br>
              <a:rPr lang="en-GB" sz="1600" dirty="0" smtClean="0"/>
            </a:br>
            <a:r>
              <a:rPr lang="en-GB" sz="1600" dirty="0"/>
              <a:t/>
            </a:r>
            <a:br>
              <a:rPr lang="en-GB" sz="1600" dirty="0"/>
            </a:br>
            <a:r>
              <a:rPr lang="en-GB" sz="1600" dirty="0"/>
              <a:t>Research Process: Focus Groups and Semi-structured Interviews</a:t>
            </a:r>
            <a:br>
              <a:rPr lang="en-GB" sz="1600" dirty="0"/>
            </a:br>
            <a:r>
              <a:rPr lang="en-GB" dirty="0"/>
              <a:t/>
            </a:r>
            <a:br>
              <a:rPr lang="en-GB" dirty="0"/>
            </a:br>
            <a:endParaRPr lang="en-US" sz="2400" dirty="0"/>
          </a:p>
        </p:txBody>
      </p:sp>
      <p:pic>
        <p:nvPicPr>
          <p:cNvPr id="4" name="Picture Placeholder 3" descr="Open book on table, blurred shelves of books in background"/>
          <p:cNvPicPr>
            <a:picLocks noGrp="1" noChangeAspect="1"/>
          </p:cNvPicPr>
          <p:nvPr>
            <p:ph type="pic" sz="quarter" idx="13"/>
          </p:nvPr>
        </p:nvPicPr>
        <p:blipFill>
          <a:blip r:embed="rId3" cstate="print">
            <a:extLst>
              <a:ext uri="{28A0092B-C50C-407E-A947-70E740481C1C}">
                <a14:useLocalDpi xmlns:a14="http://schemas.microsoft.com/office/drawing/2010/main" val="0"/>
              </a:ext>
            </a:extLst>
          </a:blip>
          <a:srcRect l="8890" r="8890"/>
          <a:stretch>
            <a:fillRect/>
          </a:stretch>
        </p:blipFill>
        <p:spPr>
          <a:xfrm>
            <a:off x="7581207" y="1310656"/>
            <a:ext cx="4610793" cy="4208604"/>
          </a:xfrm>
        </p:spPr>
      </p:pic>
    </p:spTree>
    <p:extLst>
      <p:ext uri="{BB962C8B-B14F-4D97-AF65-F5344CB8AC3E}">
        <p14:creationId xmlns:p14="http://schemas.microsoft.com/office/powerpoint/2010/main" val="2488238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lstStyle/>
          <a:p>
            <a:r>
              <a:rPr lang="en-US" dirty="0" smtClean="0"/>
              <a:t>Module Aims</a:t>
            </a:r>
            <a:endParaRPr lang="en-US" dirty="0"/>
          </a:p>
        </p:txBody>
      </p:sp>
      <p:sp>
        <p:nvSpPr>
          <p:cNvPr id="14" name="Content Placeholder 13"/>
          <p:cNvSpPr>
            <a:spLocks noGrp="1"/>
          </p:cNvSpPr>
          <p:nvPr>
            <p:ph idx="1"/>
          </p:nvPr>
        </p:nvSpPr>
        <p:spPr/>
        <p:txBody>
          <a:bodyPr>
            <a:normAutofit/>
          </a:bodyPr>
          <a:lstStyle/>
          <a:p>
            <a:pPr lvl="0"/>
            <a:r>
              <a:rPr lang="en-GB" sz="3600" dirty="0"/>
              <a:t>To apply practice to research.</a:t>
            </a:r>
          </a:p>
          <a:p>
            <a:pPr lvl="0"/>
            <a:r>
              <a:rPr lang="en-GB" sz="3600" dirty="0"/>
              <a:t>To consolidate areas of specialist knowledge.</a:t>
            </a:r>
          </a:p>
          <a:p>
            <a:pPr lvl="0" fontAlgn="base" hangingPunct="0"/>
            <a:r>
              <a:rPr lang="en-US" sz="3600" dirty="0"/>
              <a:t>To communicate </a:t>
            </a:r>
            <a:r>
              <a:rPr lang="en-US" sz="3600" dirty="0" smtClean="0"/>
              <a:t>research</a:t>
            </a:r>
            <a:r>
              <a:rPr lang="en-US" sz="3600" dirty="0"/>
              <a:t> </a:t>
            </a:r>
            <a:endParaRPr lang="en-GB" sz="3600" dirty="0"/>
          </a:p>
          <a:p>
            <a:pPr lvl="0"/>
            <a:r>
              <a:rPr lang="en-US" sz="3600" dirty="0"/>
              <a:t>To provide learners with the opportunity to extend their knowledge of a chosen subject within the parameters of the </a:t>
            </a:r>
            <a:r>
              <a:rPr lang="en-US" sz="3600" dirty="0" err="1"/>
              <a:t>programme</a:t>
            </a:r>
            <a:r>
              <a:rPr lang="en-US" sz="3600" dirty="0"/>
              <a:t>.</a:t>
            </a:r>
            <a:endParaRPr lang="en-GB" sz="3600" dirty="0"/>
          </a:p>
          <a:p>
            <a:endParaRPr lang="en-US" sz="3600" dirty="0"/>
          </a:p>
        </p:txBody>
      </p:sp>
    </p:spTree>
    <p:extLst>
      <p:ext uri="{BB962C8B-B14F-4D97-AF65-F5344CB8AC3E}">
        <p14:creationId xmlns:p14="http://schemas.microsoft.com/office/powerpoint/2010/main" val="16542553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Outcomes</a:t>
            </a:r>
            <a:endParaRPr lang="en-GB" dirty="0"/>
          </a:p>
        </p:txBody>
      </p:sp>
      <p:sp>
        <p:nvSpPr>
          <p:cNvPr id="3" name="Content Placeholder 2"/>
          <p:cNvSpPr>
            <a:spLocks noGrp="1"/>
          </p:cNvSpPr>
          <p:nvPr>
            <p:ph idx="1"/>
          </p:nvPr>
        </p:nvSpPr>
        <p:spPr/>
        <p:txBody>
          <a:bodyPr/>
          <a:lstStyle/>
          <a:p>
            <a:r>
              <a:rPr lang="en-US" sz="2400" dirty="0"/>
              <a:t>Upon the successful completion of this module, the student should be able to demonstrate the ability to:</a:t>
            </a:r>
            <a:endParaRPr lang="en-GB" sz="2400" dirty="0"/>
          </a:p>
          <a:p>
            <a:pPr lvl="0"/>
            <a:r>
              <a:rPr lang="en-GB" sz="2400" dirty="0"/>
              <a:t>Extend a systematic understanding and critical awareness of topics which are informed by the forefront of the discipline of counselling/psychotherapy.</a:t>
            </a:r>
          </a:p>
          <a:p>
            <a:pPr lvl="0"/>
            <a:r>
              <a:rPr lang="en-GB" sz="2400" dirty="0"/>
              <a:t>Evidence a critical awareness of the history of ideas; the cultural context, social and political theories that inform and influence the practice of counselling and psychotherapy.</a:t>
            </a:r>
          </a:p>
          <a:p>
            <a:pPr lvl="0"/>
            <a:r>
              <a:rPr lang="en-GB" sz="2400" dirty="0"/>
              <a:t>Critically identify appropriate methodology that can be identified for dealing with complex problems or those of an unfamiliar or unpredictable nature.</a:t>
            </a:r>
          </a:p>
          <a:p>
            <a:pPr marL="0" indent="0">
              <a:buNone/>
            </a:pPr>
            <a:endParaRPr lang="en-GB" dirty="0"/>
          </a:p>
        </p:txBody>
      </p:sp>
    </p:spTree>
    <p:extLst>
      <p:ext uri="{BB962C8B-B14F-4D97-AF65-F5344CB8AC3E}">
        <p14:creationId xmlns:p14="http://schemas.microsoft.com/office/powerpoint/2010/main" val="28146533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Semester Two</a:t>
            </a:r>
            <a:endParaRPr lang="en-GB" dirty="0"/>
          </a:p>
        </p:txBody>
      </p:sp>
      <p:sp>
        <p:nvSpPr>
          <p:cNvPr id="6" name="Content Placeholder 5"/>
          <p:cNvSpPr>
            <a:spLocks noGrp="1"/>
          </p:cNvSpPr>
          <p:nvPr>
            <p:ph idx="1"/>
          </p:nvPr>
        </p:nvSpPr>
        <p:spPr/>
        <p:txBody>
          <a:bodyPr/>
          <a:lstStyle/>
          <a:p>
            <a:r>
              <a:rPr lang="en-GB" b="1" dirty="0" smtClean="0"/>
              <a:t>Welcome Back</a:t>
            </a:r>
            <a:endParaRPr lang="en-GB" b="1" dirty="0"/>
          </a:p>
          <a:p>
            <a:r>
              <a:rPr lang="en-GB" dirty="0" smtClean="0"/>
              <a:t>Tuesday 26</a:t>
            </a:r>
            <a:r>
              <a:rPr lang="en-GB" baseline="30000" dirty="0" smtClean="0"/>
              <a:t>th</a:t>
            </a:r>
            <a:r>
              <a:rPr lang="en-GB" dirty="0" smtClean="0"/>
              <a:t> January, 12:00 </a:t>
            </a:r>
            <a:r>
              <a:rPr lang="en-GB" dirty="0"/>
              <a:t>Research Proposal Presentation (Karin</a:t>
            </a:r>
            <a:r>
              <a:rPr lang="en-GB" dirty="0" smtClean="0"/>
              <a:t>)</a:t>
            </a:r>
          </a:p>
          <a:p>
            <a:r>
              <a:rPr lang="en-GB" dirty="0" smtClean="0"/>
              <a:t>Tuesday </a:t>
            </a:r>
            <a:r>
              <a:rPr lang="en-GB" dirty="0"/>
              <a:t>2nd February </a:t>
            </a:r>
            <a:r>
              <a:rPr lang="en-GB" dirty="0" smtClean="0"/>
              <a:t>2021,12:00 </a:t>
            </a:r>
            <a:r>
              <a:rPr lang="en-GB" dirty="0"/>
              <a:t>to </a:t>
            </a:r>
            <a:r>
              <a:rPr lang="en-GB" dirty="0" smtClean="0"/>
              <a:t>14:00 : Online </a:t>
            </a:r>
            <a:r>
              <a:rPr lang="en-GB" dirty="0"/>
              <a:t>Assessment component </a:t>
            </a:r>
            <a:r>
              <a:rPr lang="en-GB" dirty="0" smtClean="0"/>
              <a:t>2.  Class time </a:t>
            </a:r>
          </a:p>
          <a:p>
            <a:r>
              <a:rPr lang="en-GB" b="1" dirty="0"/>
              <a:t>Reading Week – </a:t>
            </a:r>
            <a:r>
              <a:rPr lang="en-GB" dirty="0" smtClean="0"/>
              <a:t>w/c</a:t>
            </a:r>
            <a:r>
              <a:rPr lang="en-GB" dirty="0"/>
              <a:t> Monday 14th February 2021</a:t>
            </a:r>
          </a:p>
          <a:p>
            <a:r>
              <a:rPr lang="en-GB" dirty="0"/>
              <a:t>Tuesday 16th March </a:t>
            </a:r>
            <a:r>
              <a:rPr lang="en-GB" b="1" dirty="0"/>
              <a:t>– Assessment component 3</a:t>
            </a:r>
          </a:p>
          <a:p>
            <a:r>
              <a:rPr lang="en-GB" b="1" dirty="0"/>
              <a:t>Easter Break: </a:t>
            </a:r>
            <a:r>
              <a:rPr lang="en-GB" dirty="0"/>
              <a:t>29</a:t>
            </a:r>
            <a:r>
              <a:rPr lang="en-GB" baseline="30000" dirty="0"/>
              <a:t>th</a:t>
            </a:r>
            <a:r>
              <a:rPr lang="en-GB" dirty="0"/>
              <a:t> March to 16</a:t>
            </a:r>
            <a:r>
              <a:rPr lang="en-GB" baseline="30000" dirty="0"/>
              <a:t>th</a:t>
            </a:r>
            <a:r>
              <a:rPr lang="en-GB" dirty="0"/>
              <a:t> April </a:t>
            </a:r>
            <a:r>
              <a:rPr lang="en-GB" dirty="0" smtClean="0"/>
              <a:t>2021</a:t>
            </a:r>
          </a:p>
          <a:p>
            <a:r>
              <a:rPr lang="en-GB" dirty="0" smtClean="0"/>
              <a:t>Dissertation Submission May 2021</a:t>
            </a:r>
            <a:endParaRPr lang="en-GB" dirty="0"/>
          </a:p>
          <a:p>
            <a:endParaRPr lang="en-GB" dirty="0"/>
          </a:p>
        </p:txBody>
      </p:sp>
    </p:spTree>
    <p:extLst>
      <p:ext uri="{BB962C8B-B14F-4D97-AF65-F5344CB8AC3E}">
        <p14:creationId xmlns:p14="http://schemas.microsoft.com/office/powerpoint/2010/main" val="21528519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extLst>
              <p:ext uri="{D42A27DB-BD31-4B8C-83A1-F6EECF244321}">
                <p14:modId xmlns:p14="http://schemas.microsoft.com/office/powerpoint/2010/main" val="2085546103"/>
              </p:ext>
            </p:extLst>
          </p:nvPr>
        </p:nvGraphicFramePr>
        <p:xfrm>
          <a:off x="88668" y="94211"/>
          <a:ext cx="12042371" cy="67637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51161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4900" y="421178"/>
            <a:ext cx="9980682" cy="931026"/>
          </a:xfrm>
        </p:spPr>
        <p:txBody>
          <a:bodyPr>
            <a:normAutofit fontScale="90000"/>
          </a:bodyPr>
          <a:lstStyle/>
          <a:p>
            <a:r>
              <a:rPr lang="en-GB" dirty="0" smtClean="0"/>
              <a:t>Assessment Component Two: </a:t>
            </a:r>
            <a:br>
              <a:rPr lang="en-GB" dirty="0" smtClean="0"/>
            </a:br>
            <a:r>
              <a:rPr lang="en-GB" sz="2200" dirty="0" smtClean="0"/>
              <a:t>Contribution </a:t>
            </a:r>
            <a:r>
              <a:rPr lang="en-GB" sz="2200" dirty="0"/>
              <a:t>to Overall Module Assessment: 50% </a:t>
            </a:r>
            <a:r>
              <a:rPr lang="en-GB" sz="2200" dirty="0" smtClean="0"/>
              <a:t>(Assessment </a:t>
            </a:r>
            <a:r>
              <a:rPr lang="en-GB" sz="2200" dirty="0"/>
              <a:t>2 of </a:t>
            </a:r>
            <a:r>
              <a:rPr lang="en-GB" sz="2200" dirty="0" smtClean="0"/>
              <a:t>3)</a:t>
            </a:r>
            <a:r>
              <a:rPr lang="en-GB" sz="2200" dirty="0"/>
              <a:t/>
            </a:r>
            <a:br>
              <a:rPr lang="en-GB" sz="2200" dirty="0"/>
            </a:br>
            <a:endParaRPr lang="en-GB" sz="2200" dirty="0"/>
          </a:p>
        </p:txBody>
      </p:sp>
      <p:sp>
        <p:nvSpPr>
          <p:cNvPr id="3" name="Content Placeholder 2"/>
          <p:cNvSpPr>
            <a:spLocks noGrp="1"/>
          </p:cNvSpPr>
          <p:nvPr>
            <p:ph sz="half" idx="1"/>
          </p:nvPr>
        </p:nvSpPr>
        <p:spPr/>
        <p:txBody>
          <a:bodyPr>
            <a:normAutofit/>
          </a:bodyPr>
          <a:lstStyle/>
          <a:p>
            <a:r>
              <a:rPr lang="en-GB" sz="2800" dirty="0" smtClean="0"/>
              <a:t>Assessment </a:t>
            </a:r>
            <a:r>
              <a:rPr lang="en-GB" sz="2800" dirty="0"/>
              <a:t>Component </a:t>
            </a:r>
            <a:r>
              <a:rPr lang="en-GB" sz="2800" dirty="0" smtClean="0"/>
              <a:t>2: Task Description</a:t>
            </a:r>
          </a:p>
          <a:p>
            <a:r>
              <a:rPr lang="en-GB" sz="2800" dirty="0" smtClean="0"/>
              <a:t>Practical </a:t>
            </a:r>
            <a:r>
              <a:rPr lang="en-GB" sz="2800" dirty="0"/>
              <a:t>assessment – Recorded Pilot Focus group or Interview </a:t>
            </a:r>
            <a:r>
              <a:rPr lang="en-GB" sz="2800" dirty="0" smtClean="0"/>
              <a:t>(1 Hour)</a:t>
            </a:r>
          </a:p>
          <a:p>
            <a:r>
              <a:rPr lang="en-GB" sz="2800" dirty="0" smtClean="0"/>
              <a:t>MS Teams</a:t>
            </a:r>
          </a:p>
          <a:p>
            <a:r>
              <a:rPr lang="en-GB" sz="2800" dirty="0" smtClean="0"/>
              <a:t>Submission: </a:t>
            </a:r>
            <a:r>
              <a:rPr lang="en-GB" sz="2800" dirty="0" err="1" smtClean="0"/>
              <a:t>Turnitin</a:t>
            </a:r>
            <a:endParaRPr lang="en-GB" sz="2800" dirty="0" smtClean="0"/>
          </a:p>
          <a:p>
            <a:r>
              <a:rPr lang="en-GB" sz="2800" dirty="0" smtClean="0"/>
              <a:t>2</a:t>
            </a:r>
            <a:r>
              <a:rPr lang="en-GB" sz="2800" baseline="30000" dirty="0" smtClean="0"/>
              <a:t>nd</a:t>
            </a:r>
            <a:r>
              <a:rPr lang="en-GB" sz="2800" dirty="0" smtClean="0"/>
              <a:t> February 2021. During Class time</a:t>
            </a:r>
            <a:endParaRPr lang="en-GB" sz="2800" dirty="0"/>
          </a:p>
        </p:txBody>
      </p:sp>
      <p:pic>
        <p:nvPicPr>
          <p:cNvPr id="7"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016750" y="2654300"/>
            <a:ext cx="3225800" cy="2463800"/>
          </a:xfrm>
        </p:spPr>
      </p:pic>
    </p:spTree>
    <p:extLst>
      <p:ext uri="{BB962C8B-B14F-4D97-AF65-F5344CB8AC3E}">
        <p14:creationId xmlns:p14="http://schemas.microsoft.com/office/powerpoint/2010/main" val="19055220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Component Two – Task description</a:t>
            </a:r>
            <a:endParaRPr lang="en-GB" dirty="0"/>
          </a:p>
        </p:txBody>
      </p:sp>
      <p:sp>
        <p:nvSpPr>
          <p:cNvPr id="7" name="Content Placeholder 6"/>
          <p:cNvSpPr>
            <a:spLocks noGrp="1"/>
          </p:cNvSpPr>
          <p:nvPr>
            <p:ph sz="half" idx="1"/>
          </p:nvPr>
        </p:nvSpPr>
        <p:spPr/>
        <p:txBody>
          <a:bodyPr>
            <a:normAutofit fontScale="85000" lnSpcReduction="20000"/>
          </a:bodyPr>
          <a:lstStyle/>
          <a:p>
            <a:pPr>
              <a:lnSpc>
                <a:spcPct val="150000"/>
              </a:lnSpc>
              <a:spcBef>
                <a:spcPts val="0"/>
              </a:spcBef>
            </a:pPr>
            <a:r>
              <a:rPr lang="en-GB" dirty="0"/>
              <a:t>Practical Assessment: Pilot focus group or interview (1 Hour) </a:t>
            </a:r>
            <a:endParaRPr lang="en-GB" dirty="0" smtClean="0"/>
          </a:p>
          <a:p>
            <a:pPr>
              <a:lnSpc>
                <a:spcPct val="150000"/>
              </a:lnSpc>
              <a:spcBef>
                <a:spcPts val="0"/>
              </a:spcBef>
            </a:pPr>
            <a:r>
              <a:rPr lang="en-GB" dirty="0" smtClean="0"/>
              <a:t>The </a:t>
            </a:r>
            <a:r>
              <a:rPr lang="en-GB" dirty="0"/>
              <a:t>purpose of this assessment is to enable you to demonstrate the practical research skills required at Level Seven. You will therefore be required to demonstrate your ability to plan and conduct a form of qualitative data collection (interview or focus group) and will be assessed on the following criteria:</a:t>
            </a:r>
          </a:p>
        </p:txBody>
      </p:sp>
      <p:sp>
        <p:nvSpPr>
          <p:cNvPr id="3" name="Content Placeholder 2"/>
          <p:cNvSpPr>
            <a:spLocks noGrp="1"/>
          </p:cNvSpPr>
          <p:nvPr>
            <p:ph sz="half" idx="2"/>
          </p:nvPr>
        </p:nvSpPr>
        <p:spPr/>
        <p:txBody>
          <a:bodyPr>
            <a:normAutofit fontScale="85000" lnSpcReduction="20000"/>
          </a:bodyPr>
          <a:lstStyle/>
          <a:p>
            <a:r>
              <a:rPr lang="en-GB" dirty="0"/>
              <a:t>1) Appropriate consent processes at start of the pilot study (you will need to submit a consent form and information sheet in 24 hours in advance of the pilot study being recorded) </a:t>
            </a:r>
            <a:endParaRPr lang="en-GB" dirty="0" smtClean="0"/>
          </a:p>
          <a:p>
            <a:r>
              <a:rPr lang="en-GB" dirty="0" smtClean="0"/>
              <a:t>2</a:t>
            </a:r>
            <a:r>
              <a:rPr lang="en-GB" dirty="0"/>
              <a:t>) An appropriately constructed interview schedule or topic guide (you will need to submit this 24 hours in advance of the pilot study being recorded) </a:t>
            </a:r>
            <a:endParaRPr lang="en-GB" dirty="0" smtClean="0"/>
          </a:p>
          <a:p>
            <a:r>
              <a:rPr lang="en-GB" dirty="0" smtClean="0"/>
              <a:t>3</a:t>
            </a:r>
            <a:r>
              <a:rPr lang="en-GB" dirty="0"/>
              <a:t>) Appropriate interviewing/moderating style throughout the interview based upon the skills and knowledge you have developed through this module </a:t>
            </a:r>
            <a:endParaRPr lang="en-GB" dirty="0" smtClean="0"/>
          </a:p>
          <a:p>
            <a:r>
              <a:rPr lang="en-GB" dirty="0" smtClean="0"/>
              <a:t>4</a:t>
            </a:r>
            <a:r>
              <a:rPr lang="en-GB" dirty="0"/>
              <a:t>) An awareness of appropriate ethical considerations including debriefing and ending the interview/focus group </a:t>
            </a:r>
            <a:endParaRPr lang="en-GB" dirty="0" smtClean="0"/>
          </a:p>
          <a:p>
            <a:r>
              <a:rPr lang="en-GB" dirty="0" smtClean="0"/>
              <a:t>5</a:t>
            </a:r>
            <a:r>
              <a:rPr lang="en-GB" dirty="0"/>
              <a:t>) An awareness of the boundaries and distinctions between you as a practitioner and you as a </a:t>
            </a:r>
            <a:r>
              <a:rPr lang="en-GB" dirty="0" smtClean="0"/>
              <a:t>researcher</a:t>
            </a:r>
            <a:endParaRPr lang="en-GB" dirty="0"/>
          </a:p>
        </p:txBody>
      </p:sp>
    </p:spTree>
    <p:extLst>
      <p:ext uri="{BB962C8B-B14F-4D97-AF65-F5344CB8AC3E}">
        <p14:creationId xmlns:p14="http://schemas.microsoft.com/office/powerpoint/2010/main" val="34531895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Component Two – </a:t>
            </a:r>
            <a:r>
              <a:rPr lang="en-GB" b="1" i="1" dirty="0" smtClean="0"/>
              <a:t>Guidance </a:t>
            </a:r>
            <a:r>
              <a:rPr lang="en-GB" b="1" i="1" dirty="0"/>
              <a:t>specific to this assessment</a:t>
            </a:r>
            <a:endParaRPr lang="en-GB" dirty="0"/>
          </a:p>
        </p:txBody>
      </p:sp>
      <p:sp>
        <p:nvSpPr>
          <p:cNvPr id="7" name="Content Placeholder 6"/>
          <p:cNvSpPr>
            <a:spLocks noGrp="1"/>
          </p:cNvSpPr>
          <p:nvPr>
            <p:ph idx="1"/>
          </p:nvPr>
        </p:nvSpPr>
        <p:spPr/>
        <p:txBody>
          <a:bodyPr>
            <a:normAutofit fontScale="85000" lnSpcReduction="10000"/>
          </a:bodyPr>
          <a:lstStyle/>
          <a:p>
            <a:pPr marL="0" indent="0">
              <a:lnSpc>
                <a:spcPct val="150000"/>
              </a:lnSpc>
              <a:spcBef>
                <a:spcPts val="0"/>
              </a:spcBef>
              <a:buNone/>
            </a:pPr>
            <a:r>
              <a:rPr lang="en-GB" b="1" dirty="0" smtClean="0"/>
              <a:t>Engagement with Literature:</a:t>
            </a:r>
          </a:p>
          <a:p>
            <a:pPr>
              <a:lnSpc>
                <a:spcPct val="150000"/>
              </a:lnSpc>
              <a:spcBef>
                <a:spcPts val="0"/>
              </a:spcBef>
            </a:pPr>
            <a:r>
              <a:rPr lang="en-GB" dirty="0" smtClean="0"/>
              <a:t>Demonstrate </a:t>
            </a:r>
            <a:r>
              <a:rPr lang="en-GB" dirty="0"/>
              <a:t>a research informed approach and awareness of wider relevant political and social context in the development of your questions and topic focus.</a:t>
            </a:r>
            <a:endParaRPr lang="en-GB" b="1" dirty="0" smtClean="0"/>
          </a:p>
          <a:p>
            <a:pPr marL="0" indent="0">
              <a:lnSpc>
                <a:spcPct val="150000"/>
              </a:lnSpc>
              <a:spcBef>
                <a:spcPts val="0"/>
              </a:spcBef>
              <a:buNone/>
            </a:pPr>
            <a:r>
              <a:rPr lang="en-GB" b="1" i="1" dirty="0" smtClean="0"/>
              <a:t>Knowledge and Understanding</a:t>
            </a:r>
            <a:r>
              <a:rPr lang="en-GB" i="1" dirty="0" smtClean="0"/>
              <a:t>:</a:t>
            </a:r>
          </a:p>
          <a:p>
            <a:pPr>
              <a:lnSpc>
                <a:spcPct val="150000"/>
              </a:lnSpc>
              <a:spcBef>
                <a:spcPts val="0"/>
              </a:spcBef>
            </a:pPr>
            <a:r>
              <a:rPr lang="en-GB" dirty="0"/>
              <a:t>Demonstrate your understanding and knowledge of the background research underpinning your proposal and the design element of your study. Demonstrate key knowledge and understanding relating to research ethics and application of theory to practice.</a:t>
            </a:r>
            <a:endParaRPr lang="en-GB" i="1" dirty="0" smtClean="0"/>
          </a:p>
          <a:p>
            <a:pPr marL="0" indent="0">
              <a:lnSpc>
                <a:spcPct val="150000"/>
              </a:lnSpc>
              <a:spcBef>
                <a:spcPts val="0"/>
              </a:spcBef>
              <a:buNone/>
            </a:pPr>
            <a:r>
              <a:rPr lang="en-GB" b="1" dirty="0" smtClean="0"/>
              <a:t>Cognitive </a:t>
            </a:r>
            <a:r>
              <a:rPr lang="en-GB" b="1" dirty="0"/>
              <a:t>and Intellectual </a:t>
            </a:r>
            <a:r>
              <a:rPr lang="en-GB" b="1" dirty="0" smtClean="0"/>
              <a:t>Skills:</a:t>
            </a:r>
          </a:p>
          <a:p>
            <a:pPr>
              <a:lnSpc>
                <a:spcPct val="150000"/>
              </a:lnSpc>
              <a:spcBef>
                <a:spcPts val="0"/>
              </a:spcBef>
            </a:pPr>
            <a:r>
              <a:rPr lang="en-GB" dirty="0" smtClean="0"/>
              <a:t>Demonstrate </a:t>
            </a:r>
            <a:r>
              <a:rPr lang="en-GB" dirty="0"/>
              <a:t>that you have considered the most appropriate methods and key ethical considerations for your own specific study. Even though this is a pilot study, it is still important to consider areas of potential weakness and areas for further development prior to embarking on your main study</a:t>
            </a:r>
          </a:p>
          <a:p>
            <a:pPr>
              <a:lnSpc>
                <a:spcPct val="150000"/>
              </a:lnSpc>
              <a:spcBef>
                <a:spcPts val="0"/>
              </a:spcBef>
            </a:pPr>
            <a:endParaRPr lang="en-GB" dirty="0"/>
          </a:p>
        </p:txBody>
      </p:sp>
    </p:spTree>
    <p:extLst>
      <p:ext uri="{BB962C8B-B14F-4D97-AF65-F5344CB8AC3E}">
        <p14:creationId xmlns:p14="http://schemas.microsoft.com/office/powerpoint/2010/main" val="14098761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Component One – </a:t>
            </a:r>
            <a:r>
              <a:rPr lang="en-GB" b="1" i="1" dirty="0" smtClean="0"/>
              <a:t>Guidance </a:t>
            </a:r>
            <a:r>
              <a:rPr lang="en-GB" b="1" i="1" dirty="0"/>
              <a:t>specific to this assessment</a:t>
            </a:r>
            <a:endParaRPr lang="en-GB" dirty="0"/>
          </a:p>
        </p:txBody>
      </p:sp>
      <p:sp>
        <p:nvSpPr>
          <p:cNvPr id="7" name="Content Placeholder 6"/>
          <p:cNvSpPr>
            <a:spLocks noGrp="1"/>
          </p:cNvSpPr>
          <p:nvPr>
            <p:ph idx="1"/>
          </p:nvPr>
        </p:nvSpPr>
        <p:spPr/>
        <p:txBody>
          <a:bodyPr>
            <a:normAutofit/>
          </a:bodyPr>
          <a:lstStyle/>
          <a:p>
            <a:pPr marL="0" indent="0">
              <a:lnSpc>
                <a:spcPct val="150000"/>
              </a:lnSpc>
              <a:spcBef>
                <a:spcPts val="0"/>
              </a:spcBef>
              <a:buNone/>
            </a:pPr>
            <a:r>
              <a:rPr lang="en-GB" b="1" dirty="0" smtClean="0"/>
              <a:t>Practical Skills:</a:t>
            </a:r>
          </a:p>
          <a:p>
            <a:r>
              <a:rPr lang="en-GB" dirty="0"/>
              <a:t>Demonstrate your understanding, synthesise and apply an appropriate method of gathering information relevant to your proposed research study and data analysis. You need to consider the key aspects of your selected method and its application to practice. Carefully consider potential limitations to your proposed study</a:t>
            </a:r>
          </a:p>
          <a:p>
            <a:pPr marL="0" indent="0">
              <a:buNone/>
            </a:pPr>
            <a:r>
              <a:rPr lang="en-GB" b="1" dirty="0" smtClean="0"/>
              <a:t>Transferable Skills</a:t>
            </a:r>
            <a:r>
              <a:rPr lang="en-GB" dirty="0" smtClean="0"/>
              <a:t>:</a:t>
            </a:r>
          </a:p>
          <a:p>
            <a:r>
              <a:rPr lang="en-GB" dirty="0"/>
              <a:t>A number of transferable skills for life are required in this assessment, such as developing interview skills and creating a safe and ethical space. Time management and facilitating a focus group. Digital Literacy, such desktop research, facilitating a Microsoft Team’s session, working with digital technology and platforms such as </a:t>
            </a:r>
            <a:r>
              <a:rPr lang="en-GB" dirty="0" err="1"/>
              <a:t>Panopto</a:t>
            </a:r>
            <a:r>
              <a:rPr lang="en-GB" dirty="0"/>
              <a:t>, Teams, Moodle/</a:t>
            </a:r>
            <a:r>
              <a:rPr lang="en-GB" dirty="0" err="1"/>
              <a:t>Turnitin</a:t>
            </a:r>
            <a:r>
              <a:rPr lang="en-GB" dirty="0"/>
              <a:t>. Managing uncertainty and adapting to working remotely during times of change. Awareness and Understanding of Ethics, safeguarding and working with relevant policies processes and procedures.</a:t>
            </a:r>
          </a:p>
          <a:p>
            <a:endParaRPr lang="en-GB" dirty="0"/>
          </a:p>
          <a:p>
            <a:pPr marL="0" indent="0">
              <a:lnSpc>
                <a:spcPct val="150000"/>
              </a:lnSpc>
              <a:spcBef>
                <a:spcPts val="0"/>
              </a:spcBef>
              <a:buNone/>
            </a:pPr>
            <a:endParaRPr lang="en-GB" dirty="0"/>
          </a:p>
          <a:p>
            <a:pPr>
              <a:lnSpc>
                <a:spcPct val="150000"/>
              </a:lnSpc>
              <a:spcBef>
                <a:spcPts val="0"/>
              </a:spcBef>
            </a:pPr>
            <a:endParaRPr lang="en-GB" dirty="0"/>
          </a:p>
        </p:txBody>
      </p:sp>
    </p:spTree>
    <p:extLst>
      <p:ext uri="{BB962C8B-B14F-4D97-AF65-F5344CB8AC3E}">
        <p14:creationId xmlns:p14="http://schemas.microsoft.com/office/powerpoint/2010/main" val="42217623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 and Consider the Assessment Two </a:t>
            </a:r>
            <a:r>
              <a:rPr lang="en-GB" dirty="0" err="1"/>
              <a:t>P</a:t>
            </a:r>
            <a:r>
              <a:rPr lang="en-GB" dirty="0" err="1" smtClean="0"/>
              <a:t>roforma</a:t>
            </a:r>
            <a:endParaRPr lang="en-GB" dirty="0"/>
          </a:p>
        </p:txBody>
      </p:sp>
      <p:sp>
        <p:nvSpPr>
          <p:cNvPr id="3" name="Content Placeholder 2"/>
          <p:cNvSpPr>
            <a:spLocks noGrp="1"/>
          </p:cNvSpPr>
          <p:nvPr>
            <p:ph idx="1"/>
          </p:nvPr>
        </p:nvSpPr>
        <p:spPr/>
        <p:txBody>
          <a:bodyPr/>
          <a:lstStyle/>
          <a:p>
            <a:r>
              <a:rPr lang="en-GB" dirty="0" smtClean="0"/>
              <a:t>Assessment Task description</a:t>
            </a:r>
          </a:p>
          <a:p>
            <a:r>
              <a:rPr lang="en-GB" dirty="0" smtClean="0"/>
              <a:t>Guidance specific to this assignment</a:t>
            </a:r>
          </a:p>
          <a:p>
            <a:r>
              <a:rPr lang="en-GB" dirty="0" smtClean="0"/>
              <a:t>Student </a:t>
            </a:r>
            <a:r>
              <a:rPr lang="en-GB" dirty="0"/>
              <a:t>feedback ( page 5</a:t>
            </a:r>
            <a:r>
              <a:rPr lang="en-GB" dirty="0" smtClean="0"/>
              <a:t>)</a:t>
            </a:r>
          </a:p>
          <a:p>
            <a:r>
              <a:rPr lang="en-GB" dirty="0" smtClean="0"/>
              <a:t>Assessment Marking Criteria (pages 6-10)</a:t>
            </a:r>
            <a:endParaRPr lang="en-GB" dirty="0"/>
          </a:p>
        </p:txBody>
      </p:sp>
    </p:spTree>
    <p:extLst>
      <p:ext uri="{BB962C8B-B14F-4D97-AF65-F5344CB8AC3E}">
        <p14:creationId xmlns:p14="http://schemas.microsoft.com/office/powerpoint/2010/main" val="443065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Sampling Strategy – questions to consider</a:t>
            </a:r>
            <a:endParaRPr lang="en-GB" dirty="0"/>
          </a:p>
        </p:txBody>
      </p:sp>
      <p:sp>
        <p:nvSpPr>
          <p:cNvPr id="3" name="Content Placeholder 2"/>
          <p:cNvSpPr>
            <a:spLocks noGrp="1"/>
          </p:cNvSpPr>
          <p:nvPr>
            <p:ph sz="half" idx="1"/>
          </p:nvPr>
        </p:nvSpPr>
        <p:spPr>
          <a:xfrm>
            <a:off x="1104900" y="1600200"/>
            <a:ext cx="6576060" cy="4571999"/>
          </a:xfrm>
        </p:spPr>
        <p:txBody>
          <a:bodyPr>
            <a:noAutofit/>
          </a:bodyPr>
          <a:lstStyle/>
          <a:p>
            <a:r>
              <a:rPr lang="en-GB" sz="2400" dirty="0" smtClean="0"/>
              <a:t>Are participants representative?</a:t>
            </a:r>
          </a:p>
          <a:p>
            <a:r>
              <a:rPr lang="en-GB" sz="2400" dirty="0" smtClean="0"/>
              <a:t>Informed consent.  You will need to brief and debrief participants. Will you follow up?</a:t>
            </a:r>
          </a:p>
          <a:p>
            <a:r>
              <a:rPr lang="en-GB" sz="2400" dirty="0" smtClean="0"/>
              <a:t>Are participants able to answer the questions?</a:t>
            </a:r>
          </a:p>
          <a:p>
            <a:r>
              <a:rPr lang="en-GB" sz="2400" dirty="0" smtClean="0"/>
              <a:t>Homogeneity within the group, do participants have enough in common?</a:t>
            </a:r>
          </a:p>
          <a:p>
            <a:r>
              <a:rPr lang="en-GB" sz="2400" dirty="0" smtClean="0"/>
              <a:t>Is there any inclusion/exclusion criteria</a:t>
            </a:r>
          </a:p>
          <a:p>
            <a:r>
              <a:rPr lang="en-GB" sz="2400" dirty="0" smtClean="0"/>
              <a:t>Will you need a subgroup?</a:t>
            </a:r>
          </a:p>
          <a:p>
            <a:r>
              <a:rPr lang="en-GB" sz="2400" dirty="0" smtClean="0"/>
              <a:t>How many interviews will you conduct (Time, cost, aim of research)</a:t>
            </a:r>
          </a:p>
          <a:p>
            <a:endParaRPr lang="en-GB" sz="2400"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7913716" y="1706880"/>
            <a:ext cx="3984568" cy="4178531"/>
          </a:xfrm>
        </p:spPr>
      </p:pic>
    </p:spTree>
    <p:extLst>
      <p:ext uri="{BB962C8B-B14F-4D97-AF65-F5344CB8AC3E}">
        <p14:creationId xmlns:p14="http://schemas.microsoft.com/office/powerpoint/2010/main" val="8667399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Choice of Study Design</a:t>
            </a:r>
            <a:endParaRPr lang="en-GB" dirty="0"/>
          </a:p>
        </p:txBody>
      </p:sp>
      <p:sp>
        <p:nvSpPr>
          <p:cNvPr id="3" name="Content Placeholder 2"/>
          <p:cNvSpPr>
            <a:spLocks noGrp="1"/>
          </p:cNvSpPr>
          <p:nvPr>
            <p:ph sz="half" idx="1"/>
          </p:nvPr>
        </p:nvSpPr>
        <p:spPr/>
        <p:txBody>
          <a:bodyPr>
            <a:normAutofit lnSpcReduction="10000"/>
          </a:bodyPr>
          <a:lstStyle/>
          <a:p>
            <a:r>
              <a:rPr lang="en-GB" sz="2400" dirty="0" smtClean="0"/>
              <a:t>Think about the questions you want to ask</a:t>
            </a:r>
          </a:p>
          <a:p>
            <a:r>
              <a:rPr lang="en-GB" sz="2400" dirty="0" smtClean="0"/>
              <a:t>Choose appropriate questions/measures for your study</a:t>
            </a:r>
          </a:p>
          <a:p>
            <a:r>
              <a:rPr lang="en-GB" sz="2400" dirty="0" smtClean="0"/>
              <a:t>Think carefully about what it is you want to measure and the most effective way of measuring this</a:t>
            </a:r>
          </a:p>
          <a:p>
            <a:r>
              <a:rPr lang="en-GB" sz="2400" dirty="0" smtClean="0"/>
              <a:t>Measures capturing psychological constructs are expected to be reliable and valid</a:t>
            </a:r>
          </a:p>
          <a:p>
            <a:r>
              <a:rPr lang="en-GB" sz="2400" dirty="0" smtClean="0"/>
              <a:t>Why are you using this particular method?</a:t>
            </a:r>
            <a:endParaRPr lang="en-GB" sz="2400"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862762" y="1421062"/>
            <a:ext cx="3672234" cy="4751138"/>
          </a:xfrm>
        </p:spPr>
      </p:pic>
    </p:spTree>
    <p:extLst>
      <p:ext uri="{BB962C8B-B14F-4D97-AF65-F5344CB8AC3E}">
        <p14:creationId xmlns:p14="http://schemas.microsoft.com/office/powerpoint/2010/main" val="8538731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Need to Consider</a:t>
            </a:r>
            <a:endParaRPr lang="en-GB" dirty="0"/>
          </a:p>
        </p:txBody>
      </p:sp>
      <p:sp>
        <p:nvSpPr>
          <p:cNvPr id="3" name="Content Placeholder 2"/>
          <p:cNvSpPr>
            <a:spLocks noGrp="1"/>
          </p:cNvSpPr>
          <p:nvPr>
            <p:ph sz="half" idx="1"/>
          </p:nvPr>
        </p:nvSpPr>
        <p:spPr/>
        <p:txBody>
          <a:bodyPr/>
          <a:lstStyle/>
          <a:p>
            <a:r>
              <a:rPr lang="en-US" altLang="en-US" dirty="0"/>
              <a:t>Letters of support for the research.</a:t>
            </a:r>
          </a:p>
          <a:p>
            <a:r>
              <a:rPr lang="en-US" altLang="en-US" dirty="0"/>
              <a:t>An agreement to collaborate from interested institutions or sponsors.</a:t>
            </a:r>
          </a:p>
          <a:p>
            <a:r>
              <a:rPr lang="en-US" altLang="en-US" dirty="0"/>
              <a:t>Instructions to subjects or participants.</a:t>
            </a:r>
          </a:p>
          <a:p>
            <a:r>
              <a:rPr lang="en-US" altLang="en-US" dirty="0"/>
              <a:t>Participant consent forms.</a:t>
            </a:r>
          </a:p>
          <a:p>
            <a:r>
              <a:rPr lang="en-US" altLang="en-US" dirty="0"/>
              <a:t>Questionnaires for surveys or interviews.</a:t>
            </a:r>
          </a:p>
          <a:p>
            <a:r>
              <a:rPr lang="en-US" altLang="en-US" dirty="0"/>
              <a:t>Supplementary bibliographies.</a:t>
            </a:r>
          </a:p>
          <a:p>
            <a:r>
              <a:rPr lang="en-US" altLang="en-US" dirty="0"/>
              <a:t>Approval letters from ethics committees.</a:t>
            </a:r>
            <a:endParaRPr lang="en-GB" altLang="en-US" dirty="0"/>
          </a:p>
          <a:p>
            <a:endParaRPr lang="en-GB" dirty="0"/>
          </a:p>
        </p:txBody>
      </p:sp>
      <p:pic>
        <p:nvPicPr>
          <p:cNvPr id="5" name="Picture 5" descr="MCj04242340000[1]"/>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7205377" y="1817716"/>
            <a:ext cx="3745256" cy="3612931"/>
          </a:xfrm>
        </p:spPr>
      </p:pic>
    </p:spTree>
    <p:extLst>
      <p:ext uri="{BB962C8B-B14F-4D97-AF65-F5344CB8AC3E}">
        <p14:creationId xmlns:p14="http://schemas.microsoft.com/office/powerpoint/2010/main" val="22559703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a:t>Library Resources</a:t>
            </a:r>
            <a:endParaRPr lang="en-GB" sz="5400" dirty="0"/>
          </a:p>
        </p:txBody>
      </p:sp>
      <p:sp>
        <p:nvSpPr>
          <p:cNvPr id="3" name="Content Placeholder 2"/>
          <p:cNvSpPr>
            <a:spLocks noGrp="1"/>
          </p:cNvSpPr>
          <p:nvPr>
            <p:ph idx="1"/>
          </p:nvPr>
        </p:nvSpPr>
        <p:spPr>
          <a:xfrm>
            <a:off x="399011" y="1600200"/>
            <a:ext cx="11499273" cy="5160818"/>
          </a:xfrm>
        </p:spPr>
        <p:txBody>
          <a:bodyPr>
            <a:normAutofit/>
          </a:bodyPr>
          <a:lstStyle/>
          <a:p>
            <a:pPr marL="0" indent="0">
              <a:buNone/>
            </a:pPr>
            <a:r>
              <a:rPr lang="en-GB" dirty="0" smtClean="0"/>
              <a:t> </a:t>
            </a:r>
            <a:r>
              <a:rPr lang="en-GB" b="1" dirty="0" smtClean="0"/>
              <a:t>Subject Librarian: Samantha Scoulding</a:t>
            </a:r>
          </a:p>
          <a:p>
            <a:pPr marL="0" indent="0">
              <a:buNone/>
            </a:pPr>
            <a:r>
              <a:rPr lang="en-GB" dirty="0"/>
              <a:t>Useful links:</a:t>
            </a:r>
          </a:p>
          <a:p>
            <a:r>
              <a:rPr lang="en-GB" dirty="0"/>
              <a:t>Library website: </a:t>
            </a:r>
            <a:r>
              <a:rPr lang="en-GB" dirty="0">
                <a:hlinkClick r:id="rId2"/>
              </a:rPr>
              <a:t>www.uwtsd.ac.uk/library</a:t>
            </a:r>
            <a:endParaRPr lang="en-GB" dirty="0"/>
          </a:p>
          <a:p>
            <a:r>
              <a:rPr lang="en-GB" dirty="0"/>
              <a:t>Library YouTube Channel: </a:t>
            </a:r>
            <a:r>
              <a:rPr lang="en-GB" dirty="0">
                <a:hlinkClick r:id="rId3"/>
              </a:rPr>
              <a:t>https://www.youtube.com/channel/UCYeVXnLfNshZ6iKd7Bm3yiw?view_as=subscriber</a:t>
            </a:r>
            <a:endParaRPr lang="en-GB" dirty="0"/>
          </a:p>
          <a:p>
            <a:r>
              <a:rPr lang="en-GB" dirty="0"/>
              <a:t>Dissertation Skills online session: </a:t>
            </a:r>
            <a:r>
              <a:rPr lang="en-GB" dirty="0">
                <a:hlinkClick r:id="rId4"/>
              </a:rPr>
              <a:t>https://uwtsd.ac.uk/library/infoskills/getting-started-with-your-dissertation/</a:t>
            </a:r>
            <a:endParaRPr lang="en-GB" dirty="0"/>
          </a:p>
          <a:p>
            <a:r>
              <a:rPr lang="en-GB" dirty="0"/>
              <a:t>Search strategy handout: </a:t>
            </a:r>
            <a:r>
              <a:rPr lang="en-GB" dirty="0">
                <a:hlinkClick r:id="rId5"/>
              </a:rPr>
              <a:t>https://uwtsd.ac.uk/media/uwtsd-website/content-assets/documents/library-and-learning-resources/infoskills/building-a-search-strategy.pdf</a:t>
            </a:r>
            <a:endParaRPr lang="en-GB" dirty="0"/>
          </a:p>
          <a:p>
            <a:r>
              <a:rPr lang="en-GB" dirty="0"/>
              <a:t>Digital Commons Network: </a:t>
            </a:r>
            <a:r>
              <a:rPr lang="en-GB" dirty="0">
                <a:hlinkClick r:id="rId6"/>
              </a:rPr>
              <a:t>https://network.bepress.com/</a:t>
            </a:r>
            <a:endParaRPr lang="en-GB" dirty="0"/>
          </a:p>
          <a:p>
            <a:r>
              <a:rPr lang="en-GB" dirty="0"/>
              <a:t>UWTSD Research Repository: </a:t>
            </a:r>
            <a:r>
              <a:rPr lang="en-GB" dirty="0">
                <a:hlinkClick r:id="rId7"/>
              </a:rPr>
              <a:t>https://repository.uwtsd.ac.uk/</a:t>
            </a:r>
            <a:endParaRPr lang="en-GB" dirty="0"/>
          </a:p>
          <a:p>
            <a:pPr marL="0" indent="0">
              <a:buNone/>
            </a:pPr>
            <a:endParaRPr lang="en-GB" dirty="0" smtClean="0"/>
          </a:p>
          <a:p>
            <a:endParaRPr lang="en-GB" dirty="0" smtClean="0"/>
          </a:p>
          <a:p>
            <a:endParaRPr lang="en-GB" dirty="0"/>
          </a:p>
        </p:txBody>
      </p:sp>
      <p:pic>
        <p:nvPicPr>
          <p:cNvPr id="4" name="Picture 3"/>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8556567" y="1479665"/>
            <a:ext cx="2700103" cy="1904078"/>
          </a:xfrm>
          <a:prstGeom prst="rect">
            <a:avLst/>
          </a:prstGeom>
        </p:spPr>
      </p:pic>
    </p:spTree>
    <p:extLst>
      <p:ext uri="{BB962C8B-B14F-4D97-AF65-F5344CB8AC3E}">
        <p14:creationId xmlns:p14="http://schemas.microsoft.com/office/powerpoint/2010/main" val="17209116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Reading</a:t>
            </a:r>
            <a:endParaRPr lang="en-US" dirty="0"/>
          </a:p>
        </p:txBody>
      </p:sp>
      <p:sp>
        <p:nvSpPr>
          <p:cNvPr id="5" name="Content Placeholder 4"/>
          <p:cNvSpPr>
            <a:spLocks noGrp="1"/>
          </p:cNvSpPr>
          <p:nvPr>
            <p:ph idx="1"/>
          </p:nvPr>
        </p:nvSpPr>
        <p:spPr>
          <a:xfrm>
            <a:off x="1104900" y="1318953"/>
            <a:ext cx="9982200" cy="5539047"/>
          </a:xfrm>
        </p:spPr>
        <p:txBody>
          <a:bodyPr>
            <a:normAutofit fontScale="85000" lnSpcReduction="20000"/>
          </a:bodyPr>
          <a:lstStyle/>
          <a:p>
            <a:r>
              <a:rPr lang="en-GB" dirty="0"/>
              <a:t>Andrews, G. (2017) How to write a master's dissertation. </a:t>
            </a:r>
            <a:r>
              <a:rPr lang="en-GB" dirty="0" err="1"/>
              <a:t>Ebook</a:t>
            </a:r>
            <a:r>
              <a:rPr lang="en-GB" dirty="0"/>
              <a:t> and free on Kindle. This will only take you about an hour to read and gives you the basics of the format and content of a </a:t>
            </a:r>
            <a:r>
              <a:rPr lang="en-GB" dirty="0" smtClean="0"/>
              <a:t>dissertation</a:t>
            </a:r>
          </a:p>
          <a:p>
            <a:r>
              <a:rPr lang="en-GB" dirty="0" smtClean="0"/>
              <a:t>Cooper, M. </a:t>
            </a:r>
            <a:r>
              <a:rPr lang="en-GB" dirty="0"/>
              <a:t>(2008) </a:t>
            </a:r>
            <a:r>
              <a:rPr lang="en-GB" i="1" dirty="0"/>
              <a:t>Essential Research Findings in Counselling and Psychotherapy: the facts are friendly.</a:t>
            </a:r>
            <a:r>
              <a:rPr lang="en-GB" dirty="0"/>
              <a:t> London, Sage. </a:t>
            </a:r>
            <a:endParaRPr lang="en-GB" dirty="0" smtClean="0"/>
          </a:p>
          <a:p>
            <a:r>
              <a:rPr lang="en-GB" dirty="0"/>
              <a:t>Cooper, M. Et al (2010</a:t>
            </a:r>
            <a:r>
              <a:rPr lang="en-GB" i="1" dirty="0"/>
              <a:t>) Person-Centred and Experiential Therapies Work: A Review of the Research on Counselling, Psychotherapy and Related Practices. </a:t>
            </a:r>
            <a:r>
              <a:rPr lang="en-GB" dirty="0"/>
              <a:t>Ross on Wye, PCCS.</a:t>
            </a:r>
            <a:endParaRPr lang="en-GB" dirty="0" smtClean="0"/>
          </a:p>
          <a:p>
            <a:r>
              <a:rPr lang="en-GB" dirty="0" err="1" smtClean="0"/>
              <a:t>Glatthorn</a:t>
            </a:r>
            <a:r>
              <a:rPr lang="en-GB" dirty="0"/>
              <a:t>, A.A. and Randy, L.J. (2005) Writing the winning thesis or dissertation.  Online </a:t>
            </a:r>
          </a:p>
          <a:p>
            <a:r>
              <a:rPr lang="en-GB" dirty="0"/>
              <a:t>Harper, D. (2012) Qualitative research methods in mental health and psychotherapy: a guide for students and practitioners, Oxford: Wiley-Blackwell. Online</a:t>
            </a:r>
          </a:p>
          <a:p>
            <a:r>
              <a:rPr lang="en-GB" dirty="0" smtClean="0"/>
              <a:t>McLeod</a:t>
            </a:r>
            <a:r>
              <a:rPr lang="en-GB" dirty="0"/>
              <a:t>, J. (2011) Qualitative Research in Counselling and Psychotherapy. 2</a:t>
            </a:r>
            <a:r>
              <a:rPr lang="en-GB" baseline="30000" dirty="0"/>
              <a:t>nd</a:t>
            </a:r>
            <a:r>
              <a:rPr lang="en-GB" dirty="0"/>
              <a:t> Ed.  London: Sage </a:t>
            </a:r>
          </a:p>
          <a:p>
            <a:r>
              <a:rPr lang="en-GB" dirty="0" err="1"/>
              <a:t>Pyrczak</a:t>
            </a:r>
            <a:r>
              <a:rPr lang="en-GB" dirty="0"/>
              <a:t>, F. (2014) Evaluating Research in Academic Journals: A Practical Guide to Realistic Evaluation. Taylor &amp; Francis. Online</a:t>
            </a:r>
          </a:p>
          <a:p>
            <a:r>
              <a:rPr lang="en-GB" dirty="0"/>
              <a:t>Staines, G, M. (2019) Social Sciences Research, Research Writing and Presentation for Students. London: </a:t>
            </a:r>
            <a:r>
              <a:rPr lang="en-GB" dirty="0" err="1"/>
              <a:t>Rowman</a:t>
            </a:r>
            <a:r>
              <a:rPr lang="en-GB" dirty="0"/>
              <a:t> &amp; Little Publishers. Online</a:t>
            </a:r>
          </a:p>
          <a:p>
            <a:r>
              <a:rPr lang="en-GB" dirty="0" err="1"/>
              <a:t>Willig</a:t>
            </a:r>
            <a:r>
              <a:rPr lang="en-GB" dirty="0"/>
              <a:t>, C. (2008) Introducing Qualitative Research in Psychology. 2</a:t>
            </a:r>
            <a:r>
              <a:rPr lang="en-GB" baseline="30000" dirty="0"/>
              <a:t>nd</a:t>
            </a:r>
            <a:r>
              <a:rPr lang="en-GB" dirty="0"/>
              <a:t> Ed. Berkshire: Open University Press.</a:t>
            </a:r>
          </a:p>
          <a:p>
            <a:r>
              <a:rPr lang="en-GB" dirty="0" err="1"/>
              <a:t>Wodak</a:t>
            </a:r>
            <a:r>
              <a:rPr lang="en-GB" dirty="0"/>
              <a:t>, R (2009) Methods of Critical Discourse Analysis 2</a:t>
            </a:r>
            <a:r>
              <a:rPr lang="en-GB" baseline="30000" dirty="0"/>
              <a:t>nd</a:t>
            </a:r>
            <a:r>
              <a:rPr lang="en-GB" dirty="0"/>
              <a:t> Ed. London: Sage.    </a:t>
            </a:r>
          </a:p>
        </p:txBody>
      </p:sp>
    </p:spTree>
    <p:extLst>
      <p:ext uri="{BB962C8B-B14F-4D97-AF65-F5344CB8AC3E}">
        <p14:creationId xmlns:p14="http://schemas.microsoft.com/office/powerpoint/2010/main" val="31970234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Academic Literature 16x9">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TF03431380.potx" id="{B573BD99-E105-4D2A-964B-B901A176567A}" vid="{B1D363B9-18DE-4874-9E2B-FD69B5C6548D}"/>
    </a:ext>
  </a:ext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2.xml><?xml version="1.0" encoding="utf-8"?>
<?mso-contentType ?>
<FormTemplates xmlns="http://schemas.microsoft.com/sharepoint/v3/contenttype/forms">
  <Display>DocumentLibraryForm</Display>
  <Edit>AssetEditForm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CDDBB83-77C1-4099-A0AA-289882E745E2}">
  <ds:schemaRefs>
    <ds:schemaRef ds:uri="http://purl.org/dc/elements/1.1/"/>
    <ds:schemaRef ds:uri="http://schemas.openxmlformats.org/package/2006/metadata/core-properties"/>
    <ds:schemaRef ds:uri="http://purl.org/dc/dcmitype/"/>
    <ds:schemaRef ds:uri="http://purl.org/dc/terms/"/>
    <ds:schemaRef ds:uri="http://schemas.microsoft.com/office/2006/metadata/properties"/>
    <ds:schemaRef ds:uri="http://schemas.microsoft.com/office/2006/documentManagement/types"/>
    <ds:schemaRef ds:uri="http://schemas.microsoft.com/office/infopath/2007/PartnerControls"/>
    <ds:schemaRef ds:uri="4873beb7-5857-4685-be1f-d57550cc96cc"/>
    <ds:schemaRef ds:uri="http://www.w3.org/XML/1998/namespace"/>
  </ds:schemaRefs>
</ds:datastoreItem>
</file>

<file path=customXml/itemProps2.xml><?xml version="1.0" encoding="utf-8"?>
<ds:datastoreItem xmlns:ds="http://schemas.openxmlformats.org/officeDocument/2006/customXml" ds:itemID="{561E720F-F05D-4536-9C34-0CFCED65D3B7}">
  <ds:schemaRefs>
    <ds:schemaRef ds:uri="http://schemas.microsoft.com/sharepoint/v3/contenttype/forms"/>
  </ds:schemaRefs>
</ds:datastoreItem>
</file>

<file path=customXml/itemProps3.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Academic presentation, pinstripe and ribbon design (widescreen)</Template>
  <TotalTime>491</TotalTime>
  <Words>1124</Words>
  <Application>Microsoft Office PowerPoint</Application>
  <PresentationFormat>Widescreen</PresentationFormat>
  <Paragraphs>111</Paragraphs>
  <Slides>16</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Euphemia</vt:lpstr>
      <vt:lpstr>Plantagenet Cherokee</vt:lpstr>
      <vt:lpstr>Wingdings</vt:lpstr>
      <vt:lpstr>Academic Literature 16x9</vt:lpstr>
      <vt:lpstr>ECHC7001 Advanced Research Methods</vt:lpstr>
      <vt:lpstr>Learning Aims for this week: w/c 25th January 2021   Module Assessment: Assessment Component two  Research Process: Focus Groups and Semi-structured Interviews  </vt:lpstr>
      <vt:lpstr>Module Aims</vt:lpstr>
      <vt:lpstr>Learning Outcomes</vt:lpstr>
      <vt:lpstr>Semester Two</vt:lpstr>
      <vt:lpstr>PowerPoint Presentation</vt:lpstr>
      <vt:lpstr>Assessment Component Two:  Contribution to Overall Module Assessment: 50% (Assessment 2 of 3) </vt:lpstr>
      <vt:lpstr>Assessment Component Two – Task description</vt:lpstr>
      <vt:lpstr>Assessment Component Two – Guidance specific to this assessment</vt:lpstr>
      <vt:lpstr>Assessment Component One – Guidance specific to this assessment</vt:lpstr>
      <vt:lpstr>Read and Consider the Assessment Two Proforma</vt:lpstr>
      <vt:lpstr>Sampling Strategy – questions to consider</vt:lpstr>
      <vt:lpstr>Choice of Study Design</vt:lpstr>
      <vt:lpstr>Need to Consider</vt:lpstr>
      <vt:lpstr>Library Resources</vt:lpstr>
      <vt:lpstr>Reading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ECHC7001 Advanced Research Methods</dc:title>
  <dc:creator>Andrea Williams</dc:creator>
  <cp:lastModifiedBy>Andrea Williams</cp:lastModifiedBy>
  <cp:revision>35</cp:revision>
  <dcterms:created xsi:type="dcterms:W3CDTF">2020-09-09T20:43:18Z</dcterms:created>
  <dcterms:modified xsi:type="dcterms:W3CDTF">2021-01-25T10:22:50Z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